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Calibri" pitchFamily="34" charset="0"/>
      <p:regular r:id="rId9"/>
      <p:bold r:id="rId10"/>
      <p:italic r:id="rId11"/>
      <p:boldItalic r:id="rId12"/>
    </p:embeddedFont>
    <p:embeddedFont>
      <p:font typeface="Arial Black" pitchFamily="34" charset="0"/>
      <p:bold r:id="rId13"/>
    </p:embeddedFont>
    <p:embeddedFont>
      <p:font typeface="Raleway ExtraBold" charset="0"/>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oduHMOk3uhM/02PeLJExVOK8V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62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Times New Roman"/>
                <a:ea typeface="Times New Roman"/>
                <a:cs typeface="Times New Roman"/>
                <a:sym typeface="Times New Roman"/>
              </a:rPr>
              <a:t>1.#</a:t>
            </a: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7"/>
        <p:cNvGrpSpPr/>
        <p:nvPr/>
      </p:nvGrpSpPr>
      <p:grpSpPr>
        <a:xfrm>
          <a:off x="0" y="0"/>
          <a:ext cx="0" cy="0"/>
          <a:chOff x="0" y="0"/>
          <a:chExt cx="0" cy="0"/>
        </a:xfrm>
      </p:grpSpPr>
      <p:sp>
        <p:nvSpPr>
          <p:cNvPr id="88" name="Google Shape;88;p71"/>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71"/>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71"/>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71"/>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1"/>
        <p:cNvGrpSpPr/>
        <p:nvPr/>
      </p:nvGrpSpPr>
      <p:grpSpPr>
        <a:xfrm>
          <a:off x="0" y="0"/>
          <a:ext cx="0" cy="0"/>
          <a:chOff x="0" y="0"/>
          <a:chExt cx="0" cy="0"/>
        </a:xfrm>
      </p:grpSpPr>
      <p:sp>
        <p:nvSpPr>
          <p:cNvPr id="22" name="Google Shape;22;p60"/>
          <p:cNvSpPr txBox="1">
            <a:spLocks noGrp="1"/>
          </p:cNvSpPr>
          <p:nvPr>
            <p:ph type="body" idx="1"/>
          </p:nvPr>
        </p:nvSpPr>
        <p:spPr>
          <a:xfrm>
            <a:off x="609600" y="274639"/>
            <a:ext cx="10972800" cy="5851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6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6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8"/>
          <p:cNvSpPr>
            <a:spLocks noGrp="1"/>
          </p:cNvSpPr>
          <p:nvPr>
            <p:ph type="pic" idx="2"/>
          </p:nvPr>
        </p:nvSpPr>
        <p:spPr>
          <a:xfrm>
            <a:off x="5183188" y="987425"/>
            <a:ext cx="6172200" cy="4873625"/>
          </a:xfrm>
          <a:prstGeom prst="rect">
            <a:avLst/>
          </a:prstGeom>
          <a:noFill/>
          <a:ln>
            <a:noFill/>
          </a:ln>
        </p:spPr>
      </p:sp>
      <p:sp>
        <p:nvSpPr>
          <p:cNvPr id="71" name="Google Shape;71;p6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9" name="Google Shape;9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00" name="Google Shape;100;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30" r:id="rId4" imgW="3303056" imgH="3148059" progId="">
                  <p:embed/>
                </p:oleObj>
              </mc:Choice>
              <mc:Fallback>
                <p:oleObj r:id="rId4" imgW="3303056" imgH="3148059" progId="">
                  <p:embed/>
                  <p:pic>
                    <p:nvPicPr>
                      <p:cNvPr id="100" name="Google Shape;100;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01" name="Google Shape;101;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3" name="Google Shape;103;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04" name="Google Shape;10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6" name="Google Shape;10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2818509" y="942434"/>
            <a:ext cx="8387468" cy="503364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endParaRPr sz="3200" b="1" i="0" u="none" strike="noStrike" cap="none" dirty="0">
              <a:solidFill>
                <a:schemeClr val="dk1"/>
              </a:solidFill>
              <a:latin typeface="Arial Black"/>
              <a:ea typeface="Arial Black"/>
              <a:cs typeface="Arial Black"/>
              <a:sym typeface="Arial Black"/>
            </a:endParaRPr>
          </a:p>
          <a:p>
            <a:pPr marL="0" marR="0" lvl="0" indent="0" algn="ctr" rtl="0">
              <a:lnSpc>
                <a:spcPct val="90000"/>
              </a:lnSpc>
              <a:spcBef>
                <a:spcPts val="980"/>
              </a:spcBef>
              <a:spcAft>
                <a:spcPts val="0"/>
              </a:spcAft>
              <a:buClr>
                <a:srgbClr val="000000"/>
              </a:buClr>
              <a:buSzPts val="2400"/>
              <a:buFont typeface="Arial"/>
              <a:buNone/>
            </a:pPr>
            <a:r>
              <a:rPr lang="en-US" sz="4000" b="0" i="0" u="none" strike="noStrike" cap="none" dirty="0" smtClean="0">
                <a:solidFill>
                  <a:schemeClr val="dk1"/>
                </a:solidFill>
                <a:latin typeface="Times New Roman"/>
                <a:ea typeface="Times New Roman"/>
                <a:cs typeface="Times New Roman"/>
                <a:sym typeface="Times New Roman"/>
              </a:rPr>
              <a:t>CHAPTER 1</a:t>
            </a:r>
          </a:p>
          <a:p>
            <a:pPr marL="0" marR="0" lvl="0" indent="0" algn="ctr" rtl="0">
              <a:lnSpc>
                <a:spcPct val="90000"/>
              </a:lnSpc>
              <a:spcBef>
                <a:spcPts val="980"/>
              </a:spcBef>
              <a:spcAft>
                <a:spcPts val="0"/>
              </a:spcAft>
              <a:buClr>
                <a:srgbClr val="000000"/>
              </a:buClr>
              <a:buSzPts val="2400"/>
              <a:buFont typeface="Arial"/>
              <a:buNone/>
            </a:pPr>
            <a:endParaRPr lang="en-US" sz="4000" b="0" i="0" u="none" strike="noStrike" cap="none" dirty="0" smtClean="0">
              <a:solidFill>
                <a:schemeClr val="dk1"/>
              </a:solidFill>
              <a:latin typeface="Times New Roman"/>
              <a:ea typeface="Times New Roman"/>
              <a:cs typeface="Times New Roman"/>
              <a:sym typeface="Times New Roman"/>
            </a:endParaRPr>
          </a:p>
          <a:p>
            <a:pPr lvl="0" algn="ctr">
              <a:lnSpc>
                <a:spcPct val="90000"/>
              </a:lnSpc>
              <a:spcBef>
                <a:spcPts val="980"/>
              </a:spcBef>
              <a:buSzPts val="2400"/>
            </a:pPr>
            <a:r>
              <a:rPr lang="en-IN" sz="3200" dirty="0">
                <a:solidFill>
                  <a:srgbClr val="FF0000"/>
                </a:solidFill>
              </a:rPr>
              <a:t>Introduction to </a:t>
            </a:r>
            <a:r>
              <a:rPr lang="en-IN" sz="3200" dirty="0" smtClean="0">
                <a:solidFill>
                  <a:srgbClr val="FF0000"/>
                </a:solidFill>
              </a:rPr>
              <a:t>Research</a:t>
            </a:r>
          </a:p>
          <a:p>
            <a:pPr lvl="0" algn="ctr">
              <a:lnSpc>
                <a:spcPct val="90000"/>
              </a:lnSpc>
              <a:spcBef>
                <a:spcPts val="980"/>
              </a:spcBef>
              <a:buSzPts val="2400"/>
            </a:pP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840"/>
              </a:spcBef>
              <a:spcAft>
                <a:spcPts val="0"/>
              </a:spcAft>
              <a:buClr>
                <a:srgbClr val="000000"/>
              </a:buClr>
              <a:buSzPts val="3200"/>
              <a:buFont typeface="Arial"/>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dirty="0">
                <a:solidFill>
                  <a:srgbClr val="262626"/>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1120"/>
              </a:spcBef>
              <a:spcAft>
                <a:spcPts val="0"/>
              </a:spcAft>
              <a:buClr>
                <a:srgbClr val="000000"/>
              </a:buClr>
              <a:buSzPts val="1600"/>
              <a:buFont typeface="Arial"/>
              <a:buNone/>
            </a:pPr>
            <a:endParaRPr sz="1600" b="0" i="0" u="none" strike="noStrike" cap="none" dirty="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rgbClr val="1E4E79"/>
                </a:solidFill>
              </a:rPr>
              <a:t>INDEX</a:t>
            </a:r>
            <a:r>
              <a:rPr lang="en-US" sz="1400" dirty="0">
                <a:solidFill>
                  <a:srgbClr val="1E4E79"/>
                </a:solidFill>
                <a:latin typeface="Arial"/>
                <a:ea typeface="Arial"/>
                <a:cs typeface="Arial"/>
                <a:sym typeface="Arial"/>
              </a:rPr>
              <a:t/>
            </a:r>
            <a:br>
              <a:rPr lang="en-US" sz="1400" dirty="0">
                <a:solidFill>
                  <a:srgbClr val="1E4E79"/>
                </a:solidFill>
                <a:latin typeface="Arial"/>
                <a:ea typeface="Arial"/>
                <a:cs typeface="Arial"/>
                <a:sym typeface="Arial"/>
              </a:rPr>
            </a:br>
            <a:endParaRPr lang="en-US" dirty="0"/>
          </a:p>
        </p:txBody>
      </p:sp>
      <p:sp>
        <p:nvSpPr>
          <p:cNvPr id="3" name="Text Placeholder 2"/>
          <p:cNvSpPr>
            <a:spLocks noGrp="1"/>
          </p:cNvSpPr>
          <p:nvPr>
            <p:ph type="body" idx="1"/>
          </p:nvPr>
        </p:nvSpPr>
        <p:spPr/>
        <p:txBody>
          <a:bodyPr/>
          <a:lstStyle/>
          <a:p>
            <a:r>
              <a:rPr lang="en-IN" i="1" dirty="0" smtClean="0"/>
              <a:t>Nature of research</a:t>
            </a:r>
          </a:p>
          <a:p>
            <a:r>
              <a:rPr lang="en-IN" i="1" dirty="0"/>
              <a:t>O</a:t>
            </a:r>
            <a:r>
              <a:rPr lang="en-IN" i="1" dirty="0" smtClean="0"/>
              <a:t>bjectives </a:t>
            </a:r>
            <a:r>
              <a:rPr lang="en-IN" i="1" dirty="0"/>
              <a:t>of research</a:t>
            </a:r>
          </a:p>
          <a:p>
            <a:r>
              <a:rPr lang="en-IN" i="1" dirty="0" smtClean="0"/>
              <a:t>Types </a:t>
            </a:r>
            <a:r>
              <a:rPr lang="en-IN" i="1" dirty="0"/>
              <a:t>of research</a:t>
            </a:r>
            <a:endParaRPr lang="en-US" dirty="0"/>
          </a:p>
        </p:txBody>
      </p:sp>
      <p:sp>
        <p:nvSpPr>
          <p:cNvPr id="114" name="Google Shape;114;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2</a:t>
            </a:fld>
            <a:endParaRPr sz="20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09600" y="274639"/>
            <a:ext cx="10972800" cy="6401734"/>
          </a:xfrm>
        </p:spPr>
        <p:txBody>
          <a:bodyPr/>
          <a:lstStyle/>
          <a:p>
            <a:pPr marL="114300" indent="0">
              <a:buNone/>
            </a:pPr>
            <a:r>
              <a:rPr lang="en-US" sz="4400" i="1" dirty="0">
                <a:solidFill>
                  <a:srgbClr val="FF0000"/>
                </a:solidFill>
              </a:rPr>
              <a:t>Meaning Of </a:t>
            </a:r>
            <a:r>
              <a:rPr lang="en-US" sz="4400" i="1" dirty="0" smtClean="0">
                <a:solidFill>
                  <a:srgbClr val="FF0000"/>
                </a:solidFill>
              </a:rPr>
              <a:t>Research</a:t>
            </a:r>
            <a:endParaRPr lang="en-US" sz="4400" dirty="0" smtClean="0"/>
          </a:p>
          <a:p>
            <a:r>
              <a:rPr lang="en-US" dirty="0"/>
              <a:t>Research in common parlance refers to a search for knowledge. Once can also define research as a scientific and systematic search for pertinent information on a specific topic. In fact, research is an art of scientific investigation. The Advanced Learner’s Dictionary of Current English lays down the meaning of research as “a careful investigation or inquiry specially through search for new facts in any branch of knowledge</a:t>
            </a:r>
            <a:r>
              <a:rPr lang="en-US" dirty="0" smtClean="0"/>
              <a:t>.”</a:t>
            </a:r>
          </a:p>
          <a:p>
            <a:r>
              <a:rPr lang="en-US" dirty="0" smtClean="0"/>
              <a:t>1 </a:t>
            </a:r>
            <a:r>
              <a:rPr lang="en-US" dirty="0"/>
              <a:t>Redman and </a:t>
            </a:r>
            <a:r>
              <a:rPr lang="en-US" dirty="0" err="1"/>
              <a:t>Mory</a:t>
            </a:r>
            <a:r>
              <a:rPr lang="en-US" dirty="0"/>
              <a:t> define research as a “systematized effort to gain new knowledge</a:t>
            </a:r>
            <a:r>
              <a:rPr lang="en-US" dirty="0" smtClean="0"/>
              <a:t>.”</a:t>
            </a:r>
          </a:p>
          <a:p>
            <a:r>
              <a:rPr lang="en-US" dirty="0" smtClean="0"/>
              <a:t>2 </a:t>
            </a:r>
            <a:r>
              <a:rPr lang="en-US" dirty="0"/>
              <a:t>Some people consider research as a movement, a movement from the known to the unknown. It is actually a voyage of discovery. </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en-US" smtClean="0"/>
              <a:t>1.</a:t>
            </a:r>
            <a:fld id="{00000000-1234-1234-1234-123412341234}" type="slidenum">
              <a:rPr lang="en-US" smtClean="0"/>
              <a:t>3</a:t>
            </a:fld>
            <a:endParaRPr lang="en-US"/>
          </a:p>
        </p:txBody>
      </p:sp>
    </p:spTree>
    <p:extLst>
      <p:ext uri="{BB962C8B-B14F-4D97-AF65-F5344CB8AC3E}">
        <p14:creationId xmlns:p14="http://schemas.microsoft.com/office/powerpoint/2010/main" val="240470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14300" indent="0">
              <a:buNone/>
            </a:pPr>
            <a:r>
              <a:rPr lang="en-US" sz="4800" i="1" dirty="0">
                <a:solidFill>
                  <a:srgbClr val="FF0000"/>
                </a:solidFill>
              </a:rPr>
              <a:t>Meaning Of Research</a:t>
            </a:r>
            <a:endParaRPr lang="en-US" sz="4800" dirty="0"/>
          </a:p>
          <a:p>
            <a:r>
              <a:rPr lang="en-US" dirty="0"/>
              <a:t>Research is an academic activity and as such the term should be used in a technical sense. According to Clifford Woody research comprises defining and redefining problems, formulating hypothesis or suggested solutions; collecting, </a:t>
            </a:r>
            <a:r>
              <a:rPr lang="en-US" dirty="0" err="1"/>
              <a:t>organising</a:t>
            </a:r>
            <a:r>
              <a:rPr lang="en-US" dirty="0"/>
              <a:t> and evaluating data; making deductions and reaching conclusions; and at last carefully testing the conclusions to determine whether they fit the formulating hypothesis.</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en-US" smtClean="0"/>
              <a:t>1.</a:t>
            </a:r>
            <a:fld id="{00000000-1234-1234-1234-123412341234}" type="slidenum">
              <a:rPr lang="en-US" smtClean="0"/>
              <a:t>4</a:t>
            </a:fld>
            <a:endParaRPr lang="en-US"/>
          </a:p>
        </p:txBody>
      </p:sp>
    </p:spTree>
    <p:extLst>
      <p:ext uri="{BB962C8B-B14F-4D97-AF65-F5344CB8AC3E}">
        <p14:creationId xmlns:p14="http://schemas.microsoft.com/office/powerpoint/2010/main" val="3044122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r>
              <a:rPr lang="en-IN" sz="4000" i="1" dirty="0">
                <a:solidFill>
                  <a:srgbClr val="FF0000"/>
                </a:solidFill>
              </a:rPr>
              <a:t>Objectives of research</a:t>
            </a:r>
          </a:p>
          <a:p>
            <a:r>
              <a:rPr lang="en-US" dirty="0"/>
              <a:t>R</a:t>
            </a:r>
            <a:r>
              <a:rPr lang="en-US" dirty="0" smtClean="0"/>
              <a:t>esearch </a:t>
            </a:r>
            <a:r>
              <a:rPr lang="en-US" dirty="0"/>
              <a:t>objectives as falling into a number of following broad groupings:</a:t>
            </a:r>
          </a:p>
          <a:p>
            <a:r>
              <a:rPr lang="en-US" dirty="0" smtClean="0"/>
              <a:t>To </a:t>
            </a:r>
            <a:r>
              <a:rPr lang="en-US" dirty="0"/>
              <a:t>gain familiarity with a phenomenon or to achieve new insights into it (studies with this object in view are termed as </a:t>
            </a:r>
            <a:r>
              <a:rPr lang="en-US" i="1" dirty="0"/>
              <a:t>exploratory </a:t>
            </a:r>
            <a:r>
              <a:rPr lang="en-US" dirty="0"/>
              <a:t>or </a:t>
            </a:r>
            <a:r>
              <a:rPr lang="en-US" i="1" dirty="0" err="1"/>
              <a:t>formulative</a:t>
            </a:r>
            <a:r>
              <a:rPr lang="en-US" i="1" dirty="0"/>
              <a:t> </a:t>
            </a:r>
            <a:r>
              <a:rPr lang="en-US" dirty="0"/>
              <a:t>research studies</a:t>
            </a:r>
            <a:r>
              <a:rPr lang="en-US" dirty="0" smtClean="0"/>
              <a:t>);To </a:t>
            </a:r>
            <a:r>
              <a:rPr lang="en-US" dirty="0"/>
              <a:t>portray accurately </a:t>
            </a:r>
            <a:endParaRPr lang="en-US" dirty="0" smtClean="0"/>
          </a:p>
          <a:p>
            <a:r>
              <a:rPr lang="en-US" dirty="0" smtClean="0"/>
              <a:t>The </a:t>
            </a:r>
            <a:r>
              <a:rPr lang="en-US" dirty="0"/>
              <a:t>characteristics of a particular individual, situation or a group (studies with this object in view are known as </a:t>
            </a:r>
            <a:r>
              <a:rPr lang="en-US" i="1" dirty="0"/>
              <a:t>descriptive </a:t>
            </a:r>
            <a:r>
              <a:rPr lang="en-US" dirty="0"/>
              <a:t>research studies);</a:t>
            </a:r>
          </a:p>
          <a:p>
            <a:r>
              <a:rPr lang="en-US" dirty="0" smtClean="0"/>
              <a:t>To </a:t>
            </a:r>
            <a:r>
              <a:rPr lang="en-US" dirty="0"/>
              <a:t>determine the frequency with which something occurs or with which it is associated with something else (studies with this object in view are known as </a:t>
            </a:r>
            <a:r>
              <a:rPr lang="en-US" i="1" dirty="0"/>
              <a:t>diagnostic </a:t>
            </a:r>
            <a:r>
              <a:rPr lang="en-US" dirty="0"/>
              <a:t>research studies);</a:t>
            </a:r>
          </a:p>
          <a:p>
            <a:r>
              <a:rPr lang="en-US" dirty="0" smtClean="0"/>
              <a:t>To </a:t>
            </a:r>
            <a:r>
              <a:rPr lang="en-US" dirty="0"/>
              <a:t>test a hypothesis of a causal relationship between variables (such studies are known </a:t>
            </a:r>
            <a:r>
              <a:rPr lang="en-US" dirty="0" smtClean="0"/>
              <a:t>as </a:t>
            </a:r>
            <a:r>
              <a:rPr lang="en-US" i="1" dirty="0" smtClean="0"/>
              <a:t>hypothesis-testing</a:t>
            </a:r>
            <a:r>
              <a:rPr lang="en-US" i="1" dirty="0"/>
              <a:t> </a:t>
            </a:r>
            <a:r>
              <a:rPr lang="en-US" dirty="0"/>
              <a:t>research studies).</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en-US" smtClean="0"/>
              <a:t>1.</a:t>
            </a:r>
            <a:fld id="{00000000-1234-1234-1234-123412341234}" type="slidenum">
              <a:rPr lang="en-US" smtClean="0"/>
              <a:t>5</a:t>
            </a:fld>
            <a:endParaRPr lang="en-US"/>
          </a:p>
        </p:txBody>
      </p:sp>
    </p:spTree>
    <p:extLst>
      <p:ext uri="{BB962C8B-B14F-4D97-AF65-F5344CB8AC3E}">
        <p14:creationId xmlns:p14="http://schemas.microsoft.com/office/powerpoint/2010/main" val="224642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14300" indent="0">
              <a:buNone/>
            </a:pPr>
            <a:r>
              <a:rPr lang="en-IN" sz="4000" i="1" dirty="0" smtClean="0">
                <a:solidFill>
                  <a:srgbClr val="FF0000"/>
                </a:solidFill>
              </a:rPr>
              <a:t>Types of research</a:t>
            </a:r>
          </a:p>
          <a:p>
            <a:pPr marL="114300" indent="0">
              <a:buNone/>
            </a:pPr>
            <a:endParaRPr lang="en-US" sz="4000" dirty="0">
              <a:solidFill>
                <a:srgbClr val="FF0000"/>
              </a:solidFill>
            </a:endParaRPr>
          </a:p>
          <a:p>
            <a:r>
              <a:rPr lang="en-US" i="1" dirty="0" smtClean="0"/>
              <a:t>Descriptive </a:t>
            </a:r>
            <a:r>
              <a:rPr lang="en-US" i="1" dirty="0"/>
              <a:t>vs. </a:t>
            </a:r>
            <a:r>
              <a:rPr lang="en-US" i="1" dirty="0" smtClean="0"/>
              <a:t>Analytical</a:t>
            </a:r>
          </a:p>
          <a:p>
            <a:r>
              <a:rPr lang="en-US" i="1" dirty="0"/>
              <a:t>Applied vs. </a:t>
            </a:r>
            <a:r>
              <a:rPr lang="en-US" i="1" dirty="0" smtClean="0"/>
              <a:t>Fundamental</a:t>
            </a:r>
          </a:p>
          <a:p>
            <a:r>
              <a:rPr lang="en-US" i="1" dirty="0"/>
              <a:t>Quantitative vs. </a:t>
            </a:r>
            <a:r>
              <a:rPr lang="en-US" i="1" dirty="0" smtClean="0"/>
              <a:t>Qualitative</a:t>
            </a:r>
          </a:p>
          <a:p>
            <a:r>
              <a:rPr lang="en-US" i="1" dirty="0"/>
              <a:t>Conceptual vs. </a:t>
            </a:r>
            <a:r>
              <a:rPr lang="en-US" i="1" dirty="0" smtClean="0"/>
              <a:t>Empirical</a:t>
            </a:r>
          </a:p>
          <a:p>
            <a:r>
              <a:rPr lang="en-US" i="1" dirty="0"/>
              <a:t>Some Other Types of Research</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r>
              <a:rPr lang="en-US" smtClean="0"/>
              <a:t>1.</a:t>
            </a:r>
            <a:fld id="{00000000-1234-1234-1234-123412341234}" type="slidenum">
              <a:rPr lang="en-US" smtClean="0"/>
              <a:t>6</a:t>
            </a:fld>
            <a:endParaRPr lang="en-US"/>
          </a:p>
        </p:txBody>
      </p:sp>
    </p:spTree>
    <p:extLst>
      <p:ext uri="{BB962C8B-B14F-4D97-AF65-F5344CB8AC3E}">
        <p14:creationId xmlns:p14="http://schemas.microsoft.com/office/powerpoint/2010/main" val="2670798097"/>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276</Words>
  <Application>Microsoft Office PowerPoint</Application>
  <PresentationFormat>Custom</PresentationFormat>
  <Paragraphs>39</Paragraphs>
  <Slides>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6</vt:i4>
      </vt:variant>
    </vt:vector>
  </HeadingPairs>
  <TitlesOfParts>
    <vt:vector size="12" baseType="lpstr">
      <vt:lpstr>Arial</vt:lpstr>
      <vt:lpstr>Calibri</vt:lpstr>
      <vt:lpstr>Arial Black</vt:lpstr>
      <vt:lpstr>Raleway ExtraBold</vt:lpstr>
      <vt:lpstr>Times New Roman</vt:lpstr>
      <vt:lpstr>1_Office Theme</vt:lpstr>
      <vt:lpstr>PowerPoint Presentation</vt:lpstr>
      <vt:lpstr>INDEX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ucahh</cp:lastModifiedBy>
  <cp:revision>4</cp:revision>
  <dcterms:created xsi:type="dcterms:W3CDTF">2019-01-09T10:33:58Z</dcterms:created>
  <dcterms:modified xsi:type="dcterms:W3CDTF">2023-12-21T05:04:14Z</dcterms:modified>
</cp:coreProperties>
</file>