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Arial Black" pitchFamily="34" charset="0"/>
      <p:bold r:id="rId14"/>
    </p:embeddedFont>
    <p:embeddedFont>
      <p:font typeface="Raleway ExtraBold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oduHMOk3uhM/02PeLJExVOK8V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6242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1.#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1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1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1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1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0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6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-4421" y="5427341"/>
            <a:ext cx="12196421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0" name="Google Shape;100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3303056" imgH="3148059" progId="">
                  <p:embed/>
                </p:oleObj>
              </mc:Choice>
              <mc:Fallback>
                <p:oleObj r:id="rId4" imgW="3303056" imgH="3148059" progId="">
                  <p:embed/>
                  <p:pic>
                    <p:nvPicPr>
                      <p:cNvPr id="100" name="Google Shape;100;p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101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818509" y="942434"/>
            <a:ext cx="8387468" cy="503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40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90000"/>
              </a:lnSpc>
              <a:spcBef>
                <a:spcPts val="980"/>
              </a:spcBef>
              <a:buSzPts val="2400"/>
            </a:pPr>
            <a:r>
              <a:rPr lang="en-IN" sz="3200" dirty="0">
                <a:solidFill>
                  <a:srgbClr val="FF0000"/>
                </a:solidFill>
              </a:rPr>
              <a:t>Introduction to </a:t>
            </a:r>
            <a:r>
              <a:rPr lang="en-IN" sz="3200" dirty="0" smtClean="0">
                <a:solidFill>
                  <a:srgbClr val="FF0000"/>
                </a:solidFill>
              </a:rPr>
              <a:t>Research</a:t>
            </a:r>
          </a:p>
          <a:p>
            <a:pPr lvl="0" algn="ctr">
              <a:lnSpc>
                <a:spcPct val="90000"/>
              </a:lnSpc>
              <a:spcBef>
                <a:spcPts val="980"/>
              </a:spcBef>
              <a:buSzPts val="2400"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>
                <a:solidFill>
                  <a:srgbClr val="1E4E79"/>
                </a:solidFill>
              </a:rPr>
              <a:t>INDEX</a:t>
            </a:r>
            <a:r>
              <a:rPr lang="en-US" sz="1400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Research methods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smtClean="0"/>
              <a:t>Methodology</a:t>
            </a:r>
          </a:p>
          <a:p>
            <a:r>
              <a:rPr lang="en-IN" dirty="0"/>
              <a:t>C</a:t>
            </a:r>
            <a:r>
              <a:rPr lang="en-IN" dirty="0" smtClean="0"/>
              <a:t>riteria </a:t>
            </a:r>
            <a:r>
              <a:rPr lang="en-IN" dirty="0"/>
              <a:t>of good </a:t>
            </a:r>
            <a:r>
              <a:rPr lang="en-IN" dirty="0" smtClean="0"/>
              <a:t>research </a:t>
            </a:r>
          </a:p>
          <a:p>
            <a:r>
              <a:rPr lang="en-IN" dirty="0" smtClean="0"/>
              <a:t>Steps </a:t>
            </a:r>
            <a:r>
              <a:rPr lang="en-IN" dirty="0"/>
              <a:t>of Research Process</a:t>
            </a:r>
            <a:endParaRPr lang="en-US"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fld id="{00000000-1234-1234-1234-123412341234}" type="slidenum"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10972800" cy="6401734"/>
          </a:xfrm>
        </p:spPr>
        <p:txBody>
          <a:bodyPr/>
          <a:lstStyle/>
          <a:p>
            <a:pPr marL="114300" indent="0">
              <a:buNone/>
            </a:pPr>
            <a:r>
              <a:rPr lang="en-IN" sz="4400" dirty="0">
                <a:solidFill>
                  <a:srgbClr val="FF0000"/>
                </a:solidFill>
              </a:rPr>
              <a:t>Research methods </a:t>
            </a:r>
            <a:r>
              <a:rPr lang="en-IN" sz="4400" dirty="0" err="1">
                <a:solidFill>
                  <a:srgbClr val="FF0000"/>
                </a:solidFill>
              </a:rPr>
              <a:t>vs</a:t>
            </a:r>
            <a:r>
              <a:rPr lang="en-IN" sz="4400" dirty="0">
                <a:solidFill>
                  <a:srgbClr val="FF0000"/>
                </a:solidFill>
              </a:rPr>
              <a:t> </a:t>
            </a:r>
            <a:r>
              <a:rPr lang="en-IN" sz="4400" dirty="0" smtClean="0">
                <a:solidFill>
                  <a:srgbClr val="FF0000"/>
                </a:solidFill>
              </a:rPr>
              <a:t>Methodology</a:t>
            </a:r>
          </a:p>
          <a:p>
            <a:pPr marL="114300" indent="0">
              <a:buNone/>
            </a:pP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</a:t>
            </a: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32" y="1164921"/>
            <a:ext cx="11022904" cy="533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70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IN" sz="7300" dirty="0">
                <a:solidFill>
                  <a:srgbClr val="FF0000"/>
                </a:solidFill>
              </a:rPr>
              <a:t>Criteria of good </a:t>
            </a:r>
            <a:r>
              <a:rPr lang="en-IN" sz="7300" dirty="0" smtClean="0">
                <a:solidFill>
                  <a:srgbClr val="FF0000"/>
                </a:solidFill>
              </a:rPr>
              <a:t>research</a:t>
            </a:r>
          </a:p>
          <a:p>
            <a:pPr marL="114300" indent="0">
              <a:buNone/>
            </a:pPr>
            <a:endParaRPr lang="en-IN" sz="40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4000" dirty="0" smtClean="0"/>
              <a:t>1</a:t>
            </a:r>
            <a:r>
              <a:rPr lang="en-US" sz="4000" dirty="0"/>
              <a:t>.    The purpose of the research should be clearly defined and common concepts be used.</a:t>
            </a:r>
          </a:p>
          <a:p>
            <a:pPr marL="114300" indent="0">
              <a:buNone/>
            </a:pPr>
            <a:r>
              <a:rPr lang="en-US" sz="4000" dirty="0"/>
              <a:t>2.    The research procedure used should be described in sufficient detail to permit another researcher to repeat the research for further advancement, keeping the continuity of what has already been attained.</a:t>
            </a:r>
          </a:p>
          <a:p>
            <a:pPr marL="114300" indent="0">
              <a:buNone/>
            </a:pPr>
            <a:r>
              <a:rPr lang="en-US" sz="4000" dirty="0"/>
              <a:t>3.    The procedural design of the research should be carefully planned to yield results that are as objective as possible.</a:t>
            </a:r>
          </a:p>
          <a:p>
            <a:pPr marL="114300" indent="0">
              <a:buNone/>
            </a:pPr>
            <a:r>
              <a:rPr lang="en-US" sz="4000" dirty="0"/>
              <a:t>4.    The researcher should report with complete frankness, flaws in procedural design and estimate their effects upon the findings.</a:t>
            </a:r>
          </a:p>
          <a:p>
            <a:pPr marL="114300" indent="0">
              <a:buNone/>
            </a:pPr>
            <a:r>
              <a:rPr lang="en-US" sz="4000" dirty="0"/>
              <a:t>5.    The analysis of data should be sufficiently adequate to reveal its significance and </a:t>
            </a:r>
            <a:r>
              <a:rPr lang="en-US" sz="4000" dirty="0" smtClean="0"/>
              <a:t>the methods </a:t>
            </a:r>
            <a:r>
              <a:rPr lang="en-US" sz="4000" dirty="0"/>
              <a:t>of analysis used should be appropriate. The validity and reliability of the data should be checked carefully.</a:t>
            </a:r>
          </a:p>
          <a:p>
            <a:pPr marL="114300" indent="0">
              <a:buNone/>
            </a:pPr>
            <a:r>
              <a:rPr lang="en-US" sz="4000" dirty="0"/>
              <a:t>6.    Conclusions should be confined to those justified by the data of the research and limited to those for which the data provide an adequate basis.</a:t>
            </a:r>
          </a:p>
          <a:p>
            <a:pPr marL="114300" indent="0">
              <a:buNone/>
            </a:pPr>
            <a:r>
              <a:rPr lang="en-US" sz="4000" dirty="0"/>
              <a:t>7.    Greater confidence in research is warranted if the researcher is experienced, has a good reputation in research and is a person of integrity.</a:t>
            </a:r>
          </a:p>
          <a:p>
            <a:pPr marL="114300" indent="0">
              <a:buNone/>
            </a:pP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</a:t>
            </a: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7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Criteria of good </a:t>
            </a:r>
            <a:r>
              <a:rPr lang="en-IN" sz="4000" dirty="0" smtClean="0">
                <a:solidFill>
                  <a:srgbClr val="FF0000"/>
                </a:solidFill>
              </a:rPr>
              <a:t>research</a:t>
            </a:r>
          </a:p>
          <a:p>
            <a:pPr marL="114300" indent="0">
              <a:buNone/>
            </a:pPr>
            <a:endParaRPr lang="en-US" i="1" dirty="0"/>
          </a:p>
          <a:p>
            <a:r>
              <a:rPr lang="en-US" i="1" dirty="0" smtClean="0"/>
              <a:t>Good </a:t>
            </a:r>
            <a:r>
              <a:rPr lang="en-US" i="1" dirty="0"/>
              <a:t>research is </a:t>
            </a:r>
            <a:r>
              <a:rPr lang="en-US" i="1" dirty="0" smtClean="0"/>
              <a:t>systematic</a:t>
            </a:r>
          </a:p>
          <a:p>
            <a:r>
              <a:rPr lang="en-US" i="1" dirty="0"/>
              <a:t>Good research is </a:t>
            </a:r>
            <a:r>
              <a:rPr lang="en-US" i="1" dirty="0" smtClean="0"/>
              <a:t>logical</a:t>
            </a:r>
          </a:p>
          <a:p>
            <a:r>
              <a:rPr lang="en-US" i="1" dirty="0"/>
              <a:t>Good research is </a:t>
            </a:r>
            <a:r>
              <a:rPr lang="en-US" i="1" dirty="0" smtClean="0"/>
              <a:t>empirical</a:t>
            </a:r>
          </a:p>
          <a:p>
            <a:r>
              <a:rPr lang="en-US" i="1" dirty="0"/>
              <a:t>Good research is </a:t>
            </a:r>
            <a:r>
              <a:rPr lang="en-US" i="1" dirty="0" smtClean="0"/>
              <a:t>replicable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</a:t>
            </a: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6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</a:t>
            </a: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07" y="638827"/>
            <a:ext cx="10359025" cy="538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3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10972800" cy="7153295"/>
          </a:xfrm>
        </p:spPr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IN" sz="7300" dirty="0">
                <a:solidFill>
                  <a:srgbClr val="FF0000"/>
                </a:solidFill>
              </a:rPr>
              <a:t>Steps of Research Process</a:t>
            </a:r>
            <a:endParaRPr lang="en-US" sz="7300" dirty="0">
              <a:solidFill>
                <a:srgbClr val="FF0000"/>
              </a:solidFill>
            </a:endParaRPr>
          </a:p>
          <a:p>
            <a:pPr marL="114300" indent="0">
              <a:lnSpc>
                <a:spcPct val="170000"/>
              </a:lnSpc>
              <a:buNone/>
            </a:pP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Formulating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the research problem; </a:t>
            </a:r>
            <a:endParaRPr lang="en-US" sz="3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70000"/>
              </a:lnSpc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Extensive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literature survey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the hypothesis; </a:t>
            </a:r>
            <a:endParaRPr lang="en-US" sz="3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70000"/>
              </a:lnSpc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Preparing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the research design; </a:t>
            </a:r>
            <a:endParaRPr lang="en-US" sz="3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70000"/>
              </a:lnSpc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Determining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sample design;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(6)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Collecting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the data; </a:t>
            </a:r>
            <a:endParaRPr lang="en-US" sz="3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70000"/>
              </a:lnSpc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7)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Execution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of the project; </a:t>
            </a:r>
            <a:endParaRPr lang="en-US" sz="3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70000"/>
              </a:lnSpc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8)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of data; </a:t>
            </a:r>
            <a:endParaRPr lang="en-US" sz="3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70000"/>
              </a:lnSpc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9)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Hypothesis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testing;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Generalizations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and interpretation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11)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Preparation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of the report or presentation of the results, i.e., formal write-up of conclusions reached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800" dirty="0">
                <a:latin typeface="Times New Roman" pitchFamily="18" charset="0"/>
                <a:cs typeface="Times New Roman" pitchFamily="18" charset="0"/>
              </a:rPr>
            </a:b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</a:t>
            </a: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60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82</Words>
  <Application>Microsoft Office PowerPoint</Application>
  <PresentationFormat>Custom</PresentationFormat>
  <Paragraphs>48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Arial Black</vt:lpstr>
      <vt:lpstr>Raleway ExtraBold</vt:lpstr>
      <vt:lpstr>Times New Roman</vt:lpstr>
      <vt:lpstr>1_Office Theme</vt:lpstr>
      <vt:lpstr>PowerPoint Presentation</vt:lpstr>
      <vt:lpstr>INDEX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ucahh</cp:lastModifiedBy>
  <cp:revision>7</cp:revision>
  <dcterms:created xsi:type="dcterms:W3CDTF">2019-01-09T10:33:58Z</dcterms:created>
  <dcterms:modified xsi:type="dcterms:W3CDTF">2023-12-21T05:29:11Z</dcterms:modified>
</cp:coreProperties>
</file>