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3" r:id="rId8"/>
    <p:sldId id="262" r:id="rId9"/>
    <p:sldId id="264" r:id="rId10"/>
    <p:sldId id="265" r:id="rId11"/>
    <p:sldId id="271" r:id="rId12"/>
    <p:sldId id="272" r:id="rId13"/>
    <p:sldId id="266" r:id="rId14"/>
    <p:sldId id="267" r:id="rId15"/>
    <p:sldId id="269" r:id="rId16"/>
    <p:sldId id="270" r:id="rId17"/>
    <p:sldId id="268" r:id="rId18"/>
  </p:sldIdLst>
  <p:sldSz cx="12192000" cy="6858000"/>
  <p:notesSz cx="6858000" cy="9144000"/>
  <p:embeddedFontLst>
    <p:embeddedFont>
      <p:font typeface="Calibri" pitchFamily="34" charset="0"/>
      <p:regular r:id="rId20"/>
      <p:bold r:id="rId21"/>
      <p:italic r:id="rId22"/>
      <p:boldItalic r:id="rId23"/>
    </p:embeddedFont>
    <p:embeddedFont>
      <p:font typeface="Arial Black" pitchFamily="34" charset="0"/>
      <p:bold r:id="rId24"/>
    </p:embeddedFont>
    <p:embeddedFont>
      <p:font typeface="Raleway ExtraBold"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customschemas.google.com/relationships/presentationmetadata" Target="metadata"/><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6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6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6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68"/>
          <p:cNvSpPr>
            <a:spLocks noGrp="1"/>
          </p:cNvSpPr>
          <p:nvPr>
            <p:ph type="pic" idx="2"/>
          </p:nvPr>
        </p:nvSpPr>
        <p:spPr>
          <a:xfrm>
            <a:off x="5183188" y="987425"/>
            <a:ext cx="6172200" cy="4873625"/>
          </a:xfrm>
          <a:prstGeom prst="rect">
            <a:avLst/>
          </a:prstGeom>
          <a:noFill/>
          <a:ln>
            <a:noFill/>
          </a:ln>
        </p:spPr>
      </p:sp>
      <p:sp>
        <p:nvSpPr>
          <p:cNvPr id="71" name="Google Shape;71;p6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8" r:id="rId4" imgW="3303056" imgH="3148059" progId="">
                  <p:embed/>
                </p:oleObj>
              </mc:Choice>
              <mc:Fallback>
                <p:oleObj r:id="rId4" imgW="3303056" imgH="3148059" progId="">
                  <p:embed/>
                  <p:pic>
                    <p:nvPicPr>
                      <p:cNvPr id="100" name="Google Shape;100;p1"/>
                      <p:cNvPicPr preferRelativeResize="0"/>
                      <p:nvPr/>
                    </p:nvPicPr>
                    <p:blipFill rotWithShape="1">
                      <a:blip r:embed="rId5">
                        <a:alphaModFix/>
                      </a:blip>
                      <a:srcRect/>
                      <a:stretch/>
                    </p:blipFill>
                    <p:spPr>
                      <a:xfrm>
                        <a:off x="76788" y="3121720"/>
                        <a:ext cx="3303056" cy="3148059"/>
                      </a:xfrm>
                      <a:prstGeom prst="rect">
                        <a:avLst/>
                      </a:prstGeom>
                      <a:noFill/>
                      <a:ln>
                        <a:noFill/>
                      </a:ln>
                    </p:spPr>
                  </p:pic>
                </p:oleObj>
              </mc:Fallback>
            </mc:AlternateContent>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6">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77353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3</a:t>
            </a:r>
          </a:p>
          <a:p>
            <a:pPr lvl="0" algn="ctr">
              <a:lnSpc>
                <a:spcPct val="90000"/>
              </a:lnSpc>
              <a:spcBef>
                <a:spcPts val="1120"/>
              </a:spcBef>
              <a:buSzPts val="3200"/>
            </a:pPr>
            <a:r>
              <a:rPr lang="en-IN" sz="3200" dirty="0">
                <a:solidFill>
                  <a:srgbClr val="FF0000"/>
                </a:solidFill>
              </a:rPr>
              <a:t>Research Design</a:t>
            </a:r>
            <a:endParaRPr sz="3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Clr>
                <a:srgbClr val="000000"/>
              </a:buClr>
              <a:buSzPts val="3200"/>
              <a:buFont typeface="Arial"/>
              <a:buNone/>
            </a:pPr>
            <a:r>
              <a:rPr lang="en-US" sz="3200" b="1" i="0" u="none" strike="noStrike" cap="none" dirty="0">
                <a:solidFill>
                  <a:srgbClr val="262626"/>
                </a:solidFill>
                <a:latin typeface="Times New Roman"/>
                <a:ea typeface="Times New Roman"/>
                <a:cs typeface="Times New Roman"/>
                <a:sym typeface="Times New Roman"/>
              </a:rPr>
              <a:t>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120"/>
              </a:spcBef>
              <a:spcAft>
                <a:spcPts val="0"/>
              </a:spcAft>
              <a:buClr>
                <a:srgbClr val="000000"/>
              </a:buClr>
              <a:buSzPts val="1600"/>
              <a:buFont typeface="Arial"/>
              <a:buNone/>
            </a:pPr>
            <a:endParaRPr sz="1600" b="0" i="0" u="none" strike="noStrike" cap="none" dirty="0">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Important Experimental </a:t>
            </a:r>
            <a:r>
              <a:rPr lang="en-US" dirty="0" smtClean="0">
                <a:solidFill>
                  <a:srgbClr val="FF0000"/>
                </a:solidFill>
              </a:rPr>
              <a:t>Designs</a:t>
            </a:r>
            <a:r>
              <a:rPr lang="en-US" dirty="0">
                <a:solidFill>
                  <a:srgbClr val="FF0000"/>
                </a:solidFill>
              </a:rPr>
              <a:t/>
            </a:r>
            <a:br>
              <a:rPr lang="en-US" dirty="0">
                <a:solidFill>
                  <a:srgbClr val="FF0000"/>
                </a:solidFill>
              </a:rPr>
            </a:br>
            <a:endParaRPr lang="en-US" dirty="0">
              <a:solidFill>
                <a:srgbClr val="FF0000"/>
              </a:solidFill>
            </a:endParaRPr>
          </a:p>
        </p:txBody>
      </p:sp>
      <p:sp>
        <p:nvSpPr>
          <p:cNvPr id="6" name="Text Placeholder 5"/>
          <p:cNvSpPr>
            <a:spLocks noGrp="1"/>
          </p:cNvSpPr>
          <p:nvPr>
            <p:ph type="body" idx="1"/>
          </p:nvPr>
        </p:nvSpPr>
        <p:spPr>
          <a:xfrm>
            <a:off x="838200" y="1152395"/>
            <a:ext cx="10515600" cy="5024568"/>
          </a:xfrm>
        </p:spPr>
        <p:txBody>
          <a:bodyPr>
            <a:normAutofit/>
          </a:bodyPr>
          <a:lstStyle/>
          <a:p>
            <a:pPr marL="114300" indent="0">
              <a:buNone/>
            </a:pPr>
            <a:r>
              <a:rPr lang="en-US" dirty="0"/>
              <a:t>(</a:t>
            </a:r>
            <a:r>
              <a:rPr lang="en-US" dirty="0" smtClean="0"/>
              <a:t>a) Informal </a:t>
            </a:r>
            <a:r>
              <a:rPr lang="en-US" dirty="0"/>
              <a:t>experimental designs:</a:t>
            </a:r>
          </a:p>
          <a:p>
            <a:r>
              <a:rPr lang="en-US" dirty="0" smtClean="0"/>
              <a:t>Before-and-after </a:t>
            </a:r>
            <a:r>
              <a:rPr lang="en-US" dirty="0"/>
              <a:t>without control design.</a:t>
            </a:r>
          </a:p>
          <a:p>
            <a:r>
              <a:rPr lang="en-US" dirty="0" smtClean="0"/>
              <a:t>After-only </a:t>
            </a:r>
            <a:r>
              <a:rPr lang="en-US" dirty="0"/>
              <a:t>with control design.</a:t>
            </a:r>
          </a:p>
          <a:p>
            <a:r>
              <a:rPr lang="en-US" dirty="0" smtClean="0"/>
              <a:t>Before-and-after </a:t>
            </a:r>
            <a:r>
              <a:rPr lang="en-US" dirty="0"/>
              <a:t>with control design.</a:t>
            </a:r>
          </a:p>
          <a:p>
            <a:pPr marL="114300" indent="0">
              <a:buNone/>
            </a:pPr>
            <a:r>
              <a:rPr lang="en-US" dirty="0"/>
              <a:t>(b) </a:t>
            </a:r>
            <a:r>
              <a:rPr lang="en-US" dirty="0" smtClean="0"/>
              <a:t>Formal </a:t>
            </a:r>
            <a:r>
              <a:rPr lang="en-US" dirty="0"/>
              <a:t>experimental designs:</a:t>
            </a:r>
          </a:p>
          <a:p>
            <a:r>
              <a:rPr lang="en-US" dirty="0" smtClean="0"/>
              <a:t>Completely </a:t>
            </a:r>
            <a:r>
              <a:rPr lang="en-US" dirty="0"/>
              <a:t>randomized design (C.R. Design).</a:t>
            </a:r>
          </a:p>
          <a:p>
            <a:r>
              <a:rPr lang="en-US" dirty="0" smtClean="0"/>
              <a:t>Randomized </a:t>
            </a:r>
            <a:r>
              <a:rPr lang="en-US" dirty="0"/>
              <a:t>block design (R.B. Design).</a:t>
            </a:r>
          </a:p>
          <a:p>
            <a:r>
              <a:rPr lang="en-US" dirty="0" smtClean="0"/>
              <a:t>Latin </a:t>
            </a:r>
            <a:r>
              <a:rPr lang="en-US" dirty="0"/>
              <a:t>square design (L.S. Design).</a:t>
            </a:r>
          </a:p>
          <a:p>
            <a:r>
              <a:rPr lang="en-US" dirty="0" smtClean="0"/>
              <a:t>Factorial </a:t>
            </a:r>
            <a:r>
              <a:rPr lang="en-US" dirty="0"/>
              <a:t>designs.</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088920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solidFill>
                  <a:srgbClr val="FF0000"/>
                </a:solidFill>
              </a:rPr>
              <a:t>DIFFERENT RESEARCH </a:t>
            </a:r>
            <a:r>
              <a:rPr lang="en-US" dirty="0" smtClean="0">
                <a:solidFill>
                  <a:srgbClr val="FF0000"/>
                </a:solidFill>
              </a:rPr>
              <a:t>DESIGNS</a:t>
            </a:r>
            <a:endParaRPr lang="en-US" dirty="0">
              <a:solidFill>
                <a:srgbClr val="FF0000"/>
              </a:solidFill>
            </a:endParaRPr>
          </a:p>
        </p:txBody>
      </p:sp>
      <p:sp>
        <p:nvSpPr>
          <p:cNvPr id="7" name="Text Placeholder 6"/>
          <p:cNvSpPr>
            <a:spLocks noGrp="1"/>
          </p:cNvSpPr>
          <p:nvPr>
            <p:ph type="body" idx="1"/>
          </p:nvPr>
        </p:nvSpPr>
        <p:spPr/>
        <p:txBody>
          <a:bodyPr>
            <a:normAutofit/>
          </a:bodyPr>
          <a:lstStyle/>
          <a:p>
            <a:pPr marL="628650" indent="-514350">
              <a:buAutoNum type="arabicParenBoth"/>
            </a:pPr>
            <a:r>
              <a:rPr lang="en-US" dirty="0" smtClean="0"/>
              <a:t>Research </a:t>
            </a:r>
            <a:r>
              <a:rPr lang="en-US" dirty="0"/>
              <a:t>design in case of exploratory research </a:t>
            </a:r>
            <a:r>
              <a:rPr lang="en-US" dirty="0" smtClean="0"/>
              <a:t>studies </a:t>
            </a:r>
          </a:p>
          <a:p>
            <a:pPr marL="628650" indent="-514350">
              <a:buAutoNum type="arabicParenBoth"/>
            </a:pPr>
            <a:r>
              <a:rPr lang="en-US" dirty="0" smtClean="0"/>
              <a:t>Research </a:t>
            </a:r>
            <a:r>
              <a:rPr lang="en-US" dirty="0"/>
              <a:t>design in case of descriptive and diagnostic research </a:t>
            </a:r>
            <a:r>
              <a:rPr lang="en-US" dirty="0" smtClean="0"/>
              <a:t>studies </a:t>
            </a:r>
          </a:p>
          <a:p>
            <a:pPr marL="628650" indent="-514350">
              <a:buAutoNum type="arabicParenBoth"/>
            </a:pPr>
            <a:r>
              <a:rPr lang="en-US" dirty="0" smtClean="0"/>
              <a:t>Research </a:t>
            </a:r>
            <a:r>
              <a:rPr lang="en-US" dirty="0"/>
              <a:t>design in case of hypothesis-testing research studies.</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824284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duotone>
              <a:prstClr val="black"/>
              <a:schemeClr val="accent1">
                <a:tint val="45000"/>
                <a:satMod val="400000"/>
              </a:schemeClr>
            </a:duotone>
          </a:blip>
          <a:stretch>
            <a:fillRect/>
          </a:stretch>
        </a:blip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794278877"/>
              </p:ext>
            </p:extLst>
          </p:nvPr>
        </p:nvGraphicFramePr>
        <p:xfrm>
          <a:off x="713984" y="325676"/>
          <a:ext cx="11035430" cy="6388275"/>
        </p:xfrm>
        <a:graphic>
          <a:graphicData uri="http://schemas.openxmlformats.org/drawingml/2006/table">
            <a:tbl>
              <a:tblPr firstRow="1" firstCol="1" lastRow="1" lastCol="1" bandRow="1" bandCol="1">
                <a:tableStyleId>{5C22544A-7EE6-4342-B048-85BDC9FD1C3A}</a:tableStyleId>
              </a:tblPr>
              <a:tblGrid>
                <a:gridCol w="3748411"/>
                <a:gridCol w="3748411"/>
                <a:gridCol w="3538608"/>
              </a:tblGrid>
              <a:tr h="449156">
                <a:tc rowSpan="2">
                  <a:txBody>
                    <a:bodyPr/>
                    <a:lstStyle/>
                    <a:p>
                      <a:pPr marL="0" marR="0">
                        <a:spcBef>
                          <a:spcPts val="905"/>
                        </a:spcBef>
                        <a:spcAft>
                          <a:spcPts val="0"/>
                        </a:spcAft>
                      </a:pPr>
                      <a:r>
                        <a:rPr lang="en-US" sz="1000" dirty="0">
                          <a:effectLst/>
                        </a:rPr>
                        <a:t> </a:t>
                      </a:r>
                      <a:endParaRPr lang="en-US" sz="1100" dirty="0">
                        <a:effectLst/>
                      </a:endParaRPr>
                    </a:p>
                    <a:p>
                      <a:pPr marL="152400" marR="0">
                        <a:spcBef>
                          <a:spcPts val="0"/>
                        </a:spcBef>
                        <a:spcAft>
                          <a:spcPts val="0"/>
                        </a:spcAft>
                      </a:pPr>
                      <a:r>
                        <a:rPr lang="en-US" sz="1000" dirty="0">
                          <a:effectLst/>
                        </a:rPr>
                        <a:t>Research</a:t>
                      </a:r>
                      <a:r>
                        <a:rPr lang="en-US" sz="1000" spc="15" dirty="0">
                          <a:effectLst/>
                        </a:rPr>
                        <a:t> </a:t>
                      </a:r>
                      <a:r>
                        <a:rPr lang="en-US" sz="1000" spc="-10" dirty="0">
                          <a:effectLst/>
                        </a:rPr>
                        <a:t>Design</a:t>
                      </a:r>
                      <a:endParaRPr lang="en-US" sz="1100" dirty="0">
                        <a:effectLst/>
                        <a:latin typeface="Times New Roman"/>
                        <a:ea typeface="Times New Roman"/>
                        <a:cs typeface="Times New Roman"/>
                      </a:endParaRPr>
                    </a:p>
                  </a:txBody>
                  <a:tcPr marL="0" marR="0" marT="0" marB="0"/>
                </a:tc>
                <a:tc gridSpan="2">
                  <a:txBody>
                    <a:bodyPr/>
                    <a:lstStyle/>
                    <a:p>
                      <a:pPr marL="233045" marR="0" algn="ctr">
                        <a:spcBef>
                          <a:spcPts val="190"/>
                        </a:spcBef>
                        <a:spcAft>
                          <a:spcPts val="0"/>
                        </a:spcAft>
                      </a:pPr>
                      <a:r>
                        <a:rPr lang="en-US" sz="1000" dirty="0">
                          <a:effectLst/>
                        </a:rPr>
                        <a:t>Type</a:t>
                      </a:r>
                      <a:r>
                        <a:rPr lang="en-US" sz="1000" spc="-55" dirty="0">
                          <a:effectLst/>
                        </a:rPr>
                        <a:t> </a:t>
                      </a:r>
                      <a:r>
                        <a:rPr lang="en-US" sz="1000" dirty="0">
                          <a:effectLst/>
                        </a:rPr>
                        <a:t>of</a:t>
                      </a:r>
                      <a:r>
                        <a:rPr lang="en-US" sz="1000" spc="-45" dirty="0">
                          <a:effectLst/>
                        </a:rPr>
                        <a:t> </a:t>
                      </a:r>
                      <a:r>
                        <a:rPr lang="en-US" sz="1000" spc="-10" dirty="0">
                          <a:effectLst/>
                        </a:rPr>
                        <a:t>study</a:t>
                      </a:r>
                      <a:endParaRPr lang="en-US" sz="1100" dirty="0">
                        <a:effectLst/>
                        <a:latin typeface="Times New Roman"/>
                        <a:ea typeface="Times New Roman"/>
                        <a:cs typeface="Times New Roman"/>
                      </a:endParaRPr>
                    </a:p>
                  </a:txBody>
                  <a:tcPr marL="0" marR="0" marT="0" marB="0"/>
                </a:tc>
                <a:tc hMerge="1">
                  <a:txBody>
                    <a:bodyPr/>
                    <a:lstStyle/>
                    <a:p>
                      <a:endParaRPr lang="en-US"/>
                    </a:p>
                  </a:txBody>
                  <a:tcPr/>
                </a:tc>
              </a:tr>
              <a:tr h="504338">
                <a:tc vMerge="1">
                  <a:txBody>
                    <a:bodyPr/>
                    <a:lstStyle/>
                    <a:p>
                      <a:endParaRPr lang="en-US"/>
                    </a:p>
                  </a:txBody>
                  <a:tcPr/>
                </a:tc>
                <a:tc>
                  <a:txBody>
                    <a:bodyPr/>
                    <a:lstStyle/>
                    <a:p>
                      <a:pPr marL="164465" marR="0">
                        <a:spcBef>
                          <a:spcPts val="310"/>
                        </a:spcBef>
                        <a:spcAft>
                          <a:spcPts val="0"/>
                        </a:spcAft>
                      </a:pPr>
                      <a:r>
                        <a:rPr lang="en-US" sz="1000">
                          <a:effectLst/>
                        </a:rPr>
                        <a:t>Exploratory</a:t>
                      </a:r>
                      <a:r>
                        <a:rPr lang="en-US" sz="1000" spc="55">
                          <a:effectLst/>
                        </a:rPr>
                        <a:t> </a:t>
                      </a:r>
                      <a:r>
                        <a:rPr lang="en-US" sz="1000">
                          <a:effectLst/>
                        </a:rPr>
                        <a:t>of</a:t>
                      </a:r>
                      <a:r>
                        <a:rPr lang="en-US" sz="1000" spc="55">
                          <a:effectLst/>
                        </a:rPr>
                        <a:t> </a:t>
                      </a:r>
                      <a:r>
                        <a:rPr lang="en-US" sz="1000" spc="-10">
                          <a:effectLst/>
                        </a:rPr>
                        <a:t>Formulative</a:t>
                      </a:r>
                      <a:endParaRPr lang="en-US" sz="1100">
                        <a:effectLst/>
                        <a:latin typeface="Times New Roman"/>
                        <a:ea typeface="Times New Roman"/>
                        <a:cs typeface="Times New Roman"/>
                      </a:endParaRPr>
                    </a:p>
                  </a:txBody>
                  <a:tcPr marL="0" marR="0" marT="0" marB="0"/>
                </a:tc>
                <a:tc>
                  <a:txBody>
                    <a:bodyPr/>
                    <a:lstStyle/>
                    <a:p>
                      <a:pPr marL="109220" marR="0">
                        <a:spcBef>
                          <a:spcPts val="310"/>
                        </a:spcBef>
                        <a:spcAft>
                          <a:spcPts val="0"/>
                        </a:spcAft>
                      </a:pPr>
                      <a:r>
                        <a:rPr lang="en-US" sz="1000" spc="-10">
                          <a:effectLst/>
                        </a:rPr>
                        <a:t>Descriptive/Diagnostic</a:t>
                      </a:r>
                      <a:endParaRPr lang="en-US" sz="1100">
                        <a:effectLst/>
                        <a:latin typeface="Times New Roman"/>
                        <a:ea typeface="Times New Roman"/>
                        <a:cs typeface="Times New Roman"/>
                      </a:endParaRPr>
                    </a:p>
                  </a:txBody>
                  <a:tcPr marL="0" marR="0" marT="0" marB="0"/>
                </a:tc>
              </a:tr>
              <a:tr h="1773009">
                <a:tc>
                  <a:txBody>
                    <a:bodyPr/>
                    <a:lstStyle/>
                    <a:p>
                      <a:pPr marL="152400" marR="0">
                        <a:spcBef>
                          <a:spcPts val="385"/>
                        </a:spcBef>
                        <a:spcAft>
                          <a:spcPts val="0"/>
                        </a:spcAft>
                      </a:pPr>
                      <a:r>
                        <a:rPr lang="en-US" sz="1000">
                          <a:effectLst/>
                        </a:rPr>
                        <a:t>Overall</a:t>
                      </a:r>
                      <a:r>
                        <a:rPr lang="en-US" sz="1000" spc="-55">
                          <a:effectLst/>
                        </a:rPr>
                        <a:t> </a:t>
                      </a:r>
                      <a:r>
                        <a:rPr lang="en-US" sz="1000" spc="-10">
                          <a:effectLst/>
                        </a:rPr>
                        <a:t>design</a:t>
                      </a:r>
                      <a:endParaRPr lang="en-US" sz="1100">
                        <a:effectLst/>
                        <a:latin typeface="Times New Roman"/>
                        <a:ea typeface="Times New Roman"/>
                        <a:cs typeface="Times New Roman"/>
                      </a:endParaRPr>
                    </a:p>
                  </a:txBody>
                  <a:tcPr marL="0" marR="0" marT="0" marB="0"/>
                </a:tc>
                <a:tc>
                  <a:txBody>
                    <a:bodyPr/>
                    <a:lstStyle/>
                    <a:p>
                      <a:pPr marL="158115" marR="90805" indent="2540" algn="just">
                        <a:lnSpc>
                          <a:spcPct val="121000"/>
                        </a:lnSpc>
                        <a:spcBef>
                          <a:spcPts val="385"/>
                        </a:spcBef>
                        <a:spcAft>
                          <a:spcPts val="0"/>
                        </a:spcAft>
                      </a:pPr>
                      <a:r>
                        <a:rPr lang="en-US" sz="1000">
                          <a:effectLst/>
                        </a:rPr>
                        <a:t>Flexible</a:t>
                      </a:r>
                      <a:r>
                        <a:rPr lang="en-US" sz="1000" spc="-65">
                          <a:effectLst/>
                        </a:rPr>
                        <a:t> </a:t>
                      </a:r>
                      <a:r>
                        <a:rPr lang="en-US" sz="1000">
                          <a:effectLst/>
                        </a:rPr>
                        <a:t>design</a:t>
                      </a:r>
                      <a:r>
                        <a:rPr lang="en-US" sz="1000" spc="-60">
                          <a:effectLst/>
                        </a:rPr>
                        <a:t> </a:t>
                      </a:r>
                      <a:r>
                        <a:rPr lang="en-US" sz="1000">
                          <a:effectLst/>
                        </a:rPr>
                        <a:t>(design</a:t>
                      </a:r>
                      <a:r>
                        <a:rPr lang="en-US" sz="1000" spc="-65">
                          <a:effectLst/>
                        </a:rPr>
                        <a:t> </a:t>
                      </a:r>
                      <a:r>
                        <a:rPr lang="en-US" sz="1000">
                          <a:effectLst/>
                        </a:rPr>
                        <a:t>must</a:t>
                      </a:r>
                      <a:r>
                        <a:rPr lang="en-US" sz="1000" spc="-60">
                          <a:effectLst/>
                        </a:rPr>
                        <a:t> </a:t>
                      </a:r>
                      <a:r>
                        <a:rPr lang="en-US" sz="1000">
                          <a:effectLst/>
                        </a:rPr>
                        <a:t>provide opportunity</a:t>
                      </a:r>
                      <a:r>
                        <a:rPr lang="en-US" sz="1000" spc="-65">
                          <a:effectLst/>
                        </a:rPr>
                        <a:t> </a:t>
                      </a:r>
                      <a:r>
                        <a:rPr lang="en-US" sz="1000">
                          <a:effectLst/>
                        </a:rPr>
                        <a:t>for</a:t>
                      </a:r>
                      <a:r>
                        <a:rPr lang="en-US" sz="1000" spc="-60">
                          <a:effectLst/>
                        </a:rPr>
                        <a:t> </a:t>
                      </a:r>
                      <a:r>
                        <a:rPr lang="en-US" sz="1000">
                          <a:effectLst/>
                        </a:rPr>
                        <a:t>considering</a:t>
                      </a:r>
                      <a:r>
                        <a:rPr lang="en-US" sz="1000" spc="-65">
                          <a:effectLst/>
                        </a:rPr>
                        <a:t> </a:t>
                      </a:r>
                      <a:r>
                        <a:rPr lang="en-US" sz="1000">
                          <a:effectLst/>
                        </a:rPr>
                        <a:t>different aspects of the problem)</a:t>
                      </a:r>
                      <a:endParaRPr lang="en-US" sz="1100">
                        <a:effectLst/>
                        <a:latin typeface="Times New Roman"/>
                        <a:ea typeface="Times New Roman"/>
                        <a:cs typeface="Times New Roman"/>
                      </a:endParaRPr>
                    </a:p>
                  </a:txBody>
                  <a:tcPr marL="0" marR="0" marT="0" marB="0"/>
                </a:tc>
                <a:tc>
                  <a:txBody>
                    <a:bodyPr/>
                    <a:lstStyle/>
                    <a:p>
                      <a:pPr marL="92075" marR="278130" indent="3810" algn="just">
                        <a:lnSpc>
                          <a:spcPct val="121000"/>
                        </a:lnSpc>
                        <a:spcBef>
                          <a:spcPts val="385"/>
                        </a:spcBef>
                        <a:spcAft>
                          <a:spcPts val="0"/>
                        </a:spcAft>
                      </a:pPr>
                      <a:r>
                        <a:rPr lang="en-US" sz="1000">
                          <a:effectLst/>
                        </a:rPr>
                        <a:t>Rigid</a:t>
                      </a:r>
                      <a:r>
                        <a:rPr lang="en-US" sz="1000" spc="-65">
                          <a:effectLst/>
                        </a:rPr>
                        <a:t> </a:t>
                      </a:r>
                      <a:r>
                        <a:rPr lang="en-US" sz="1000">
                          <a:effectLst/>
                        </a:rPr>
                        <a:t>design</a:t>
                      </a:r>
                      <a:r>
                        <a:rPr lang="en-US" sz="1000" spc="-60">
                          <a:effectLst/>
                        </a:rPr>
                        <a:t> </a:t>
                      </a:r>
                      <a:r>
                        <a:rPr lang="en-US" sz="1000">
                          <a:effectLst/>
                        </a:rPr>
                        <a:t>(design</a:t>
                      </a:r>
                      <a:r>
                        <a:rPr lang="en-US" sz="1000" spc="-65">
                          <a:effectLst/>
                        </a:rPr>
                        <a:t> </a:t>
                      </a:r>
                      <a:r>
                        <a:rPr lang="en-US" sz="1000">
                          <a:effectLst/>
                        </a:rPr>
                        <a:t>must</a:t>
                      </a:r>
                      <a:r>
                        <a:rPr lang="en-US" sz="1000" spc="-60">
                          <a:effectLst/>
                        </a:rPr>
                        <a:t> </a:t>
                      </a:r>
                      <a:r>
                        <a:rPr lang="en-US" sz="1000">
                          <a:effectLst/>
                        </a:rPr>
                        <a:t>make enough</a:t>
                      </a:r>
                      <a:r>
                        <a:rPr lang="en-US" sz="1000" spc="-25">
                          <a:effectLst/>
                        </a:rPr>
                        <a:t> </a:t>
                      </a:r>
                      <a:r>
                        <a:rPr lang="en-US" sz="1000">
                          <a:effectLst/>
                        </a:rPr>
                        <a:t>provision</a:t>
                      </a:r>
                      <a:r>
                        <a:rPr lang="en-US" sz="1000" spc="-25">
                          <a:effectLst/>
                        </a:rPr>
                        <a:t> </a:t>
                      </a:r>
                      <a:r>
                        <a:rPr lang="en-US" sz="1000">
                          <a:effectLst/>
                        </a:rPr>
                        <a:t>for</a:t>
                      </a:r>
                      <a:r>
                        <a:rPr lang="en-US" sz="1000" spc="-25">
                          <a:effectLst/>
                        </a:rPr>
                        <a:t> </a:t>
                      </a:r>
                      <a:r>
                        <a:rPr lang="en-US" sz="1000">
                          <a:effectLst/>
                        </a:rPr>
                        <a:t>protection against</a:t>
                      </a:r>
                      <a:r>
                        <a:rPr lang="en-US" sz="1000" spc="-25">
                          <a:effectLst/>
                        </a:rPr>
                        <a:t> </a:t>
                      </a:r>
                      <a:r>
                        <a:rPr lang="en-US" sz="1000">
                          <a:effectLst/>
                        </a:rPr>
                        <a:t>bias</a:t>
                      </a:r>
                      <a:r>
                        <a:rPr lang="en-US" sz="1000" spc="-25">
                          <a:effectLst/>
                        </a:rPr>
                        <a:t> </a:t>
                      </a:r>
                      <a:r>
                        <a:rPr lang="en-US" sz="1000">
                          <a:effectLst/>
                        </a:rPr>
                        <a:t>and</a:t>
                      </a:r>
                      <a:r>
                        <a:rPr lang="en-US" sz="1000" spc="-25">
                          <a:effectLst/>
                        </a:rPr>
                        <a:t> </a:t>
                      </a:r>
                      <a:r>
                        <a:rPr lang="en-US" sz="1000">
                          <a:effectLst/>
                        </a:rPr>
                        <a:t>must</a:t>
                      </a:r>
                      <a:r>
                        <a:rPr lang="en-US" sz="1000" spc="-25">
                          <a:effectLst/>
                        </a:rPr>
                        <a:t> </a:t>
                      </a:r>
                      <a:r>
                        <a:rPr lang="en-US" sz="1000">
                          <a:effectLst/>
                        </a:rPr>
                        <a:t>maximise</a:t>
                      </a:r>
                      <a:endParaRPr lang="en-US" sz="1100">
                        <a:effectLst/>
                      </a:endParaRPr>
                    </a:p>
                    <a:p>
                      <a:pPr marL="93345" marR="0">
                        <a:lnSpc>
                          <a:spcPts val="1140"/>
                        </a:lnSpc>
                        <a:spcBef>
                          <a:spcPts val="0"/>
                        </a:spcBef>
                        <a:spcAft>
                          <a:spcPts val="0"/>
                        </a:spcAft>
                      </a:pPr>
                      <a:r>
                        <a:rPr lang="en-US" sz="1000" spc="-10">
                          <a:effectLst/>
                        </a:rPr>
                        <a:t>reliability)</a:t>
                      </a:r>
                      <a:endParaRPr lang="en-US" sz="1100">
                        <a:effectLst/>
                        <a:latin typeface="Times New Roman"/>
                        <a:ea typeface="Times New Roman"/>
                        <a:cs typeface="Times New Roman"/>
                      </a:endParaRPr>
                    </a:p>
                  </a:txBody>
                  <a:tcPr marL="0" marR="0" marT="0" marB="0"/>
                </a:tc>
              </a:tr>
              <a:tr h="3661772">
                <a:tc>
                  <a:txBody>
                    <a:bodyPr/>
                    <a:lstStyle/>
                    <a:p>
                      <a:pPr marL="342900" marR="0" lvl="0" indent="-342900">
                        <a:spcBef>
                          <a:spcPts val="385"/>
                        </a:spcBef>
                        <a:spcAft>
                          <a:spcPts val="0"/>
                        </a:spcAft>
                        <a:buClr>
                          <a:srgbClr val="231F20"/>
                        </a:buClr>
                        <a:buSzPts val="1000"/>
                        <a:buFont typeface="Times New Roman"/>
                        <a:buAutoNum type="romanLcParenBoth"/>
                        <a:tabLst>
                          <a:tab pos="293370" algn="l"/>
                        </a:tabLst>
                      </a:pPr>
                      <a:r>
                        <a:rPr lang="en-US" sz="1000" spc="-10" dirty="0">
                          <a:effectLst/>
                        </a:rPr>
                        <a:t>Sampling</a:t>
                      </a:r>
                      <a:r>
                        <a:rPr lang="en-US" sz="1000" spc="-25" dirty="0">
                          <a:effectLst/>
                        </a:rPr>
                        <a:t> </a:t>
                      </a:r>
                      <a:r>
                        <a:rPr lang="en-US" sz="1000" spc="-10" dirty="0">
                          <a:effectLst/>
                        </a:rPr>
                        <a:t>design</a:t>
                      </a:r>
                      <a:endParaRPr lang="en-US" sz="1100" spc="-5" dirty="0">
                        <a:effectLst/>
                      </a:endParaRPr>
                    </a:p>
                    <a:p>
                      <a:pPr marL="0" marR="0">
                        <a:spcBef>
                          <a:spcPts val="955"/>
                        </a:spcBef>
                        <a:spcAft>
                          <a:spcPts val="0"/>
                        </a:spcAft>
                      </a:pPr>
                      <a:r>
                        <a:rPr lang="en-US" sz="1000" dirty="0">
                          <a:effectLst/>
                        </a:rPr>
                        <a:t> </a:t>
                      </a:r>
                      <a:endParaRPr lang="en-US" sz="1100" dirty="0">
                        <a:effectLst/>
                      </a:endParaRPr>
                    </a:p>
                    <a:p>
                      <a:pPr marL="342900" marR="0" lvl="0" indent="-342900">
                        <a:spcBef>
                          <a:spcPts val="0"/>
                        </a:spcBef>
                        <a:spcAft>
                          <a:spcPts val="0"/>
                        </a:spcAft>
                        <a:buClr>
                          <a:srgbClr val="231F20"/>
                        </a:buClr>
                        <a:buSzPts val="1000"/>
                        <a:buFont typeface="Times New Roman"/>
                        <a:buAutoNum type="romanLcParenBoth"/>
                        <a:tabLst>
                          <a:tab pos="330835" algn="l"/>
                        </a:tabLst>
                      </a:pPr>
                      <a:r>
                        <a:rPr lang="en-US" sz="1000" spc="-5" dirty="0">
                          <a:effectLst/>
                        </a:rPr>
                        <a:t>Statistical</a:t>
                      </a:r>
                      <a:r>
                        <a:rPr lang="en-US" sz="1000" spc="-65" dirty="0">
                          <a:effectLst/>
                        </a:rPr>
                        <a:t> </a:t>
                      </a:r>
                      <a:r>
                        <a:rPr lang="en-US" sz="1000" spc="-10" dirty="0">
                          <a:effectLst/>
                        </a:rPr>
                        <a:t>design</a:t>
                      </a:r>
                      <a:endParaRPr lang="en-US" sz="1100" spc="-5" dirty="0">
                        <a:effectLst/>
                      </a:endParaRPr>
                    </a:p>
                    <a:p>
                      <a:pPr marL="342900" marR="288925" lvl="0" indent="-342900">
                        <a:lnSpc>
                          <a:spcPct val="120000"/>
                        </a:lnSpc>
                        <a:spcBef>
                          <a:spcPts val="745"/>
                        </a:spcBef>
                        <a:spcAft>
                          <a:spcPts val="0"/>
                        </a:spcAft>
                        <a:buClr>
                          <a:srgbClr val="231F20"/>
                        </a:buClr>
                        <a:buSzPts val="1000"/>
                        <a:buFont typeface="Times New Roman"/>
                        <a:buAutoNum type="romanLcParenBoth"/>
                        <a:tabLst>
                          <a:tab pos="361315" algn="l"/>
                          <a:tab pos="362585" algn="l"/>
                        </a:tabLst>
                      </a:pPr>
                      <a:r>
                        <a:rPr lang="en-US" sz="1000" spc="-10" dirty="0">
                          <a:effectLst/>
                        </a:rPr>
                        <a:t>Observational design</a:t>
                      </a:r>
                      <a:endParaRPr lang="en-US" sz="1100" spc="-5" dirty="0">
                        <a:effectLst/>
                      </a:endParaRPr>
                    </a:p>
                    <a:p>
                      <a:pPr marL="342900" marR="0" lvl="0" indent="-342900">
                        <a:spcBef>
                          <a:spcPts val="505"/>
                        </a:spcBef>
                        <a:spcAft>
                          <a:spcPts val="0"/>
                        </a:spcAft>
                        <a:buClr>
                          <a:srgbClr val="231F20"/>
                        </a:buClr>
                        <a:buSzPts val="1000"/>
                        <a:buFont typeface="Times New Roman"/>
                        <a:buAutoNum type="romanLcParenBoth"/>
                        <a:tabLst>
                          <a:tab pos="358775" algn="l"/>
                        </a:tabLst>
                      </a:pPr>
                      <a:r>
                        <a:rPr lang="en-US" sz="1000" spc="-5" dirty="0">
                          <a:effectLst/>
                        </a:rPr>
                        <a:t>Operational</a:t>
                      </a:r>
                      <a:r>
                        <a:rPr lang="en-US" sz="1000" spc="-65" dirty="0">
                          <a:effectLst/>
                        </a:rPr>
                        <a:t> </a:t>
                      </a:r>
                      <a:r>
                        <a:rPr lang="en-US" sz="1000" spc="-10" dirty="0">
                          <a:effectLst/>
                        </a:rPr>
                        <a:t>design</a:t>
                      </a:r>
                      <a:endParaRPr lang="en-US" sz="1100" spc="-5" dirty="0">
                        <a:effectLst/>
                        <a:latin typeface="Times New Roman"/>
                        <a:ea typeface="Times New Roman"/>
                        <a:cs typeface="Times New Roman"/>
                      </a:endParaRPr>
                    </a:p>
                  </a:txBody>
                  <a:tcPr marL="0" marR="0" marT="0" marB="0"/>
                </a:tc>
                <a:tc>
                  <a:txBody>
                    <a:bodyPr/>
                    <a:lstStyle/>
                    <a:p>
                      <a:pPr marL="157480" marR="0" indent="8890">
                        <a:lnSpc>
                          <a:spcPct val="122000"/>
                        </a:lnSpc>
                        <a:spcBef>
                          <a:spcPts val="385"/>
                        </a:spcBef>
                        <a:spcAft>
                          <a:spcPts val="0"/>
                        </a:spcAft>
                      </a:pPr>
                      <a:r>
                        <a:rPr lang="en-US" sz="1000">
                          <a:effectLst/>
                        </a:rPr>
                        <a:t>Non-probability sampling design (purposive</a:t>
                      </a:r>
                      <a:r>
                        <a:rPr lang="en-US" sz="1000" spc="-50">
                          <a:effectLst/>
                        </a:rPr>
                        <a:t> </a:t>
                      </a:r>
                      <a:r>
                        <a:rPr lang="en-US" sz="1000">
                          <a:effectLst/>
                        </a:rPr>
                        <a:t>or</a:t>
                      </a:r>
                      <a:r>
                        <a:rPr lang="en-US" sz="1000" spc="-50">
                          <a:effectLst/>
                        </a:rPr>
                        <a:t> </a:t>
                      </a:r>
                      <a:r>
                        <a:rPr lang="en-US" sz="1000">
                          <a:effectLst/>
                        </a:rPr>
                        <a:t>judgement</a:t>
                      </a:r>
                      <a:r>
                        <a:rPr lang="en-US" sz="1000" spc="-50">
                          <a:effectLst/>
                        </a:rPr>
                        <a:t> </a:t>
                      </a:r>
                      <a:r>
                        <a:rPr lang="en-US" sz="1000" spc="-10">
                          <a:effectLst/>
                        </a:rPr>
                        <a:t>sampling)</a:t>
                      </a:r>
                      <a:endParaRPr lang="en-US" sz="1100">
                        <a:effectLst/>
                      </a:endParaRPr>
                    </a:p>
                    <a:p>
                      <a:pPr marL="165100" marR="0">
                        <a:spcBef>
                          <a:spcPts val="480"/>
                        </a:spcBef>
                        <a:spcAft>
                          <a:spcPts val="0"/>
                        </a:spcAft>
                      </a:pPr>
                      <a:r>
                        <a:rPr lang="en-US" sz="1000">
                          <a:effectLst/>
                        </a:rPr>
                        <a:t>No pre-planned design for </a:t>
                      </a:r>
                      <a:r>
                        <a:rPr lang="en-US" sz="1000" spc="-10">
                          <a:effectLst/>
                        </a:rPr>
                        <a:t>analysis</a:t>
                      </a:r>
                      <a:endParaRPr lang="en-US" sz="1100">
                        <a:effectLst/>
                      </a:endParaRPr>
                    </a:p>
                    <a:p>
                      <a:pPr marL="157480" marR="6350" indent="11430">
                        <a:lnSpc>
                          <a:spcPct val="120000"/>
                        </a:lnSpc>
                        <a:spcBef>
                          <a:spcPts val="750"/>
                        </a:spcBef>
                        <a:spcAft>
                          <a:spcPts val="0"/>
                        </a:spcAft>
                      </a:pPr>
                      <a:r>
                        <a:rPr lang="en-US" sz="1000">
                          <a:effectLst/>
                        </a:rPr>
                        <a:t>Unstructured</a:t>
                      </a:r>
                      <a:r>
                        <a:rPr lang="en-US" sz="1000" spc="-65">
                          <a:effectLst/>
                        </a:rPr>
                        <a:t> </a:t>
                      </a:r>
                      <a:r>
                        <a:rPr lang="en-US" sz="1000">
                          <a:effectLst/>
                        </a:rPr>
                        <a:t>instruments</a:t>
                      </a:r>
                      <a:r>
                        <a:rPr lang="en-US" sz="1000" spc="-60">
                          <a:effectLst/>
                        </a:rPr>
                        <a:t> </a:t>
                      </a:r>
                      <a:r>
                        <a:rPr lang="en-US" sz="1000">
                          <a:effectLst/>
                        </a:rPr>
                        <a:t>for collection of data</a:t>
                      </a:r>
                      <a:endParaRPr lang="en-US" sz="1100">
                        <a:effectLst/>
                      </a:endParaRPr>
                    </a:p>
                    <a:p>
                      <a:pPr marL="157480" marR="0" indent="2540">
                        <a:lnSpc>
                          <a:spcPct val="122000"/>
                        </a:lnSpc>
                        <a:spcBef>
                          <a:spcPts val="505"/>
                        </a:spcBef>
                        <a:spcAft>
                          <a:spcPts val="0"/>
                        </a:spcAft>
                      </a:pPr>
                      <a:r>
                        <a:rPr lang="en-US" sz="1000">
                          <a:effectLst/>
                        </a:rPr>
                        <a:t>No</a:t>
                      </a:r>
                      <a:r>
                        <a:rPr lang="en-US" sz="1000" spc="-55">
                          <a:effectLst/>
                        </a:rPr>
                        <a:t> </a:t>
                      </a:r>
                      <a:r>
                        <a:rPr lang="en-US" sz="1000">
                          <a:effectLst/>
                        </a:rPr>
                        <a:t>fixed</a:t>
                      </a:r>
                      <a:r>
                        <a:rPr lang="en-US" sz="1000" spc="-55">
                          <a:effectLst/>
                        </a:rPr>
                        <a:t> </a:t>
                      </a:r>
                      <a:r>
                        <a:rPr lang="en-US" sz="1000">
                          <a:effectLst/>
                        </a:rPr>
                        <a:t>decisions</a:t>
                      </a:r>
                      <a:r>
                        <a:rPr lang="en-US" sz="1000" spc="-55">
                          <a:effectLst/>
                        </a:rPr>
                        <a:t> </a:t>
                      </a:r>
                      <a:r>
                        <a:rPr lang="en-US" sz="1000">
                          <a:effectLst/>
                        </a:rPr>
                        <a:t>about</a:t>
                      </a:r>
                      <a:r>
                        <a:rPr lang="en-US" sz="1000" spc="-55">
                          <a:effectLst/>
                        </a:rPr>
                        <a:t> </a:t>
                      </a:r>
                      <a:r>
                        <a:rPr lang="en-US" sz="1000">
                          <a:effectLst/>
                        </a:rPr>
                        <a:t>the operational procedures</a:t>
                      </a:r>
                      <a:endParaRPr lang="en-US" sz="1100">
                        <a:effectLst/>
                        <a:latin typeface="Times New Roman"/>
                        <a:ea typeface="Times New Roman"/>
                        <a:cs typeface="Times New Roman"/>
                      </a:endParaRPr>
                    </a:p>
                  </a:txBody>
                  <a:tcPr marL="0" marR="0" marT="0" marB="0"/>
                </a:tc>
                <a:tc>
                  <a:txBody>
                    <a:bodyPr/>
                    <a:lstStyle/>
                    <a:p>
                      <a:pPr marL="93345" marR="50165" indent="-635">
                        <a:lnSpc>
                          <a:spcPct val="122000"/>
                        </a:lnSpc>
                        <a:spcBef>
                          <a:spcPts val="385"/>
                        </a:spcBef>
                        <a:spcAft>
                          <a:spcPts val="0"/>
                        </a:spcAft>
                      </a:pPr>
                      <a:r>
                        <a:rPr lang="en-US" sz="1000" spc="-10" dirty="0">
                          <a:effectLst/>
                        </a:rPr>
                        <a:t>Probability</a:t>
                      </a:r>
                      <a:r>
                        <a:rPr lang="en-US" sz="1000" spc="-45" dirty="0">
                          <a:effectLst/>
                        </a:rPr>
                        <a:t> </a:t>
                      </a:r>
                      <a:r>
                        <a:rPr lang="en-US" sz="1000" spc="-10" dirty="0">
                          <a:effectLst/>
                        </a:rPr>
                        <a:t>sampling</a:t>
                      </a:r>
                      <a:r>
                        <a:rPr lang="en-US" sz="1000" spc="-45" dirty="0">
                          <a:effectLst/>
                        </a:rPr>
                        <a:t> </a:t>
                      </a:r>
                      <a:r>
                        <a:rPr lang="en-US" sz="1000" spc="-10" dirty="0">
                          <a:effectLst/>
                        </a:rPr>
                        <a:t>design</a:t>
                      </a:r>
                      <a:r>
                        <a:rPr lang="en-US" sz="1000" spc="-45" dirty="0">
                          <a:effectLst/>
                        </a:rPr>
                        <a:t> </a:t>
                      </a:r>
                      <a:r>
                        <a:rPr lang="en-US" sz="1000" spc="-10" dirty="0">
                          <a:effectLst/>
                        </a:rPr>
                        <a:t>(random sampling)</a:t>
                      </a:r>
                      <a:endParaRPr lang="en-US" sz="1100" dirty="0">
                        <a:effectLst/>
                      </a:endParaRPr>
                    </a:p>
                    <a:p>
                      <a:pPr marL="99695" marR="0">
                        <a:spcBef>
                          <a:spcPts val="480"/>
                        </a:spcBef>
                        <a:spcAft>
                          <a:spcPts val="0"/>
                        </a:spcAft>
                      </a:pPr>
                      <a:r>
                        <a:rPr lang="en-US" sz="1000" dirty="0">
                          <a:effectLst/>
                        </a:rPr>
                        <a:t>Pre-planned design for </a:t>
                      </a:r>
                      <a:r>
                        <a:rPr lang="en-US" sz="1000" spc="-10" dirty="0">
                          <a:effectLst/>
                        </a:rPr>
                        <a:t>analysis</a:t>
                      </a:r>
                      <a:endParaRPr lang="en-US" sz="1100" dirty="0">
                        <a:effectLst/>
                      </a:endParaRPr>
                    </a:p>
                    <a:p>
                      <a:pPr marL="93345" marR="0">
                        <a:lnSpc>
                          <a:spcPct val="120000"/>
                        </a:lnSpc>
                        <a:spcBef>
                          <a:spcPts val="750"/>
                        </a:spcBef>
                        <a:spcAft>
                          <a:spcPts val="0"/>
                        </a:spcAft>
                      </a:pPr>
                      <a:r>
                        <a:rPr lang="en-US" sz="1000" dirty="0">
                          <a:effectLst/>
                        </a:rPr>
                        <a:t>Structured or well thought out instruments</a:t>
                      </a:r>
                      <a:r>
                        <a:rPr lang="en-US" sz="1000" spc="-65" dirty="0">
                          <a:effectLst/>
                        </a:rPr>
                        <a:t> </a:t>
                      </a:r>
                      <a:r>
                        <a:rPr lang="en-US" sz="1000" dirty="0">
                          <a:effectLst/>
                        </a:rPr>
                        <a:t>for</a:t>
                      </a:r>
                      <a:r>
                        <a:rPr lang="en-US" sz="1000" spc="-60" dirty="0">
                          <a:effectLst/>
                        </a:rPr>
                        <a:t> </a:t>
                      </a:r>
                      <a:r>
                        <a:rPr lang="en-US" sz="1000" dirty="0">
                          <a:effectLst/>
                        </a:rPr>
                        <a:t>collection</a:t>
                      </a:r>
                      <a:r>
                        <a:rPr lang="en-US" sz="1000" spc="-65" dirty="0">
                          <a:effectLst/>
                        </a:rPr>
                        <a:t> </a:t>
                      </a:r>
                      <a:r>
                        <a:rPr lang="en-US" sz="1000" dirty="0">
                          <a:effectLst/>
                        </a:rPr>
                        <a:t>of</a:t>
                      </a:r>
                      <a:r>
                        <a:rPr lang="en-US" sz="1000" spc="-60" dirty="0">
                          <a:effectLst/>
                        </a:rPr>
                        <a:t> </a:t>
                      </a:r>
                      <a:r>
                        <a:rPr lang="en-US" sz="1000" dirty="0">
                          <a:effectLst/>
                        </a:rPr>
                        <a:t>data</a:t>
                      </a:r>
                      <a:endParaRPr lang="en-US" sz="1100" dirty="0">
                        <a:effectLst/>
                      </a:endParaRPr>
                    </a:p>
                    <a:p>
                      <a:pPr marL="95250" marR="8890" indent="3175">
                        <a:lnSpc>
                          <a:spcPct val="122000"/>
                        </a:lnSpc>
                        <a:spcBef>
                          <a:spcPts val="505"/>
                        </a:spcBef>
                        <a:spcAft>
                          <a:spcPts val="0"/>
                        </a:spcAft>
                      </a:pPr>
                      <a:r>
                        <a:rPr lang="en-US" sz="1000" dirty="0">
                          <a:effectLst/>
                        </a:rPr>
                        <a:t>Advanced decisions about operational procedures.</a:t>
                      </a:r>
                      <a:endParaRPr lang="en-US" sz="1100" dirty="0">
                        <a:effectLst/>
                        <a:latin typeface="Times New Roman"/>
                        <a:ea typeface="Times New Roman"/>
                        <a:cs typeface="Times New Roman"/>
                      </a:endParaRPr>
                    </a:p>
                  </a:txBody>
                  <a:tcPr marL="0" marR="0" marT="0" marB="0"/>
                </a:tc>
              </a:tr>
            </a:tbl>
          </a:graphicData>
        </a:graphic>
      </p:graphicFrame>
    </p:spTree>
    <p:extLst>
      <p:ext uri="{BB962C8B-B14F-4D97-AF65-F5344CB8AC3E}">
        <p14:creationId xmlns:p14="http://schemas.microsoft.com/office/powerpoint/2010/main" val="67113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rgbClr val="FF0000"/>
                </a:solidFill>
              </a:rPr>
              <a:t>Before-and-after without control design</a:t>
            </a:r>
            <a:endParaRPr lang="en-US" dirty="0">
              <a:solidFill>
                <a:srgbClr val="FF0000"/>
              </a:solidFill>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303" y="1891431"/>
            <a:ext cx="9047404" cy="3995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62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After-only with control design</a:t>
            </a:r>
            <a:endParaRPr lang="en-US" dirty="0">
              <a:solidFill>
                <a:srgbClr val="FF0000"/>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36219"/>
          <a:stretch/>
        </p:blipFill>
        <p:spPr bwMode="auto">
          <a:xfrm>
            <a:off x="3494762" y="2678569"/>
            <a:ext cx="4609578" cy="190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33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Before-and-after with control design</a:t>
            </a:r>
            <a:endParaRPr lang="en-US" dirty="0">
              <a:solidFill>
                <a:srgbClr val="FF0000"/>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965" y="1916482"/>
            <a:ext cx="9073199" cy="4133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822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Completely randomized design (C.R. design)</a:t>
            </a:r>
            <a:endParaRPr lang="en-US" dirty="0">
              <a:solidFill>
                <a:srgbClr val="FF0000"/>
              </a:solidFill>
            </a:endParaRPr>
          </a:p>
        </p:txBody>
      </p:sp>
      <p:sp>
        <p:nvSpPr>
          <p:cNvPr id="4" name="Text Placeholder 3"/>
          <p:cNvSpPr>
            <a:spLocks noGrp="1"/>
          </p:cNvSpPr>
          <p:nvPr>
            <p:ph type="body" idx="1"/>
          </p:nvPr>
        </p:nvSpPr>
        <p:spPr>
          <a:xfrm>
            <a:off x="838200" y="1825625"/>
            <a:ext cx="3520858" cy="4351338"/>
          </a:xfrm>
        </p:spPr>
        <p:txBody>
          <a:bodyPr/>
          <a:lstStyle/>
          <a:p>
            <a:pPr marL="114300" indent="0">
              <a:buNone/>
            </a:pPr>
            <a:r>
              <a:rPr lang="en-US" b="1" dirty="0"/>
              <a:t>(i)    Two-group simple randomized design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0989" y="2630467"/>
            <a:ext cx="5506309" cy="3144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310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FF0000"/>
                </a:solidFill>
              </a:rPr>
              <a:t>Completely randomized design (C.R. design)</a:t>
            </a:r>
            <a:endParaRPr lang="en-US" dirty="0"/>
          </a:p>
        </p:txBody>
      </p:sp>
      <p:sp>
        <p:nvSpPr>
          <p:cNvPr id="5" name="Text Placeholder 4"/>
          <p:cNvSpPr>
            <a:spLocks noGrp="1"/>
          </p:cNvSpPr>
          <p:nvPr>
            <p:ph type="body" idx="1"/>
          </p:nvPr>
        </p:nvSpPr>
        <p:spPr>
          <a:xfrm>
            <a:off x="838201" y="1825625"/>
            <a:ext cx="3821482" cy="4351338"/>
          </a:xfrm>
        </p:spPr>
        <p:txBody>
          <a:bodyPr/>
          <a:lstStyle/>
          <a:p>
            <a:pPr marL="114300" indent="0">
              <a:buNone/>
            </a:pPr>
            <a:r>
              <a:rPr lang="en-US" b="1" dirty="0"/>
              <a:t>(ii)    Random replications design</a:t>
            </a: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342" y="1402914"/>
            <a:ext cx="5411244" cy="508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56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p:txBody>
          <a:bodyPr/>
          <a:lstStyle/>
          <a:p>
            <a:r>
              <a:rPr lang="en-US" b="1" dirty="0"/>
              <a:t>Meaning and need for research </a:t>
            </a:r>
            <a:r>
              <a:rPr lang="en-US" b="1" dirty="0" smtClean="0"/>
              <a:t>design</a:t>
            </a:r>
          </a:p>
          <a:p>
            <a:r>
              <a:rPr lang="en-US" b="1" dirty="0" smtClean="0"/>
              <a:t>Features </a:t>
            </a:r>
            <a:r>
              <a:rPr lang="en-US" b="1" dirty="0"/>
              <a:t>of a good </a:t>
            </a:r>
            <a:r>
              <a:rPr lang="en-US" b="1" dirty="0" smtClean="0"/>
              <a:t>design</a:t>
            </a:r>
          </a:p>
          <a:p>
            <a:r>
              <a:rPr lang="en-US" b="1" dirty="0"/>
              <a:t>I</a:t>
            </a:r>
            <a:r>
              <a:rPr lang="en-US" b="1" dirty="0" smtClean="0"/>
              <a:t>mportant </a:t>
            </a:r>
            <a:r>
              <a:rPr lang="en-US" b="1" dirty="0"/>
              <a:t>concepts relating to research design: Observation and </a:t>
            </a:r>
            <a:r>
              <a:rPr lang="en-US" b="1" dirty="0" smtClean="0"/>
              <a:t>Facts</a:t>
            </a:r>
          </a:p>
          <a:p>
            <a:r>
              <a:rPr lang="en-US" b="1" dirty="0" smtClean="0"/>
              <a:t>Laws </a:t>
            </a:r>
            <a:r>
              <a:rPr lang="en-US" b="1" dirty="0"/>
              <a:t>and </a:t>
            </a:r>
            <a:r>
              <a:rPr lang="en-US" b="1" dirty="0" smtClean="0"/>
              <a:t>Theories </a:t>
            </a:r>
          </a:p>
          <a:p>
            <a:r>
              <a:rPr lang="en-US" b="1" dirty="0" smtClean="0"/>
              <a:t>Prediction </a:t>
            </a:r>
            <a:r>
              <a:rPr lang="en-US" b="1" dirty="0"/>
              <a:t>and </a:t>
            </a:r>
            <a:r>
              <a:rPr lang="en-US" b="1" dirty="0" smtClean="0"/>
              <a:t>explanation</a:t>
            </a:r>
          </a:p>
          <a:p>
            <a:r>
              <a:rPr lang="en-US" b="1" dirty="0" smtClean="0"/>
              <a:t>Induction </a:t>
            </a:r>
          </a:p>
          <a:p>
            <a:r>
              <a:rPr lang="en-US" b="1" dirty="0" smtClean="0"/>
              <a:t>Basic </a:t>
            </a:r>
            <a:r>
              <a:rPr lang="en-US" b="1" dirty="0"/>
              <a:t>Principal of Experimental Design</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solidFill>
                  <a:srgbClr val="FF0000"/>
                </a:solidFill>
              </a:rPr>
              <a:t>Meaning and need for research design</a:t>
            </a:r>
            <a:br>
              <a:rPr lang="en-US" b="1" dirty="0">
                <a:solidFill>
                  <a:srgbClr val="FF0000"/>
                </a:solidFill>
              </a:rPr>
            </a:br>
            <a:endParaRPr lang="en-US" dirty="0">
              <a:solidFill>
                <a:srgbClr val="FF0000"/>
              </a:solidFill>
            </a:endParaRPr>
          </a:p>
        </p:txBody>
      </p:sp>
      <p:sp>
        <p:nvSpPr>
          <p:cNvPr id="7" name="Text Placeholder 6"/>
          <p:cNvSpPr>
            <a:spLocks noGrp="1"/>
          </p:cNvSpPr>
          <p:nvPr>
            <p:ph type="body" idx="1"/>
          </p:nvPr>
        </p:nvSpPr>
        <p:spPr>
          <a:xfrm>
            <a:off x="413359" y="1352810"/>
            <a:ext cx="11498893" cy="5505189"/>
          </a:xfrm>
        </p:spPr>
        <p:txBody>
          <a:bodyPr>
            <a:normAutofit/>
          </a:bodyPr>
          <a:lstStyle/>
          <a:p>
            <a:r>
              <a:rPr lang="en-US" dirty="0"/>
              <a:t>The formidable problem that follows the task of defining the research problem is the preparation of the design of the research project, popularly known as the “research design</a:t>
            </a:r>
            <a:r>
              <a:rPr lang="en-US" dirty="0" smtClean="0"/>
              <a:t>”.</a:t>
            </a:r>
          </a:p>
          <a:p>
            <a:r>
              <a:rPr lang="en-US" dirty="0"/>
              <a:t>“A research design is the arrangement of conditions for collection and analysis of data in a manner that aims to combine relevance to the research purpose with economy in procedure</a:t>
            </a:r>
            <a:r>
              <a:rPr lang="en-US" dirty="0" smtClean="0"/>
              <a:t>.”</a:t>
            </a:r>
          </a:p>
          <a:p>
            <a:r>
              <a:rPr lang="en-US" dirty="0"/>
              <a:t>T</a:t>
            </a:r>
            <a:r>
              <a:rPr lang="en-US" dirty="0" smtClean="0"/>
              <a:t>he designing </a:t>
            </a:r>
            <a:r>
              <a:rPr lang="en-US" dirty="0"/>
              <a:t>decisions happen to be in respect of:</a:t>
            </a:r>
          </a:p>
          <a:p>
            <a:pPr marL="114300" indent="0">
              <a:buNone/>
            </a:pPr>
            <a:r>
              <a:rPr lang="en-US" dirty="0"/>
              <a:t>(i)    What is the study about?</a:t>
            </a:r>
          </a:p>
          <a:p>
            <a:pPr marL="114300" indent="0">
              <a:buNone/>
            </a:pPr>
            <a:r>
              <a:rPr lang="en-US" dirty="0"/>
              <a:t>(ii)   Why is the study being made?</a:t>
            </a:r>
          </a:p>
          <a:p>
            <a:pPr marL="114300" indent="0">
              <a:buNone/>
            </a:pPr>
            <a:r>
              <a:rPr lang="en-US" dirty="0"/>
              <a:t>(iii)   Where will the study be carried out?</a:t>
            </a:r>
          </a:p>
          <a:p>
            <a:pPr marL="114300" indent="0">
              <a:buNone/>
            </a:pPr>
            <a:r>
              <a:rPr lang="en-US" dirty="0"/>
              <a:t>(iv)   What type of data is required?</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01583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838200" y="363255"/>
            <a:ext cx="10515600" cy="5813708"/>
          </a:xfrm>
        </p:spPr>
        <p:txBody>
          <a:bodyPr>
            <a:normAutofit/>
          </a:bodyPr>
          <a:lstStyle/>
          <a:p>
            <a:pPr marL="114300" indent="0">
              <a:buNone/>
            </a:pPr>
            <a:r>
              <a:rPr lang="en-US" dirty="0"/>
              <a:t>O</a:t>
            </a:r>
            <a:r>
              <a:rPr lang="en-US" dirty="0" smtClean="0"/>
              <a:t>ne </a:t>
            </a:r>
            <a:r>
              <a:rPr lang="en-US" dirty="0"/>
              <a:t>may split the overall research design into the following parts:</a:t>
            </a:r>
          </a:p>
          <a:p>
            <a:r>
              <a:rPr lang="en-US" b="1" i="1" dirty="0"/>
              <a:t>T</a:t>
            </a:r>
            <a:r>
              <a:rPr lang="en-US" b="1" i="1" dirty="0" smtClean="0"/>
              <a:t>he </a:t>
            </a:r>
            <a:r>
              <a:rPr lang="en-US" b="1" i="1" dirty="0"/>
              <a:t>sampling design</a:t>
            </a:r>
            <a:r>
              <a:rPr lang="en-US" i="1" dirty="0"/>
              <a:t> </a:t>
            </a:r>
            <a:r>
              <a:rPr lang="en-US" dirty="0"/>
              <a:t>which deals with the method of selecting items to be observed for the given study</a:t>
            </a:r>
          </a:p>
          <a:p>
            <a:r>
              <a:rPr lang="en-US" b="1" i="1" dirty="0"/>
              <a:t>T</a:t>
            </a:r>
            <a:r>
              <a:rPr lang="en-US" b="1" i="1" dirty="0" smtClean="0"/>
              <a:t>he </a:t>
            </a:r>
            <a:r>
              <a:rPr lang="en-US" b="1" i="1" dirty="0"/>
              <a:t>observational design</a:t>
            </a:r>
            <a:r>
              <a:rPr lang="en-US" i="1" dirty="0"/>
              <a:t> </a:t>
            </a:r>
            <a:r>
              <a:rPr lang="en-US" dirty="0"/>
              <a:t>which relates to the conditions under which the observations are to be made;</a:t>
            </a:r>
          </a:p>
          <a:p>
            <a:r>
              <a:rPr lang="en-US" b="1" i="1" dirty="0"/>
              <a:t>T</a:t>
            </a:r>
            <a:r>
              <a:rPr lang="en-US" b="1" i="1" dirty="0" smtClean="0"/>
              <a:t>he </a:t>
            </a:r>
            <a:r>
              <a:rPr lang="en-US" b="1" i="1" dirty="0"/>
              <a:t>statistical design</a:t>
            </a:r>
            <a:r>
              <a:rPr lang="en-US" i="1" dirty="0"/>
              <a:t> </a:t>
            </a:r>
            <a:r>
              <a:rPr lang="en-US" dirty="0"/>
              <a:t>which concerns with the question of how many items are to be observed and how the information and data gathered are to be </a:t>
            </a:r>
            <a:r>
              <a:rPr lang="en-US" dirty="0" err="1"/>
              <a:t>analysed</a:t>
            </a:r>
            <a:r>
              <a:rPr lang="en-US" dirty="0"/>
              <a:t>; and</a:t>
            </a:r>
          </a:p>
          <a:p>
            <a:r>
              <a:rPr lang="en-US" b="1" i="1" dirty="0"/>
              <a:t>T</a:t>
            </a:r>
            <a:r>
              <a:rPr lang="en-US" b="1" i="1" dirty="0" smtClean="0"/>
              <a:t>he </a:t>
            </a:r>
            <a:r>
              <a:rPr lang="en-US" b="1" i="1" dirty="0"/>
              <a:t>operational design</a:t>
            </a:r>
            <a:r>
              <a:rPr lang="en-US" i="1" dirty="0"/>
              <a:t> </a:t>
            </a:r>
            <a:r>
              <a:rPr lang="en-US" dirty="0"/>
              <a:t>which deals with the techniques by which the procedures specified in the sampling, statistical and observational designs can be carried out.</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65740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200" y="726510"/>
            <a:ext cx="10515600" cy="964178"/>
          </a:xfrm>
        </p:spPr>
        <p:txBody>
          <a:bodyPr>
            <a:normAutofit fontScale="90000"/>
          </a:bodyPr>
          <a:lstStyle/>
          <a:p>
            <a:r>
              <a:rPr lang="en-US" b="1" dirty="0"/>
              <a:t>In brief, research design must, at least, contain:</a:t>
            </a:r>
            <a:br>
              <a:rPr lang="en-US" b="1" dirty="0"/>
            </a:br>
            <a:endParaRPr lang="en-US" b="1" dirty="0"/>
          </a:p>
        </p:txBody>
      </p:sp>
      <p:sp>
        <p:nvSpPr>
          <p:cNvPr id="7" name="Text Placeholder 6"/>
          <p:cNvSpPr>
            <a:spLocks noGrp="1"/>
          </p:cNvSpPr>
          <p:nvPr>
            <p:ph type="body" idx="1"/>
          </p:nvPr>
        </p:nvSpPr>
        <p:spPr/>
        <p:txBody>
          <a:bodyPr/>
          <a:lstStyle/>
          <a:p>
            <a:r>
              <a:rPr lang="en-US" dirty="0" smtClean="0"/>
              <a:t>A clear </a:t>
            </a:r>
            <a:r>
              <a:rPr lang="en-US" dirty="0"/>
              <a:t>statement of the research </a:t>
            </a:r>
            <a:r>
              <a:rPr lang="en-US" dirty="0" smtClean="0"/>
              <a:t>problem</a:t>
            </a:r>
            <a:endParaRPr lang="en-US" dirty="0"/>
          </a:p>
          <a:p>
            <a:r>
              <a:rPr lang="en-US" dirty="0"/>
              <a:t>P</a:t>
            </a:r>
            <a:r>
              <a:rPr lang="en-US" dirty="0" smtClean="0"/>
              <a:t>rocedures </a:t>
            </a:r>
            <a:r>
              <a:rPr lang="en-US" dirty="0"/>
              <a:t>and techniques to be used for gathering </a:t>
            </a:r>
            <a:r>
              <a:rPr lang="en-US" dirty="0" smtClean="0"/>
              <a:t>information </a:t>
            </a:r>
          </a:p>
          <a:p>
            <a:r>
              <a:rPr lang="en-US" dirty="0"/>
              <a:t>T</a:t>
            </a:r>
            <a:r>
              <a:rPr lang="en-US" dirty="0" smtClean="0"/>
              <a:t>he </a:t>
            </a:r>
            <a:r>
              <a:rPr lang="en-US" dirty="0"/>
              <a:t>population to be </a:t>
            </a:r>
            <a:r>
              <a:rPr lang="en-US" dirty="0" smtClean="0"/>
              <a:t>studied </a:t>
            </a:r>
          </a:p>
          <a:p>
            <a:r>
              <a:rPr lang="en-US" dirty="0"/>
              <a:t>M</a:t>
            </a:r>
            <a:r>
              <a:rPr lang="en-US" dirty="0" smtClean="0"/>
              <a:t>ethods </a:t>
            </a:r>
            <a:r>
              <a:rPr lang="en-US" dirty="0"/>
              <a:t>to be used in processing and </a:t>
            </a:r>
            <a:r>
              <a:rPr lang="en-US" dirty="0" smtClean="0"/>
              <a:t>analyzing data</a:t>
            </a:r>
            <a:endParaRPr lang="en-US" dirty="0"/>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07701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0000"/>
                </a:solidFill>
              </a:rPr>
              <a:t>NEED FOR RESEARCH DESIGN</a:t>
            </a:r>
            <a:br>
              <a:rPr lang="en-US" dirty="0">
                <a:solidFill>
                  <a:srgbClr val="FF0000"/>
                </a:solidFill>
              </a:rPr>
            </a:br>
            <a:endParaRPr lang="en-US" dirty="0">
              <a:solidFill>
                <a:srgbClr val="FF0000"/>
              </a:solidFill>
            </a:endParaRPr>
          </a:p>
        </p:txBody>
      </p:sp>
      <p:sp>
        <p:nvSpPr>
          <p:cNvPr id="7" name="Text Placeholder 6"/>
          <p:cNvSpPr>
            <a:spLocks noGrp="1"/>
          </p:cNvSpPr>
          <p:nvPr>
            <p:ph type="body" idx="1"/>
          </p:nvPr>
        </p:nvSpPr>
        <p:spPr>
          <a:xfrm>
            <a:off x="838200" y="1215025"/>
            <a:ext cx="10515600" cy="4961938"/>
          </a:xfrm>
        </p:spPr>
        <p:txBody>
          <a:bodyPr/>
          <a:lstStyle/>
          <a:p>
            <a:r>
              <a:rPr lang="en-US" dirty="0"/>
              <a:t>Research design stands for advance planning of the methods to be adopted for collecting the relevant data and the techniques to be used in their analysis, keeping in view the objective of the research and the availability of staff, time and money. </a:t>
            </a:r>
            <a:endParaRPr lang="en-US" dirty="0" smtClean="0"/>
          </a:p>
          <a:p>
            <a:r>
              <a:rPr lang="en-US" dirty="0" smtClean="0"/>
              <a:t>Preparation </a:t>
            </a:r>
            <a:r>
              <a:rPr lang="en-US" dirty="0"/>
              <a:t>of the research design should be done with great care as any error in it may upset the entire project. </a:t>
            </a:r>
            <a:endParaRPr lang="en-US" dirty="0" smtClean="0"/>
          </a:p>
          <a:p>
            <a:r>
              <a:rPr lang="en-US" dirty="0" smtClean="0"/>
              <a:t>Research </a:t>
            </a:r>
            <a:r>
              <a:rPr lang="en-US" dirty="0"/>
              <a:t>design, in fact, has a great bearing on the reliability of the results arrived at and as such constitutes the firm foundation of the entire edifice of the research work.</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750459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513567"/>
            <a:ext cx="10515600" cy="1177121"/>
          </a:xfrm>
        </p:spPr>
        <p:txBody>
          <a:bodyPr>
            <a:normAutofit fontScale="90000"/>
          </a:bodyPr>
          <a:lstStyle/>
          <a:p>
            <a:r>
              <a:rPr lang="en-US" dirty="0">
                <a:solidFill>
                  <a:srgbClr val="FF0000"/>
                </a:solidFill>
              </a:rPr>
              <a:t>FEATURES OF A GOOD </a:t>
            </a:r>
            <a:r>
              <a:rPr lang="en-US" dirty="0" smtClean="0">
                <a:solidFill>
                  <a:srgbClr val="FF0000"/>
                </a:solidFill>
              </a:rPr>
              <a:t>DESIGN</a:t>
            </a:r>
            <a:r>
              <a:rPr lang="en-US" dirty="0">
                <a:solidFill>
                  <a:srgbClr val="FF0000"/>
                </a:solidFill>
              </a:rPr>
              <a:t/>
            </a:r>
            <a:br>
              <a:rPr lang="en-US" dirty="0">
                <a:solidFill>
                  <a:srgbClr val="FF0000"/>
                </a:solidFill>
              </a:rPr>
            </a:br>
            <a:endParaRPr lang="en-US" dirty="0">
              <a:solidFill>
                <a:srgbClr val="FF0000"/>
              </a:solidFill>
            </a:endParaRPr>
          </a:p>
        </p:txBody>
      </p:sp>
      <p:sp>
        <p:nvSpPr>
          <p:cNvPr id="7" name="Text Placeholder 6"/>
          <p:cNvSpPr>
            <a:spLocks noGrp="1"/>
          </p:cNvSpPr>
          <p:nvPr>
            <p:ph type="body" idx="1"/>
          </p:nvPr>
        </p:nvSpPr>
        <p:spPr>
          <a:xfrm>
            <a:off x="250521" y="1139868"/>
            <a:ext cx="11586575" cy="5160723"/>
          </a:xfrm>
        </p:spPr>
        <p:txBody>
          <a:bodyPr>
            <a:normAutofit fontScale="77500" lnSpcReduction="20000"/>
          </a:bodyPr>
          <a:lstStyle/>
          <a:p>
            <a:pPr marL="114300" indent="0">
              <a:lnSpc>
                <a:spcPct val="120000"/>
              </a:lnSpc>
              <a:buNone/>
            </a:pPr>
            <a:r>
              <a:rPr lang="en-US" dirty="0"/>
              <a:t>A good design is often </a:t>
            </a:r>
            <a:r>
              <a:rPr lang="en-US" dirty="0" smtClean="0"/>
              <a:t>characterized </a:t>
            </a:r>
            <a:r>
              <a:rPr lang="en-US" dirty="0"/>
              <a:t>by adjectives like flexible, appropriate, efficient, economical and so on. </a:t>
            </a:r>
            <a:endParaRPr lang="en-US" dirty="0" smtClean="0"/>
          </a:p>
          <a:p>
            <a:pPr marL="114300" indent="0">
              <a:lnSpc>
                <a:spcPct val="120000"/>
              </a:lnSpc>
              <a:buNone/>
            </a:pPr>
            <a:r>
              <a:rPr lang="en-US" dirty="0" smtClean="0"/>
              <a:t>The </a:t>
            </a:r>
            <a:r>
              <a:rPr lang="en-US" dirty="0"/>
              <a:t>design which </a:t>
            </a:r>
            <a:r>
              <a:rPr lang="en-US" dirty="0" smtClean="0"/>
              <a:t>minimizes </a:t>
            </a:r>
            <a:r>
              <a:rPr lang="en-US" dirty="0"/>
              <a:t>bias and </a:t>
            </a:r>
            <a:r>
              <a:rPr lang="en-US" dirty="0" smtClean="0"/>
              <a:t>maximizes </a:t>
            </a:r>
            <a:r>
              <a:rPr lang="en-US" dirty="0"/>
              <a:t>the reliability of the data collected and </a:t>
            </a:r>
            <a:r>
              <a:rPr lang="en-US" dirty="0" smtClean="0"/>
              <a:t>analyzed </a:t>
            </a:r>
            <a:r>
              <a:rPr lang="en-US" dirty="0"/>
              <a:t>is considered a good design. </a:t>
            </a:r>
            <a:endParaRPr lang="en-US" dirty="0" smtClean="0"/>
          </a:p>
          <a:p>
            <a:pPr marL="114300" indent="0">
              <a:lnSpc>
                <a:spcPct val="120000"/>
              </a:lnSpc>
              <a:buNone/>
            </a:pPr>
            <a:r>
              <a:rPr lang="en-US" dirty="0" smtClean="0"/>
              <a:t>The </a:t>
            </a:r>
            <a:r>
              <a:rPr lang="en-US" dirty="0"/>
              <a:t>design which gives the smallest experimental error is supposed to be the best design in many investigations</a:t>
            </a:r>
            <a:r>
              <a:rPr lang="en-US" dirty="0" smtClean="0"/>
              <a:t>.</a:t>
            </a:r>
          </a:p>
          <a:p>
            <a:pPr marL="114300" indent="0">
              <a:lnSpc>
                <a:spcPct val="120000"/>
              </a:lnSpc>
              <a:buNone/>
            </a:pPr>
            <a:r>
              <a:rPr lang="en-US" dirty="0" smtClean="0"/>
              <a:t>A </a:t>
            </a:r>
            <a:r>
              <a:rPr lang="en-US" dirty="0"/>
              <a:t>research design appropriate for a particular research problem, usually involves the consideration of the following factors:</a:t>
            </a:r>
          </a:p>
          <a:p>
            <a:pPr marL="114300" indent="0">
              <a:buNone/>
            </a:pPr>
            <a:r>
              <a:rPr lang="en-US" dirty="0"/>
              <a:t>(i)    </a:t>
            </a:r>
            <a:r>
              <a:rPr lang="en-US" dirty="0" smtClean="0"/>
              <a:t>The </a:t>
            </a:r>
            <a:r>
              <a:rPr lang="en-US" dirty="0"/>
              <a:t>means of obtaining </a:t>
            </a:r>
            <a:r>
              <a:rPr lang="en-US" dirty="0" smtClean="0"/>
              <a:t>information</a:t>
            </a:r>
            <a:endParaRPr lang="en-US" dirty="0"/>
          </a:p>
          <a:p>
            <a:pPr marL="114300" indent="0">
              <a:buNone/>
            </a:pPr>
            <a:r>
              <a:rPr lang="en-US" dirty="0"/>
              <a:t>(ii)   </a:t>
            </a:r>
            <a:r>
              <a:rPr lang="en-US" dirty="0" smtClean="0"/>
              <a:t>The </a:t>
            </a:r>
            <a:r>
              <a:rPr lang="en-US" dirty="0"/>
              <a:t>availability and skills of the researcher and his staff, if </a:t>
            </a:r>
            <a:r>
              <a:rPr lang="en-US" dirty="0" smtClean="0"/>
              <a:t>any.</a:t>
            </a:r>
            <a:endParaRPr lang="en-US" dirty="0"/>
          </a:p>
          <a:p>
            <a:pPr marL="114300" indent="0">
              <a:buNone/>
            </a:pPr>
            <a:r>
              <a:rPr lang="en-US" dirty="0"/>
              <a:t>(iii)   </a:t>
            </a:r>
            <a:r>
              <a:rPr lang="en-US" dirty="0" smtClean="0"/>
              <a:t>The </a:t>
            </a:r>
            <a:r>
              <a:rPr lang="en-US" dirty="0"/>
              <a:t>objective of the problem to be </a:t>
            </a:r>
            <a:r>
              <a:rPr lang="en-US" dirty="0" smtClean="0"/>
              <a:t>studied</a:t>
            </a:r>
            <a:endParaRPr lang="en-US" dirty="0"/>
          </a:p>
          <a:p>
            <a:pPr marL="114300" indent="0">
              <a:buNone/>
            </a:pPr>
            <a:r>
              <a:rPr lang="en-US" dirty="0"/>
              <a:t>(iv)  </a:t>
            </a:r>
            <a:r>
              <a:rPr lang="en-US" dirty="0" smtClean="0"/>
              <a:t> The </a:t>
            </a:r>
            <a:r>
              <a:rPr lang="en-US" dirty="0"/>
              <a:t>nature of the problem to be </a:t>
            </a:r>
            <a:r>
              <a:rPr lang="en-US" dirty="0" smtClean="0"/>
              <a:t>studied </a:t>
            </a:r>
          </a:p>
          <a:p>
            <a:pPr marL="114300" indent="0">
              <a:buNone/>
            </a:pPr>
            <a:r>
              <a:rPr lang="en-US" dirty="0" smtClean="0"/>
              <a:t>(</a:t>
            </a:r>
            <a:r>
              <a:rPr lang="en-US" dirty="0"/>
              <a:t>v)    </a:t>
            </a:r>
            <a:r>
              <a:rPr lang="en-US" dirty="0" smtClean="0"/>
              <a:t>The </a:t>
            </a:r>
            <a:r>
              <a:rPr lang="en-US" dirty="0"/>
              <a:t>availability of time and money for the research work.</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15079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a:solidFill>
                  <a:srgbClr val="FF0000"/>
                </a:solidFill>
              </a:rPr>
              <a:t>IMPORTANT CONCEPTS RELATING TO RESEARCH </a:t>
            </a:r>
            <a:r>
              <a:rPr lang="en-US" dirty="0" smtClean="0">
                <a:solidFill>
                  <a:srgbClr val="FF0000"/>
                </a:solidFill>
              </a:rPr>
              <a:t>DESIGN</a:t>
            </a:r>
            <a:r>
              <a:rPr lang="en-US" dirty="0"/>
              <a:t/>
            </a:r>
            <a:br>
              <a:rPr lang="en-US" dirty="0"/>
            </a:br>
            <a:endParaRPr lang="en-US" dirty="0"/>
          </a:p>
        </p:txBody>
      </p:sp>
      <p:sp>
        <p:nvSpPr>
          <p:cNvPr id="7" name="Text Placeholder 6"/>
          <p:cNvSpPr>
            <a:spLocks noGrp="1"/>
          </p:cNvSpPr>
          <p:nvPr>
            <p:ph type="body" idx="1"/>
          </p:nvPr>
        </p:nvSpPr>
        <p:spPr>
          <a:xfrm>
            <a:off x="1027134" y="1240076"/>
            <a:ext cx="10326666" cy="5248405"/>
          </a:xfrm>
        </p:spPr>
        <p:txBody>
          <a:bodyPr/>
          <a:lstStyle/>
          <a:p>
            <a:pPr marL="114300" indent="0">
              <a:buNone/>
            </a:pPr>
            <a:r>
              <a:rPr lang="en-US" sz="2000" dirty="0"/>
              <a:t>1.  Dependent and independent </a:t>
            </a:r>
            <a:r>
              <a:rPr lang="en-US" sz="2000" dirty="0" smtClean="0"/>
              <a:t>variables</a:t>
            </a:r>
          </a:p>
          <a:p>
            <a:pPr marL="114300" indent="0">
              <a:buNone/>
            </a:pPr>
            <a:r>
              <a:rPr lang="en-US" sz="2000" dirty="0"/>
              <a:t>2. Extraneous </a:t>
            </a:r>
            <a:r>
              <a:rPr lang="en-US" sz="2000" dirty="0" smtClean="0"/>
              <a:t>variable</a:t>
            </a:r>
          </a:p>
          <a:p>
            <a:pPr marL="114300" indent="0">
              <a:buNone/>
            </a:pPr>
            <a:r>
              <a:rPr lang="en-US" sz="2000" dirty="0"/>
              <a:t>3. </a:t>
            </a:r>
            <a:r>
              <a:rPr lang="en-US" sz="2000" dirty="0" smtClean="0"/>
              <a:t>Control</a:t>
            </a:r>
          </a:p>
          <a:p>
            <a:pPr marL="114300" indent="0">
              <a:buNone/>
            </a:pPr>
            <a:r>
              <a:rPr lang="en-US" sz="2000" dirty="0"/>
              <a:t>4. </a:t>
            </a:r>
            <a:r>
              <a:rPr lang="en-US" sz="2000" dirty="0" smtClean="0"/>
              <a:t>Confounded relationship</a:t>
            </a:r>
          </a:p>
          <a:p>
            <a:pPr marL="114300" indent="0">
              <a:buNone/>
            </a:pPr>
            <a:r>
              <a:rPr lang="en-US" sz="2000" dirty="0"/>
              <a:t>5. </a:t>
            </a:r>
            <a:r>
              <a:rPr lang="en-US" sz="2000" dirty="0" smtClean="0"/>
              <a:t>Research hypothesis</a:t>
            </a:r>
          </a:p>
          <a:p>
            <a:pPr marL="114300" indent="0">
              <a:buNone/>
            </a:pPr>
            <a:r>
              <a:rPr lang="en-US" sz="2000" dirty="0"/>
              <a:t>6. </a:t>
            </a:r>
            <a:r>
              <a:rPr lang="en-US" sz="2000" dirty="0" smtClean="0"/>
              <a:t>Experimental </a:t>
            </a:r>
            <a:r>
              <a:rPr lang="en-US" sz="2000" dirty="0"/>
              <a:t>and </a:t>
            </a:r>
            <a:r>
              <a:rPr lang="en-US" sz="2000" dirty="0" smtClean="0"/>
              <a:t>non-experimental </a:t>
            </a:r>
            <a:r>
              <a:rPr lang="en-US" sz="2000" dirty="0"/>
              <a:t>hypothesis-testing </a:t>
            </a:r>
            <a:r>
              <a:rPr lang="en-US" sz="2000" dirty="0" smtClean="0"/>
              <a:t>research</a:t>
            </a:r>
          </a:p>
          <a:p>
            <a:pPr marL="114300" indent="0">
              <a:buNone/>
            </a:pPr>
            <a:r>
              <a:rPr lang="en-US" sz="2000" dirty="0" smtClean="0"/>
              <a:t>7.</a:t>
            </a:r>
            <a:r>
              <a:rPr lang="en-US" sz="2000" dirty="0"/>
              <a:t>   </a:t>
            </a:r>
            <a:r>
              <a:rPr lang="en-US" sz="2000" dirty="0" smtClean="0"/>
              <a:t>Experimental </a:t>
            </a:r>
            <a:r>
              <a:rPr lang="en-US" sz="2000" dirty="0"/>
              <a:t>and control </a:t>
            </a:r>
            <a:r>
              <a:rPr lang="en-US" sz="2000" dirty="0" smtClean="0"/>
              <a:t>groups</a:t>
            </a:r>
          </a:p>
          <a:p>
            <a:pPr marL="114300" indent="0">
              <a:buNone/>
            </a:pPr>
            <a:r>
              <a:rPr lang="en-US" sz="2000" dirty="0"/>
              <a:t>8.  </a:t>
            </a:r>
            <a:r>
              <a:rPr lang="en-US" sz="2000" dirty="0" smtClean="0"/>
              <a:t>Treatments</a:t>
            </a:r>
          </a:p>
          <a:p>
            <a:pPr marL="114300" indent="0">
              <a:buNone/>
            </a:pPr>
            <a:r>
              <a:rPr lang="en-US" sz="2000" dirty="0"/>
              <a:t>9.  </a:t>
            </a:r>
            <a:r>
              <a:rPr lang="en-US" sz="2000" dirty="0" smtClean="0"/>
              <a:t>Experiment</a:t>
            </a:r>
          </a:p>
          <a:p>
            <a:pPr marL="114300" indent="0">
              <a:buNone/>
            </a:pPr>
            <a:r>
              <a:rPr lang="en-US" sz="2000" dirty="0"/>
              <a:t>10. Experimental unit(s</a:t>
            </a:r>
            <a:r>
              <a:rPr lang="en-US" sz="2000" dirty="0" smtClean="0"/>
              <a:t>)</a:t>
            </a:r>
          </a:p>
          <a:p>
            <a:pPr marL="114300" indent="0">
              <a:buNone/>
            </a:pPr>
            <a:endParaRPr lang="en-US" sz="20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94566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950108"/>
          </a:xfrm>
        </p:spPr>
        <p:txBody>
          <a:bodyPr>
            <a:normAutofit fontScale="90000"/>
          </a:bodyPr>
          <a:lstStyle/>
          <a:p>
            <a:r>
              <a:rPr lang="en-US" dirty="0">
                <a:solidFill>
                  <a:srgbClr val="FF0000"/>
                </a:solidFill>
              </a:rPr>
              <a:t>BASIC PRINCIPLES OF EXPERIMENTAL </a:t>
            </a:r>
            <a:r>
              <a:rPr lang="en-US" dirty="0" smtClean="0">
                <a:solidFill>
                  <a:srgbClr val="FF0000"/>
                </a:solidFill>
              </a:rPr>
              <a:t>DESIGNS</a:t>
            </a:r>
            <a:r>
              <a:rPr lang="en-US" dirty="0">
                <a:solidFill>
                  <a:srgbClr val="FF0000"/>
                </a:solidFill>
              </a:rPr>
              <a:t/>
            </a:r>
            <a:br>
              <a:rPr lang="en-US" dirty="0">
                <a:solidFill>
                  <a:srgbClr val="FF0000"/>
                </a:solidFill>
              </a:rPr>
            </a:br>
            <a:endParaRPr lang="en-US" dirty="0">
              <a:solidFill>
                <a:srgbClr val="FF0000"/>
              </a:solidFill>
            </a:endParaRPr>
          </a:p>
        </p:txBody>
      </p:sp>
      <p:sp>
        <p:nvSpPr>
          <p:cNvPr id="7" name="Text Placeholder 6"/>
          <p:cNvSpPr>
            <a:spLocks noGrp="1"/>
          </p:cNvSpPr>
          <p:nvPr>
            <p:ph type="body" idx="1"/>
          </p:nvPr>
        </p:nvSpPr>
        <p:spPr>
          <a:xfrm>
            <a:off x="576197" y="1427966"/>
            <a:ext cx="11235847" cy="5074673"/>
          </a:xfrm>
        </p:spPr>
        <p:txBody>
          <a:bodyPr/>
          <a:lstStyle/>
          <a:p>
            <a:r>
              <a:rPr lang="en-US" dirty="0" smtClean="0"/>
              <a:t>The </a:t>
            </a:r>
            <a:r>
              <a:rPr lang="en-US" dirty="0"/>
              <a:t>Principle of </a:t>
            </a:r>
            <a:r>
              <a:rPr lang="en-US" dirty="0" smtClean="0"/>
              <a:t>Replication</a:t>
            </a:r>
          </a:p>
          <a:p>
            <a:r>
              <a:rPr lang="en-US" dirty="0" smtClean="0"/>
              <a:t>The </a:t>
            </a:r>
            <a:r>
              <a:rPr lang="en-US" dirty="0"/>
              <a:t>Principle of </a:t>
            </a:r>
            <a:r>
              <a:rPr lang="en-US" dirty="0" smtClean="0"/>
              <a:t>Randomization </a:t>
            </a:r>
          </a:p>
          <a:p>
            <a:r>
              <a:rPr lang="en-US" dirty="0" smtClean="0"/>
              <a:t>Principle of </a:t>
            </a:r>
            <a:r>
              <a:rPr lang="en-US" dirty="0"/>
              <a:t>Local </a:t>
            </a:r>
            <a:r>
              <a:rPr lang="en-US" dirty="0" smtClean="0"/>
              <a:t>Control</a:t>
            </a:r>
          </a:p>
          <a:p>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35390392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586</Words>
  <Application>Microsoft Office PowerPoint</Application>
  <PresentationFormat>Custom</PresentationFormat>
  <Paragraphs>121</Paragraphs>
  <Slides>17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0</vt:i4>
      </vt:variant>
      <vt:variant>
        <vt:lpstr>Slide Titles</vt:lpstr>
      </vt:variant>
      <vt:variant>
        <vt:i4>17</vt:i4>
      </vt:variant>
    </vt:vector>
  </HeadingPairs>
  <TitlesOfParts>
    <vt:vector size="23" baseType="lpstr">
      <vt:lpstr>Arial</vt:lpstr>
      <vt:lpstr>Calibri</vt:lpstr>
      <vt:lpstr>Arial Black</vt:lpstr>
      <vt:lpstr>Raleway ExtraBold</vt:lpstr>
      <vt:lpstr>Times New Roman</vt:lpstr>
      <vt:lpstr>1_Office Theme</vt:lpstr>
      <vt:lpstr>PowerPoint Presentation</vt:lpstr>
      <vt:lpstr>INDEX </vt:lpstr>
      <vt:lpstr>Meaning and need for research design </vt:lpstr>
      <vt:lpstr>PowerPoint Presentation</vt:lpstr>
      <vt:lpstr>In brief, research design must, at least, contain: </vt:lpstr>
      <vt:lpstr>NEED FOR RESEARCH DESIGN </vt:lpstr>
      <vt:lpstr>FEATURES OF A GOOD DESIGN </vt:lpstr>
      <vt:lpstr>IMPORTANT CONCEPTS RELATING TO RESEARCH DESIGN </vt:lpstr>
      <vt:lpstr>BASIC PRINCIPLES OF EXPERIMENTAL DESIGNS </vt:lpstr>
      <vt:lpstr>Important Experimental Designs </vt:lpstr>
      <vt:lpstr>DIFFERENT RESEARCH DESIGNS</vt:lpstr>
      <vt:lpstr>PowerPoint Presentation</vt:lpstr>
      <vt:lpstr>Before-and-after without control design</vt:lpstr>
      <vt:lpstr>After-only with control design</vt:lpstr>
      <vt:lpstr>Before-and-after with control design</vt:lpstr>
      <vt:lpstr>Completely randomized design (C.R. design)</vt:lpstr>
      <vt:lpstr>Completely randomized design (C.R.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17</cp:revision>
  <dcterms:created xsi:type="dcterms:W3CDTF">2019-01-09T10:33:58Z</dcterms:created>
  <dcterms:modified xsi:type="dcterms:W3CDTF">2023-12-21T06:53:30Z</dcterms:modified>
</cp:coreProperties>
</file>