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7" r:id="rId6"/>
    <p:sldId id="266" r:id="rId7"/>
    <p:sldId id="265" r:id="rId8"/>
    <p:sldId id="264" r:id="rId9"/>
    <p:sldId id="263" r:id="rId10"/>
    <p:sldId id="262" r:id="rId11"/>
    <p:sldId id="261" r:id="rId12"/>
    <p:sldId id="260" r:id="rId13"/>
    <p:sldId id="268" r:id="rId14"/>
    <p:sldId id="272" r:id="rId15"/>
    <p:sldId id="271" r:id="rId16"/>
    <p:sldId id="270" r:id="rId17"/>
    <p:sldId id="269" r:id="rId18"/>
    <p:sldId id="273" r:id="rId19"/>
    <p:sldId id="274" r:id="rId20"/>
    <p:sldId id="275" r:id="rId21"/>
  </p:sldIdLst>
  <p:sldSz cx="12192000" cy="6858000"/>
  <p:notesSz cx="6858000" cy="9144000"/>
  <p:embeddedFontLst>
    <p:embeddedFont>
      <p:font typeface="Calibri" pitchFamily="34" charset="0"/>
      <p:regular r:id="rId23"/>
      <p:bold r:id="rId24"/>
      <p:italic r:id="rId25"/>
      <p:boldItalic r:id="rId26"/>
    </p:embeddedFont>
    <p:embeddedFont>
      <p:font typeface="Arial Black" pitchFamily="34" charset="0"/>
      <p:bold r:id="rId27"/>
    </p:embeddedFont>
    <p:embeddedFont>
      <p:font typeface="Raleway ExtraBold"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7" r:id="rId3"/>
    <p:sldLayoutId id="2147483658" r:id="rId4"/>
    <p:sldLayoutId id="2147483659"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40" r:id="rId4" imgW="3303056" imgH="3148059" progId="">
                  <p:embed/>
                </p:oleObj>
              </mc:Choice>
              <mc:Fallback>
                <p:oleObj r:id="rId4" imgW="3303056" imgH="3148059" progId="">
                  <p:embed/>
                  <p:pic>
                    <p:nvPicPr>
                      <p:cNvPr id="100" name="Google Shape;100;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77353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3</a:t>
            </a:r>
          </a:p>
          <a:p>
            <a:pPr lvl="0" algn="ctr">
              <a:lnSpc>
                <a:spcPct val="90000"/>
              </a:lnSpc>
              <a:spcBef>
                <a:spcPts val="1120"/>
              </a:spcBef>
              <a:buSzPts val="3200"/>
            </a:pPr>
            <a:r>
              <a:rPr lang="en-IN" sz="3200" dirty="0">
                <a:solidFill>
                  <a:srgbClr val="FF0000"/>
                </a:solidFill>
              </a:rPr>
              <a:t>Research Design</a:t>
            </a: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dirty="0">
                <a:solidFill>
                  <a:srgbClr val="262626"/>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i="1" dirty="0">
                <a:solidFill>
                  <a:srgbClr val="FF0000"/>
                </a:solidFill>
              </a:rPr>
              <a:t>Simple factorial designs</a:t>
            </a: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622"/>
          <a:stretch/>
        </p:blipFill>
        <p:spPr bwMode="auto">
          <a:xfrm>
            <a:off x="2027063" y="2372986"/>
            <a:ext cx="7442614" cy="320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95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i="1" dirty="0">
                <a:solidFill>
                  <a:srgbClr val="FF0000"/>
                </a:solidFill>
              </a:rPr>
              <a:t>Complex factorial designs</a:t>
            </a: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34" y="1929007"/>
            <a:ext cx="9503867" cy="398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04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HYPOTHESIS</a:t>
            </a:r>
            <a:endParaRPr lang="en-US" dirty="0">
              <a:solidFill>
                <a:srgbClr val="FF0000"/>
              </a:solidFill>
            </a:endParaRPr>
          </a:p>
        </p:txBody>
      </p:sp>
      <p:sp>
        <p:nvSpPr>
          <p:cNvPr id="9" name="Text Placeholder 8"/>
          <p:cNvSpPr>
            <a:spLocks noGrp="1"/>
          </p:cNvSpPr>
          <p:nvPr>
            <p:ph type="body" idx="1"/>
          </p:nvPr>
        </p:nvSpPr>
        <p:spPr>
          <a:xfrm>
            <a:off x="363255" y="1603332"/>
            <a:ext cx="10990545" cy="4573631"/>
          </a:xfrm>
        </p:spPr>
        <p:txBody>
          <a:bodyPr/>
          <a:lstStyle/>
          <a:p>
            <a:pPr algn="just"/>
            <a:r>
              <a:rPr lang="en-US" dirty="0"/>
              <a:t>one simply means a mere assumption or some supposition to be proved or disproved. </a:t>
            </a:r>
            <a:endParaRPr lang="en-US" dirty="0" smtClean="0"/>
          </a:p>
          <a:p>
            <a:pPr algn="just"/>
            <a:r>
              <a:rPr lang="en-US" dirty="0" smtClean="0"/>
              <a:t>But </a:t>
            </a:r>
            <a:r>
              <a:rPr lang="en-US" dirty="0"/>
              <a:t>for a researcher hypothesis is a formal question that he intends to resolve. </a:t>
            </a:r>
            <a:endParaRPr lang="en-US" dirty="0" smtClean="0"/>
          </a:p>
          <a:p>
            <a:pPr algn="just"/>
            <a:r>
              <a:rPr lang="en-US" dirty="0" smtClean="0"/>
              <a:t>Thus </a:t>
            </a:r>
            <a:r>
              <a:rPr lang="en-US" dirty="0"/>
              <a:t>a hypothesis may be defined as a proposition or a set of proposition set forth as an explanation for the occurrence of some specified group of phenomena either asserted merely as a provisional conjecture to guide some investigation or accepted as highly probable in the light of established </a:t>
            </a:r>
            <a:r>
              <a:rPr lang="en-US" dirty="0" smtClean="0"/>
              <a:t>facts.</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033520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i="1" dirty="0">
                <a:solidFill>
                  <a:srgbClr val="FF0000"/>
                </a:solidFill>
              </a:rPr>
              <a:t>Characteristics of hypothesis</a:t>
            </a:r>
            <a:endParaRPr lang="en-US" dirty="0">
              <a:solidFill>
                <a:srgbClr val="FF0000"/>
              </a:solidFill>
            </a:endParaRPr>
          </a:p>
        </p:txBody>
      </p:sp>
      <p:sp>
        <p:nvSpPr>
          <p:cNvPr id="9" name="Text Placeholder 8"/>
          <p:cNvSpPr>
            <a:spLocks noGrp="1"/>
          </p:cNvSpPr>
          <p:nvPr>
            <p:ph type="body" idx="1"/>
          </p:nvPr>
        </p:nvSpPr>
        <p:spPr>
          <a:xfrm>
            <a:off x="838200" y="1665962"/>
            <a:ext cx="10515600" cy="5060515"/>
          </a:xfrm>
        </p:spPr>
        <p:txBody>
          <a:bodyPr>
            <a:normAutofit/>
          </a:bodyPr>
          <a:lstStyle/>
          <a:p>
            <a:r>
              <a:rPr lang="en-US" dirty="0"/>
              <a:t>C</a:t>
            </a:r>
            <a:r>
              <a:rPr lang="en-US" dirty="0" smtClean="0"/>
              <a:t>lear </a:t>
            </a:r>
            <a:r>
              <a:rPr lang="en-US" dirty="0"/>
              <a:t>and </a:t>
            </a:r>
            <a:r>
              <a:rPr lang="en-US" dirty="0" smtClean="0"/>
              <a:t>precise</a:t>
            </a:r>
          </a:p>
          <a:p>
            <a:r>
              <a:rPr lang="en-US" dirty="0"/>
              <a:t>Hypothesis should be capable of being </a:t>
            </a:r>
            <a:r>
              <a:rPr lang="en-US" dirty="0" smtClean="0"/>
              <a:t>tested</a:t>
            </a:r>
          </a:p>
          <a:p>
            <a:r>
              <a:rPr lang="en-US" dirty="0"/>
              <a:t>S</a:t>
            </a:r>
            <a:r>
              <a:rPr lang="en-US" dirty="0" smtClean="0"/>
              <a:t>tate </a:t>
            </a:r>
            <a:r>
              <a:rPr lang="en-US" dirty="0"/>
              <a:t>relationship between </a:t>
            </a:r>
            <a:r>
              <a:rPr lang="en-US" dirty="0" smtClean="0"/>
              <a:t>variables</a:t>
            </a:r>
          </a:p>
          <a:p>
            <a:r>
              <a:rPr lang="en-US" dirty="0"/>
              <a:t>limited in scope and must be </a:t>
            </a:r>
            <a:r>
              <a:rPr lang="en-US" dirty="0" smtClean="0"/>
              <a:t>specific</a:t>
            </a:r>
          </a:p>
          <a:p>
            <a:r>
              <a:rPr lang="en-US" dirty="0"/>
              <a:t>S</a:t>
            </a:r>
            <a:r>
              <a:rPr lang="en-US" dirty="0" smtClean="0"/>
              <a:t>tated </a:t>
            </a:r>
            <a:r>
              <a:rPr lang="en-US" dirty="0"/>
              <a:t>as far as possible in most simple terms so that the same is easily understandable by all </a:t>
            </a:r>
            <a:r>
              <a:rPr lang="en-US" dirty="0" smtClean="0"/>
              <a:t>concerned</a:t>
            </a:r>
          </a:p>
          <a:p>
            <a:r>
              <a:rPr lang="en-US" dirty="0"/>
              <a:t>Hypothesis should be consistent with most known </a:t>
            </a:r>
            <a:r>
              <a:rPr lang="en-US" dirty="0" smtClean="0"/>
              <a:t>facts</a:t>
            </a:r>
          </a:p>
          <a:p>
            <a:r>
              <a:rPr lang="en-US" dirty="0"/>
              <a:t>Hypothesis should be amenable to testing within a reasonable </a:t>
            </a:r>
            <a:r>
              <a:rPr lang="en-US" dirty="0" smtClean="0"/>
              <a:t>time</a:t>
            </a:r>
          </a:p>
          <a:p>
            <a:r>
              <a:rPr lang="en-US" dirty="0"/>
              <a:t>Hypothesis must explain the facts that gave rise to the need for </a:t>
            </a:r>
            <a:r>
              <a:rPr lang="en-US" dirty="0" smtClean="0"/>
              <a:t>explanation</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72497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64296" y="365125"/>
            <a:ext cx="10872592" cy="1325563"/>
          </a:xfrm>
        </p:spPr>
        <p:txBody>
          <a:bodyPr>
            <a:normAutofit/>
          </a:bodyPr>
          <a:lstStyle/>
          <a:p>
            <a:r>
              <a:rPr lang="en-US" dirty="0">
                <a:solidFill>
                  <a:srgbClr val="FF0000"/>
                </a:solidFill>
              </a:rPr>
              <a:t>BASIC CONCEPTS CONCERNING </a:t>
            </a:r>
            <a:r>
              <a:rPr lang="en-US" dirty="0" smtClean="0">
                <a:solidFill>
                  <a:srgbClr val="FF0000"/>
                </a:solidFill>
              </a:rPr>
              <a:t>TESTING OF</a:t>
            </a:r>
            <a:r>
              <a:rPr lang="en-US" dirty="0">
                <a:solidFill>
                  <a:srgbClr val="FF0000"/>
                </a:solidFill>
              </a:rPr>
              <a:t> </a:t>
            </a:r>
            <a:r>
              <a:rPr lang="en-US" dirty="0" smtClean="0">
                <a:solidFill>
                  <a:srgbClr val="FF0000"/>
                </a:solidFill>
              </a:rPr>
              <a:t>HYPOTHESES</a:t>
            </a:r>
            <a:endParaRPr lang="en-US" dirty="0">
              <a:solidFill>
                <a:srgbClr val="FF0000"/>
              </a:solidFill>
            </a:endParaRPr>
          </a:p>
        </p:txBody>
      </p:sp>
      <p:sp>
        <p:nvSpPr>
          <p:cNvPr id="9" name="Text Placeholder 8"/>
          <p:cNvSpPr>
            <a:spLocks noGrp="1"/>
          </p:cNvSpPr>
          <p:nvPr>
            <p:ph type="body" idx="1"/>
          </p:nvPr>
        </p:nvSpPr>
        <p:spPr/>
        <p:txBody>
          <a:bodyPr>
            <a:normAutofit/>
          </a:bodyPr>
          <a:lstStyle/>
          <a:p>
            <a:pPr marL="114300" indent="0" algn="just">
              <a:buNone/>
            </a:pPr>
            <a:r>
              <a:rPr lang="en-US" dirty="0" smtClean="0"/>
              <a:t>(a</a:t>
            </a:r>
            <a:r>
              <a:rPr lang="en-US" dirty="0"/>
              <a:t>)  </a:t>
            </a:r>
            <a:r>
              <a:rPr lang="en-US" i="1" dirty="0"/>
              <a:t>Null hypothesis and </a:t>
            </a:r>
            <a:r>
              <a:rPr lang="en-US" i="1" dirty="0" smtClean="0"/>
              <a:t>alternative hypothesis</a:t>
            </a:r>
          </a:p>
          <a:p>
            <a:pPr marL="114300" indent="0" algn="just">
              <a:buNone/>
            </a:pPr>
            <a:r>
              <a:rPr lang="en-US" dirty="0"/>
              <a:t>Alternative hypothesis is usually the one which one wishes to prove and the null hypothesis is the one which one wishes to </a:t>
            </a:r>
            <a:r>
              <a:rPr lang="en-US" dirty="0" smtClean="0"/>
              <a:t>disapprove.</a:t>
            </a:r>
          </a:p>
          <a:p>
            <a:pPr marL="114300" indent="0" algn="just">
              <a:buNone/>
            </a:pPr>
            <a:r>
              <a:rPr lang="en-US" dirty="0"/>
              <a:t>(b)  </a:t>
            </a:r>
            <a:r>
              <a:rPr lang="en-US" i="1" dirty="0"/>
              <a:t>The level of significance: </a:t>
            </a:r>
            <a:r>
              <a:rPr lang="en-US" dirty="0"/>
              <a:t>This is a very important concept in the context of hypothesis testing. It is always some percentage (usually 5%) </a:t>
            </a:r>
            <a:r>
              <a:rPr lang="en-US" dirty="0" smtClean="0"/>
              <a:t>which </a:t>
            </a:r>
            <a:r>
              <a:rPr lang="en-US" dirty="0"/>
              <a:t>should be chosen wit great care, thought and reason</a:t>
            </a:r>
            <a:r>
              <a:rPr lang="en-US" dirty="0" smtClean="0"/>
              <a:t>.</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873116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FF0000"/>
                </a:solidFill>
              </a:rPr>
              <a:t>BASIC CONCEPTS CONCERNING TESTING OF HYPOTHESES</a:t>
            </a:r>
            <a:endParaRPr lang="en-US" dirty="0"/>
          </a:p>
        </p:txBody>
      </p:sp>
      <p:sp>
        <p:nvSpPr>
          <p:cNvPr id="9" name="Text Placeholder 8"/>
          <p:cNvSpPr>
            <a:spLocks noGrp="1"/>
          </p:cNvSpPr>
          <p:nvPr>
            <p:ph type="body" idx="1"/>
          </p:nvPr>
        </p:nvSpPr>
        <p:spPr/>
        <p:txBody>
          <a:bodyPr>
            <a:normAutofit lnSpcReduction="10000"/>
          </a:bodyPr>
          <a:lstStyle/>
          <a:p>
            <a:pPr marL="114300" indent="0" algn="just">
              <a:buNone/>
            </a:pPr>
            <a:r>
              <a:rPr lang="en-US" dirty="0"/>
              <a:t>(c)  </a:t>
            </a:r>
            <a:r>
              <a:rPr lang="en-US" i="1" dirty="0"/>
              <a:t>Decision rule or test of hypothesis: </a:t>
            </a:r>
            <a:r>
              <a:rPr lang="en-US" dirty="0"/>
              <a:t>Given a hypothesis </a:t>
            </a:r>
            <a:r>
              <a:rPr lang="en-US" i="1" dirty="0"/>
              <a:t>H</a:t>
            </a:r>
            <a:r>
              <a:rPr lang="en-US" baseline="-25000" dirty="0"/>
              <a:t>0</a:t>
            </a:r>
            <a:r>
              <a:rPr lang="en-US" dirty="0"/>
              <a:t> and an alternative hypothesis </a:t>
            </a:r>
            <a:r>
              <a:rPr lang="en-US" i="1" dirty="0"/>
              <a:t>Ha</a:t>
            </a:r>
            <a:r>
              <a:rPr lang="en-US" dirty="0"/>
              <a:t>, we make a rule which is known as decision rule according to which we accept </a:t>
            </a:r>
            <a:r>
              <a:rPr lang="en-US" i="1" dirty="0"/>
              <a:t>H</a:t>
            </a:r>
            <a:r>
              <a:rPr lang="en-US" baseline="-25000" dirty="0"/>
              <a:t>0</a:t>
            </a:r>
            <a:r>
              <a:rPr lang="en-US" dirty="0"/>
              <a:t> (i.e., reject </a:t>
            </a:r>
            <a:r>
              <a:rPr lang="en-US" i="1" dirty="0"/>
              <a:t>Ha</a:t>
            </a:r>
            <a:r>
              <a:rPr lang="en-US" dirty="0"/>
              <a:t>) or reject </a:t>
            </a:r>
            <a:r>
              <a:rPr lang="en-US" i="1" dirty="0"/>
              <a:t>H</a:t>
            </a:r>
            <a:r>
              <a:rPr lang="en-US" baseline="-25000" dirty="0"/>
              <a:t>0</a:t>
            </a:r>
            <a:r>
              <a:rPr lang="en-US" dirty="0"/>
              <a:t> (i.e., accept </a:t>
            </a:r>
            <a:r>
              <a:rPr lang="en-US" i="1" dirty="0"/>
              <a:t>Ha</a:t>
            </a:r>
            <a:r>
              <a:rPr lang="en-US" dirty="0"/>
              <a:t>). For instance, if (</a:t>
            </a:r>
            <a:r>
              <a:rPr lang="en-US" i="1" dirty="0"/>
              <a:t>H</a:t>
            </a:r>
            <a:r>
              <a:rPr lang="en-US" baseline="-25000" dirty="0"/>
              <a:t>0</a:t>
            </a:r>
            <a:r>
              <a:rPr lang="en-US" dirty="0"/>
              <a:t> is that a certain lot is good (there are very few defective items in it) against </a:t>
            </a:r>
            <a:r>
              <a:rPr lang="en-US" i="1" dirty="0"/>
              <a:t>Ha</a:t>
            </a:r>
            <a:r>
              <a:rPr lang="en-US" dirty="0"/>
              <a:t>) that the lot is not good (there are too many defective items in it), then we must decide the number of items to be tested and the criterion for accepting or rejecting the hypothesis. We might test 10 items in the lot and plan our decision saying that if there are none or only 1 defective item among the 10, we will accept </a:t>
            </a:r>
            <a:r>
              <a:rPr lang="en-US" i="1" dirty="0"/>
              <a:t>H</a:t>
            </a:r>
            <a:r>
              <a:rPr lang="en-US" baseline="-25000" dirty="0"/>
              <a:t>0</a:t>
            </a:r>
            <a:r>
              <a:rPr lang="en-US" dirty="0"/>
              <a:t> otherwise we will reject </a:t>
            </a:r>
            <a:r>
              <a:rPr lang="en-US" i="1" dirty="0"/>
              <a:t>H</a:t>
            </a:r>
            <a:r>
              <a:rPr lang="en-US" baseline="-25000" dirty="0"/>
              <a:t>0</a:t>
            </a:r>
            <a:r>
              <a:rPr lang="en-US" dirty="0"/>
              <a:t> (or accept </a:t>
            </a:r>
            <a:r>
              <a:rPr lang="en-US" i="1" dirty="0"/>
              <a:t>Ha</a:t>
            </a:r>
            <a:r>
              <a:rPr lang="en-US" dirty="0"/>
              <a:t>). This sort of basis is known as decision rule.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6434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FF0000"/>
                </a:solidFill>
              </a:rPr>
              <a:t>BASIC CONCEPTS CONCERNING TESTING OF HYPOTHESES</a:t>
            </a:r>
            <a:endParaRPr lang="en-US" dirty="0"/>
          </a:p>
        </p:txBody>
      </p:sp>
      <p:sp>
        <p:nvSpPr>
          <p:cNvPr id="9" name="Text Placeholder 8"/>
          <p:cNvSpPr>
            <a:spLocks noGrp="1"/>
          </p:cNvSpPr>
          <p:nvPr>
            <p:ph type="body" idx="1"/>
          </p:nvPr>
        </p:nvSpPr>
        <p:spPr/>
        <p:txBody>
          <a:bodyPr/>
          <a:lstStyle/>
          <a:p>
            <a:pPr marL="114300" indent="0" algn="just">
              <a:buNone/>
            </a:pPr>
            <a:r>
              <a:rPr lang="en-US" dirty="0"/>
              <a:t>(d)  </a:t>
            </a:r>
            <a:r>
              <a:rPr lang="en-US" i="1" dirty="0"/>
              <a:t>Type I and Type II errors: </a:t>
            </a:r>
            <a:r>
              <a:rPr lang="en-US" dirty="0"/>
              <a:t>In the context of testing of hypotheses, there are basically two types of errors we can make. We may reject </a:t>
            </a:r>
            <a:r>
              <a:rPr lang="en-US" i="1" dirty="0"/>
              <a:t>H</a:t>
            </a:r>
            <a:r>
              <a:rPr lang="en-US" dirty="0"/>
              <a:t>0 when </a:t>
            </a:r>
            <a:r>
              <a:rPr lang="en-US" i="1" dirty="0"/>
              <a:t>H</a:t>
            </a:r>
            <a:r>
              <a:rPr lang="en-US" dirty="0"/>
              <a:t>0 is true and we may accept </a:t>
            </a:r>
            <a:r>
              <a:rPr lang="en-US" i="1" dirty="0"/>
              <a:t>H</a:t>
            </a:r>
            <a:r>
              <a:rPr lang="en-US" dirty="0"/>
              <a:t>0 when in fact </a:t>
            </a:r>
            <a:r>
              <a:rPr lang="en-US" i="1" dirty="0"/>
              <a:t>H</a:t>
            </a:r>
            <a:r>
              <a:rPr lang="en-US" dirty="0"/>
              <a:t>0 is not true. The former is known as Type I error and the latter as Type II error. In other words, Type I error means rejection of hypothesis which should have been accepted and Type II error </a:t>
            </a:r>
            <a:r>
              <a:rPr lang="en-US" dirty="0" smtClean="0"/>
              <a:t>means accepting the </a:t>
            </a:r>
            <a:r>
              <a:rPr lang="en-US" dirty="0"/>
              <a:t>hypothesis which should have been rejected. </a:t>
            </a:r>
            <a:endParaRPr lang="en-US" dirty="0" smtClean="0"/>
          </a:p>
          <a:p>
            <a:pPr marL="114300" indent="0" algn="just">
              <a:buNone/>
            </a:pPr>
            <a:r>
              <a:rPr lang="en-US" dirty="0"/>
              <a:t>(e) </a:t>
            </a:r>
            <a:r>
              <a:rPr lang="en-US" i="1" dirty="0"/>
              <a:t>Two-tailed and One-tailed tests: </a:t>
            </a:r>
            <a:r>
              <a:rPr lang="en-US" dirty="0"/>
              <a:t>In the context of hypothesis testing, these two terms are quite important and must be clearly understood.</a:t>
            </a:r>
          </a:p>
          <a:p>
            <a:pPr marL="114300" indent="0" algn="just">
              <a:buNone/>
            </a:pPr>
            <a:endParaRPr lang="en-US" dirty="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72845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solidFill>
                  <a:srgbClr val="FF0000"/>
                </a:solidFill>
              </a:rPr>
              <a:t>PROCEDURE FOR HYPOTHESIS </a:t>
            </a:r>
            <a:r>
              <a:rPr lang="en-US" dirty="0" smtClean="0">
                <a:solidFill>
                  <a:srgbClr val="FF0000"/>
                </a:solidFill>
              </a:rPr>
              <a:t>TESTING</a:t>
            </a:r>
            <a:endParaRPr lang="en-US" dirty="0">
              <a:solidFill>
                <a:srgbClr val="FF0000"/>
              </a:solidFill>
            </a:endParaRPr>
          </a:p>
        </p:txBody>
      </p:sp>
      <p:sp>
        <p:nvSpPr>
          <p:cNvPr id="9" name="Text Placeholder 8"/>
          <p:cNvSpPr>
            <a:spLocks noGrp="1"/>
          </p:cNvSpPr>
          <p:nvPr>
            <p:ph type="body" idx="1"/>
          </p:nvPr>
        </p:nvSpPr>
        <p:spPr/>
        <p:txBody>
          <a:bodyPr/>
          <a:lstStyle/>
          <a:p>
            <a:pPr marL="114300" indent="0">
              <a:buNone/>
            </a:pPr>
            <a:r>
              <a:rPr lang="en-US" dirty="0"/>
              <a:t>(i) </a:t>
            </a:r>
            <a:r>
              <a:rPr lang="en-US" i="1" dirty="0"/>
              <a:t>Making a formal </a:t>
            </a:r>
            <a:r>
              <a:rPr lang="en-US" i="1" dirty="0" smtClean="0"/>
              <a:t>statement</a:t>
            </a:r>
          </a:p>
          <a:p>
            <a:pPr marL="114300" indent="0">
              <a:buNone/>
            </a:pPr>
            <a:r>
              <a:rPr lang="en-US" dirty="0"/>
              <a:t>(ii) </a:t>
            </a:r>
            <a:r>
              <a:rPr lang="en-US" i="1" dirty="0"/>
              <a:t>Selecting a significance </a:t>
            </a:r>
            <a:r>
              <a:rPr lang="en-US" i="1" dirty="0" smtClean="0"/>
              <a:t>level</a:t>
            </a:r>
          </a:p>
          <a:p>
            <a:pPr marL="114300" indent="0">
              <a:buNone/>
            </a:pPr>
            <a:r>
              <a:rPr lang="en-US" dirty="0"/>
              <a:t>(iii)   </a:t>
            </a:r>
            <a:r>
              <a:rPr lang="en-US" i="1" dirty="0"/>
              <a:t>Deciding the distribution to </a:t>
            </a:r>
            <a:r>
              <a:rPr lang="en-US" i="1" dirty="0" smtClean="0"/>
              <a:t>use</a:t>
            </a:r>
          </a:p>
          <a:p>
            <a:pPr marL="114300" indent="0">
              <a:buNone/>
            </a:pPr>
            <a:r>
              <a:rPr lang="en-US" dirty="0"/>
              <a:t>(iv)  </a:t>
            </a:r>
            <a:r>
              <a:rPr lang="en-US" i="1" dirty="0"/>
              <a:t>Selecting a random sample and computing an appropriate </a:t>
            </a:r>
            <a:r>
              <a:rPr lang="en-US" i="1" dirty="0" smtClean="0"/>
              <a:t>value</a:t>
            </a:r>
          </a:p>
          <a:p>
            <a:pPr marL="114300" indent="0">
              <a:buNone/>
            </a:pPr>
            <a:r>
              <a:rPr lang="en-US" dirty="0"/>
              <a:t>(v)  </a:t>
            </a:r>
            <a:r>
              <a:rPr lang="en-US" i="1" dirty="0"/>
              <a:t>Calculation of the </a:t>
            </a:r>
            <a:r>
              <a:rPr lang="en-US" i="1" dirty="0" smtClean="0"/>
              <a:t>probability</a:t>
            </a:r>
          </a:p>
          <a:p>
            <a:pPr marL="114300" indent="0">
              <a:buNone/>
            </a:pPr>
            <a:r>
              <a:rPr lang="en-US" dirty="0"/>
              <a:t>(vi) </a:t>
            </a:r>
            <a:r>
              <a:rPr lang="en-US" i="1" dirty="0"/>
              <a:t>Comparing the </a:t>
            </a:r>
            <a:r>
              <a:rPr lang="en-US" i="1" dirty="0" smtClean="0"/>
              <a:t>probability</a:t>
            </a:r>
          </a:p>
          <a:p>
            <a:pPr marL="114300" indent="0">
              <a:buNone/>
            </a:pP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52693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solidFill>
                  <a:srgbClr val="FF0000"/>
                </a:solidFill>
              </a:rPr>
              <a:t>FLOW DIAGRAM FOR HYPOTHESIS </a:t>
            </a:r>
            <a:r>
              <a:rPr lang="en-US" dirty="0" smtClean="0">
                <a:solidFill>
                  <a:srgbClr val="FF0000"/>
                </a:solidFill>
              </a:rPr>
              <a:t>TESTING</a:t>
            </a: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888" y="1465545"/>
            <a:ext cx="6501008" cy="514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387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1775510" cy="1325563"/>
          </a:xfrm>
        </p:spPr>
        <p:txBody>
          <a:bodyPr>
            <a:normAutofit/>
          </a:bodyPr>
          <a:lstStyle/>
          <a:p>
            <a:r>
              <a:rPr lang="en-US" dirty="0">
                <a:solidFill>
                  <a:srgbClr val="FF0000"/>
                </a:solidFill>
              </a:rPr>
              <a:t>TESTS OF </a:t>
            </a:r>
            <a:r>
              <a:rPr lang="en-US" dirty="0" smtClean="0">
                <a:solidFill>
                  <a:srgbClr val="FF0000"/>
                </a:solidFill>
              </a:rPr>
              <a:t>HYPOTHESES</a:t>
            </a:r>
            <a:endParaRPr lang="en-US" dirty="0">
              <a:solidFill>
                <a:srgbClr val="FF0000"/>
              </a:solidFill>
            </a:endParaRPr>
          </a:p>
        </p:txBody>
      </p:sp>
      <p:sp>
        <p:nvSpPr>
          <p:cNvPr id="2" name="Text Placeholder 1"/>
          <p:cNvSpPr>
            <a:spLocks noGrp="1"/>
          </p:cNvSpPr>
          <p:nvPr>
            <p:ph type="body" idx="1"/>
          </p:nvPr>
        </p:nvSpPr>
        <p:spPr>
          <a:xfrm>
            <a:off x="613775" y="1615858"/>
            <a:ext cx="11260899" cy="4784942"/>
          </a:xfrm>
        </p:spPr>
        <p:txBody>
          <a:bodyPr/>
          <a:lstStyle/>
          <a:p>
            <a:r>
              <a:rPr lang="en-US" dirty="0"/>
              <a:t>H</a:t>
            </a:r>
            <a:r>
              <a:rPr lang="en-US" dirty="0" smtClean="0"/>
              <a:t>ypothesis </a:t>
            </a:r>
            <a:r>
              <a:rPr lang="en-US" dirty="0"/>
              <a:t>testing determines the validity of the assumption (technically described as null hypothesis) with a view to choose between two conflicting hypotheses about the value of a population parameter</a:t>
            </a:r>
            <a:r>
              <a:rPr lang="en-US" dirty="0" smtClean="0"/>
              <a:t>.</a:t>
            </a:r>
          </a:p>
          <a:p>
            <a:r>
              <a:rPr lang="en-US" dirty="0" smtClean="0"/>
              <a:t> </a:t>
            </a:r>
            <a:r>
              <a:rPr lang="en-US" dirty="0"/>
              <a:t>Hypothesis testing helps to decide on the basis of a sample data, whether a hypothesis about the population is likely to be true </a:t>
            </a:r>
            <a:r>
              <a:rPr lang="en-US" dirty="0" smtClean="0"/>
              <a:t>or </a:t>
            </a:r>
            <a:r>
              <a:rPr lang="en-US" dirty="0"/>
              <a:t>false. </a:t>
            </a:r>
            <a:endParaRPr lang="en-US" dirty="0" smtClean="0"/>
          </a:p>
          <a:p>
            <a:pPr marL="628650" indent="-514350">
              <a:buAutoNum type="alphaLcParenBoth"/>
            </a:pPr>
            <a:r>
              <a:rPr lang="en-US" dirty="0" smtClean="0"/>
              <a:t>Parametric </a:t>
            </a:r>
            <a:r>
              <a:rPr lang="en-US" dirty="0"/>
              <a:t>tests or standard tests of </a:t>
            </a:r>
            <a:r>
              <a:rPr lang="en-US" dirty="0" smtClean="0"/>
              <a:t>hypotheses </a:t>
            </a:r>
          </a:p>
          <a:p>
            <a:pPr marL="628650" indent="-514350">
              <a:buAutoNum type="alphaLcParenBoth"/>
            </a:pPr>
            <a:r>
              <a:rPr lang="en-US" dirty="0" smtClean="0"/>
              <a:t>Non-parametric </a:t>
            </a:r>
            <a:r>
              <a:rPr lang="en-US" dirty="0"/>
              <a:t>tests or distribution-free test of hypotheses.</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18835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dirty="0"/>
              <a:t>Randomized </a:t>
            </a:r>
            <a:r>
              <a:rPr lang="en-US" dirty="0" smtClean="0"/>
              <a:t>Block</a:t>
            </a:r>
          </a:p>
          <a:p>
            <a:r>
              <a:rPr lang="en-US" dirty="0" smtClean="0"/>
              <a:t>Completely </a:t>
            </a:r>
            <a:r>
              <a:rPr lang="en-US" dirty="0"/>
              <a:t>Randomized </a:t>
            </a:r>
            <a:r>
              <a:rPr lang="en-US" dirty="0" smtClean="0"/>
              <a:t>Block</a:t>
            </a:r>
          </a:p>
          <a:p>
            <a:r>
              <a:rPr lang="en-US" dirty="0" smtClean="0"/>
              <a:t>Latin </a:t>
            </a:r>
            <a:r>
              <a:rPr lang="en-US" dirty="0"/>
              <a:t>Square, Factorial </a:t>
            </a:r>
            <a:r>
              <a:rPr lang="en-US" dirty="0" smtClean="0"/>
              <a:t>Design</a:t>
            </a:r>
          </a:p>
          <a:p>
            <a:r>
              <a:rPr lang="en-US" dirty="0" smtClean="0"/>
              <a:t>Types</a:t>
            </a:r>
          </a:p>
          <a:p>
            <a:r>
              <a:rPr lang="en-US" dirty="0" smtClean="0"/>
              <a:t>Formulation </a:t>
            </a:r>
            <a:r>
              <a:rPr lang="en-US" dirty="0"/>
              <a:t>of </a:t>
            </a:r>
            <a:r>
              <a:rPr lang="en-US" dirty="0" smtClean="0"/>
              <a:t>Hypothesis</a:t>
            </a:r>
          </a:p>
          <a:p>
            <a:r>
              <a:rPr lang="en-US" dirty="0" smtClean="0"/>
              <a:t>Feasibility </a:t>
            </a:r>
          </a:p>
          <a:p>
            <a:r>
              <a:rPr lang="en-US" dirty="0" smtClean="0"/>
              <a:t>Preparation </a:t>
            </a:r>
            <a:r>
              <a:rPr lang="en-US" dirty="0"/>
              <a:t>and Presentation of Research Proposal</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a:t>
            </a:fld>
            <a:endParaRPr sz="2000" b="1">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solidFill>
                  <a:srgbClr val="FF0000"/>
                </a:solidFill>
              </a:rPr>
              <a:t>IMPORTANT PARAMETRIC </a:t>
            </a:r>
            <a:r>
              <a:rPr lang="en-US" dirty="0" smtClean="0">
                <a:solidFill>
                  <a:srgbClr val="FF0000"/>
                </a:solidFill>
              </a:rPr>
              <a:t>TESTS</a:t>
            </a:r>
            <a:endParaRPr lang="en-US" dirty="0">
              <a:solidFill>
                <a:srgbClr val="FF0000"/>
              </a:solidFill>
            </a:endParaRPr>
          </a:p>
        </p:txBody>
      </p:sp>
      <p:sp>
        <p:nvSpPr>
          <p:cNvPr id="9" name="Text Placeholder 8"/>
          <p:cNvSpPr>
            <a:spLocks noGrp="1"/>
          </p:cNvSpPr>
          <p:nvPr>
            <p:ph type="body" idx="1"/>
          </p:nvPr>
        </p:nvSpPr>
        <p:spPr/>
        <p:txBody>
          <a:bodyPr/>
          <a:lstStyle/>
          <a:p>
            <a:r>
              <a:rPr lang="en-US" i="1" dirty="0" smtClean="0"/>
              <a:t>z</a:t>
            </a:r>
            <a:r>
              <a:rPr lang="en-US" dirty="0" smtClean="0"/>
              <a:t>-test</a:t>
            </a:r>
          </a:p>
          <a:p>
            <a:r>
              <a:rPr lang="en-US" i="1" dirty="0" smtClean="0"/>
              <a:t>t</a:t>
            </a:r>
            <a:r>
              <a:rPr lang="en-US" dirty="0" smtClean="0"/>
              <a:t>-test</a:t>
            </a:r>
          </a:p>
          <a:p>
            <a:r>
              <a:rPr lang="en-US" dirty="0" smtClean="0"/>
              <a:t>c</a:t>
            </a:r>
            <a:r>
              <a:rPr lang="en-US" baseline="30000" dirty="0" smtClean="0"/>
              <a:t>2</a:t>
            </a:r>
            <a:r>
              <a:rPr lang="en-US" dirty="0"/>
              <a:t> -</a:t>
            </a:r>
            <a:r>
              <a:rPr lang="en-US" i="1" dirty="0"/>
              <a:t>test </a:t>
            </a:r>
            <a:endParaRPr lang="en-US" i="1" dirty="0" smtClean="0"/>
          </a:p>
          <a:p>
            <a:r>
              <a:rPr lang="en-US" i="1" dirty="0" smtClean="0"/>
              <a:t>F</a:t>
            </a:r>
            <a:r>
              <a:rPr lang="en-US" dirty="0" smtClean="0"/>
              <a:t>-test</a:t>
            </a:r>
            <a:r>
              <a:rPr lang="en-US" dirty="0"/>
              <a:t>.</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73542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rgbClr val="FF0000"/>
                </a:solidFill>
              </a:rPr>
              <a:t>Randomized </a:t>
            </a:r>
            <a:r>
              <a:rPr lang="en-US" dirty="0" smtClean="0">
                <a:solidFill>
                  <a:srgbClr val="FF0000"/>
                </a:solidFill>
              </a:rPr>
              <a:t>Block</a:t>
            </a:r>
            <a:endParaRPr lang="en-US" dirty="0">
              <a:solidFill>
                <a:srgbClr val="FF0000"/>
              </a:solidFill>
            </a:endParaRPr>
          </a:p>
        </p:txBody>
      </p:sp>
      <p:sp>
        <p:nvSpPr>
          <p:cNvPr id="9" name="Text Placeholder 8"/>
          <p:cNvSpPr>
            <a:spLocks noGrp="1"/>
          </p:cNvSpPr>
          <p:nvPr>
            <p:ph type="body" idx="1"/>
          </p:nvPr>
        </p:nvSpPr>
        <p:spPr/>
        <p:txBody>
          <a:bodyPr>
            <a:normAutofit/>
          </a:bodyPr>
          <a:lstStyle/>
          <a:p>
            <a:pPr algn="just"/>
            <a:r>
              <a:rPr lang="en-US" dirty="0" smtClean="0"/>
              <a:t>It is </a:t>
            </a:r>
            <a:r>
              <a:rPr lang="en-US" dirty="0"/>
              <a:t>an improvement over the C.R. design. </a:t>
            </a:r>
            <a:endParaRPr lang="en-US" dirty="0" smtClean="0"/>
          </a:p>
          <a:p>
            <a:pPr algn="just"/>
            <a:r>
              <a:rPr lang="en-US" dirty="0" smtClean="0"/>
              <a:t>In </a:t>
            </a:r>
            <a:r>
              <a:rPr lang="en-US" dirty="0"/>
              <a:t>the R.B. design the principle of local control can be applied along with the other two principles of experimental designs</a:t>
            </a:r>
            <a:r>
              <a:rPr lang="en-US" dirty="0" smtClean="0"/>
              <a:t>.</a:t>
            </a:r>
          </a:p>
          <a:p>
            <a:pPr algn="just"/>
            <a:r>
              <a:rPr lang="en-US" dirty="0" smtClean="0"/>
              <a:t>The </a:t>
            </a:r>
            <a:r>
              <a:rPr lang="en-US" dirty="0"/>
              <a:t>main feature of the R.B. design is that in this each treatment appears the same number of times in each block. The R.B. design is </a:t>
            </a:r>
            <a:r>
              <a:rPr lang="en-US" dirty="0" err="1"/>
              <a:t>analysed</a:t>
            </a:r>
            <a:r>
              <a:rPr lang="en-US" dirty="0"/>
              <a:t> by the two-way analysis of variance (two-way ANOVA)</a:t>
            </a:r>
            <a:r>
              <a:rPr lang="en-US" baseline="30000" dirty="0"/>
              <a:t>*</a:t>
            </a:r>
            <a:r>
              <a:rPr lang="en-US" dirty="0"/>
              <a:t> technique</a:t>
            </a:r>
            <a:r>
              <a:rPr lang="en-US" dirty="0" smtClean="0"/>
              <a:t>.</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36666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63252" y="565542"/>
            <a:ext cx="10515600" cy="1526305"/>
          </a:xfrm>
        </p:spPr>
        <p:txBody>
          <a:bodyPr/>
          <a:lstStyle/>
          <a:p>
            <a:r>
              <a:rPr lang="en-US" b="1" dirty="0">
                <a:solidFill>
                  <a:srgbClr val="FF0000"/>
                </a:solidFill>
              </a:rPr>
              <a:t>Completely randomized design (C.R. design)</a:t>
            </a:r>
            <a:endParaRPr lang="en-US" dirty="0">
              <a:solidFill>
                <a:srgbClr val="FF0000"/>
              </a:solidFill>
            </a:endParaRPr>
          </a:p>
        </p:txBody>
      </p:sp>
      <p:sp>
        <p:nvSpPr>
          <p:cNvPr id="9" name="Text Placeholder 8"/>
          <p:cNvSpPr>
            <a:spLocks noGrp="1"/>
          </p:cNvSpPr>
          <p:nvPr>
            <p:ph type="body" idx="1"/>
          </p:nvPr>
        </p:nvSpPr>
        <p:spPr/>
        <p:txBody>
          <a:bodyPr/>
          <a:lstStyle/>
          <a:p>
            <a:pPr algn="just"/>
            <a:r>
              <a:rPr lang="en-US" dirty="0"/>
              <a:t>Involves only two principles viz., the principle of replication and the principle of randomization of experimental designs. It is the simplest possible design and its procedure of analysis is also easier. The essential characteristic of the design is that subjects are randomly assigned to experimental </a:t>
            </a:r>
            <a:r>
              <a:rPr lang="en-US" dirty="0" smtClean="0"/>
              <a:t>treatments </a:t>
            </a:r>
            <a:r>
              <a:rPr lang="en-US" dirty="0"/>
              <a:t>(or </a:t>
            </a:r>
            <a:r>
              <a:rPr lang="en-US" dirty="0" smtClean="0"/>
              <a:t>vice-versa)</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53559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FF0000"/>
                </a:solidFill>
              </a:rPr>
              <a:t>(i) </a:t>
            </a:r>
            <a:r>
              <a:rPr lang="en-US" b="1" dirty="0" smtClean="0">
                <a:solidFill>
                  <a:srgbClr val="FF0000"/>
                </a:solidFill>
              </a:rPr>
              <a:t>Two-group </a:t>
            </a:r>
            <a:r>
              <a:rPr lang="en-US" b="1" dirty="0">
                <a:solidFill>
                  <a:srgbClr val="FF0000"/>
                </a:solidFill>
              </a:rPr>
              <a:t>simple randomized design</a:t>
            </a:r>
            <a:endParaRPr lang="en-US" dirty="0">
              <a:solidFill>
                <a:srgbClr val="FF0000"/>
              </a:solidFill>
            </a:endParaRPr>
          </a:p>
        </p:txBody>
      </p:sp>
      <p:sp>
        <p:nvSpPr>
          <p:cNvPr id="6" name="Text Placeholder 5"/>
          <p:cNvSpPr>
            <a:spLocks noGrp="1"/>
          </p:cNvSpPr>
          <p:nvPr>
            <p:ph type="body" idx="1"/>
          </p:nvPr>
        </p:nvSpPr>
        <p:spPr>
          <a:xfrm>
            <a:off x="551146" y="2057400"/>
            <a:ext cx="4208744" cy="3811588"/>
          </a:xfrm>
        </p:spPr>
        <p:txBody>
          <a:bodyPr/>
          <a:lstStyle/>
          <a:p>
            <a:pPr algn="just"/>
            <a:r>
              <a:rPr lang="en-US" dirty="0" smtClean="0"/>
              <a:t>     </a:t>
            </a:r>
            <a:r>
              <a:rPr lang="en-US" sz="2000" dirty="0" smtClean="0"/>
              <a:t>In </a:t>
            </a:r>
            <a:r>
              <a:rPr lang="en-US" sz="2000" dirty="0"/>
              <a:t>a two-group simple randomized </a:t>
            </a:r>
            <a:r>
              <a:rPr lang="en-US" sz="2000" dirty="0" smtClean="0"/>
              <a:t>design, first </a:t>
            </a:r>
            <a:r>
              <a:rPr lang="en-US" sz="2000" dirty="0"/>
              <a:t>of all the population is defined and then from the population a sample is selected randomly. Further, requirement of this design is that items, after being selected randomly from the population, be randomly assigned to the experimental and control </a:t>
            </a:r>
            <a:r>
              <a:rPr lang="en-US" sz="2000" dirty="0" smtClean="0"/>
              <a:t>groups.</a:t>
            </a:r>
            <a:endParaRPr lang="en-US" sz="2000"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463" y="864296"/>
            <a:ext cx="6187858" cy="506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978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296444"/>
          </a:xfrm>
        </p:spPr>
        <p:txBody>
          <a:bodyPr/>
          <a:lstStyle/>
          <a:p>
            <a:r>
              <a:rPr lang="en-US" b="1" dirty="0">
                <a:solidFill>
                  <a:srgbClr val="FF0000"/>
                </a:solidFill>
              </a:rPr>
              <a:t>(ii)  </a:t>
            </a:r>
            <a:r>
              <a:rPr lang="en-US" b="1" dirty="0" smtClean="0">
                <a:solidFill>
                  <a:srgbClr val="FF0000"/>
                </a:solidFill>
              </a:rPr>
              <a:t>Random </a:t>
            </a:r>
            <a:r>
              <a:rPr lang="en-US" b="1" dirty="0">
                <a:solidFill>
                  <a:srgbClr val="FF0000"/>
                </a:solidFill>
              </a:rPr>
              <a:t>replications design</a:t>
            </a:r>
            <a:endParaRPr lang="en-US" dirty="0">
              <a:solidFill>
                <a:srgbClr val="FF0000"/>
              </a:solidFill>
            </a:endParaRPr>
          </a:p>
        </p:txBody>
      </p:sp>
      <p:sp>
        <p:nvSpPr>
          <p:cNvPr id="4" name="Text Placeholder 3"/>
          <p:cNvSpPr>
            <a:spLocks noGrp="1"/>
          </p:cNvSpPr>
          <p:nvPr>
            <p:ph type="body" idx="2"/>
          </p:nvPr>
        </p:nvSpPr>
        <p:spPr>
          <a:xfrm>
            <a:off x="275574" y="2057400"/>
            <a:ext cx="5010410" cy="3811588"/>
          </a:xfrm>
        </p:spPr>
        <p:txBody>
          <a:bodyPr/>
          <a:lstStyle/>
          <a:p>
            <a:pPr algn="just"/>
            <a:r>
              <a:rPr lang="en-US" dirty="0" smtClean="0"/>
              <a:t>     </a:t>
            </a:r>
            <a:r>
              <a:rPr lang="en-US" sz="2000" dirty="0" smtClean="0"/>
              <a:t>The </a:t>
            </a:r>
            <a:r>
              <a:rPr lang="en-US" sz="2000" dirty="0"/>
              <a:t>limitation of the two-group randomized design is usually eliminated within the random replications design. In the illustration just cited above, the </a:t>
            </a:r>
            <a:r>
              <a:rPr lang="en-US" sz="2000" i="1" dirty="0"/>
              <a:t>teacher differences </a:t>
            </a:r>
            <a:r>
              <a:rPr lang="en-US" sz="2000" dirty="0"/>
              <a:t>on the dependent variable were ignored, i.e., the extraneous variable was not controlled. But in a random replications design, the effect of such differences are </a:t>
            </a:r>
            <a:r>
              <a:rPr lang="en-US" sz="2000" dirty="0" err="1"/>
              <a:t>minimised</a:t>
            </a:r>
            <a:r>
              <a:rPr lang="en-US" sz="2000" dirty="0"/>
              <a:t> (or reduced) by providing a number of repetitions for each treatment. Each repetition is technically called a ‘replication’.</a:t>
            </a:r>
            <a:endParaRPr lang="en-US" sz="2000"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922"/>
          <a:stretch/>
        </p:blipFill>
        <p:spPr bwMode="auto">
          <a:xfrm>
            <a:off x="5887233" y="1177446"/>
            <a:ext cx="4910203" cy="458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36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FF0000"/>
                </a:solidFill>
              </a:rPr>
              <a:t>Latin square design (L.S. design)</a:t>
            </a:r>
            <a:endParaRPr lang="en-US" dirty="0">
              <a:solidFill>
                <a:srgbClr val="FF0000"/>
              </a:solidFill>
            </a:endParaRPr>
          </a:p>
        </p:txBody>
      </p:sp>
      <p:sp>
        <p:nvSpPr>
          <p:cNvPr id="9" name="Text Placeholder 8"/>
          <p:cNvSpPr>
            <a:spLocks noGrp="1"/>
          </p:cNvSpPr>
          <p:nvPr>
            <p:ph type="body" idx="1"/>
          </p:nvPr>
        </p:nvSpPr>
        <p:spPr/>
        <p:txBody>
          <a:bodyPr>
            <a:normAutofit fontScale="92500" lnSpcReduction="20000"/>
          </a:bodyPr>
          <a:lstStyle/>
          <a:p>
            <a:r>
              <a:rPr lang="en-US" dirty="0" smtClean="0"/>
              <a:t>It is </a:t>
            </a:r>
            <a:r>
              <a:rPr lang="en-US" dirty="0"/>
              <a:t>an experimental design very frequently used in agricultural research. </a:t>
            </a:r>
            <a:r>
              <a:rPr lang="en-US" dirty="0" smtClean="0"/>
              <a:t>For </a:t>
            </a:r>
            <a:r>
              <a:rPr lang="en-US" dirty="0"/>
              <a:t>instance, an experiment has to be made through which the effects of five different varieties of fertilizers on the yield of a certain crop, say wheat, it to be judged. </a:t>
            </a:r>
            <a:endParaRPr lang="en-US" dirty="0" smtClean="0"/>
          </a:p>
          <a:p>
            <a:r>
              <a:rPr lang="en-US" dirty="0" smtClean="0"/>
              <a:t>In </a:t>
            </a:r>
            <a:r>
              <a:rPr lang="en-US" dirty="0"/>
              <a:t>such a case the varying fertility of the soil in different blocks in which the experiment has to be performed must be taken into consideration; otherwise the results obtained may not be very dependable because the output happens to be the effect not only of fertilizers, but it may also be the effect of fertility of soil. </a:t>
            </a:r>
            <a:endParaRPr lang="en-US" dirty="0" smtClean="0"/>
          </a:p>
          <a:p>
            <a:r>
              <a:rPr lang="en-US" dirty="0" smtClean="0"/>
              <a:t>Similarly</a:t>
            </a:r>
            <a:r>
              <a:rPr lang="en-US" dirty="0"/>
              <a:t>, there may be impact of varying seeds on the yield. To overcome such difficulties, the L.S. design is used when there are two major extraneous factors such as the varying soil fertility and varying seeds.</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82658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FF0000"/>
                </a:solidFill>
              </a:rPr>
              <a:t>Latin square design (L.S. design)</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753" y="1753644"/>
            <a:ext cx="7452987" cy="429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71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solidFill>
                  <a:srgbClr val="FF0000"/>
                </a:solidFill>
              </a:rPr>
              <a:t>Factorial designs</a:t>
            </a:r>
            <a:endParaRPr lang="en-US" dirty="0">
              <a:solidFill>
                <a:srgbClr val="FF0000"/>
              </a:solidFill>
            </a:endParaRPr>
          </a:p>
        </p:txBody>
      </p:sp>
      <p:sp>
        <p:nvSpPr>
          <p:cNvPr id="9" name="Text Placeholder 8"/>
          <p:cNvSpPr>
            <a:spLocks noGrp="1"/>
          </p:cNvSpPr>
          <p:nvPr>
            <p:ph type="body" idx="1"/>
          </p:nvPr>
        </p:nvSpPr>
        <p:spPr/>
        <p:txBody>
          <a:bodyPr/>
          <a:lstStyle/>
          <a:p>
            <a:pPr algn="just"/>
            <a:r>
              <a:rPr lang="en-US" dirty="0" smtClean="0"/>
              <a:t>Factorial </a:t>
            </a:r>
            <a:r>
              <a:rPr lang="en-US" dirty="0"/>
              <a:t>designs are used in experiments where the effects of varying more than one factor are to be determined. They are specially important in several economic and social phenomena where usually a large number of factors affect a particular problem. Factorial designs can be of two types: </a:t>
            </a:r>
            <a:endParaRPr lang="en-US" dirty="0" smtClean="0"/>
          </a:p>
          <a:p>
            <a:pPr marL="114300" indent="0">
              <a:buNone/>
            </a:pPr>
            <a:r>
              <a:rPr lang="en-US" dirty="0" smtClean="0"/>
              <a:t>(</a:t>
            </a:r>
            <a:r>
              <a:rPr lang="en-US" dirty="0"/>
              <a:t>i) simple factorial designs </a:t>
            </a:r>
            <a:endParaRPr lang="en-US" dirty="0"/>
          </a:p>
          <a:p>
            <a:pPr marL="114300" indent="0">
              <a:buNone/>
            </a:pPr>
            <a:r>
              <a:rPr lang="en-US" dirty="0" smtClean="0"/>
              <a:t>(ii</a:t>
            </a:r>
            <a:r>
              <a:rPr lang="en-US" dirty="0"/>
              <a:t>) complex factorial </a:t>
            </a:r>
            <a:r>
              <a:rPr lang="en-US" dirty="0" smtClean="0"/>
              <a:t>designs</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37082560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767</Words>
  <Application>Microsoft Office PowerPoint</Application>
  <PresentationFormat>Custom</PresentationFormat>
  <Paragraphs>95</Paragraphs>
  <Slides>20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20</vt:i4>
      </vt:variant>
    </vt:vector>
  </HeadingPairs>
  <TitlesOfParts>
    <vt:vector size="26" baseType="lpstr">
      <vt:lpstr>Arial</vt:lpstr>
      <vt:lpstr>Calibri</vt:lpstr>
      <vt:lpstr>Arial Black</vt:lpstr>
      <vt:lpstr>Raleway ExtraBold</vt:lpstr>
      <vt:lpstr>Times New Roman</vt:lpstr>
      <vt:lpstr>1_Office Theme</vt:lpstr>
      <vt:lpstr>PowerPoint Presentation</vt:lpstr>
      <vt:lpstr>INDEX </vt:lpstr>
      <vt:lpstr>Randomized Block</vt:lpstr>
      <vt:lpstr>Completely randomized design (C.R. design)</vt:lpstr>
      <vt:lpstr>(i) Two-group simple randomized design</vt:lpstr>
      <vt:lpstr>(ii)  Random replications design</vt:lpstr>
      <vt:lpstr>Latin square design (L.S. design)</vt:lpstr>
      <vt:lpstr>Latin square design (L.S. design)</vt:lpstr>
      <vt:lpstr>Factorial designs</vt:lpstr>
      <vt:lpstr>Simple factorial designs</vt:lpstr>
      <vt:lpstr>Complex factorial designs</vt:lpstr>
      <vt:lpstr>HYPOTHESIS</vt:lpstr>
      <vt:lpstr>Characteristics of hypothesis</vt:lpstr>
      <vt:lpstr>BASIC CONCEPTS CONCERNING TESTING OF HYPOTHESES</vt:lpstr>
      <vt:lpstr>BASIC CONCEPTS CONCERNING TESTING OF HYPOTHESES</vt:lpstr>
      <vt:lpstr>BASIC CONCEPTS CONCERNING TESTING OF HYPOTHESES</vt:lpstr>
      <vt:lpstr>PROCEDURE FOR HYPOTHESIS TESTING</vt:lpstr>
      <vt:lpstr>FLOW DIAGRAM FOR HYPOTHESIS TESTING</vt:lpstr>
      <vt:lpstr>TESTS OF HYPOTHESES</vt:lpstr>
      <vt:lpstr>IMPORTANT PARAMETRIC TESTS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25</cp:revision>
  <dcterms:created xsi:type="dcterms:W3CDTF">2019-01-09T10:33:58Z</dcterms:created>
  <dcterms:modified xsi:type="dcterms:W3CDTF">2023-12-21T08:41:42Z</dcterms:modified>
</cp:coreProperties>
</file>