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8"/>
  </p:notesMasterIdLst>
  <p:sldIdLst>
    <p:sldId id="256" r:id="rId2"/>
    <p:sldId id="257" r:id="rId3"/>
    <p:sldId id="261" r:id="rId4"/>
    <p:sldId id="262" r:id="rId5"/>
    <p:sldId id="263" r:id="rId6"/>
    <p:sldId id="264" r:id="rId7"/>
  </p:sldIdLst>
  <p:sldSz cx="12192000" cy="6858000"/>
  <p:notesSz cx="6858000" cy="9144000"/>
  <p:embeddedFontLst>
    <p:embeddedFont>
      <p:font typeface="Calibri" pitchFamily="34" charset="0"/>
      <p:regular r:id="rId9"/>
      <p:bold r:id="rId10"/>
      <p:italic r:id="rId11"/>
      <p:boldItalic r:id="rId12"/>
    </p:embeddedFont>
    <p:embeddedFont>
      <p:font typeface="Arial Black" pitchFamily="34" charset="0"/>
      <p:bold r:id="rId13"/>
    </p:embeddedFont>
    <p:embeddedFont>
      <p:font typeface="Raleway ExtraBold" charset="0"/>
      <p:bold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4" roundtripDataSignature="AMtx7mjoduHMOk3uhM/02PeLJExVOK8Vn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80" y="-19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962426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sz="1200" b="0">
                <a:solidFill>
                  <a:schemeClr val="dk1"/>
                </a:solidFill>
                <a:latin typeface="Times New Roman"/>
                <a:ea typeface="Times New Roman"/>
                <a:cs typeface="Times New Roman"/>
                <a:sym typeface="Times New Roman"/>
              </a:rPr>
              <a:t>1.#</a:t>
            </a:r>
            <a:endParaRPr/>
          </a:p>
        </p:txBody>
      </p:sp>
      <p:sp>
        <p:nvSpPr>
          <p:cNvPr id="111" name="Google Shape;11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2" name="Google Shape;11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5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5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5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5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5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7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7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7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7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7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type="objOnly">
  <p:cSld name="OBJECT_ONLY">
    <p:spTree>
      <p:nvGrpSpPr>
        <p:cNvPr id="1" name="Shape 21"/>
        <p:cNvGrpSpPr/>
        <p:nvPr/>
      </p:nvGrpSpPr>
      <p:grpSpPr>
        <a:xfrm>
          <a:off x="0" y="0"/>
          <a:ext cx="0" cy="0"/>
          <a:chOff x="0" y="0"/>
          <a:chExt cx="0" cy="0"/>
        </a:xfrm>
      </p:grpSpPr>
      <p:sp>
        <p:nvSpPr>
          <p:cNvPr id="22" name="Google Shape;22;p60"/>
          <p:cNvSpPr txBox="1">
            <a:spLocks noGrp="1"/>
          </p:cNvSpPr>
          <p:nvPr>
            <p:ph type="body" idx="1"/>
          </p:nvPr>
        </p:nvSpPr>
        <p:spPr>
          <a:xfrm>
            <a:off x="609600" y="274639"/>
            <a:ext cx="10972800" cy="58515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 name="Google Shape;23;p6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r>
              <a:rPr lang="en-US"/>
              <a:t>1.</a:t>
            </a: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6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6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7" name="Google Shape;37;p6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6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6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6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6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6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6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6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6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6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6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6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6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6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6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6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6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6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6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6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6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6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68"/>
          <p:cNvSpPr>
            <a:spLocks noGrp="1"/>
          </p:cNvSpPr>
          <p:nvPr>
            <p:ph type="pic" idx="2"/>
          </p:nvPr>
        </p:nvSpPr>
        <p:spPr>
          <a:xfrm>
            <a:off x="5183188" y="987425"/>
            <a:ext cx="6172200" cy="4873625"/>
          </a:xfrm>
          <a:prstGeom prst="rect">
            <a:avLst/>
          </a:prstGeom>
          <a:noFill/>
          <a:ln>
            <a:noFill/>
          </a:ln>
        </p:spPr>
      </p:sp>
      <p:sp>
        <p:nvSpPr>
          <p:cNvPr id="71" name="Google Shape;71;p6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6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6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6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6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6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6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6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alphaModFix/>
          </a:blip>
          <a:stretch>
            <a:fillRect/>
          </a:stretch>
        </a:blipFill>
        <a:effectLst/>
      </p:bgPr>
    </p:bg>
    <p:spTree>
      <p:nvGrpSpPr>
        <p:cNvPr id="1" name="Shape 9"/>
        <p:cNvGrpSpPr/>
        <p:nvPr/>
      </p:nvGrpSpPr>
      <p:grpSpPr>
        <a:xfrm>
          <a:off x="0" y="0"/>
          <a:ext cx="0" cy="0"/>
          <a:chOff x="0" y="0"/>
          <a:chExt cx="0" cy="0"/>
        </a:xfrm>
      </p:grpSpPr>
      <p:sp>
        <p:nvSpPr>
          <p:cNvPr id="10" name="Google Shape;10;p5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5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5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5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5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p:nvPr/>
        </p:nvSpPr>
        <p:spPr>
          <a:xfrm>
            <a:off x="-4421" y="5427341"/>
            <a:ext cx="12196421" cy="151855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7" name="Google Shape;97;p1"/>
          <p:cNvSpPr/>
          <p:nvPr/>
        </p:nvSpPr>
        <p:spPr>
          <a:xfrm>
            <a:off x="302197" y="5901985"/>
            <a:ext cx="45719" cy="61388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8" name="Google Shape;98;p1"/>
          <p:cNvSpPr txBox="1"/>
          <p:nvPr/>
        </p:nvSpPr>
        <p:spPr>
          <a:xfrm>
            <a:off x="8763000" y="65087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endParaRPr sz="1200" b="0" i="0" u="none" strike="noStrike" cap="none">
              <a:solidFill>
                <a:srgbClr val="888888"/>
              </a:solidFill>
              <a:latin typeface="Calibri"/>
              <a:ea typeface="Calibri"/>
              <a:cs typeface="Calibri"/>
              <a:sym typeface="Calibri"/>
            </a:endParaRPr>
          </a:p>
        </p:txBody>
      </p:sp>
      <p:sp>
        <p:nvSpPr>
          <p:cNvPr id="99" name="Google Shape;99;p1"/>
          <p:cNvSpPr/>
          <p:nvPr/>
        </p:nvSpPr>
        <p:spPr>
          <a:xfrm rot="10800000" flipH="1">
            <a:off x="9506857" y="5939880"/>
            <a:ext cx="1291772" cy="1157606"/>
          </a:xfrm>
          <a:prstGeom prst="rtTriangle">
            <a:avLst/>
          </a:prstGeom>
          <a:solidFill>
            <a:srgbClr val="F2F2F2">
              <a:alpha val="1647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aphicFrame>
        <p:nvGraphicFramePr>
          <p:cNvPr id="100" name="Google Shape;100;p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1034" r:id="rId4" imgW="3303056" imgH="3148059" progId="">
                  <p:embed/>
                </p:oleObj>
              </mc:Choice>
              <mc:Fallback>
                <p:oleObj r:id="rId4" imgW="3303056" imgH="3148059" progId="">
                  <p:embed/>
                  <p:pic>
                    <p:nvPicPr>
                      <p:cNvPr id="100" name="Google Shape;100;p1"/>
                      <p:cNvPicPr preferRelativeResize="0"/>
                      <p:nvPr/>
                    </p:nvPicPr>
                    <p:blipFill rotWithShape="1">
                      <a:blip r:embed="rId5">
                        <a:alphaModFix/>
                      </a:blip>
                      <a:srcRect/>
                      <a:stretch/>
                    </p:blipFill>
                    <p:spPr>
                      <a:xfrm>
                        <a:off x="76788" y="3121720"/>
                        <a:ext cx="3303056" cy="3148059"/>
                      </a:xfrm>
                      <a:prstGeom prst="rect">
                        <a:avLst/>
                      </a:prstGeom>
                      <a:noFill/>
                      <a:ln>
                        <a:noFill/>
                      </a:ln>
                    </p:spPr>
                  </p:pic>
                </p:oleObj>
              </mc:Fallback>
            </mc:AlternateContent>
          </a:graphicData>
        </a:graphic>
      </p:graphicFrame>
      <p:sp>
        <p:nvSpPr>
          <p:cNvPr id="101" name="Google Shape;101;p1"/>
          <p:cNvSpPr/>
          <p:nvPr/>
        </p:nvSpPr>
        <p:spPr>
          <a:xfrm flipH="1">
            <a:off x="7045437" y="-64960"/>
            <a:ext cx="5146562" cy="5852440"/>
          </a:xfrm>
          <a:prstGeom prst="rtTriangle">
            <a:avLst/>
          </a:prstGeom>
          <a:solidFill>
            <a:srgbClr val="F2F2F2">
              <a:alpha val="1647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2" name="Google Shape;102;p1"/>
          <p:cNvSpPr/>
          <p:nvPr/>
        </p:nvSpPr>
        <p:spPr>
          <a:xfrm>
            <a:off x="2124074" y="2025525"/>
            <a:ext cx="6829425" cy="1580679"/>
          </a:xfrm>
          <a:prstGeom prst="rect">
            <a:avLst/>
          </a:prstGeom>
          <a:gradFill>
            <a:gsLst>
              <a:gs pos="0">
                <a:srgbClr val="FFFFFF">
                  <a:alpha val="0"/>
                </a:srgbClr>
              </a:gs>
              <a:gs pos="2655">
                <a:srgbClr val="FFFFFF">
                  <a:alpha val="0"/>
                </a:srgbClr>
              </a:gs>
              <a:gs pos="15000">
                <a:srgbClr val="FFFFFF">
                  <a:alpha val="33333"/>
                </a:srgbClr>
              </a:gs>
              <a:gs pos="51000">
                <a:schemeClr val="lt1"/>
              </a:gs>
              <a:gs pos="94000">
                <a:srgbClr val="FFFFFF">
                  <a:alpha val="33333"/>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03" name="Google Shape;103;p1"/>
          <p:cNvPicPr preferRelativeResize="0"/>
          <p:nvPr/>
        </p:nvPicPr>
        <p:blipFill rotWithShape="1">
          <a:blip r:embed="rId6">
            <a:alphaModFix/>
          </a:blip>
          <a:srcRect/>
          <a:stretch/>
        </p:blipFill>
        <p:spPr>
          <a:xfrm>
            <a:off x="12104" y="24501"/>
            <a:ext cx="3859753" cy="1538254"/>
          </a:xfrm>
          <a:prstGeom prst="rect">
            <a:avLst/>
          </a:prstGeom>
          <a:noFill/>
          <a:ln>
            <a:noFill/>
          </a:ln>
        </p:spPr>
      </p:pic>
      <p:sp>
        <p:nvSpPr>
          <p:cNvPr id="104" name="Google Shape;104;p1"/>
          <p:cNvSpPr/>
          <p:nvPr/>
        </p:nvSpPr>
        <p:spPr>
          <a:xfrm flipH="1">
            <a:off x="9829797" y="5333999"/>
            <a:ext cx="2366623" cy="1600201"/>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5" name="Google Shape;105;p1"/>
          <p:cNvSpPr txBox="1"/>
          <p:nvPr/>
        </p:nvSpPr>
        <p:spPr>
          <a:xfrm>
            <a:off x="6881359" y="6019560"/>
            <a:ext cx="4928608"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595959"/>
                </a:solidFill>
                <a:latin typeface="Arial"/>
                <a:ea typeface="Arial"/>
                <a:cs typeface="Arial"/>
                <a:sym typeface="Arial"/>
              </a:rPr>
              <a:t>DISCOVER . </a:t>
            </a:r>
            <a:r>
              <a:rPr lang="en-US" sz="2000" b="1" i="0" u="none" strike="noStrike" cap="none">
                <a:solidFill>
                  <a:srgbClr val="C00000"/>
                </a:solidFill>
                <a:latin typeface="Arial"/>
                <a:ea typeface="Arial"/>
                <a:cs typeface="Arial"/>
                <a:sym typeface="Arial"/>
              </a:rPr>
              <a:t>LEARN</a:t>
            </a:r>
            <a:r>
              <a:rPr lang="en-US" sz="2000" b="1" i="0" u="none" strike="noStrike" cap="none">
                <a:solidFill>
                  <a:srgbClr val="595959"/>
                </a:solidFill>
                <a:latin typeface="Arial"/>
                <a:ea typeface="Arial"/>
                <a:cs typeface="Arial"/>
                <a:sym typeface="Arial"/>
              </a:rPr>
              <a:t> . EMPOWER</a:t>
            </a:r>
            <a:endParaRPr sz="12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a:solidFill>
                <a:schemeClr val="dk1"/>
              </a:solidFill>
              <a:latin typeface="Arial"/>
              <a:ea typeface="Arial"/>
              <a:cs typeface="Arial"/>
              <a:sym typeface="Arial"/>
            </a:endParaRPr>
          </a:p>
        </p:txBody>
      </p:sp>
      <p:sp>
        <p:nvSpPr>
          <p:cNvPr id="106" name="Google Shape;106;p1"/>
          <p:cNvSpPr/>
          <p:nvPr/>
        </p:nvSpPr>
        <p:spPr>
          <a:xfrm>
            <a:off x="6885780" y="6043646"/>
            <a:ext cx="45719" cy="37062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7" name="Google Shape;107;p1"/>
          <p:cNvSpPr txBox="1"/>
          <p:nvPr/>
        </p:nvSpPr>
        <p:spPr>
          <a:xfrm>
            <a:off x="3871857" y="6296559"/>
            <a:ext cx="1830785"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08" name="Google Shape;108;p1"/>
          <p:cNvSpPr txBox="1"/>
          <p:nvPr/>
        </p:nvSpPr>
        <p:spPr>
          <a:xfrm>
            <a:off x="2818509" y="942434"/>
            <a:ext cx="8387468" cy="4573006"/>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rgbClr val="000000"/>
              </a:buClr>
              <a:buSzPts val="3200"/>
              <a:buFont typeface="Arial"/>
              <a:buNone/>
            </a:pPr>
            <a:endParaRPr sz="3200" b="1" i="0" u="none" strike="noStrike" cap="none" dirty="0">
              <a:solidFill>
                <a:schemeClr val="dk1"/>
              </a:solidFill>
              <a:latin typeface="Arial Black"/>
              <a:ea typeface="Arial Black"/>
              <a:cs typeface="Arial Black"/>
              <a:sym typeface="Arial Black"/>
            </a:endParaRPr>
          </a:p>
          <a:p>
            <a:pPr marL="0" marR="0" lvl="0" indent="0" algn="ctr" rtl="0">
              <a:lnSpc>
                <a:spcPct val="90000"/>
              </a:lnSpc>
              <a:spcBef>
                <a:spcPts val="980"/>
              </a:spcBef>
              <a:spcAft>
                <a:spcPts val="0"/>
              </a:spcAft>
              <a:buClr>
                <a:srgbClr val="000000"/>
              </a:buClr>
              <a:buSzPts val="2400"/>
              <a:buFont typeface="Arial"/>
              <a:buNone/>
            </a:pPr>
            <a:r>
              <a:rPr lang="en-US" sz="4000" b="0" i="0" u="none" strike="noStrike" cap="none" dirty="0" smtClean="0">
                <a:solidFill>
                  <a:schemeClr val="dk1"/>
                </a:solidFill>
                <a:latin typeface="Times New Roman"/>
                <a:ea typeface="Times New Roman"/>
                <a:cs typeface="Times New Roman"/>
                <a:sym typeface="Times New Roman"/>
              </a:rPr>
              <a:t>CHAPTER 2</a:t>
            </a:r>
          </a:p>
          <a:p>
            <a:pPr marL="0" marR="0" lvl="0" indent="0" algn="ctr" rtl="0">
              <a:lnSpc>
                <a:spcPct val="90000"/>
              </a:lnSpc>
              <a:spcBef>
                <a:spcPts val="980"/>
              </a:spcBef>
              <a:spcAft>
                <a:spcPts val="0"/>
              </a:spcAft>
              <a:buClr>
                <a:srgbClr val="000000"/>
              </a:buClr>
              <a:buSzPts val="2400"/>
              <a:buFont typeface="Arial"/>
              <a:buNone/>
            </a:pPr>
            <a:endParaRPr lang="en-US" sz="4000" b="0" i="0" u="none" strike="noStrike" cap="none" dirty="0" smtClean="0">
              <a:solidFill>
                <a:schemeClr val="dk1"/>
              </a:solidFill>
              <a:latin typeface="Times New Roman"/>
              <a:ea typeface="Times New Roman"/>
              <a:cs typeface="Times New Roman"/>
              <a:sym typeface="Times New Roman"/>
            </a:endParaRPr>
          </a:p>
          <a:p>
            <a:pPr lvl="0" algn="ctr">
              <a:lnSpc>
                <a:spcPct val="90000"/>
              </a:lnSpc>
              <a:spcBef>
                <a:spcPts val="980"/>
              </a:spcBef>
              <a:buSzPts val="2400"/>
            </a:pPr>
            <a:r>
              <a:rPr lang="en-IN" sz="3200" dirty="0">
                <a:solidFill>
                  <a:srgbClr val="FF0000"/>
                </a:solidFill>
              </a:rPr>
              <a:t>Problem </a:t>
            </a:r>
            <a:r>
              <a:rPr lang="en-IN" sz="3200" dirty="0" smtClean="0">
                <a:solidFill>
                  <a:srgbClr val="FF0000"/>
                </a:solidFill>
              </a:rPr>
              <a:t>Formulation</a:t>
            </a:r>
            <a:endParaRPr sz="2400" b="0" i="0" u="none" strike="noStrike" cap="none" dirty="0">
              <a:solidFill>
                <a:srgbClr val="FF0000"/>
              </a:solidFill>
              <a:latin typeface="Times New Roman"/>
              <a:ea typeface="Times New Roman"/>
              <a:cs typeface="Times New Roman"/>
              <a:sym typeface="Times New Roman"/>
            </a:endParaRPr>
          </a:p>
          <a:p>
            <a:pPr marL="0" marR="0" lvl="0" indent="0" algn="ctr" rtl="0">
              <a:lnSpc>
                <a:spcPct val="90000"/>
              </a:lnSpc>
              <a:spcBef>
                <a:spcPts val="840"/>
              </a:spcBef>
              <a:spcAft>
                <a:spcPts val="0"/>
              </a:spcAft>
              <a:buClr>
                <a:srgbClr val="000000"/>
              </a:buClr>
              <a:buSzPts val="3200"/>
              <a:buFont typeface="Arial"/>
              <a:buNone/>
            </a:pPr>
            <a:endParaRPr sz="3200" b="1" i="0" u="none" strike="noStrike" cap="none" dirty="0">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Clr>
                <a:srgbClr val="000000"/>
              </a:buClr>
              <a:buSzPts val="3200"/>
              <a:buFont typeface="Arial"/>
              <a:buNone/>
            </a:pPr>
            <a:endParaRPr sz="3200" b="1" i="0" u="none" strike="noStrike" cap="none" dirty="0">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Clr>
                <a:srgbClr val="000000"/>
              </a:buClr>
              <a:buSzPts val="3200"/>
              <a:buFont typeface="Arial"/>
              <a:buNone/>
            </a:pPr>
            <a:r>
              <a:rPr lang="en-US" sz="3200" b="1" i="0" u="none" strike="noStrike" cap="none" dirty="0">
                <a:solidFill>
                  <a:srgbClr val="262626"/>
                </a:solidFill>
                <a:latin typeface="Times New Roman"/>
                <a:ea typeface="Times New Roman"/>
                <a:cs typeface="Times New Roman"/>
                <a:sym typeface="Times New Roman"/>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1120"/>
              </a:spcBef>
              <a:spcAft>
                <a:spcPts val="0"/>
              </a:spcAft>
              <a:buClr>
                <a:srgbClr val="000000"/>
              </a:buClr>
              <a:buSzPts val="1600"/>
              <a:buFont typeface="Arial"/>
              <a:buNone/>
            </a:pPr>
            <a:endParaRPr sz="1600" b="0" i="0" u="none" strike="noStrike" cap="none" dirty="0">
              <a:solidFill>
                <a:schemeClr val="dk1"/>
              </a:solidFill>
              <a:latin typeface="Raleway ExtraBold"/>
              <a:ea typeface="Raleway ExtraBold"/>
              <a:cs typeface="Raleway ExtraBold"/>
              <a:sym typeface="Raleway Extra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b="1" dirty="0">
                <a:solidFill>
                  <a:srgbClr val="FF0000"/>
                </a:solidFill>
              </a:rPr>
              <a:t>INDEX</a:t>
            </a:r>
            <a:r>
              <a:rPr lang="en-US" sz="1400" dirty="0">
                <a:solidFill>
                  <a:srgbClr val="FF0000"/>
                </a:solidFill>
                <a:latin typeface="Arial"/>
                <a:ea typeface="Arial"/>
                <a:cs typeface="Arial"/>
                <a:sym typeface="Arial"/>
              </a:rPr>
              <a:t/>
            </a:r>
            <a:br>
              <a:rPr lang="en-US" sz="1400" dirty="0">
                <a:solidFill>
                  <a:srgbClr val="FF0000"/>
                </a:solidFill>
                <a:latin typeface="Arial"/>
                <a:ea typeface="Arial"/>
                <a:cs typeface="Arial"/>
                <a:sym typeface="Arial"/>
              </a:rPr>
            </a:br>
            <a:endParaRPr lang="en-US" dirty="0">
              <a:solidFill>
                <a:srgbClr val="FF0000"/>
              </a:solidFill>
            </a:endParaRPr>
          </a:p>
        </p:txBody>
      </p:sp>
      <p:sp>
        <p:nvSpPr>
          <p:cNvPr id="3" name="Text Placeholder 2"/>
          <p:cNvSpPr>
            <a:spLocks noGrp="1"/>
          </p:cNvSpPr>
          <p:nvPr>
            <p:ph type="body" idx="1"/>
          </p:nvPr>
        </p:nvSpPr>
        <p:spPr/>
        <p:txBody>
          <a:bodyPr/>
          <a:lstStyle/>
          <a:p>
            <a:r>
              <a:rPr lang="en-US" b="1" dirty="0"/>
              <a:t>Defining and formulating the research </a:t>
            </a:r>
            <a:r>
              <a:rPr lang="en-US" b="1" dirty="0" smtClean="0"/>
              <a:t>problem</a:t>
            </a:r>
          </a:p>
          <a:p>
            <a:r>
              <a:rPr lang="en-US" b="1" dirty="0"/>
              <a:t>S</a:t>
            </a:r>
            <a:r>
              <a:rPr lang="en-US" b="1" dirty="0" smtClean="0"/>
              <a:t>electing </a:t>
            </a:r>
            <a:r>
              <a:rPr lang="en-US" b="1" dirty="0"/>
              <a:t>the problem</a:t>
            </a:r>
            <a:endParaRPr lang="en-US" dirty="0"/>
          </a:p>
        </p:txBody>
      </p:sp>
      <p:sp>
        <p:nvSpPr>
          <p:cNvPr id="114" name="Google Shape;114;p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000"/>
              <a:buNone/>
            </a:pPr>
            <a:r>
              <a:rPr lang="en-US" sz="2000" b="1">
                <a:solidFill>
                  <a:schemeClr val="dk1"/>
                </a:solidFill>
                <a:latin typeface="Arial"/>
                <a:ea typeface="Arial"/>
                <a:cs typeface="Arial"/>
                <a:sym typeface="Arial"/>
              </a:rPr>
              <a:t>1.</a:t>
            </a:r>
            <a:fld id="{00000000-1234-1234-1234-123412341234}" type="slidenum">
              <a:rPr lang="en-US" sz="2000" b="1">
                <a:solidFill>
                  <a:schemeClr val="dk1"/>
                </a:solidFill>
                <a:latin typeface="Arial"/>
                <a:ea typeface="Arial"/>
                <a:cs typeface="Arial"/>
                <a:sym typeface="Arial"/>
              </a:rPr>
              <a:t>2</a:t>
            </a:fld>
            <a:endParaRPr sz="2000" b="1">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solidFill>
                  <a:srgbClr val="FF0000"/>
                </a:solidFill>
              </a:rPr>
              <a:t>Defining and formulating the research problem</a:t>
            </a:r>
            <a:br>
              <a:rPr lang="en-US" b="1" dirty="0">
                <a:solidFill>
                  <a:srgbClr val="FF0000"/>
                </a:solidFill>
              </a:rPr>
            </a:br>
            <a:endParaRPr lang="en-US" dirty="0">
              <a:solidFill>
                <a:srgbClr val="FF0000"/>
              </a:solidFill>
            </a:endParaRPr>
          </a:p>
        </p:txBody>
      </p:sp>
      <p:sp>
        <p:nvSpPr>
          <p:cNvPr id="2" name="Text Placeholder 1"/>
          <p:cNvSpPr>
            <a:spLocks noGrp="1"/>
          </p:cNvSpPr>
          <p:nvPr>
            <p:ph type="body" idx="1"/>
          </p:nvPr>
        </p:nvSpPr>
        <p:spPr>
          <a:xfrm>
            <a:off x="838200" y="1402915"/>
            <a:ext cx="10515600" cy="4774048"/>
          </a:xfrm>
        </p:spPr>
        <p:txBody>
          <a:bodyPr>
            <a:normAutofit fontScale="55000" lnSpcReduction="20000"/>
          </a:bodyPr>
          <a:lstStyle/>
          <a:p>
            <a:r>
              <a:rPr lang="en-US" sz="4500" dirty="0"/>
              <a:t>S</a:t>
            </a:r>
            <a:r>
              <a:rPr lang="en-US" sz="4500" dirty="0" smtClean="0"/>
              <a:t>ome </a:t>
            </a:r>
            <a:r>
              <a:rPr lang="en-US" sz="4500" dirty="0"/>
              <a:t>difficulty which a researcher experiences in the context of either a theoretical or practical situation and wants to obtain a solution for the same</a:t>
            </a:r>
            <a:r>
              <a:rPr lang="en-US" sz="4500" dirty="0" smtClean="0"/>
              <a:t>.</a:t>
            </a:r>
          </a:p>
          <a:p>
            <a:r>
              <a:rPr lang="en-US" sz="4500" dirty="0" smtClean="0"/>
              <a:t>There </a:t>
            </a:r>
            <a:r>
              <a:rPr lang="en-US" sz="4500" dirty="0"/>
              <a:t>must be an individual (or a group or an </a:t>
            </a:r>
            <a:r>
              <a:rPr lang="en-US" sz="4500" dirty="0" err="1"/>
              <a:t>organisation</a:t>
            </a:r>
            <a:r>
              <a:rPr lang="en-US" sz="4500" dirty="0"/>
              <a:t>), let us call it ‘</a:t>
            </a:r>
            <a:r>
              <a:rPr lang="en-US" sz="4500" i="1" dirty="0"/>
              <a:t>I</a:t>
            </a:r>
            <a:r>
              <a:rPr lang="en-US" sz="4500" dirty="0"/>
              <a:t>,’ to whom the problem can be attributed. The individual or the </a:t>
            </a:r>
            <a:r>
              <a:rPr lang="en-US" sz="4500" dirty="0" err="1"/>
              <a:t>organisation</a:t>
            </a:r>
            <a:r>
              <a:rPr lang="en-US" sz="4500" dirty="0"/>
              <a:t>, as the case may be, occupies an environment, say ‘</a:t>
            </a:r>
            <a:r>
              <a:rPr lang="en-US" sz="4500" i="1" dirty="0"/>
              <a:t>N</a:t>
            </a:r>
            <a:r>
              <a:rPr lang="en-US" sz="4500" dirty="0"/>
              <a:t>’, which is defined by values of the uncontrolled variables, </a:t>
            </a:r>
            <a:r>
              <a:rPr lang="en-US" sz="4500" i="1" dirty="0" err="1"/>
              <a:t>Yj</a:t>
            </a:r>
            <a:r>
              <a:rPr lang="en-US" sz="4500" dirty="0"/>
              <a:t>.</a:t>
            </a:r>
          </a:p>
          <a:p>
            <a:r>
              <a:rPr lang="en-US" sz="4500" dirty="0" smtClean="0"/>
              <a:t>There </a:t>
            </a:r>
            <a:r>
              <a:rPr lang="en-US" sz="4500" dirty="0"/>
              <a:t>must be at least two courses of action, say </a:t>
            </a:r>
            <a:r>
              <a:rPr lang="en-US" sz="4500" i="1" dirty="0"/>
              <a:t>C</a:t>
            </a:r>
            <a:r>
              <a:rPr lang="en-US" sz="4500" dirty="0"/>
              <a:t>1 and </a:t>
            </a:r>
            <a:r>
              <a:rPr lang="en-US" sz="4500" i="1" dirty="0"/>
              <a:t>C</a:t>
            </a:r>
            <a:r>
              <a:rPr lang="en-US" sz="4500" dirty="0"/>
              <a:t>2, to be pursued. A course of action is defined by one or more values of the controlled variables. For example, the </a:t>
            </a:r>
            <a:r>
              <a:rPr lang="en-US" sz="4500" dirty="0" smtClean="0"/>
              <a:t>number of </a:t>
            </a:r>
            <a:r>
              <a:rPr lang="en-US" sz="4500" dirty="0"/>
              <a:t>items purchased at a specified time is said to be one course of action.</a:t>
            </a:r>
          </a:p>
          <a:p>
            <a:r>
              <a:rPr lang="en-US" sz="4500" dirty="0" smtClean="0"/>
              <a:t>There </a:t>
            </a:r>
            <a:r>
              <a:rPr lang="en-US" sz="4500" dirty="0"/>
              <a:t>must be at least two possible outcomes, say </a:t>
            </a:r>
            <a:r>
              <a:rPr lang="en-US" sz="4500" i="1" dirty="0"/>
              <a:t>O</a:t>
            </a:r>
            <a:r>
              <a:rPr lang="en-US" sz="4500" baseline="-25000" dirty="0"/>
              <a:t>1</a:t>
            </a:r>
            <a:r>
              <a:rPr lang="en-US" sz="4500" dirty="0"/>
              <a:t> and </a:t>
            </a:r>
            <a:r>
              <a:rPr lang="en-US" sz="4500" i="1" dirty="0"/>
              <a:t>O</a:t>
            </a:r>
            <a:r>
              <a:rPr lang="en-US" sz="4500" baseline="-25000" dirty="0"/>
              <a:t>2</a:t>
            </a:r>
            <a:r>
              <a:rPr lang="en-US" sz="4500" dirty="0"/>
              <a:t>, of the course of action, of which one should be preferable to the other. In other words, this means that there must be at least one outcome that the researcher wants, i.e., an objective.</a:t>
            </a:r>
          </a:p>
          <a:p>
            <a:pPr marL="114300" indent="0">
              <a:buNone/>
            </a:pPr>
            <a:endParaRPr lang="en-US" sz="3800" dirty="0">
              <a:latin typeface="Times New Roman" pitchFamily="18" charset="0"/>
              <a:cs typeface="Times New Roman" pitchFamily="18" charset="0"/>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r>
              <a:rPr lang="en-US" smtClean="0"/>
              <a:t>1.</a:t>
            </a:r>
            <a:fld id="{00000000-1234-1234-1234-123412341234}" type="slidenum">
              <a:rPr lang="en-US" smtClean="0"/>
              <a:t>3</a:t>
            </a:fld>
            <a:endParaRPr lang="en-US"/>
          </a:p>
        </p:txBody>
      </p:sp>
    </p:spTree>
    <p:extLst>
      <p:ext uri="{BB962C8B-B14F-4D97-AF65-F5344CB8AC3E}">
        <p14:creationId xmlns:p14="http://schemas.microsoft.com/office/powerpoint/2010/main" val="3899936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solidFill>
                  <a:srgbClr val="FF0000"/>
                </a:solidFill>
              </a:rPr>
              <a:t>Defining and formulating the research problem</a:t>
            </a:r>
            <a:br>
              <a:rPr lang="en-US" b="1" dirty="0">
                <a:solidFill>
                  <a:srgbClr val="FF0000"/>
                </a:solidFill>
              </a:rPr>
            </a:br>
            <a:endParaRPr lang="en-US" dirty="0"/>
          </a:p>
        </p:txBody>
      </p:sp>
      <p:sp>
        <p:nvSpPr>
          <p:cNvPr id="5" name="Text Placeholder 4"/>
          <p:cNvSpPr>
            <a:spLocks noGrp="1"/>
          </p:cNvSpPr>
          <p:nvPr>
            <p:ph type="body" idx="1"/>
          </p:nvPr>
        </p:nvSpPr>
        <p:spPr>
          <a:xfrm>
            <a:off x="838200" y="1127342"/>
            <a:ext cx="10515600" cy="5730658"/>
          </a:xfrm>
        </p:spPr>
        <p:txBody>
          <a:bodyPr>
            <a:normAutofit fontScale="92500"/>
          </a:bodyPr>
          <a:lstStyle/>
          <a:p>
            <a:r>
              <a:rPr lang="en-US" dirty="0"/>
              <a:t>T</a:t>
            </a:r>
            <a:r>
              <a:rPr lang="en-US" dirty="0" smtClean="0"/>
              <a:t>he components </a:t>
            </a:r>
            <a:r>
              <a:rPr lang="en-US" dirty="0"/>
              <a:t>of a research problem as under:</a:t>
            </a:r>
          </a:p>
          <a:p>
            <a:pPr marL="114300" indent="0">
              <a:buNone/>
            </a:pPr>
            <a:r>
              <a:rPr lang="en-US" dirty="0"/>
              <a:t>(i)    There must be an individual or a group which has some difficulty or the problem.</a:t>
            </a:r>
          </a:p>
          <a:p>
            <a:pPr marL="114300" indent="0">
              <a:buNone/>
            </a:pPr>
            <a:r>
              <a:rPr lang="en-US" dirty="0"/>
              <a:t>(ii)   There must be some objective(s) to be attained at. If one wants nothing, one cannot have a problem.</a:t>
            </a:r>
          </a:p>
          <a:p>
            <a:pPr marL="114300" indent="0">
              <a:buNone/>
            </a:pPr>
            <a:r>
              <a:rPr lang="en-US" dirty="0"/>
              <a:t>(iii)   There must be alternative means (or the courses of action) for obtaining the objective(s) one wishes to attain. This means that there must be </a:t>
            </a:r>
            <a:r>
              <a:rPr lang="en-US" i="1" dirty="0"/>
              <a:t>at least two means </a:t>
            </a:r>
            <a:r>
              <a:rPr lang="en-US" dirty="0"/>
              <a:t>available to a researcher for if he has no choice of means, he cannot have a problem.</a:t>
            </a:r>
          </a:p>
          <a:p>
            <a:pPr marL="114300" indent="0">
              <a:buNone/>
            </a:pPr>
            <a:r>
              <a:rPr lang="en-US" dirty="0"/>
              <a:t>(iv)   There must remain some doubt in the mind of a researcher </a:t>
            </a:r>
            <a:r>
              <a:rPr lang="en-US" dirty="0" smtClean="0"/>
              <a:t>with regard </a:t>
            </a:r>
            <a:r>
              <a:rPr lang="en-US" dirty="0"/>
              <a:t>to the selection of alternatives. This means that research must answer the question concerning the relative efficiency of the possible alternatives.</a:t>
            </a:r>
          </a:p>
          <a:p>
            <a:pPr marL="114300" indent="0">
              <a:buNone/>
            </a:pPr>
            <a:r>
              <a:rPr lang="en-US" dirty="0"/>
              <a:t>(v)    There must be some environment(s) to which the difficulty pertains.</a:t>
            </a:r>
          </a:p>
          <a:p>
            <a:endParaRPr lang="en-US"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r>
              <a:rPr lang="en-US" smtClean="0"/>
              <a:t>1.</a:t>
            </a:r>
            <a:fld id="{00000000-1234-1234-1234-123412341234}" type="slidenum">
              <a:rPr lang="en-US" smtClean="0"/>
              <a:t>4</a:t>
            </a:fld>
            <a:endParaRPr lang="en-US"/>
          </a:p>
        </p:txBody>
      </p:sp>
    </p:spTree>
    <p:extLst>
      <p:ext uri="{BB962C8B-B14F-4D97-AF65-F5344CB8AC3E}">
        <p14:creationId xmlns:p14="http://schemas.microsoft.com/office/powerpoint/2010/main" val="918949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solidFill>
                  <a:srgbClr val="FF0000"/>
                </a:solidFill>
              </a:rPr>
              <a:t>Selecting </a:t>
            </a:r>
            <a:r>
              <a:rPr lang="en-US" b="1" dirty="0">
                <a:solidFill>
                  <a:srgbClr val="FF0000"/>
                </a:solidFill>
              </a:rPr>
              <a:t>the problem</a:t>
            </a:r>
            <a:r>
              <a:rPr lang="en-US" dirty="0">
                <a:solidFill>
                  <a:srgbClr val="FF0000"/>
                </a:solidFill>
              </a:rPr>
              <a:t/>
            </a:r>
            <a:br>
              <a:rPr lang="en-US" dirty="0">
                <a:solidFill>
                  <a:srgbClr val="FF0000"/>
                </a:solidFill>
              </a:rPr>
            </a:br>
            <a:endParaRPr lang="en-US" dirty="0">
              <a:solidFill>
                <a:srgbClr val="FF0000"/>
              </a:solidFill>
            </a:endParaRPr>
          </a:p>
        </p:txBody>
      </p:sp>
      <p:sp>
        <p:nvSpPr>
          <p:cNvPr id="5" name="Text Placeholder 4"/>
          <p:cNvSpPr>
            <a:spLocks noGrp="1"/>
          </p:cNvSpPr>
          <p:nvPr>
            <p:ph type="body" idx="1"/>
          </p:nvPr>
        </p:nvSpPr>
        <p:spPr>
          <a:xfrm>
            <a:off x="100208" y="1189973"/>
            <a:ext cx="11962356" cy="5549030"/>
          </a:xfrm>
        </p:spPr>
        <p:txBody>
          <a:bodyPr/>
          <a:lstStyle/>
          <a:p>
            <a:r>
              <a:rPr lang="en-US" dirty="0" smtClean="0"/>
              <a:t>Subject </a:t>
            </a:r>
            <a:r>
              <a:rPr lang="en-US" dirty="0"/>
              <a:t>which is overdone should not be normally chosen, for it will be a difficult task to throw any new light in such a case.</a:t>
            </a:r>
          </a:p>
          <a:p>
            <a:r>
              <a:rPr lang="en-US" dirty="0" smtClean="0"/>
              <a:t>Controversial </a:t>
            </a:r>
            <a:r>
              <a:rPr lang="en-US" dirty="0"/>
              <a:t>subject should not become the choice of an average researcher.</a:t>
            </a:r>
          </a:p>
          <a:p>
            <a:r>
              <a:rPr lang="en-US" dirty="0" smtClean="0"/>
              <a:t>Too </a:t>
            </a:r>
            <a:r>
              <a:rPr lang="en-US" dirty="0"/>
              <a:t>narrow or too vague problems should be avoided</a:t>
            </a:r>
            <a:r>
              <a:rPr lang="en-US" dirty="0" smtClean="0"/>
              <a:t>.</a:t>
            </a:r>
          </a:p>
          <a:p>
            <a:r>
              <a:rPr lang="en-US" dirty="0" smtClean="0"/>
              <a:t>The </a:t>
            </a:r>
            <a:r>
              <a:rPr lang="en-US" dirty="0"/>
              <a:t>subject selected for research should be familiar and feasible so that the related research material or sources of research are within one’s reach. </a:t>
            </a:r>
          </a:p>
          <a:p>
            <a:r>
              <a:rPr lang="en-US" dirty="0"/>
              <a:t>The importance of the subject, the qualifications and the training of a researcher, the costs involved, the time factor are few other criteria that must also be considered in selecting a problem.</a:t>
            </a:r>
            <a:endParaRPr lang="en-US"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r>
              <a:rPr lang="en-US" smtClean="0"/>
              <a:t>1.</a:t>
            </a:r>
            <a:fld id="{00000000-1234-1234-1234-123412341234}" type="slidenum">
              <a:rPr lang="en-US" smtClean="0"/>
              <a:t>5</a:t>
            </a:fld>
            <a:endParaRPr lang="en-US"/>
          </a:p>
        </p:txBody>
      </p:sp>
    </p:spTree>
    <p:extLst>
      <p:ext uri="{BB962C8B-B14F-4D97-AF65-F5344CB8AC3E}">
        <p14:creationId xmlns:p14="http://schemas.microsoft.com/office/powerpoint/2010/main" val="13559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114300" indent="0">
              <a:buNone/>
            </a:pPr>
            <a:r>
              <a:rPr lang="en-US" dirty="0" smtClean="0"/>
              <a:t>A researcher </a:t>
            </a:r>
            <a:r>
              <a:rPr lang="en-US" dirty="0"/>
              <a:t>must ask himself the following questions:</a:t>
            </a:r>
          </a:p>
          <a:p>
            <a:r>
              <a:rPr lang="en-US" dirty="0" smtClean="0"/>
              <a:t>Whether </a:t>
            </a:r>
            <a:r>
              <a:rPr lang="en-US" dirty="0"/>
              <a:t>he is well equipped in terms of his background to carry out the research?</a:t>
            </a:r>
          </a:p>
          <a:p>
            <a:r>
              <a:rPr lang="en-US" dirty="0" smtClean="0"/>
              <a:t>Whether </a:t>
            </a:r>
            <a:r>
              <a:rPr lang="en-US" dirty="0"/>
              <a:t>the study falls within the budget he can afford?</a:t>
            </a:r>
          </a:p>
          <a:p>
            <a:r>
              <a:rPr lang="en-US" dirty="0" smtClean="0"/>
              <a:t>Whether </a:t>
            </a:r>
            <a:r>
              <a:rPr lang="en-US" dirty="0"/>
              <a:t>the necessary cooperation can be obtained from those who must participate in research as subjects?</a:t>
            </a:r>
          </a:p>
          <a:p>
            <a:pPr marL="114300" indent="0">
              <a:buNone/>
            </a:pPr>
            <a:r>
              <a:rPr lang="en-US" dirty="0" smtClean="0"/>
              <a:t>     If </a:t>
            </a:r>
            <a:r>
              <a:rPr lang="en-US" dirty="0"/>
              <a:t>the answers to all these questions are in the affirmative, one may </a:t>
            </a:r>
            <a:r>
              <a:rPr lang="en-US" dirty="0" smtClean="0"/>
              <a:t>   become </a:t>
            </a:r>
            <a:r>
              <a:rPr lang="en-US" dirty="0"/>
              <a:t>sure so far as the practicability of the study is concerned.</a:t>
            </a:r>
          </a:p>
          <a:p>
            <a:r>
              <a:rPr lang="en-US" dirty="0" smtClean="0"/>
              <a:t>The </a:t>
            </a:r>
            <a:r>
              <a:rPr lang="en-US" dirty="0"/>
              <a:t>selection of a problem must be preceded by a preliminary study. </a:t>
            </a:r>
          </a:p>
          <a:p>
            <a:endParaRPr lang="en-US"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r>
              <a:rPr lang="en-US" smtClean="0"/>
              <a:t>1.</a:t>
            </a:r>
            <a:fld id="{00000000-1234-1234-1234-123412341234}" type="slidenum">
              <a:rPr lang="en-US" smtClean="0"/>
              <a:t>6</a:t>
            </a:fld>
            <a:endParaRPr lang="en-US"/>
          </a:p>
        </p:txBody>
      </p:sp>
    </p:spTree>
    <p:extLst>
      <p:ext uri="{BB962C8B-B14F-4D97-AF65-F5344CB8AC3E}">
        <p14:creationId xmlns:p14="http://schemas.microsoft.com/office/powerpoint/2010/main" val="4005327063"/>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TotalTime>
  <Words>307</Words>
  <Application>Microsoft Office PowerPoint</Application>
  <PresentationFormat>Custom</PresentationFormat>
  <Paragraphs>42</Paragraphs>
  <Slides>6</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0</vt:i4>
      </vt:variant>
      <vt:variant>
        <vt:lpstr>Slide Titles</vt:lpstr>
      </vt:variant>
      <vt:variant>
        <vt:i4>6</vt:i4>
      </vt:variant>
    </vt:vector>
  </HeadingPairs>
  <TitlesOfParts>
    <vt:vector size="12" baseType="lpstr">
      <vt:lpstr>Arial</vt:lpstr>
      <vt:lpstr>Calibri</vt:lpstr>
      <vt:lpstr>Arial Black</vt:lpstr>
      <vt:lpstr>Raleway ExtraBold</vt:lpstr>
      <vt:lpstr>Times New Roman</vt:lpstr>
      <vt:lpstr>1_Office Theme</vt:lpstr>
      <vt:lpstr>PowerPoint Presentation</vt:lpstr>
      <vt:lpstr>INDEX </vt:lpstr>
      <vt:lpstr>Defining and formulating the research problem </vt:lpstr>
      <vt:lpstr>Defining and formulating the research problem </vt:lpstr>
      <vt:lpstr>Selecting the problem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ucahh</cp:lastModifiedBy>
  <cp:revision>9</cp:revision>
  <dcterms:created xsi:type="dcterms:W3CDTF">2019-01-09T10:33:58Z</dcterms:created>
  <dcterms:modified xsi:type="dcterms:W3CDTF">2023-12-21T05:41:56Z</dcterms:modified>
</cp:coreProperties>
</file>