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Arial Black" pitchFamily="34" charset="0"/>
      <p:bold r:id="rId12"/>
    </p:embeddedFont>
    <p:embeddedFont>
      <p:font typeface="Raleway ExtraBold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oduHMOk3uhM/02PeLJExVOK8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24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1.#</a:t>
            </a: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-4421" y="5427341"/>
            <a:ext cx="12196421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3303056" imgH="3148059" progId="">
                  <p:embed/>
                </p:oleObj>
              </mc:Choice>
              <mc:Fallback>
                <p:oleObj r:id="rId4" imgW="3303056" imgH="3148059" progId="">
                  <p:embed/>
                  <p:pic>
                    <p:nvPicPr>
                      <p:cNvPr id="100" name="Google Shape;100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01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818509" y="942434"/>
            <a:ext cx="8387468" cy="457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4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90000"/>
              </a:lnSpc>
              <a:spcBef>
                <a:spcPts val="980"/>
              </a:spcBef>
              <a:buSzPts val="2400"/>
            </a:pPr>
            <a:r>
              <a:rPr lang="en-IN" sz="3200" dirty="0">
                <a:solidFill>
                  <a:srgbClr val="FF0000"/>
                </a:solidFill>
              </a:rPr>
              <a:t>Problem </a:t>
            </a:r>
            <a:r>
              <a:rPr lang="en-IN" sz="3200" dirty="0" smtClean="0">
                <a:solidFill>
                  <a:srgbClr val="FF0000"/>
                </a:solidFill>
              </a:rPr>
              <a:t>Formulation</a:t>
            </a:r>
            <a:endParaRPr sz="24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srgbClr val="FF0000"/>
                </a:solidFill>
              </a:rPr>
              <a:t>INDEX</a:t>
            </a:r>
            <a:r>
              <a:rPr 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Necessity of defining the </a:t>
            </a:r>
            <a:r>
              <a:rPr lang="en-US" b="1" dirty="0" smtClean="0"/>
              <a:t>problem</a:t>
            </a:r>
          </a:p>
          <a:p>
            <a:r>
              <a:rPr lang="en-US" b="1" dirty="0" smtClean="0"/>
              <a:t>Importance </a:t>
            </a:r>
            <a:r>
              <a:rPr lang="en-US" b="1" dirty="0"/>
              <a:t>of literature review in defining a problem</a:t>
            </a:r>
            <a:endParaRPr lang="en-US"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fld id="{00000000-1234-1234-1234-123412341234}" type="slidenum"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Necessity of defining the problem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3359" y="1202498"/>
            <a:ext cx="11386159" cy="5398717"/>
          </a:xfrm>
        </p:spPr>
        <p:txBody>
          <a:bodyPr/>
          <a:lstStyle/>
          <a:p>
            <a:r>
              <a:rPr lang="en-US" dirty="0"/>
              <a:t>The problem to be investigated must be defined unambiguously for that will help to discriminate relevant data from the irrelevant ones.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proper definition of research problem will enable the researcher to be on the track whereas an ill-defined problem may create hurdles</a:t>
            </a:r>
            <a:r>
              <a:rPr lang="en-US" dirty="0" smtClean="0"/>
              <a:t>.</a:t>
            </a:r>
          </a:p>
          <a:p>
            <a:r>
              <a:rPr lang="en-US" dirty="0"/>
              <a:t>Questions like: What data are to be collected? What characteristics of data are relevant and need to be studied?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Importance of literature review in defining a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102290"/>
            <a:ext cx="10515600" cy="5498925"/>
          </a:xfrm>
        </p:spPr>
        <p:txBody>
          <a:bodyPr>
            <a:normAutofit/>
          </a:bodyPr>
          <a:lstStyle/>
          <a:p>
            <a:r>
              <a:rPr lang="en-US" dirty="0"/>
              <a:t>Defining a research problem properly and clearly is a crucial part of a research study and must in no case be accomplished </a:t>
            </a:r>
            <a:r>
              <a:rPr lang="en-US" dirty="0" smtClean="0"/>
              <a:t>hurriedly.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research problem should be defined in a systematic manner, giving due weightage to all relating points.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technique for the purpose involves the undertaking of the following steps generally one after the other: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(</a:t>
            </a:r>
            <a:r>
              <a:rPr lang="en-US" dirty="0"/>
              <a:t>i) statement of the problem in a general </a:t>
            </a:r>
            <a:r>
              <a:rPr lang="en-US" dirty="0" smtClean="0"/>
              <a:t>way</a:t>
            </a:r>
          </a:p>
          <a:p>
            <a:pPr marL="114300" indent="0">
              <a:buNone/>
            </a:pPr>
            <a:r>
              <a:rPr lang="en-US" dirty="0" smtClean="0"/>
              <a:t>(</a:t>
            </a:r>
            <a:r>
              <a:rPr lang="en-US" dirty="0"/>
              <a:t>ii) understanding the nature of the </a:t>
            </a:r>
            <a:r>
              <a:rPr lang="en-US" dirty="0" smtClean="0"/>
              <a:t>problem</a:t>
            </a:r>
          </a:p>
          <a:p>
            <a:pPr marL="114300" indent="0">
              <a:buNone/>
            </a:pPr>
            <a:r>
              <a:rPr lang="en-US" dirty="0" smtClean="0"/>
              <a:t>(</a:t>
            </a:r>
            <a:r>
              <a:rPr lang="en-US" dirty="0"/>
              <a:t>iii) surveying the available literature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(</a:t>
            </a:r>
            <a:r>
              <a:rPr lang="en-US" dirty="0"/>
              <a:t>iv) developing the ideas through </a:t>
            </a:r>
            <a:r>
              <a:rPr lang="en-US" dirty="0" smtClean="0"/>
              <a:t>discussions </a:t>
            </a:r>
          </a:p>
          <a:p>
            <a:pPr marL="114300" indent="0">
              <a:buNone/>
            </a:pPr>
            <a:r>
              <a:rPr lang="en-US" dirty="0" smtClean="0"/>
              <a:t>(</a:t>
            </a:r>
            <a:r>
              <a:rPr lang="en-US" dirty="0"/>
              <a:t>v) rephrasing the research problem into a working proposition.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In addition to what has been stated above, the following points must also be observed while defining a research problem: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25885" y="1553226"/>
            <a:ext cx="11160690" cy="4972833"/>
          </a:xfrm>
        </p:spPr>
        <p:txBody>
          <a:bodyPr>
            <a:normAutofit/>
          </a:bodyPr>
          <a:lstStyle/>
          <a:p>
            <a:r>
              <a:rPr lang="en-US" dirty="0" smtClean="0"/>
              <a:t>Technical </a:t>
            </a:r>
            <a:r>
              <a:rPr lang="en-US" dirty="0"/>
              <a:t>terms and words or phrases, with special meanings used in the statement of the problem, should be clearly defined.</a:t>
            </a:r>
          </a:p>
          <a:p>
            <a:r>
              <a:rPr lang="en-US" dirty="0" smtClean="0"/>
              <a:t>Basic </a:t>
            </a:r>
            <a:r>
              <a:rPr lang="en-US" dirty="0"/>
              <a:t>assumptions or postulates (if any) relating to the research problem should be clearly stated.</a:t>
            </a:r>
          </a:p>
          <a:p>
            <a:r>
              <a:rPr lang="en-US" dirty="0" smtClean="0"/>
              <a:t>A </a:t>
            </a:r>
            <a:r>
              <a:rPr lang="en-US" dirty="0"/>
              <a:t>straight forward statement of the value of the investigation (i.e., the criteria for the selection of the problem) should be provided.</a:t>
            </a:r>
          </a:p>
          <a:p>
            <a:r>
              <a:rPr lang="en-US" dirty="0" smtClean="0"/>
              <a:t>The </a:t>
            </a:r>
            <a:r>
              <a:rPr lang="en-US" dirty="0"/>
              <a:t>suitability of the time-period and the sources of data available must also be considered by the researcher in defining the problem.</a:t>
            </a:r>
          </a:p>
          <a:p>
            <a:r>
              <a:rPr lang="en-US" dirty="0" smtClean="0"/>
              <a:t>The </a:t>
            </a:r>
            <a:r>
              <a:rPr lang="en-US" dirty="0"/>
              <a:t>scope of the investigation or the limits within which the problem is to be studied must be mentioned explicitly in defining a research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16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356</Words>
  <Application>Microsoft Office PowerPoint</Application>
  <PresentationFormat>Custom</PresentationFormat>
  <Paragraphs>36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Arial Black</vt:lpstr>
      <vt:lpstr>Raleway ExtraBold</vt:lpstr>
      <vt:lpstr>Times New Roman</vt:lpstr>
      <vt:lpstr>1_Office Theme</vt:lpstr>
      <vt:lpstr>PowerPoint Presentation</vt:lpstr>
      <vt:lpstr>INDEX </vt:lpstr>
      <vt:lpstr>Necessity of defining the problem </vt:lpstr>
      <vt:lpstr>Importance of literature review in defining a problem </vt:lpstr>
      <vt:lpstr>In addition to what has been stated above, the following points must also be observed while defining a research problem: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ucahh</cp:lastModifiedBy>
  <cp:revision>11</cp:revision>
  <dcterms:created xsi:type="dcterms:W3CDTF">2019-01-09T10:33:58Z</dcterms:created>
  <dcterms:modified xsi:type="dcterms:W3CDTF">2023-12-21T06:00:54Z</dcterms:modified>
</cp:coreProperties>
</file>