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alibri" pitchFamily="34" charset="0"/>
      <p:regular r:id="rId11"/>
      <p:bold r:id="rId12"/>
      <p:italic r:id="rId13"/>
      <p:boldItalic r:id="rId14"/>
    </p:embeddedFont>
    <p:embeddedFont>
      <p:font typeface="Arial Black" pitchFamily="34" charset="0"/>
      <p:bold r:id="rId15"/>
    </p:embeddedFont>
    <p:embeddedFont>
      <p:font typeface="Raleway ExtraBold"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6" d="100"/>
          <a:sy n="76" d="100"/>
        </p:scale>
        <p:origin x="-48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9"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a:graphicFrameLocks noChangeAspect="1"/>
          </p:cNvGraphicFramePr>
          <p:nvPr/>
        </p:nvGraphicFramePr>
        <p:xfrm>
          <a:off x="76788" y="3121720"/>
          <a:ext cx="3303056" cy="3148059"/>
        </p:xfrm>
        <a:graphic>
          <a:graphicData uri="http://schemas.openxmlformats.org/presentationml/2006/ole">
            <p:oleObj spid="_x0000_s1040" r:id="rId4" imgW="3303056" imgH="3148059" progId="">
              <p:embed/>
            </p:oleObj>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277353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a:t>
            </a:r>
            <a:r>
              <a:rPr lang="en-US" sz="4000" b="0" i="0" u="none" strike="noStrike" cap="none" dirty="0" smtClean="0">
                <a:solidFill>
                  <a:schemeClr val="dk1"/>
                </a:solidFill>
                <a:latin typeface="Times New Roman"/>
                <a:ea typeface="Times New Roman"/>
                <a:cs typeface="Times New Roman"/>
                <a:sym typeface="Times New Roman"/>
              </a:rPr>
              <a:t>4</a:t>
            </a:r>
            <a:endParaRPr lang="en-US" sz="4000" b="0" i="0" u="none" strike="noStrike" cap="none" dirty="0" smtClean="0">
              <a:solidFill>
                <a:schemeClr val="dk1"/>
              </a:solidFill>
              <a:latin typeface="Times New Roman"/>
              <a:ea typeface="Times New Roman"/>
              <a:cs typeface="Times New Roman"/>
              <a:sym typeface="Times New Roman"/>
            </a:endParaRPr>
          </a:p>
          <a:p>
            <a:pPr lvl="0" algn="ctr">
              <a:lnSpc>
                <a:spcPct val="90000"/>
              </a:lnSpc>
              <a:spcBef>
                <a:spcPts val="1120"/>
              </a:spcBef>
              <a:buSzPts val="3200"/>
            </a:pPr>
            <a:endParaRPr lang="en-IN" sz="3200" dirty="0" smtClean="0">
              <a:solidFill>
                <a:srgbClr val="FF0000"/>
              </a:solidFill>
            </a:endParaRPr>
          </a:p>
          <a:p>
            <a:pPr lvl="0" algn="ctr">
              <a:lnSpc>
                <a:spcPct val="90000"/>
              </a:lnSpc>
              <a:spcBef>
                <a:spcPts val="1120"/>
              </a:spcBef>
              <a:buSzPts val="3200"/>
            </a:pPr>
            <a:r>
              <a:rPr lang="en-IN" sz="3200" dirty="0" smtClean="0">
                <a:solidFill>
                  <a:srgbClr val="FF0000"/>
                </a:solidFill>
              </a:rPr>
              <a:t>Sample </a:t>
            </a:r>
            <a:r>
              <a:rPr lang="en-IN" sz="3200" dirty="0" smtClean="0">
                <a:solidFill>
                  <a:srgbClr val="FF0000"/>
                </a:solidFill>
              </a:rPr>
              <a:t>Designs</a:t>
            </a:r>
            <a:r>
              <a:rPr lang="en-US" sz="3200" b="1" i="0" u="none" strike="noStrike" cap="none" dirty="0" smtClean="0">
                <a:solidFill>
                  <a:srgbClr val="FF0000"/>
                </a:solidFill>
                <a:latin typeface="Times New Roman"/>
                <a:ea typeface="Times New Roman"/>
                <a:cs typeface="Times New Roman"/>
                <a:sym typeface="Times New Roman"/>
              </a:rPr>
              <a:t> </a:t>
            </a:r>
            <a:endParaRPr sz="1400" b="0" i="0" u="none" strike="noStrike" cap="none" dirty="0">
              <a:solidFill>
                <a:srgbClr val="FF0000"/>
              </a:solidFill>
              <a:latin typeface="Arial"/>
              <a:ea typeface="Arial"/>
              <a:cs typeface="Arial"/>
              <a:sym typeface="Arial"/>
            </a:endParaRPr>
          </a:p>
          <a:p>
            <a:pPr marL="0" marR="0" lvl="0" indent="0" algn="l" rtl="0">
              <a:lnSpc>
                <a:spcPct val="100000"/>
              </a:lnSpc>
              <a:spcBef>
                <a:spcPts val="1120"/>
              </a:spcBef>
              <a:spcAft>
                <a:spcPts val="0"/>
              </a:spcAft>
              <a:buClr>
                <a:srgbClr val="000000"/>
              </a:buClr>
              <a:buSzPts val="1600"/>
              <a:buFont typeface="Arial"/>
              <a:buNone/>
            </a:pPr>
            <a:endParaRPr sz="1600" b="0" i="0" u="none" strike="noStrike" cap="none" dirty="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FF0000"/>
                </a:solidFill>
              </a:rPr>
              <a:t>INDEX</a:t>
            </a:r>
            <a:r>
              <a:rPr lang="en-US" sz="1400" dirty="0">
                <a:solidFill>
                  <a:srgbClr val="FF0000"/>
                </a:solidFill>
                <a:latin typeface="Arial"/>
                <a:ea typeface="Arial"/>
                <a:cs typeface="Arial"/>
                <a:sym typeface="Arial"/>
              </a:rPr>
              <a:t/>
            </a:r>
            <a:br>
              <a:rPr lang="en-US" sz="1400" dirty="0">
                <a:solidFill>
                  <a:srgbClr val="FF0000"/>
                </a:solidFill>
                <a:latin typeface="Arial"/>
                <a:ea typeface="Arial"/>
                <a:cs typeface="Arial"/>
                <a:sym typeface="Arial"/>
              </a:rPr>
            </a:br>
            <a:endParaRPr lang="en-US" dirty="0">
              <a:solidFill>
                <a:srgbClr val="FF0000"/>
              </a:solidFill>
            </a:endParaRPr>
          </a:p>
        </p:txBody>
      </p:sp>
      <p:sp>
        <p:nvSpPr>
          <p:cNvPr id="3" name="Text Placeholder 2"/>
          <p:cNvSpPr>
            <a:spLocks noGrp="1"/>
          </p:cNvSpPr>
          <p:nvPr>
            <p:ph type="body" idx="1"/>
          </p:nvPr>
        </p:nvSpPr>
        <p:spPr/>
        <p:txBody>
          <a:bodyPr/>
          <a:lstStyle/>
          <a:p>
            <a:r>
              <a:rPr lang="en-US" dirty="0" smtClean="0"/>
              <a:t>Sample Designs: </a:t>
            </a:r>
            <a:r>
              <a:rPr lang="en-US" dirty="0" smtClean="0"/>
              <a:t>Population Sample </a:t>
            </a:r>
          </a:p>
          <a:p>
            <a:r>
              <a:rPr lang="en-US" dirty="0" smtClean="0"/>
              <a:t>Sampling Error</a:t>
            </a:r>
          </a:p>
          <a:p>
            <a:r>
              <a:rPr lang="en-US" dirty="0" smtClean="0"/>
              <a:t>Sample Size </a:t>
            </a:r>
          </a:p>
          <a:p>
            <a:r>
              <a:rPr lang="en-US" dirty="0" smtClean="0"/>
              <a:t>N</a:t>
            </a:r>
            <a:r>
              <a:rPr lang="en-US" dirty="0" smtClean="0"/>
              <a:t>eed </a:t>
            </a:r>
            <a:r>
              <a:rPr lang="en-US" dirty="0" smtClean="0"/>
              <a:t>of </a:t>
            </a:r>
            <a:r>
              <a:rPr lang="en-US" dirty="0" smtClean="0"/>
              <a:t>sampling </a:t>
            </a:r>
          </a:p>
          <a:p>
            <a:r>
              <a:rPr lang="en-US" dirty="0" smtClean="0"/>
              <a:t>C</a:t>
            </a:r>
            <a:r>
              <a:rPr lang="en-US" dirty="0" smtClean="0"/>
              <a:t>haracteristics </a:t>
            </a:r>
            <a:r>
              <a:rPr lang="en-US" dirty="0" smtClean="0"/>
              <a:t>of a good </a:t>
            </a:r>
            <a:r>
              <a:rPr lang="en-US" dirty="0" smtClean="0"/>
              <a:t>sample</a:t>
            </a:r>
          </a:p>
          <a:p>
            <a:r>
              <a:rPr lang="en-US" dirty="0" smtClean="0"/>
              <a:t>D</a:t>
            </a:r>
            <a:r>
              <a:rPr lang="en-US" dirty="0" smtClean="0"/>
              <a:t>ifferent </a:t>
            </a:r>
            <a:r>
              <a:rPr lang="en-US" dirty="0" smtClean="0"/>
              <a:t>type of sample </a:t>
            </a:r>
            <a:r>
              <a:rPr lang="en-US" dirty="0" smtClean="0"/>
              <a:t>designs</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pPr marL="0" lvl="0" indent="0" algn="r" rtl="0">
                <a:lnSpc>
                  <a:spcPct val="100000"/>
                </a:lnSpc>
                <a:spcBef>
                  <a:spcPts val="0"/>
                </a:spcBef>
                <a:spcAft>
                  <a:spcPts val="0"/>
                </a:spcAft>
                <a:buSzPts val="2000"/>
                <a:buNone/>
              </a:pPr>
              <a:t>2</a:t>
            </a:fld>
            <a:endParaRPr sz="20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Population</a:t>
            </a:r>
            <a:endParaRPr lang="en-US" dirty="0">
              <a:solidFill>
                <a:srgbClr val="FF0000"/>
              </a:solidFill>
            </a:endParaRPr>
          </a:p>
        </p:txBody>
      </p:sp>
      <p:sp>
        <p:nvSpPr>
          <p:cNvPr id="9" name="Text Placeholder 8"/>
          <p:cNvSpPr>
            <a:spLocks noGrp="1"/>
          </p:cNvSpPr>
          <p:nvPr>
            <p:ph type="body" idx="1"/>
          </p:nvPr>
        </p:nvSpPr>
        <p:spPr>
          <a:xfrm>
            <a:off x="838200" y="1465546"/>
            <a:ext cx="10515600" cy="5060514"/>
          </a:xfrm>
        </p:spPr>
        <p:txBody>
          <a:bodyPr/>
          <a:lstStyle/>
          <a:p>
            <a:r>
              <a:rPr lang="en-US" dirty="0" smtClean="0"/>
              <a:t>A sample design is a definite plan for obtaining a sample from a given population. </a:t>
            </a:r>
            <a:endParaRPr lang="en-US" dirty="0" smtClean="0"/>
          </a:p>
          <a:p>
            <a:r>
              <a:rPr lang="en-US" dirty="0" smtClean="0"/>
              <a:t>It </a:t>
            </a:r>
            <a:r>
              <a:rPr lang="en-US" dirty="0" smtClean="0"/>
              <a:t>refers to the technique or the procedure the researcher would adopt in selecting items for the sample. </a:t>
            </a:r>
            <a:endParaRPr lang="en-US" dirty="0" smtClean="0"/>
          </a:p>
          <a:p>
            <a:r>
              <a:rPr lang="en-US" dirty="0" smtClean="0"/>
              <a:t>Sample design </a:t>
            </a:r>
            <a:r>
              <a:rPr lang="en-US" dirty="0" smtClean="0"/>
              <a:t>may as well lay down the number of items to be included in the sample i.e., the size of the sample. </a:t>
            </a:r>
            <a:endParaRPr lang="en-US" dirty="0" smtClean="0"/>
          </a:p>
          <a:p>
            <a:r>
              <a:rPr lang="en-US" dirty="0" smtClean="0"/>
              <a:t>Sample </a:t>
            </a:r>
            <a:r>
              <a:rPr lang="en-US" dirty="0" smtClean="0"/>
              <a:t>design is determined before data are collected. There are many sample designs from which a researcher can choose. Some designs are relatively more precise and easier to apply than others.</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Sampling </a:t>
            </a:r>
            <a:r>
              <a:rPr lang="en-US" dirty="0" smtClean="0">
                <a:solidFill>
                  <a:srgbClr val="FF0000"/>
                </a:solidFill>
              </a:rPr>
              <a:t>Error</a:t>
            </a:r>
            <a:endParaRPr lang="en-US" dirty="0">
              <a:solidFill>
                <a:srgbClr val="FF0000"/>
              </a:solidFill>
            </a:endParaRPr>
          </a:p>
        </p:txBody>
      </p:sp>
      <p:sp>
        <p:nvSpPr>
          <p:cNvPr id="9" name="Text Placeholder 8"/>
          <p:cNvSpPr>
            <a:spLocks noGrp="1"/>
          </p:cNvSpPr>
          <p:nvPr>
            <p:ph type="body" idx="1"/>
          </p:nvPr>
        </p:nvSpPr>
        <p:spPr>
          <a:xfrm>
            <a:off x="838200" y="1377862"/>
            <a:ext cx="10515600" cy="5035463"/>
          </a:xfrm>
        </p:spPr>
        <p:txBody>
          <a:bodyPr>
            <a:normAutofit lnSpcReduction="10000"/>
          </a:bodyPr>
          <a:lstStyle/>
          <a:p>
            <a:r>
              <a:rPr lang="en-US" i="1" dirty="0" smtClean="0"/>
              <a:t>Sampling errors </a:t>
            </a:r>
            <a:r>
              <a:rPr lang="en-US" dirty="0" smtClean="0"/>
              <a:t>are the random variations in the sample estimates around the true population parameters. </a:t>
            </a:r>
            <a:endParaRPr lang="en-US" dirty="0" smtClean="0"/>
          </a:p>
          <a:p>
            <a:r>
              <a:rPr lang="en-US" dirty="0" smtClean="0"/>
              <a:t>they </a:t>
            </a:r>
            <a:r>
              <a:rPr lang="en-US" dirty="0" smtClean="0"/>
              <a:t>occur randomly and are equally likely to be in either direction, their nature happens to be of compensatory type and the expected value of such errors happens to be equal to zero. </a:t>
            </a:r>
            <a:endParaRPr lang="en-US" dirty="0" smtClean="0"/>
          </a:p>
          <a:p>
            <a:r>
              <a:rPr lang="en-US" dirty="0" smtClean="0"/>
              <a:t>Sampling </a:t>
            </a:r>
            <a:r>
              <a:rPr lang="en-US" dirty="0" smtClean="0"/>
              <a:t>error decreases with the increase in the size of the sample, and it happens to be of a smaller magnitude in case of homogeneous population.</a:t>
            </a:r>
          </a:p>
          <a:p>
            <a:r>
              <a:rPr lang="en-US" i="1" dirty="0" smtClean="0"/>
              <a:t>Sampling error </a:t>
            </a:r>
            <a:r>
              <a:rPr lang="en-US" dirty="0" smtClean="0"/>
              <a:t>can be measured for a given sample design and size. The measurement of sampling error is usually called the ‘precision of the sampling plan’. </a:t>
            </a:r>
            <a:endParaRPr lang="en-US" dirty="0" smtClean="0"/>
          </a:p>
          <a:p>
            <a:r>
              <a:rPr lang="en-US" dirty="0" smtClean="0"/>
              <a:t>If </a:t>
            </a:r>
            <a:r>
              <a:rPr lang="en-US" dirty="0" smtClean="0"/>
              <a:t>we increase the sample size, the precision can be improved. </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5361" y="1"/>
            <a:ext cx="10515600" cy="1039660"/>
          </a:xfrm>
        </p:spPr>
        <p:txBody>
          <a:bodyPr/>
          <a:lstStyle/>
          <a:p>
            <a:r>
              <a:rPr lang="en-US" dirty="0" smtClean="0">
                <a:solidFill>
                  <a:srgbClr val="FF0000"/>
                </a:solidFill>
              </a:rPr>
              <a:t>Sample Size </a:t>
            </a:r>
            <a:endParaRPr lang="en-US" dirty="0">
              <a:solidFill>
                <a:srgbClr val="FF0000"/>
              </a:solidFill>
            </a:endParaRPr>
          </a:p>
        </p:txBody>
      </p:sp>
      <p:sp>
        <p:nvSpPr>
          <p:cNvPr id="9" name="Text Placeholder 8"/>
          <p:cNvSpPr>
            <a:spLocks noGrp="1"/>
          </p:cNvSpPr>
          <p:nvPr>
            <p:ph type="body" idx="1"/>
          </p:nvPr>
        </p:nvSpPr>
        <p:spPr>
          <a:xfrm>
            <a:off x="237995" y="1014608"/>
            <a:ext cx="11711835" cy="5661765"/>
          </a:xfrm>
        </p:spPr>
        <p:txBody>
          <a:bodyPr>
            <a:normAutofit fontScale="92500" lnSpcReduction="10000"/>
          </a:bodyPr>
          <a:lstStyle/>
          <a:p>
            <a:r>
              <a:rPr lang="en-US" dirty="0" smtClean="0"/>
              <a:t>This </a:t>
            </a:r>
            <a:r>
              <a:rPr lang="en-US" dirty="0" smtClean="0"/>
              <a:t>refers to the number of items to be selected from the universe to constitute a sample. This a major problem before a researcher. </a:t>
            </a:r>
            <a:endParaRPr lang="en-US" dirty="0" smtClean="0"/>
          </a:p>
          <a:p>
            <a:r>
              <a:rPr lang="en-US" dirty="0" smtClean="0"/>
              <a:t>The </a:t>
            </a:r>
            <a:r>
              <a:rPr lang="en-US" dirty="0" smtClean="0"/>
              <a:t>size of sample should neither be excessively large, nor too small. It should be optimum. An optimum sample is one which fulfills the requirements of efficiency, representativeness, reliability and flexibility. </a:t>
            </a:r>
            <a:endParaRPr lang="en-US" dirty="0" smtClean="0"/>
          </a:p>
          <a:p>
            <a:r>
              <a:rPr lang="en-US" dirty="0" smtClean="0"/>
              <a:t>While </a:t>
            </a:r>
            <a:r>
              <a:rPr lang="en-US" dirty="0" smtClean="0"/>
              <a:t>deciding the size of sample, researcher must determine the desired precision as also an acceptable confidence level for the estimate. The size of population variance needs to be considered as in case of larger variance usually a bigger sample is needed. </a:t>
            </a:r>
            <a:endParaRPr lang="en-US" dirty="0" smtClean="0"/>
          </a:p>
          <a:p>
            <a:r>
              <a:rPr lang="en-US" dirty="0" smtClean="0"/>
              <a:t>The </a:t>
            </a:r>
            <a:r>
              <a:rPr lang="en-US" dirty="0" smtClean="0"/>
              <a:t>size of population must be kept in view for this also limits the sample size. The parameters of interest in a research study must be kept in view, while deciding the size of the sample. </a:t>
            </a:r>
            <a:endParaRPr lang="en-US" dirty="0" smtClean="0"/>
          </a:p>
          <a:p>
            <a:r>
              <a:rPr lang="en-US" dirty="0" smtClean="0"/>
              <a:t>Costs </a:t>
            </a:r>
            <a:r>
              <a:rPr lang="en-US" dirty="0" smtClean="0"/>
              <a:t>too dictate the size of sample that we can draw. As such, budgetary constraint must invariably be taken into consideration when we decide the sample size.</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Need of sampling </a:t>
            </a:r>
            <a:endParaRPr lang="en-US" dirty="0">
              <a:solidFill>
                <a:srgbClr val="FF0000"/>
              </a:solidFill>
            </a:endParaRPr>
          </a:p>
        </p:txBody>
      </p:sp>
      <p:sp>
        <p:nvSpPr>
          <p:cNvPr id="9" name="Text Placeholder 8"/>
          <p:cNvSpPr>
            <a:spLocks noGrp="1"/>
          </p:cNvSpPr>
          <p:nvPr>
            <p:ph type="body" idx="1"/>
          </p:nvPr>
        </p:nvSpPr>
        <p:spPr>
          <a:xfrm>
            <a:off x="838200" y="1490597"/>
            <a:ext cx="10515600" cy="5173250"/>
          </a:xfrm>
        </p:spPr>
        <p:txBody>
          <a:bodyPr>
            <a:normAutofit/>
          </a:bodyPr>
          <a:lstStyle/>
          <a:p>
            <a:r>
              <a:rPr lang="en-US" b="1" dirty="0" smtClean="0"/>
              <a:t>Resource Efficiency</a:t>
            </a:r>
            <a:endParaRPr lang="en-US" dirty="0" smtClean="0"/>
          </a:p>
          <a:p>
            <a:r>
              <a:rPr lang="en-US" b="1" dirty="0" smtClean="0"/>
              <a:t>Time Constraints</a:t>
            </a:r>
            <a:endParaRPr lang="en-US" dirty="0" smtClean="0"/>
          </a:p>
          <a:p>
            <a:r>
              <a:rPr lang="en-US" b="1" dirty="0" smtClean="0"/>
              <a:t>Practicality</a:t>
            </a:r>
            <a:endParaRPr lang="en-US" dirty="0" smtClean="0"/>
          </a:p>
          <a:p>
            <a:r>
              <a:rPr lang="en-US" b="1" dirty="0" smtClean="0"/>
              <a:t>Infeasibility </a:t>
            </a:r>
            <a:r>
              <a:rPr lang="en-US" b="1" dirty="0" smtClean="0"/>
              <a:t>of Population </a:t>
            </a:r>
            <a:r>
              <a:rPr lang="en-US" b="1" dirty="0" smtClean="0"/>
              <a:t>Study</a:t>
            </a:r>
            <a:endParaRPr lang="en-US" dirty="0" smtClean="0"/>
          </a:p>
          <a:p>
            <a:r>
              <a:rPr lang="en-US" b="1" dirty="0" smtClean="0"/>
              <a:t>Destructive Testing</a:t>
            </a:r>
            <a:endParaRPr lang="en-US" dirty="0" smtClean="0"/>
          </a:p>
          <a:p>
            <a:r>
              <a:rPr lang="en-US" b="1" dirty="0" smtClean="0"/>
              <a:t>Statistical Inference</a:t>
            </a:r>
            <a:endParaRPr lang="en-US" dirty="0" smtClean="0"/>
          </a:p>
          <a:p>
            <a:r>
              <a:rPr lang="en-US" b="1" dirty="0" smtClean="0"/>
              <a:t>Reducing Bias</a:t>
            </a:r>
            <a:endParaRPr lang="en-US" dirty="0" smtClean="0"/>
          </a:p>
          <a:p>
            <a:r>
              <a:rPr lang="en-US" b="1" dirty="0" smtClean="0"/>
              <a:t>Accessibility</a:t>
            </a:r>
            <a:endParaRPr lang="en-US" dirty="0" smtClean="0"/>
          </a:p>
          <a:p>
            <a:r>
              <a:rPr lang="en-US" b="1" dirty="0" smtClean="0"/>
              <a:t>Ethical Considerations</a:t>
            </a:r>
            <a:endParaRPr lang="en-US" dirty="0" smtClean="0"/>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Characteristics of a good </a:t>
            </a:r>
            <a:r>
              <a:rPr lang="en-US" dirty="0" smtClean="0">
                <a:solidFill>
                  <a:srgbClr val="FF0000"/>
                </a:solidFill>
              </a:rPr>
              <a:t>sample</a:t>
            </a:r>
            <a:endParaRPr lang="en-US" dirty="0">
              <a:solidFill>
                <a:srgbClr val="FF0000"/>
              </a:solidFill>
            </a:endParaRPr>
          </a:p>
        </p:txBody>
      </p:sp>
      <p:sp>
        <p:nvSpPr>
          <p:cNvPr id="9" name="Text Placeholder 8"/>
          <p:cNvSpPr>
            <a:spLocks noGrp="1"/>
          </p:cNvSpPr>
          <p:nvPr>
            <p:ph type="body" idx="1"/>
          </p:nvPr>
        </p:nvSpPr>
        <p:spPr>
          <a:xfrm>
            <a:off x="838200" y="1490597"/>
            <a:ext cx="10515600" cy="5210828"/>
          </a:xfrm>
        </p:spPr>
        <p:txBody>
          <a:bodyPr>
            <a:normAutofit/>
          </a:bodyPr>
          <a:lstStyle/>
          <a:p>
            <a:r>
              <a:rPr lang="en-US" dirty="0" smtClean="0"/>
              <a:t>Sample </a:t>
            </a:r>
            <a:r>
              <a:rPr lang="en-US" dirty="0" smtClean="0"/>
              <a:t>design must result in a truly representative sample.</a:t>
            </a:r>
          </a:p>
          <a:p>
            <a:r>
              <a:rPr lang="en-US" dirty="0" smtClean="0"/>
              <a:t>Sample </a:t>
            </a:r>
            <a:r>
              <a:rPr lang="en-US" dirty="0" smtClean="0"/>
              <a:t>design must be such which results in a small sampling error.</a:t>
            </a:r>
          </a:p>
          <a:p>
            <a:r>
              <a:rPr lang="en-US" dirty="0" smtClean="0"/>
              <a:t>Sample </a:t>
            </a:r>
            <a:r>
              <a:rPr lang="en-US" dirty="0" smtClean="0"/>
              <a:t>design must be viable in the context of funds available for the research study.</a:t>
            </a:r>
          </a:p>
          <a:p>
            <a:r>
              <a:rPr lang="en-US" dirty="0" smtClean="0"/>
              <a:t>Sample </a:t>
            </a:r>
            <a:r>
              <a:rPr lang="en-US" dirty="0" smtClean="0"/>
              <a:t>design must be such so that systematic bias can be controlled in a better way.</a:t>
            </a:r>
          </a:p>
          <a:p>
            <a:r>
              <a:rPr lang="en-US" dirty="0" smtClean="0"/>
              <a:t>Sample </a:t>
            </a:r>
            <a:r>
              <a:rPr lang="en-US" dirty="0" smtClean="0"/>
              <a:t>should be such that the results of the sample study can be applied, in general, for the universe with a reasonable level of confidence.</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Different type of sample </a:t>
            </a:r>
            <a:r>
              <a:rPr lang="en-US" dirty="0" smtClean="0">
                <a:solidFill>
                  <a:srgbClr val="FF0000"/>
                </a:solidFill>
              </a:rPr>
              <a:t>designs</a:t>
            </a:r>
            <a:endParaRPr lang="en-US" dirty="0">
              <a:solidFill>
                <a:srgbClr val="FF0000"/>
              </a:solidFill>
            </a:endParaRP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11266" name="AutoShape 2" descr="https://lms.cuchd.in/pluginfile.php/1827902/mod_page/content/3/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https://lms.cuchd.in/pluginfile.php/1827902/mod_page/content/3/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0" name="AutoShape 6" descr="https://lms.cuchd.in/pluginfile.php/1827902/mod_page/content/3/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1" name="Picture 7"/>
          <p:cNvPicPr>
            <a:picLocks noChangeAspect="1" noChangeArrowheads="1"/>
          </p:cNvPicPr>
          <p:nvPr/>
        </p:nvPicPr>
        <p:blipFill>
          <a:blip r:embed="rId2"/>
          <a:srcRect/>
          <a:stretch>
            <a:fillRect/>
          </a:stretch>
        </p:blipFill>
        <p:spPr bwMode="auto">
          <a:xfrm>
            <a:off x="1286870" y="1689036"/>
            <a:ext cx="9431191" cy="447377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416</Words>
  <Application>Microsoft Office PowerPoint</Application>
  <PresentationFormat>Custom</PresentationFormat>
  <Paragraphs>55</Paragraphs>
  <Slides>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8</vt:i4>
      </vt:variant>
    </vt:vector>
  </HeadingPairs>
  <TitlesOfParts>
    <vt:vector size="14" baseType="lpstr">
      <vt:lpstr>Arial</vt:lpstr>
      <vt:lpstr>Calibri</vt:lpstr>
      <vt:lpstr>Arial Black</vt:lpstr>
      <vt:lpstr>Times New Roman</vt:lpstr>
      <vt:lpstr>Raleway ExtraBold</vt:lpstr>
      <vt:lpstr>1_Office Theme</vt:lpstr>
      <vt:lpstr>Slide 1</vt:lpstr>
      <vt:lpstr>INDEX </vt:lpstr>
      <vt:lpstr>Population</vt:lpstr>
      <vt:lpstr>Sampling Error</vt:lpstr>
      <vt:lpstr>Sample Size </vt:lpstr>
      <vt:lpstr>Need of sampling </vt:lpstr>
      <vt:lpstr>Characteristics of a good sample</vt:lpstr>
      <vt:lpstr>Different type of sample designs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31</cp:revision>
  <dcterms:created xsi:type="dcterms:W3CDTF">2019-01-09T10:33:58Z</dcterms:created>
  <dcterms:modified xsi:type="dcterms:W3CDTF">2024-01-03T08:24:09Z</dcterms:modified>
</cp:coreProperties>
</file>