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65" r:id="rId5"/>
    <p:sldId id="261" r:id="rId6"/>
    <p:sldId id="264" r:id="rId7"/>
    <p:sldId id="263" r:id="rId8"/>
  </p:sldIdLst>
  <p:sldSz cx="12192000" cy="6858000"/>
  <p:notesSz cx="6858000" cy="9144000"/>
  <p:embeddedFontLst>
    <p:embeddedFont>
      <p:font typeface="Calibri" pitchFamily="34" charset="0"/>
      <p:regular r:id="rId10"/>
      <p:bold r:id="rId11"/>
      <p:italic r:id="rId12"/>
      <p:boldItalic r:id="rId13"/>
    </p:embeddedFont>
    <p:embeddedFont>
      <p:font typeface="Arial Black" pitchFamily="34" charset="0"/>
      <p:bold r:id="rId14"/>
    </p:embeddedFont>
    <p:embeddedFont>
      <p:font typeface="Raleway ExtraBold" charset="0"/>
      <p:bold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joduHMOk3uhM/02PeLJExVOK8V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76" d="100"/>
          <a:sy n="76" d="100"/>
        </p:scale>
        <p:origin x="-480"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3596242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1200" b="0">
                <a:solidFill>
                  <a:schemeClr val="dk1"/>
                </a:solidFill>
                <a:latin typeface="Times New Roman"/>
                <a:ea typeface="Times New Roman"/>
                <a:cs typeface="Times New Roman"/>
                <a:sym typeface="Times New Roman"/>
              </a:rPr>
              <a:t>1.#</a:t>
            </a: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6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6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7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9"/>
        <p:cNvGrpSpPr/>
        <p:nvPr/>
      </p:nvGrpSpPr>
      <p:grpSpPr>
        <a:xfrm>
          <a:off x="0" y="0"/>
          <a:ext cx="0" cy="0"/>
          <a:chOff x="0" y="0"/>
          <a:chExt cx="0" cy="0"/>
        </a:xfrm>
      </p:grpSpPr>
      <p:sp>
        <p:nvSpPr>
          <p:cNvPr id="10" name="Google Shape;10;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9" r:id="rId3"/>
    <p:sldLayoutId id="2147483660"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britannica.com/science/likelihood" TargetMode="External"/><Relationship Id="rId2" Type="http://schemas.openxmlformats.org/officeDocument/2006/relationships/hyperlink" Target="https://www.britannica.com/science/probability"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britannica.com/science/real-number" TargetMode="External"/><Relationship Id="rId2" Type="http://schemas.openxmlformats.org/officeDocument/2006/relationships/hyperlink" Target="https://www.merriam-webster.com/dictionary/infinite" TargetMode="External"/><Relationship Id="rId1" Type="http://schemas.openxmlformats.org/officeDocument/2006/relationships/slideLayout" Target="../slideLayouts/slideLayout1.xml"/><Relationship Id="rId4" Type="http://schemas.openxmlformats.org/officeDocument/2006/relationships/hyperlink" Target="https://www.britannica.com/science/line-mathematic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hyperlink" Target="https://www.britannica.com/science/binomial-distribution" TargetMode="External"/><Relationship Id="rId1" Type="http://schemas.openxmlformats.org/officeDocument/2006/relationships/slideLayout" Target="../slideLayouts/slideLayout1.xml"/><Relationship Id="rId6" Type="http://schemas.openxmlformats.org/officeDocument/2006/relationships/hyperlink" Target="https://www.britannica.com/topic/normal-distribution" TargetMode="External"/><Relationship Id="rId5" Type="http://schemas.openxmlformats.org/officeDocument/2006/relationships/image" Target="../media/image5.png"/><Relationship Id="rId4" Type="http://schemas.openxmlformats.org/officeDocument/2006/relationships/hyperlink" Target="https://www.britannica.com/topic/Poisson-distribu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p:nvPr/>
        </p:nvSpPr>
        <p:spPr>
          <a:xfrm>
            <a:off x="-4421" y="5427341"/>
            <a:ext cx="12196421"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99" name="Google Shape;99;p1"/>
          <p:cNvSpPr/>
          <p:nvPr/>
        </p:nvSpPr>
        <p:spPr>
          <a:xfrm rot="10800000" flipH="1">
            <a:off x="9506857" y="5939880"/>
            <a:ext cx="1291772" cy="1157606"/>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00" name="Google Shape;100;p1"/>
          <p:cNvGraphicFramePr>
            <a:graphicFrameLocks noChangeAspect="1"/>
          </p:cNvGraphicFramePr>
          <p:nvPr/>
        </p:nvGraphicFramePr>
        <p:xfrm>
          <a:off x="76788" y="3121720"/>
          <a:ext cx="3303056" cy="3148059"/>
        </p:xfrm>
        <a:graphic>
          <a:graphicData uri="http://schemas.openxmlformats.org/presentationml/2006/ole">
            <p:oleObj spid="_x0000_s1040" r:id="rId4" imgW="3303056" imgH="3148059" progId="">
              <p:embed/>
            </p:oleObj>
          </a:graphicData>
        </a:graphic>
      </p:graphicFrame>
      <p:sp>
        <p:nvSpPr>
          <p:cNvPr id="101" name="Google Shape;101;p1"/>
          <p:cNvSpPr/>
          <p:nvPr/>
        </p:nvSpPr>
        <p:spPr>
          <a:xfrm flipH="1">
            <a:off x="7045437" y="-64960"/>
            <a:ext cx="5146562" cy="5852440"/>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2" name="Google Shape;102;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3" name="Google Shape;103;p1"/>
          <p:cNvPicPr preferRelativeResize="0"/>
          <p:nvPr/>
        </p:nvPicPr>
        <p:blipFill rotWithShape="1">
          <a:blip r:embed="rId5">
            <a:alphaModFix/>
          </a:blip>
          <a:srcRect/>
          <a:stretch/>
        </p:blipFill>
        <p:spPr>
          <a:xfrm>
            <a:off x="12104" y="24501"/>
            <a:ext cx="3859753" cy="1538254"/>
          </a:xfrm>
          <a:prstGeom prst="rect">
            <a:avLst/>
          </a:prstGeom>
          <a:noFill/>
          <a:ln>
            <a:noFill/>
          </a:ln>
        </p:spPr>
      </p:pic>
      <p:sp>
        <p:nvSpPr>
          <p:cNvPr id="104" name="Google Shape;104;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106" name="Google Shape;106;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7" name="Google Shape;107;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08" name="Google Shape;108;p1"/>
          <p:cNvSpPr txBox="1"/>
          <p:nvPr/>
        </p:nvSpPr>
        <p:spPr>
          <a:xfrm>
            <a:off x="2818509" y="942434"/>
            <a:ext cx="8387468" cy="2386254"/>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3200"/>
              <a:buFont typeface="Arial"/>
              <a:buNone/>
            </a:pPr>
            <a:endParaRPr sz="3200" b="1" i="0" u="none" strike="noStrike" cap="none" dirty="0">
              <a:solidFill>
                <a:schemeClr val="dk1"/>
              </a:solidFill>
              <a:latin typeface="Arial Black"/>
              <a:ea typeface="Arial Black"/>
              <a:cs typeface="Arial Black"/>
              <a:sym typeface="Arial Black"/>
            </a:endParaRPr>
          </a:p>
          <a:p>
            <a:pPr marL="0" marR="0" lvl="0" indent="0" algn="ctr" rtl="0">
              <a:lnSpc>
                <a:spcPct val="90000"/>
              </a:lnSpc>
              <a:spcBef>
                <a:spcPts val="980"/>
              </a:spcBef>
              <a:spcAft>
                <a:spcPts val="0"/>
              </a:spcAft>
              <a:buClr>
                <a:srgbClr val="000000"/>
              </a:buClr>
              <a:buSzPts val="2400"/>
              <a:buFont typeface="Arial"/>
              <a:buNone/>
            </a:pPr>
            <a:r>
              <a:rPr lang="en-US" sz="4000" b="0" i="0" u="none" strike="noStrike" cap="none" dirty="0" smtClean="0">
                <a:solidFill>
                  <a:schemeClr val="dk1"/>
                </a:solidFill>
                <a:latin typeface="Times New Roman"/>
                <a:ea typeface="Times New Roman"/>
                <a:cs typeface="Times New Roman"/>
                <a:sym typeface="Times New Roman"/>
              </a:rPr>
              <a:t>CHAPTER </a:t>
            </a:r>
            <a:r>
              <a:rPr lang="en-US" sz="4000" dirty="0" smtClean="0">
                <a:solidFill>
                  <a:schemeClr val="dk1"/>
                </a:solidFill>
                <a:latin typeface="Times New Roman"/>
                <a:ea typeface="Times New Roman"/>
                <a:cs typeface="Times New Roman"/>
                <a:sym typeface="Times New Roman"/>
              </a:rPr>
              <a:t>5</a:t>
            </a:r>
            <a:endParaRPr lang="en-US" sz="4000" b="0" i="0" u="none" strike="noStrike" cap="none" dirty="0" smtClean="0">
              <a:solidFill>
                <a:schemeClr val="dk1"/>
              </a:solidFill>
              <a:latin typeface="Times New Roman"/>
              <a:ea typeface="Times New Roman"/>
              <a:cs typeface="Times New Roman"/>
              <a:sym typeface="Times New Roman"/>
            </a:endParaRPr>
          </a:p>
          <a:p>
            <a:pPr lvl="0" algn="ctr">
              <a:lnSpc>
                <a:spcPct val="90000"/>
              </a:lnSpc>
              <a:spcBef>
                <a:spcPts val="1120"/>
              </a:spcBef>
              <a:buSzPts val="3200"/>
            </a:pPr>
            <a:endParaRPr lang="en-IN" sz="3200" dirty="0" smtClean="0">
              <a:solidFill>
                <a:srgbClr val="FF0000"/>
              </a:solidFill>
            </a:endParaRPr>
          </a:p>
          <a:p>
            <a:pPr lvl="0" algn="ctr">
              <a:lnSpc>
                <a:spcPct val="90000"/>
              </a:lnSpc>
              <a:spcBef>
                <a:spcPts val="1120"/>
              </a:spcBef>
              <a:buSzPts val="3200"/>
            </a:pPr>
            <a:r>
              <a:rPr lang="en-US" sz="3200" dirty="0" smtClean="0">
                <a:solidFill>
                  <a:srgbClr val="FF0000"/>
                </a:solidFill>
              </a:rPr>
              <a:t>Introduction to Statistical </a:t>
            </a:r>
            <a:r>
              <a:rPr lang="en-US" sz="3200" dirty="0" smtClean="0">
                <a:solidFill>
                  <a:srgbClr val="FF0000"/>
                </a:solidFill>
              </a:rPr>
              <a:t>Analysis</a:t>
            </a:r>
            <a:endParaRPr sz="1600" b="0" i="0" u="none" strike="noStrike" cap="none" dirty="0">
              <a:solidFill>
                <a:srgbClr val="FF0000"/>
              </a:solidFill>
              <a:latin typeface="Raleway ExtraBold"/>
              <a:ea typeface="Raleway ExtraBold"/>
              <a:cs typeface="Raleway ExtraBold"/>
              <a:sym typeface="Raleway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solidFill>
                  <a:srgbClr val="FF0000"/>
                </a:solidFill>
              </a:rPr>
              <a:t>INDEX</a:t>
            </a:r>
            <a:r>
              <a:rPr lang="en-US" sz="1400" dirty="0">
                <a:solidFill>
                  <a:srgbClr val="FF0000"/>
                </a:solidFill>
                <a:latin typeface="Arial"/>
                <a:ea typeface="Arial"/>
                <a:cs typeface="Arial"/>
                <a:sym typeface="Arial"/>
              </a:rPr>
              <a:t/>
            </a:r>
            <a:br>
              <a:rPr lang="en-US" sz="1400" dirty="0">
                <a:solidFill>
                  <a:srgbClr val="FF0000"/>
                </a:solidFill>
                <a:latin typeface="Arial"/>
                <a:ea typeface="Arial"/>
                <a:cs typeface="Arial"/>
                <a:sym typeface="Arial"/>
              </a:rPr>
            </a:br>
            <a:endParaRPr lang="en-US" dirty="0">
              <a:solidFill>
                <a:srgbClr val="FF0000"/>
              </a:solidFill>
            </a:endParaRPr>
          </a:p>
        </p:txBody>
      </p:sp>
      <p:sp>
        <p:nvSpPr>
          <p:cNvPr id="3" name="Text Placeholder 2"/>
          <p:cNvSpPr>
            <a:spLocks noGrp="1"/>
          </p:cNvSpPr>
          <p:nvPr>
            <p:ph type="body" idx="1"/>
          </p:nvPr>
        </p:nvSpPr>
        <p:spPr/>
        <p:txBody>
          <a:bodyPr/>
          <a:lstStyle/>
          <a:p>
            <a:r>
              <a:rPr lang="en-US" dirty="0" smtClean="0"/>
              <a:t>Measures </a:t>
            </a:r>
            <a:r>
              <a:rPr lang="en-US" dirty="0" smtClean="0"/>
              <a:t>of Central Tendency </a:t>
            </a:r>
            <a:endParaRPr lang="en-US" dirty="0" smtClean="0"/>
          </a:p>
          <a:p>
            <a:r>
              <a:rPr lang="en-US" dirty="0" smtClean="0"/>
              <a:t>Dispersion </a:t>
            </a:r>
          </a:p>
          <a:p>
            <a:r>
              <a:rPr lang="en-US" dirty="0" smtClean="0"/>
              <a:t>Random </a:t>
            </a:r>
            <a:r>
              <a:rPr lang="en-US" dirty="0" smtClean="0"/>
              <a:t>Variables </a:t>
            </a:r>
            <a:endParaRPr lang="en-US" dirty="0" smtClean="0"/>
          </a:p>
          <a:p>
            <a:r>
              <a:rPr lang="en-US" dirty="0" smtClean="0"/>
              <a:t>Probability</a:t>
            </a:r>
          </a:p>
          <a:p>
            <a:r>
              <a:rPr lang="en-US" dirty="0" smtClean="0"/>
              <a:t>Probability </a:t>
            </a:r>
            <a:r>
              <a:rPr lang="en-US" dirty="0" smtClean="0"/>
              <a:t>distributions</a:t>
            </a:r>
            <a:endParaRPr lang="en-US" dirty="0"/>
          </a:p>
        </p:txBody>
      </p:sp>
      <p:sp>
        <p:nvSpPr>
          <p:cNvPr id="114" name="Google Shape;114;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pPr marL="0" lvl="0" indent="0" algn="r" rtl="0">
                <a:lnSpc>
                  <a:spcPct val="100000"/>
                </a:lnSpc>
                <a:spcBef>
                  <a:spcPts val="0"/>
                </a:spcBef>
                <a:spcAft>
                  <a:spcPts val="0"/>
                </a:spcAft>
                <a:buSzPts val="2000"/>
                <a:buNone/>
              </a:pPr>
              <a:t>2</a:t>
            </a:fld>
            <a:endParaRPr sz="2000" b="1">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solidFill>
                  <a:srgbClr val="FF0000"/>
                </a:solidFill>
              </a:rPr>
              <a:t>Measures of Central Tendency </a:t>
            </a:r>
            <a:endParaRPr lang="en-US" b="1" dirty="0">
              <a:solidFill>
                <a:srgbClr val="FF0000"/>
              </a:solidFill>
            </a:endParaRPr>
          </a:p>
        </p:txBody>
      </p:sp>
      <p:sp>
        <p:nvSpPr>
          <p:cNvPr id="9" name="Text Placeholder 8"/>
          <p:cNvSpPr>
            <a:spLocks noGrp="1"/>
          </p:cNvSpPr>
          <p:nvPr>
            <p:ph type="body" idx="1"/>
          </p:nvPr>
        </p:nvSpPr>
        <p:spPr>
          <a:xfrm>
            <a:off x="563671" y="1590806"/>
            <a:ext cx="11085534" cy="4897676"/>
          </a:xfrm>
        </p:spPr>
        <p:txBody>
          <a:bodyPr/>
          <a:lstStyle/>
          <a:p>
            <a:r>
              <a:rPr lang="en-US" dirty="0" smtClean="0"/>
              <a:t>An </a:t>
            </a:r>
            <a:r>
              <a:rPr lang="en-US" dirty="0" smtClean="0"/>
              <a:t>average known as the measure of central tendency is the most typical representative item of the group to which it belongs and which is capable of revealing all the important characteristics of that group or distribution</a:t>
            </a:r>
            <a:r>
              <a:rPr lang="en-US" dirty="0" smtClean="0"/>
              <a:t>.</a:t>
            </a:r>
          </a:p>
          <a:p>
            <a:r>
              <a:rPr lang="en-US" dirty="0" smtClean="0"/>
              <a:t>The following are the main types of averages that are commonly used:</a:t>
            </a:r>
          </a:p>
          <a:p>
            <a:pPr>
              <a:buNone/>
            </a:pPr>
            <a:r>
              <a:rPr lang="en-US" dirty="0" smtClean="0"/>
              <a:t>1 . Arithmetic Mean</a:t>
            </a:r>
          </a:p>
          <a:p>
            <a:pPr>
              <a:buNone/>
            </a:pPr>
            <a:r>
              <a:rPr lang="en-US" dirty="0" smtClean="0"/>
              <a:t>2. </a:t>
            </a:r>
            <a:r>
              <a:rPr lang="en-US" dirty="0" smtClean="0"/>
              <a:t>Median</a:t>
            </a:r>
            <a:endParaRPr lang="en-US" dirty="0" smtClean="0"/>
          </a:p>
          <a:p>
            <a:pPr>
              <a:buNone/>
            </a:pPr>
            <a:r>
              <a:rPr lang="en-US" dirty="0" smtClean="0"/>
              <a:t>3. </a:t>
            </a:r>
            <a:r>
              <a:rPr lang="en-US" dirty="0" smtClean="0"/>
              <a:t>Mode</a:t>
            </a:r>
            <a:endParaRPr lang="en-US" dirty="0" smtClean="0"/>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solidFill>
                  <a:srgbClr val="FF0000"/>
                </a:solidFill>
              </a:rPr>
              <a:t>Dispersion:</a:t>
            </a:r>
            <a:endParaRPr lang="en-US" dirty="0">
              <a:solidFill>
                <a:srgbClr val="FF0000"/>
              </a:solidFill>
            </a:endParaRPr>
          </a:p>
        </p:txBody>
      </p:sp>
      <p:sp>
        <p:nvSpPr>
          <p:cNvPr id="9" name="Text Placeholder 8"/>
          <p:cNvSpPr>
            <a:spLocks noGrp="1"/>
          </p:cNvSpPr>
          <p:nvPr>
            <p:ph type="body" idx="1"/>
          </p:nvPr>
        </p:nvSpPr>
        <p:spPr/>
        <p:txBody>
          <a:bodyPr>
            <a:normAutofit lnSpcReduction="10000"/>
          </a:bodyPr>
          <a:lstStyle/>
          <a:p>
            <a:r>
              <a:rPr lang="en-US" dirty="0" smtClean="0"/>
              <a:t>The simplest meaning that can be given to the word ‘dispersion’ is a lack of uniformity in the sizes or quantities of the items of a group or </a:t>
            </a:r>
            <a:r>
              <a:rPr lang="en-US" dirty="0" smtClean="0"/>
              <a:t>series.</a:t>
            </a:r>
            <a:endParaRPr lang="en-US" dirty="0" smtClean="0"/>
          </a:p>
          <a:p>
            <a:r>
              <a:rPr lang="en-US" b="1" dirty="0" smtClean="0">
                <a:solidFill>
                  <a:srgbClr val="FF0000"/>
                </a:solidFill>
              </a:rPr>
              <a:t> Methods of </a:t>
            </a:r>
            <a:r>
              <a:rPr lang="en-US" b="1" dirty="0" smtClean="0">
                <a:solidFill>
                  <a:srgbClr val="FF0000"/>
                </a:solidFill>
              </a:rPr>
              <a:t>Dispersion: </a:t>
            </a:r>
            <a:r>
              <a:rPr lang="en-US" dirty="0" smtClean="0"/>
              <a:t>The </a:t>
            </a:r>
            <a:r>
              <a:rPr lang="en-US" dirty="0" smtClean="0"/>
              <a:t>methods of studying dispersion can be divided in ‘two’ parts:</a:t>
            </a:r>
          </a:p>
          <a:p>
            <a:pPr>
              <a:buNone/>
            </a:pPr>
            <a:r>
              <a:rPr lang="en-US" b="1" dirty="0" smtClean="0"/>
              <a:t>I.</a:t>
            </a:r>
            <a:r>
              <a:rPr lang="en-US" b="1" dirty="0" smtClean="0"/>
              <a:t>  </a:t>
            </a:r>
            <a:r>
              <a:rPr lang="en-US" b="1" i="1" dirty="0" err="1" smtClean="0"/>
              <a:t>Methematical</a:t>
            </a:r>
            <a:r>
              <a:rPr lang="en-US" b="1" i="1" dirty="0" smtClean="0"/>
              <a:t> Methods</a:t>
            </a:r>
            <a:r>
              <a:rPr lang="en-US" b="1" i="1" dirty="0" smtClean="0"/>
              <a:t>:</a:t>
            </a:r>
            <a:endParaRPr lang="en-US" b="1" dirty="0" smtClean="0"/>
          </a:p>
          <a:p>
            <a:pPr>
              <a:buNone/>
            </a:pPr>
            <a:r>
              <a:rPr lang="en-US" dirty="0" smtClean="0"/>
              <a:t>     (</a:t>
            </a:r>
            <a:r>
              <a:rPr lang="en-US" dirty="0" smtClean="0"/>
              <a:t>a</a:t>
            </a:r>
            <a:r>
              <a:rPr lang="en-US" dirty="0" smtClean="0"/>
              <a:t>)</a:t>
            </a:r>
            <a:r>
              <a:rPr lang="en-US" dirty="0" smtClean="0"/>
              <a:t> </a:t>
            </a:r>
            <a:r>
              <a:rPr lang="en-US" dirty="0" smtClean="0"/>
              <a:t>Range                                                   (b)</a:t>
            </a:r>
            <a:r>
              <a:rPr lang="en-US" dirty="0" smtClean="0"/>
              <a:t> Quartile </a:t>
            </a:r>
            <a:r>
              <a:rPr lang="en-US" dirty="0" smtClean="0"/>
              <a:t>Deviation   </a:t>
            </a:r>
          </a:p>
          <a:p>
            <a:pPr>
              <a:buNone/>
            </a:pPr>
            <a:r>
              <a:rPr lang="en-US" dirty="0" smtClean="0"/>
              <a:t>     (c) Mean </a:t>
            </a:r>
            <a:r>
              <a:rPr lang="en-US" dirty="0" smtClean="0"/>
              <a:t>Deviation or Average </a:t>
            </a:r>
            <a:r>
              <a:rPr lang="en-US" dirty="0" smtClean="0"/>
              <a:t>Deviation                                                                                   (d</a:t>
            </a:r>
            <a:r>
              <a:rPr lang="en-US" dirty="0" smtClean="0"/>
              <a:t>) </a:t>
            </a:r>
            <a:r>
              <a:rPr lang="en-US" dirty="0" smtClean="0"/>
              <a:t>The </a:t>
            </a:r>
            <a:r>
              <a:rPr lang="en-US" dirty="0" smtClean="0"/>
              <a:t>standard deviation and co-efficient of variation.</a:t>
            </a:r>
          </a:p>
          <a:p>
            <a:pPr>
              <a:buNone/>
            </a:pPr>
            <a:r>
              <a:rPr lang="en-US" b="1" dirty="0" smtClean="0"/>
              <a:t>II</a:t>
            </a:r>
            <a:r>
              <a:rPr lang="en-US" b="1" dirty="0" smtClean="0"/>
              <a:t>. </a:t>
            </a:r>
            <a:r>
              <a:rPr lang="en-US" b="1" i="1" dirty="0" smtClean="0"/>
              <a:t>Graphic </a:t>
            </a:r>
            <a:r>
              <a:rPr lang="en-US" b="1" i="1" dirty="0" smtClean="0"/>
              <a:t>Methods</a:t>
            </a:r>
            <a:endParaRPr lang="en-US" b="1" dirty="0" smtClean="0"/>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solidFill>
                  <a:srgbClr val="FF0000"/>
                </a:solidFill>
              </a:rPr>
              <a:t>Probability</a:t>
            </a:r>
            <a:endParaRPr lang="en-US" b="1" dirty="0">
              <a:solidFill>
                <a:srgbClr val="FF0000"/>
              </a:solidFill>
            </a:endParaRPr>
          </a:p>
        </p:txBody>
      </p:sp>
      <p:sp>
        <p:nvSpPr>
          <p:cNvPr id="9" name="Text Placeholder 8"/>
          <p:cNvSpPr>
            <a:spLocks noGrp="1"/>
          </p:cNvSpPr>
          <p:nvPr>
            <p:ph type="body" idx="1"/>
          </p:nvPr>
        </p:nvSpPr>
        <p:spPr/>
        <p:txBody>
          <a:bodyPr/>
          <a:lstStyle/>
          <a:p>
            <a:r>
              <a:rPr lang="en-US" u="sng" dirty="0" smtClean="0">
                <a:hlinkClick r:id="rId2"/>
              </a:rPr>
              <a:t>Probability</a:t>
            </a:r>
            <a:r>
              <a:rPr lang="en-US" dirty="0" smtClean="0"/>
              <a:t> is a subject that deals with uncertainty. In everyday terminology, probability can be thought of as a numerical measure of the </a:t>
            </a:r>
            <a:r>
              <a:rPr lang="en-US" dirty="0" smtClean="0">
                <a:hlinkClick r:id="rId3"/>
              </a:rPr>
              <a:t>likelihood</a:t>
            </a:r>
            <a:r>
              <a:rPr lang="en-US" dirty="0" smtClean="0"/>
              <a:t> that a particular event will occur. Probability values are </a:t>
            </a:r>
            <a:r>
              <a:rPr lang="en-US" dirty="0" smtClean="0"/>
              <a:t>assigned </a:t>
            </a:r>
            <a:r>
              <a:rPr lang="en-US" dirty="0" smtClean="0"/>
              <a:t>on a scale from 0 to </a:t>
            </a:r>
            <a:r>
              <a:rPr lang="en-US" dirty="0" smtClean="0"/>
              <a:t>1.</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25674" y="177234"/>
            <a:ext cx="10515600" cy="1325563"/>
          </a:xfrm>
        </p:spPr>
        <p:txBody>
          <a:bodyPr/>
          <a:lstStyle/>
          <a:p>
            <a:r>
              <a:rPr lang="en-US" b="1" dirty="0" smtClean="0">
                <a:solidFill>
                  <a:srgbClr val="FF0000"/>
                </a:solidFill>
              </a:rPr>
              <a:t>Random Variables </a:t>
            </a:r>
            <a:endParaRPr lang="en-US" b="1" dirty="0">
              <a:solidFill>
                <a:srgbClr val="FF0000"/>
              </a:solidFill>
            </a:endParaRPr>
          </a:p>
        </p:txBody>
      </p:sp>
      <p:sp>
        <p:nvSpPr>
          <p:cNvPr id="9" name="Text Placeholder 8"/>
          <p:cNvSpPr>
            <a:spLocks noGrp="1"/>
          </p:cNvSpPr>
          <p:nvPr>
            <p:ph type="body" idx="1"/>
          </p:nvPr>
        </p:nvSpPr>
        <p:spPr>
          <a:xfrm>
            <a:off x="838200" y="1377862"/>
            <a:ext cx="10515600" cy="5173249"/>
          </a:xfrm>
        </p:spPr>
        <p:txBody>
          <a:bodyPr/>
          <a:lstStyle/>
          <a:p>
            <a:pPr algn="just"/>
            <a:r>
              <a:rPr lang="en-US" dirty="0" smtClean="0"/>
              <a:t>A random variable is a numerical description of the outcome of a statistical experiment. </a:t>
            </a:r>
            <a:endParaRPr lang="en-US" dirty="0" smtClean="0"/>
          </a:p>
          <a:p>
            <a:pPr algn="just"/>
            <a:r>
              <a:rPr lang="en-US" dirty="0" smtClean="0"/>
              <a:t>A </a:t>
            </a:r>
            <a:r>
              <a:rPr lang="en-US" dirty="0" smtClean="0"/>
              <a:t>random variable that may assume only a finite number or an </a:t>
            </a:r>
            <a:r>
              <a:rPr lang="en-US" u="sng" dirty="0" smtClean="0">
                <a:hlinkClick r:id="rId2"/>
              </a:rPr>
              <a:t>infinite</a:t>
            </a:r>
            <a:r>
              <a:rPr lang="en-US" dirty="0" smtClean="0"/>
              <a:t> sequence of values is said to be discrete; one that may assume any value in some interval on the </a:t>
            </a:r>
            <a:r>
              <a:rPr lang="en-US" u="sng" dirty="0" smtClean="0">
                <a:hlinkClick r:id="rId3"/>
              </a:rPr>
              <a:t>real number</a:t>
            </a:r>
            <a:r>
              <a:rPr lang="en-US" dirty="0" smtClean="0"/>
              <a:t> </a:t>
            </a:r>
            <a:r>
              <a:rPr lang="en-US" u="sng" dirty="0" smtClean="0">
                <a:hlinkClick r:id="rId4"/>
              </a:rPr>
              <a:t>line</a:t>
            </a:r>
            <a:r>
              <a:rPr lang="en-US" dirty="0" smtClean="0"/>
              <a:t> is said to be continuous. </a:t>
            </a:r>
            <a:endParaRPr lang="en-US" dirty="0" smtClean="0"/>
          </a:p>
          <a:p>
            <a:pPr algn="just"/>
            <a:r>
              <a:rPr lang="en-US" dirty="0" smtClean="0"/>
              <a:t>For </a:t>
            </a:r>
            <a:r>
              <a:rPr lang="en-US" dirty="0" smtClean="0"/>
              <a:t>instance, a random variable representing the number of automobiles sold at a particular dealership on one day would be discrete, while a random variable representing the weight of a person in kilograms (or pounds) would be continuous.</a:t>
            </a: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solidFill>
                  <a:srgbClr val="FF0000"/>
                </a:solidFill>
              </a:rPr>
              <a:t>Probability </a:t>
            </a:r>
            <a:r>
              <a:rPr lang="en-US" dirty="0" smtClean="0">
                <a:solidFill>
                  <a:srgbClr val="FF0000"/>
                </a:solidFill>
              </a:rPr>
              <a:t>distributions</a:t>
            </a:r>
            <a:endParaRPr lang="en-US" dirty="0">
              <a:solidFill>
                <a:srgbClr val="FF0000"/>
              </a:solidFill>
            </a:endParaRPr>
          </a:p>
        </p:txBody>
      </p:sp>
      <p:sp>
        <p:nvSpPr>
          <p:cNvPr id="9" name="Text Placeholder 8"/>
          <p:cNvSpPr>
            <a:spLocks noGrp="1"/>
          </p:cNvSpPr>
          <p:nvPr>
            <p:ph type="body" idx="1"/>
          </p:nvPr>
        </p:nvSpPr>
        <p:spPr/>
        <p:txBody>
          <a:bodyPr/>
          <a:lstStyle/>
          <a:p>
            <a:pPr>
              <a:buNone/>
            </a:pPr>
            <a:r>
              <a:rPr lang="en-US" u="sng" dirty="0" smtClean="0">
                <a:hlinkClick r:id="rId2"/>
              </a:rPr>
              <a:t>The </a:t>
            </a:r>
            <a:r>
              <a:rPr lang="en-US" u="sng" dirty="0" smtClean="0">
                <a:hlinkClick r:id="rId2"/>
              </a:rPr>
              <a:t>binomial distribution</a:t>
            </a:r>
            <a:endParaRPr lang="en-US" dirty="0" smtClean="0"/>
          </a:p>
          <a:p>
            <a:pPr>
              <a:buNone/>
            </a:pP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pic>
        <p:nvPicPr>
          <p:cNvPr id="28674" name="Picture 2"/>
          <p:cNvPicPr>
            <a:picLocks noChangeAspect="1" noChangeArrowheads="1"/>
          </p:cNvPicPr>
          <p:nvPr/>
        </p:nvPicPr>
        <p:blipFill>
          <a:blip r:embed="rId3"/>
          <a:srcRect/>
          <a:stretch>
            <a:fillRect/>
          </a:stretch>
        </p:blipFill>
        <p:spPr bwMode="auto">
          <a:xfrm>
            <a:off x="5762387" y="2005643"/>
            <a:ext cx="4555865" cy="637349"/>
          </a:xfrm>
          <a:prstGeom prst="rect">
            <a:avLst/>
          </a:prstGeom>
          <a:noFill/>
          <a:ln w="9525">
            <a:noFill/>
            <a:miter lim="800000"/>
            <a:headEnd/>
            <a:tailEnd/>
          </a:ln>
          <a:effectLst/>
        </p:spPr>
      </p:pic>
      <p:sp>
        <p:nvSpPr>
          <p:cNvPr id="6" name="Rectangle 5"/>
          <p:cNvSpPr/>
          <p:nvPr/>
        </p:nvSpPr>
        <p:spPr>
          <a:xfrm>
            <a:off x="1002369" y="3600789"/>
            <a:ext cx="4158353" cy="461665"/>
          </a:xfrm>
          <a:prstGeom prst="rect">
            <a:avLst/>
          </a:prstGeom>
        </p:spPr>
        <p:txBody>
          <a:bodyPr wrap="square">
            <a:spAutoFit/>
          </a:bodyPr>
          <a:lstStyle/>
          <a:p>
            <a:r>
              <a:rPr lang="en-US" sz="2400" u="sng" dirty="0" smtClean="0">
                <a:hlinkClick r:id="rId4"/>
              </a:rPr>
              <a:t>The Poisson distribution</a:t>
            </a:r>
            <a:endParaRPr lang="en-US" sz="2400" dirty="0"/>
          </a:p>
        </p:txBody>
      </p:sp>
      <p:pic>
        <p:nvPicPr>
          <p:cNvPr id="28675" name="Picture 3"/>
          <p:cNvPicPr>
            <a:picLocks noChangeAspect="1" noChangeArrowheads="1"/>
          </p:cNvPicPr>
          <p:nvPr/>
        </p:nvPicPr>
        <p:blipFill>
          <a:blip r:embed="rId5"/>
          <a:srcRect/>
          <a:stretch>
            <a:fillRect/>
          </a:stretch>
        </p:blipFill>
        <p:spPr bwMode="auto">
          <a:xfrm>
            <a:off x="5561556" y="3544866"/>
            <a:ext cx="4885151" cy="826891"/>
          </a:xfrm>
          <a:prstGeom prst="rect">
            <a:avLst/>
          </a:prstGeom>
          <a:noFill/>
          <a:ln w="9525">
            <a:noFill/>
            <a:miter lim="800000"/>
            <a:headEnd/>
            <a:tailEnd/>
          </a:ln>
          <a:effectLst/>
        </p:spPr>
      </p:pic>
      <p:sp>
        <p:nvSpPr>
          <p:cNvPr id="10" name="Rectangle 9"/>
          <p:cNvSpPr/>
          <p:nvPr/>
        </p:nvSpPr>
        <p:spPr>
          <a:xfrm>
            <a:off x="1023003" y="5066334"/>
            <a:ext cx="3318537" cy="461665"/>
          </a:xfrm>
          <a:prstGeom prst="rect">
            <a:avLst/>
          </a:prstGeom>
        </p:spPr>
        <p:txBody>
          <a:bodyPr wrap="none">
            <a:spAutoFit/>
          </a:bodyPr>
          <a:lstStyle/>
          <a:p>
            <a:r>
              <a:rPr lang="en-US" sz="2400" u="sng" dirty="0" smtClean="0">
                <a:hlinkClick r:id="rId6"/>
              </a:rPr>
              <a:t>The normal distribution</a:t>
            </a:r>
            <a:endParaRPr lang="en-US" sz="2400" dirty="0"/>
          </a:p>
        </p:txBody>
      </p:sp>
      <p:sp>
        <p:nvSpPr>
          <p:cNvPr id="28677" name="AutoShape 5" descr="Normal Distribution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8678" name="Picture 6"/>
          <p:cNvPicPr>
            <a:picLocks noChangeAspect="1" noChangeArrowheads="1"/>
          </p:cNvPicPr>
          <p:nvPr/>
        </p:nvPicPr>
        <p:blipFill>
          <a:blip r:embed="rId7"/>
          <a:srcRect/>
          <a:stretch>
            <a:fillRect/>
          </a:stretch>
        </p:blipFill>
        <p:spPr bwMode="auto">
          <a:xfrm>
            <a:off x="5464565" y="4935255"/>
            <a:ext cx="3566700" cy="91440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168</Words>
  <Application>Microsoft Office PowerPoint</Application>
  <PresentationFormat>Custom</PresentationFormat>
  <Paragraphs>42</Paragraphs>
  <Slides>7</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7</vt:i4>
      </vt:variant>
    </vt:vector>
  </HeadingPairs>
  <TitlesOfParts>
    <vt:vector size="13" baseType="lpstr">
      <vt:lpstr>Arial</vt:lpstr>
      <vt:lpstr>Calibri</vt:lpstr>
      <vt:lpstr>Arial Black</vt:lpstr>
      <vt:lpstr>Times New Roman</vt:lpstr>
      <vt:lpstr>Raleway ExtraBold</vt:lpstr>
      <vt:lpstr>1_Office Theme</vt:lpstr>
      <vt:lpstr>Slide 1</vt:lpstr>
      <vt:lpstr>INDEX </vt:lpstr>
      <vt:lpstr>Measures of Central Tendency </vt:lpstr>
      <vt:lpstr>Dispersion:</vt:lpstr>
      <vt:lpstr>Probability</vt:lpstr>
      <vt:lpstr>Random Variables </vt:lpstr>
      <vt:lpstr>Probability distributions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ucahh</cp:lastModifiedBy>
  <cp:revision>39</cp:revision>
  <dcterms:created xsi:type="dcterms:W3CDTF">2019-01-09T10:33:58Z</dcterms:created>
  <dcterms:modified xsi:type="dcterms:W3CDTF">2024-01-03T09:37:17Z</dcterms:modified>
</cp:coreProperties>
</file>