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itchFamily="34" charset="0"/>
      <p:regular r:id="rId8"/>
      <p:bold r:id="rId9"/>
      <p:italic r:id="rId10"/>
      <p:boldItalic r:id="rId11"/>
    </p:embeddedFont>
    <p:embeddedFont>
      <p:font typeface="Arial Black" pitchFamily="34" charset="0"/>
      <p:bold r:id="rId12"/>
    </p:embeddedFont>
    <p:embeddedFont>
      <p:font typeface="Raleway ExtraBold"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6" d="100"/>
          <a:sy n="76" d="100"/>
        </p:scale>
        <p:origin x="-48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38625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dirty="0" smtClean="0">
                <a:solidFill>
                  <a:schemeClr val="dk1"/>
                </a:solidFill>
                <a:latin typeface="Times New Roman"/>
                <a:ea typeface="Times New Roman"/>
                <a:cs typeface="Times New Roman"/>
                <a:sym typeface="Times New Roman"/>
              </a:rPr>
              <a:t>5</a:t>
            </a: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endParaRPr lang="en-IN" sz="3200" dirty="0" smtClean="0">
              <a:solidFill>
                <a:srgbClr val="FF0000"/>
              </a:solidFill>
            </a:endParaRPr>
          </a:p>
          <a:p>
            <a:pPr lvl="0" algn="ctr">
              <a:lnSpc>
                <a:spcPct val="90000"/>
              </a:lnSpc>
              <a:spcBef>
                <a:spcPts val="1120"/>
              </a:spcBef>
              <a:buSzPts val="3200"/>
            </a:pPr>
            <a:r>
              <a:rPr lang="en-US" sz="3200" dirty="0" smtClean="0">
                <a:solidFill>
                  <a:srgbClr val="FF0000"/>
                </a:solidFill>
              </a:rPr>
              <a:t>Introduction to Statistical </a:t>
            </a:r>
            <a:r>
              <a:rPr lang="en-US" sz="3200" dirty="0" smtClean="0">
                <a:solidFill>
                  <a:srgbClr val="FF0000"/>
                </a:solidFill>
              </a:rPr>
              <a:t>Analysis</a:t>
            </a:r>
            <a:endParaRPr sz="1600" b="0" i="0" u="none" strike="noStrike" cap="none" dirty="0">
              <a:solidFill>
                <a:srgbClr val="FF0000"/>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dirty="0" smtClean="0"/>
              <a:t>Mathematical </a:t>
            </a:r>
            <a:r>
              <a:rPr lang="en-US" dirty="0" smtClean="0"/>
              <a:t>Expectation</a:t>
            </a:r>
            <a:r>
              <a:rPr lang="en-US" dirty="0" smtClean="0"/>
              <a:t> </a:t>
            </a:r>
            <a:endParaRPr lang="en-US" dirty="0" smtClean="0"/>
          </a:p>
          <a:p>
            <a:r>
              <a:rPr lang="en-US" dirty="0" smtClean="0"/>
              <a:t>Binomial</a:t>
            </a:r>
          </a:p>
          <a:p>
            <a:r>
              <a:rPr lang="en-US" dirty="0" smtClean="0"/>
              <a:t>Analysis </a:t>
            </a:r>
            <a:r>
              <a:rPr lang="en-US" dirty="0" smtClean="0"/>
              <a:t>of data through SAS (Statistical Analysis System)</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Mathematical Expectation </a:t>
            </a:r>
            <a:endParaRPr lang="en-US" b="1" dirty="0">
              <a:solidFill>
                <a:srgbClr val="FF0000"/>
              </a:solidFill>
            </a:endParaRPr>
          </a:p>
        </p:txBody>
      </p:sp>
      <p:sp>
        <p:nvSpPr>
          <p:cNvPr id="9" name="Text Placeholder 8"/>
          <p:cNvSpPr>
            <a:spLocks noGrp="1"/>
          </p:cNvSpPr>
          <p:nvPr>
            <p:ph type="body" idx="1"/>
          </p:nvPr>
        </p:nvSpPr>
        <p:spPr>
          <a:xfrm>
            <a:off x="388307" y="1390388"/>
            <a:ext cx="11298477" cy="5210827"/>
          </a:xfrm>
        </p:spPr>
        <p:txBody>
          <a:bodyPr>
            <a:normAutofit fontScale="92500" lnSpcReduction="10000"/>
          </a:bodyPr>
          <a:lstStyle/>
          <a:p>
            <a:pPr algn="just"/>
            <a:r>
              <a:rPr lang="en-US" dirty="0" smtClean="0"/>
              <a:t>Mathematical expectation, also known as the expected value</a:t>
            </a:r>
            <a:r>
              <a:rPr lang="en-US" b="1" dirty="0" smtClean="0"/>
              <a:t>,</a:t>
            </a:r>
            <a:r>
              <a:rPr lang="en-US" dirty="0" smtClean="0"/>
              <a:t> which is the summation of all possible values from a random variable.</a:t>
            </a:r>
          </a:p>
          <a:p>
            <a:pPr algn="just"/>
            <a:r>
              <a:rPr lang="en-US" dirty="0" smtClean="0"/>
              <a:t>It is also known as the product of the probability of an event occurring, denoted by P(x), and the value corresponding with the actually observed occurrence of the event.</a:t>
            </a:r>
          </a:p>
          <a:p>
            <a:pPr algn="just"/>
            <a:r>
              <a:rPr lang="en-US" dirty="0" smtClean="0"/>
              <a:t>For a random variable expected value is a useful property. E(X) is the expected value and can be computed by the summation of the overall distinct values that is the random variable. The mathematical expectation is denoted by the formula:</a:t>
            </a:r>
          </a:p>
          <a:p>
            <a:pPr algn="just"/>
            <a:r>
              <a:rPr lang="en-US" dirty="0" smtClean="0"/>
              <a:t>E(X)= Σ (x</a:t>
            </a:r>
            <a:r>
              <a:rPr lang="en-US" baseline="-25000" dirty="0" smtClean="0"/>
              <a:t>1</a:t>
            </a:r>
            <a:r>
              <a:rPr lang="en-US" dirty="0" smtClean="0"/>
              <a:t>p</a:t>
            </a:r>
            <a:r>
              <a:rPr lang="en-US" baseline="-25000" dirty="0" smtClean="0"/>
              <a:t>1</a:t>
            </a:r>
            <a:r>
              <a:rPr lang="en-US" dirty="0" smtClean="0"/>
              <a:t>, x</a:t>
            </a:r>
            <a:r>
              <a:rPr lang="en-US" baseline="-25000" dirty="0" smtClean="0"/>
              <a:t>2</a:t>
            </a:r>
            <a:r>
              <a:rPr lang="en-US" dirty="0" smtClean="0"/>
              <a:t>p</a:t>
            </a:r>
            <a:r>
              <a:rPr lang="en-US" baseline="-25000" dirty="0" smtClean="0"/>
              <a:t>2</a:t>
            </a:r>
            <a:r>
              <a:rPr lang="en-US" dirty="0" smtClean="0"/>
              <a:t>, …, </a:t>
            </a:r>
            <a:r>
              <a:rPr lang="en-US" dirty="0" err="1" smtClean="0"/>
              <a:t>x</a:t>
            </a:r>
            <a:r>
              <a:rPr lang="en-US" baseline="-25000" dirty="0" err="1" smtClean="0"/>
              <a:t>n</a:t>
            </a:r>
            <a:r>
              <a:rPr lang="en-US" dirty="0" err="1" smtClean="0"/>
              <a:t>p</a:t>
            </a:r>
            <a:r>
              <a:rPr lang="en-US" baseline="-25000" dirty="0" err="1" smtClean="0"/>
              <a:t>n</a:t>
            </a:r>
            <a:r>
              <a:rPr lang="en-US" dirty="0" smtClean="0"/>
              <a:t>),</a:t>
            </a:r>
          </a:p>
          <a:p>
            <a:pPr algn="just"/>
            <a:r>
              <a:rPr lang="en-US" dirty="0" smtClean="0"/>
              <a:t>where, x is a random variable with the probability function, </a:t>
            </a:r>
            <a:r>
              <a:rPr lang="en-US" i="1" dirty="0" smtClean="0"/>
              <a:t>f</a:t>
            </a:r>
            <a:r>
              <a:rPr lang="en-US" dirty="0" smtClean="0"/>
              <a:t>(x),</a:t>
            </a:r>
          </a:p>
          <a:p>
            <a:pPr algn="just"/>
            <a:r>
              <a:rPr lang="en-US" dirty="0" smtClean="0"/>
              <a:t>p is the probability of the occurrence,</a:t>
            </a:r>
          </a:p>
          <a:p>
            <a:pPr algn="just"/>
            <a:r>
              <a:rPr lang="en-US" dirty="0" smtClean="0"/>
              <a:t>and n is the number of all possible values.</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227339"/>
            <a:ext cx="10515600" cy="1325563"/>
          </a:xfrm>
        </p:spPr>
        <p:txBody>
          <a:bodyPr/>
          <a:lstStyle/>
          <a:p>
            <a:r>
              <a:rPr lang="en-US" b="1" dirty="0" smtClean="0">
                <a:solidFill>
                  <a:srgbClr val="FF0000"/>
                </a:solidFill>
              </a:rPr>
              <a:t>What Is Binomial Distribution</a:t>
            </a:r>
            <a:r>
              <a:rPr lang="en-US" b="1" dirty="0" smtClean="0">
                <a:solidFill>
                  <a:srgbClr val="FF0000"/>
                </a:solidFill>
              </a:rPr>
              <a:t>?</a:t>
            </a:r>
            <a:endParaRPr lang="en-US" b="1" dirty="0">
              <a:solidFill>
                <a:srgbClr val="FF0000"/>
              </a:solidFill>
            </a:endParaRPr>
          </a:p>
        </p:txBody>
      </p:sp>
      <p:sp>
        <p:nvSpPr>
          <p:cNvPr id="9" name="Text Placeholder 8"/>
          <p:cNvSpPr>
            <a:spLocks noGrp="1"/>
          </p:cNvSpPr>
          <p:nvPr>
            <p:ph type="body" idx="1"/>
          </p:nvPr>
        </p:nvSpPr>
        <p:spPr>
          <a:xfrm>
            <a:off x="838200" y="1440492"/>
            <a:ext cx="10515600" cy="5417507"/>
          </a:xfrm>
        </p:spPr>
        <p:txBody>
          <a:bodyPr/>
          <a:lstStyle/>
          <a:p>
            <a:r>
              <a:rPr lang="en-US" dirty="0" smtClean="0"/>
              <a:t>Binomial distribution is a statistical distribution that summarizes the probability that a value will take one of two independent values under a given set of parameters or assumptions</a:t>
            </a:r>
            <a:r>
              <a:rPr lang="en-US" dirty="0" smtClean="0"/>
              <a:t>.</a:t>
            </a:r>
          </a:p>
          <a:p>
            <a:r>
              <a:rPr lang="en-US" dirty="0" smtClean="0"/>
              <a:t>To start, the “binomial” in binomial distribution means two terms—the number of successes and the number of attempts. Each is useless </a:t>
            </a:r>
            <a:r>
              <a:rPr lang="en-US" dirty="0" smtClean="0"/>
              <a:t>without </a:t>
            </a:r>
            <a:r>
              <a:rPr lang="en-US" dirty="0" smtClean="0"/>
              <a:t>the other</a:t>
            </a:r>
            <a:r>
              <a:rPr lang="en-US" dirty="0" smtClean="0"/>
              <a:t>.</a:t>
            </a:r>
          </a:p>
          <a:p>
            <a:r>
              <a:rPr lang="en-US" dirty="0" smtClean="0"/>
              <a:t>The binomial distribution function is calculated as</a:t>
            </a:r>
            <a:r>
              <a:rPr lang="en-US" dirty="0" smtClean="0"/>
              <a:t>:</a:t>
            </a:r>
            <a:endParaRPr lang="en-US" dirty="0" smtClean="0"/>
          </a:p>
          <a:p>
            <a:pPr>
              <a:buNone/>
            </a:pPr>
            <a:r>
              <a:rPr lang="en-US" dirty="0" smtClean="0"/>
              <a:t>     P</a:t>
            </a:r>
            <a:r>
              <a:rPr lang="en-US" baseline="-25000" dirty="0" smtClean="0"/>
              <a:t>( x : n , p )</a:t>
            </a:r>
            <a:r>
              <a:rPr lang="en-US" dirty="0" smtClean="0"/>
              <a:t> = </a:t>
            </a:r>
            <a:r>
              <a:rPr lang="en-US" baseline="30000" dirty="0" smtClean="0"/>
              <a:t>n </a:t>
            </a:r>
            <a:r>
              <a:rPr lang="en-US" dirty="0" smtClean="0"/>
              <a:t>C </a:t>
            </a:r>
            <a:r>
              <a:rPr lang="en-US" baseline="-25000" dirty="0" smtClean="0"/>
              <a:t>x</a:t>
            </a:r>
            <a:r>
              <a:rPr lang="en-US" dirty="0" smtClean="0"/>
              <a:t> p </a:t>
            </a:r>
            <a:r>
              <a:rPr lang="en-US" baseline="30000" dirty="0" smtClean="0"/>
              <a:t>x </a:t>
            </a:r>
            <a:r>
              <a:rPr lang="en-US" dirty="0" smtClean="0"/>
              <a:t>( 1 - p ) </a:t>
            </a:r>
            <a:r>
              <a:rPr lang="en-US" baseline="30000" dirty="0" smtClean="0"/>
              <a:t>n - x</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64711" y="415229"/>
            <a:ext cx="9813099" cy="1325563"/>
          </a:xfrm>
        </p:spPr>
        <p:txBody>
          <a:bodyPr>
            <a:normAutofit/>
          </a:bodyPr>
          <a:lstStyle/>
          <a:p>
            <a:r>
              <a:rPr lang="en-US" dirty="0" smtClean="0">
                <a:solidFill>
                  <a:srgbClr val="FF0000"/>
                </a:solidFill>
              </a:rPr>
              <a:t>Analysis of data through SAS (Statistical Analysis System</a:t>
            </a:r>
            <a:r>
              <a:rPr lang="en-US" dirty="0" smtClean="0">
                <a:solidFill>
                  <a:srgbClr val="FF0000"/>
                </a:solidFill>
              </a:rPr>
              <a:t>)</a:t>
            </a:r>
            <a:endParaRPr lang="en-US" dirty="0">
              <a:solidFill>
                <a:srgbClr val="FF0000"/>
              </a:solidFill>
            </a:endParaRPr>
          </a:p>
        </p:txBody>
      </p:sp>
      <p:sp>
        <p:nvSpPr>
          <p:cNvPr id="9" name="Text Placeholder 8"/>
          <p:cNvSpPr>
            <a:spLocks noGrp="1"/>
          </p:cNvSpPr>
          <p:nvPr>
            <p:ph type="body" idx="1"/>
          </p:nvPr>
        </p:nvSpPr>
        <p:spPr>
          <a:xfrm>
            <a:off x="1365337" y="2342367"/>
            <a:ext cx="9407048" cy="3834596"/>
          </a:xfrm>
        </p:spPr>
        <p:txBody>
          <a:bodyPr/>
          <a:lstStyle/>
          <a:p>
            <a:r>
              <a:rPr lang="en-US" dirty="0" smtClean="0"/>
              <a:t>Statistical Analysis System, a software system for data analysis and report writing. </a:t>
            </a:r>
            <a:endParaRPr lang="en-US" dirty="0" smtClean="0"/>
          </a:p>
          <a:p>
            <a:r>
              <a:rPr lang="en-US" dirty="0" smtClean="0"/>
              <a:t>SAS </a:t>
            </a:r>
            <a:r>
              <a:rPr lang="en-US" dirty="0" smtClean="0"/>
              <a:t>is a group of computer programs that work together to store data values and retrieve them, modify data, compute simple and complex </a:t>
            </a:r>
            <a:r>
              <a:rPr lang="en-US" dirty="0" smtClean="0"/>
              <a:t>statistical </a:t>
            </a:r>
            <a:r>
              <a:rPr lang="en-US" dirty="0" smtClean="0"/>
              <a:t>analyses, and create reports</a:t>
            </a:r>
            <a:r>
              <a:rPr lang="en-US" dirty="0" smtClean="0"/>
              <a:t>.</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162</Words>
  <Application>Microsoft Office PowerPoint</Application>
  <PresentationFormat>Custom</PresentationFormat>
  <Paragraphs>31</Paragraphs>
  <Slides>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5</vt:i4>
      </vt:variant>
    </vt:vector>
  </HeadingPairs>
  <TitlesOfParts>
    <vt:vector size="11" baseType="lpstr">
      <vt:lpstr>Arial</vt:lpstr>
      <vt:lpstr>Calibri</vt:lpstr>
      <vt:lpstr>Arial Black</vt:lpstr>
      <vt:lpstr>Times New Roman</vt:lpstr>
      <vt:lpstr>Raleway ExtraBold</vt:lpstr>
      <vt:lpstr>1_Office Theme</vt:lpstr>
      <vt:lpstr>Slide 1</vt:lpstr>
      <vt:lpstr>INDEX </vt:lpstr>
      <vt:lpstr>Mathematical Expectation </vt:lpstr>
      <vt:lpstr>What Is Binomial Distribution?</vt:lpstr>
      <vt:lpstr>Analysis of data through SAS (Statistical Analysis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41</cp:revision>
  <dcterms:created xsi:type="dcterms:W3CDTF">2019-01-09T10:33:58Z</dcterms:created>
  <dcterms:modified xsi:type="dcterms:W3CDTF">2024-01-03T09:54:56Z</dcterms:modified>
</cp:coreProperties>
</file>