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4" r:id="rId7"/>
    <p:sldId id="263" r:id="rId8"/>
    <p:sldId id="262" r:id="rId9"/>
    <p:sldId id="261" r:id="rId10"/>
    <p:sldId id="265" r:id="rId11"/>
    <p:sldId id="269" r:id="rId12"/>
    <p:sldId id="268" r:id="rId13"/>
    <p:sldId id="266" r:id="rId14"/>
    <p:sldId id="267" r:id="rId15"/>
  </p:sldIdLst>
  <p:sldSz cx="12192000" cy="6858000"/>
  <p:notesSz cx="6858000" cy="9144000"/>
  <p:embeddedFontLst>
    <p:embeddedFont>
      <p:font typeface="Calibri" pitchFamily="34" charset="0"/>
      <p:regular r:id="rId17"/>
      <p:bold r:id="rId18"/>
      <p:italic r:id="rId19"/>
      <p:boldItalic r:id="rId20"/>
    </p:embeddedFont>
    <p:embeddedFont>
      <p:font typeface="Arial Black" pitchFamily="34" charset="0"/>
      <p:bold r:id="rId21"/>
    </p:embeddedFont>
    <p:embeddedFont>
      <p:font typeface="Raleway ExtraBold" charset="0"/>
      <p:bold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joduHMOk3uhM/02PeLJExVOK8V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76" d="100"/>
          <a:sy n="76" d="100"/>
        </p:scale>
        <p:origin x="-480" y="15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30"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3596242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1200" b="0">
                <a:solidFill>
                  <a:schemeClr val="dk1"/>
                </a:solidFill>
                <a:latin typeface="Times New Roman"/>
                <a:ea typeface="Times New Roman"/>
                <a:cs typeface="Times New Roman"/>
                <a:sym typeface="Times New Roman"/>
              </a:rPr>
              <a:t>1.#</a:t>
            </a:r>
            <a:endParaRPr/>
          </a:p>
        </p:txBody>
      </p:sp>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5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6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6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6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6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6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7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7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alphaModFix/>
          </a:blip>
          <a:stretch>
            <a:fillRect/>
          </a:stretch>
        </a:blipFill>
        <a:effectLst/>
      </p:bgPr>
    </p:bg>
    <p:spTree>
      <p:nvGrpSpPr>
        <p:cNvPr id="1" name="Shape 9"/>
        <p:cNvGrpSpPr/>
        <p:nvPr/>
      </p:nvGrpSpPr>
      <p:grpSpPr>
        <a:xfrm>
          <a:off x="0" y="0"/>
          <a:ext cx="0" cy="0"/>
          <a:chOff x="0" y="0"/>
          <a:chExt cx="0" cy="0"/>
        </a:xfrm>
      </p:grpSpPr>
      <p:sp>
        <p:nvSpPr>
          <p:cNvPr id="10" name="Google Shape;10;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5" r:id="rId2"/>
    <p:sldLayoutId id="2147483659" r:id="rId3"/>
    <p:sldLayoutId id="2147483660"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p:nvPr/>
        </p:nvSpPr>
        <p:spPr>
          <a:xfrm>
            <a:off x="-4421" y="5427341"/>
            <a:ext cx="12196421"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7" name="Google Shape;97;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99" name="Google Shape;99;p1"/>
          <p:cNvSpPr/>
          <p:nvPr/>
        </p:nvSpPr>
        <p:spPr>
          <a:xfrm rot="10800000" flipH="1">
            <a:off x="9506857" y="5939880"/>
            <a:ext cx="1291772" cy="1157606"/>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00" name="Google Shape;100;p1"/>
          <p:cNvGraphicFramePr>
            <a:graphicFrameLocks noChangeAspect="1"/>
          </p:cNvGraphicFramePr>
          <p:nvPr/>
        </p:nvGraphicFramePr>
        <p:xfrm>
          <a:off x="76788" y="3121720"/>
          <a:ext cx="3303056" cy="3148059"/>
        </p:xfrm>
        <a:graphic>
          <a:graphicData uri="http://schemas.openxmlformats.org/presentationml/2006/ole">
            <p:oleObj spid="_x0000_s1040" r:id="rId4" imgW="3303056" imgH="3148059" progId="">
              <p:embed/>
            </p:oleObj>
          </a:graphicData>
        </a:graphic>
      </p:graphicFrame>
      <p:sp>
        <p:nvSpPr>
          <p:cNvPr id="101" name="Google Shape;101;p1"/>
          <p:cNvSpPr/>
          <p:nvPr/>
        </p:nvSpPr>
        <p:spPr>
          <a:xfrm flipH="1">
            <a:off x="7045437" y="-64960"/>
            <a:ext cx="5146562" cy="5852440"/>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2" name="Google Shape;102;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333"/>
                </a:srgbClr>
              </a:gs>
              <a:gs pos="51000">
                <a:schemeClr val="lt1"/>
              </a:gs>
              <a:gs pos="94000">
                <a:srgbClr val="FFFFFF">
                  <a:alpha val="33333"/>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3" name="Google Shape;103;p1"/>
          <p:cNvPicPr preferRelativeResize="0"/>
          <p:nvPr/>
        </p:nvPicPr>
        <p:blipFill rotWithShape="1">
          <a:blip r:embed="rId5">
            <a:alphaModFix/>
          </a:blip>
          <a:srcRect/>
          <a:stretch/>
        </p:blipFill>
        <p:spPr>
          <a:xfrm>
            <a:off x="12104" y="24501"/>
            <a:ext cx="3859753" cy="1538254"/>
          </a:xfrm>
          <a:prstGeom prst="rect">
            <a:avLst/>
          </a:prstGeom>
          <a:noFill/>
          <a:ln>
            <a:noFill/>
          </a:ln>
        </p:spPr>
      </p:pic>
      <p:sp>
        <p:nvSpPr>
          <p:cNvPr id="104" name="Google Shape;104;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5" name="Google Shape;105;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Arial"/>
              <a:ea typeface="Arial"/>
              <a:cs typeface="Arial"/>
              <a:sym typeface="Arial"/>
            </a:endParaRPr>
          </a:p>
        </p:txBody>
      </p:sp>
      <p:sp>
        <p:nvSpPr>
          <p:cNvPr id="106" name="Google Shape;106;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7" name="Google Shape;107;p1"/>
          <p:cNvSpPr txBox="1"/>
          <p:nvPr/>
        </p:nvSpPr>
        <p:spPr>
          <a:xfrm>
            <a:off x="3871857" y="6296559"/>
            <a:ext cx="183078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08" name="Google Shape;108;p1"/>
          <p:cNvSpPr txBox="1"/>
          <p:nvPr/>
        </p:nvSpPr>
        <p:spPr>
          <a:xfrm>
            <a:off x="2818509" y="942434"/>
            <a:ext cx="8387468" cy="2386254"/>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3200"/>
              <a:buFont typeface="Arial"/>
              <a:buNone/>
            </a:pPr>
            <a:endParaRPr sz="3200" b="1" i="0" u="none" strike="noStrike" cap="none" dirty="0">
              <a:solidFill>
                <a:schemeClr val="dk1"/>
              </a:solidFill>
              <a:latin typeface="Arial Black"/>
              <a:ea typeface="Arial Black"/>
              <a:cs typeface="Arial Black"/>
              <a:sym typeface="Arial Black"/>
            </a:endParaRPr>
          </a:p>
          <a:p>
            <a:pPr marL="0" marR="0" lvl="0" indent="0" algn="ctr" rtl="0">
              <a:lnSpc>
                <a:spcPct val="90000"/>
              </a:lnSpc>
              <a:spcBef>
                <a:spcPts val="980"/>
              </a:spcBef>
              <a:spcAft>
                <a:spcPts val="0"/>
              </a:spcAft>
              <a:buClr>
                <a:srgbClr val="000000"/>
              </a:buClr>
              <a:buSzPts val="2400"/>
              <a:buFont typeface="Arial"/>
              <a:buNone/>
            </a:pPr>
            <a:r>
              <a:rPr lang="en-US" sz="4000" b="0" i="0" u="none" strike="noStrike" cap="none" dirty="0" smtClean="0">
                <a:solidFill>
                  <a:schemeClr val="dk1"/>
                </a:solidFill>
                <a:latin typeface="Times New Roman"/>
                <a:ea typeface="Times New Roman"/>
                <a:cs typeface="Times New Roman"/>
                <a:sym typeface="Times New Roman"/>
              </a:rPr>
              <a:t>CHAPTER </a:t>
            </a:r>
            <a:r>
              <a:rPr lang="en-US" sz="4000" dirty="0" smtClean="0">
                <a:solidFill>
                  <a:schemeClr val="dk1"/>
                </a:solidFill>
                <a:latin typeface="Times New Roman"/>
                <a:ea typeface="Times New Roman"/>
                <a:cs typeface="Times New Roman"/>
                <a:sym typeface="Times New Roman"/>
              </a:rPr>
              <a:t>7</a:t>
            </a:r>
            <a:endParaRPr lang="en-US" sz="4000" b="0" i="0" u="none" strike="noStrike" cap="none" dirty="0" smtClean="0">
              <a:solidFill>
                <a:schemeClr val="dk1"/>
              </a:solidFill>
              <a:latin typeface="Times New Roman"/>
              <a:ea typeface="Times New Roman"/>
              <a:cs typeface="Times New Roman"/>
              <a:sym typeface="Times New Roman"/>
            </a:endParaRPr>
          </a:p>
          <a:p>
            <a:pPr lvl="0" algn="ctr">
              <a:lnSpc>
                <a:spcPct val="90000"/>
              </a:lnSpc>
              <a:spcBef>
                <a:spcPts val="1120"/>
              </a:spcBef>
              <a:buSzPts val="3200"/>
            </a:pPr>
            <a:endParaRPr lang="en-IN" sz="3200" dirty="0" smtClean="0">
              <a:solidFill>
                <a:srgbClr val="FF0000"/>
              </a:solidFill>
            </a:endParaRPr>
          </a:p>
          <a:p>
            <a:pPr lvl="0" algn="ctr">
              <a:lnSpc>
                <a:spcPct val="90000"/>
              </a:lnSpc>
              <a:spcBef>
                <a:spcPts val="1120"/>
              </a:spcBef>
              <a:buSzPts val="3200"/>
            </a:pPr>
            <a:r>
              <a:rPr lang="en-IN" sz="3200" dirty="0" smtClean="0">
                <a:solidFill>
                  <a:srgbClr val="FF0000"/>
                </a:solidFill>
              </a:rPr>
              <a:t>Reliability and </a:t>
            </a:r>
            <a:r>
              <a:rPr lang="en-IN" sz="3200" dirty="0" smtClean="0">
                <a:solidFill>
                  <a:srgbClr val="FF0000"/>
                </a:solidFill>
              </a:rPr>
              <a:t>Validity</a:t>
            </a:r>
            <a:endParaRPr sz="1600" b="0" i="0" u="none" strike="noStrike" cap="none" dirty="0">
              <a:solidFill>
                <a:srgbClr val="FF0000"/>
              </a:solidFill>
              <a:latin typeface="Raleway ExtraBold"/>
              <a:ea typeface="Raleway ExtraBold"/>
              <a:cs typeface="Raleway ExtraBold"/>
              <a:sym typeface="Raleway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err="1" smtClean="0">
                <a:solidFill>
                  <a:srgbClr val="FF0000"/>
                </a:solidFill>
              </a:rPr>
              <a:t>Cronbach’s</a:t>
            </a:r>
            <a:r>
              <a:rPr lang="en-US" b="1" dirty="0" smtClean="0">
                <a:solidFill>
                  <a:srgbClr val="FF0000"/>
                </a:solidFill>
              </a:rPr>
              <a:t> Alpha (α) </a:t>
            </a:r>
            <a:endParaRPr lang="en-US" dirty="0">
              <a:solidFill>
                <a:srgbClr val="FF0000"/>
              </a:solidFill>
            </a:endParaRPr>
          </a:p>
        </p:txBody>
      </p:sp>
      <p:sp>
        <p:nvSpPr>
          <p:cNvPr id="9" name="Text Placeholder 8"/>
          <p:cNvSpPr>
            <a:spLocks noGrp="1"/>
          </p:cNvSpPr>
          <p:nvPr>
            <p:ph type="body" idx="1"/>
          </p:nvPr>
        </p:nvSpPr>
        <p:spPr/>
        <p:txBody>
          <a:bodyPr/>
          <a:lstStyle/>
          <a:p>
            <a:r>
              <a:rPr lang="en-US" dirty="0" smtClean="0"/>
              <a:t>As </a:t>
            </a:r>
            <a:r>
              <a:rPr lang="en-US" dirty="0" smtClean="0"/>
              <a:t>proposed by </a:t>
            </a:r>
            <a:r>
              <a:rPr lang="en-US" dirty="0" err="1" smtClean="0"/>
              <a:t>Cronbach</a:t>
            </a:r>
            <a:r>
              <a:rPr lang="en-US" dirty="0" smtClean="0"/>
              <a:t> (1951) and subsequently elaborated by others (</a:t>
            </a:r>
            <a:r>
              <a:rPr lang="en-US" dirty="0" err="1" smtClean="0"/>
              <a:t>Novick</a:t>
            </a:r>
            <a:r>
              <a:rPr lang="en-US" dirty="0" smtClean="0"/>
              <a:t> &amp; Lewis, 1967; Kaiser &amp; Michael, 1975), coefficient alpha may be thought of as the mean of all possible split-half coefficients, corrected by the Spearman-Brown formula </a:t>
            </a:r>
            <a:r>
              <a:rPr lang="en-US" dirty="0" smtClean="0"/>
              <a:t>.</a:t>
            </a:r>
          </a:p>
          <a:p>
            <a:r>
              <a:rPr lang="en-US" dirty="0" smtClean="0"/>
              <a:t>The </a:t>
            </a:r>
            <a:r>
              <a:rPr lang="en-US" dirty="0" smtClean="0"/>
              <a:t>formula for coefficient alpha is </a:t>
            </a:r>
          </a:p>
          <a:p>
            <a:endParaRPr lang="en-US" dirty="0" smtClean="0"/>
          </a:p>
          <a:p>
            <a:pPr>
              <a:buNone/>
            </a:pPr>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pic>
        <p:nvPicPr>
          <p:cNvPr id="37890" name="Picture 2"/>
          <p:cNvPicPr>
            <a:picLocks noChangeAspect="1" noChangeArrowheads="1"/>
          </p:cNvPicPr>
          <p:nvPr/>
        </p:nvPicPr>
        <p:blipFill>
          <a:blip r:embed="rId2"/>
          <a:srcRect/>
          <a:stretch>
            <a:fillRect/>
          </a:stretch>
        </p:blipFill>
        <p:spPr bwMode="auto">
          <a:xfrm>
            <a:off x="2487559" y="4434213"/>
            <a:ext cx="5038032" cy="1553227"/>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solidFill>
                  <a:srgbClr val="FF0000"/>
                </a:solidFill>
              </a:rPr>
              <a:t>Scorer </a:t>
            </a:r>
            <a:r>
              <a:rPr lang="en-US" dirty="0" smtClean="0">
                <a:solidFill>
                  <a:srgbClr val="FF0000"/>
                </a:solidFill>
              </a:rPr>
              <a:t>Reliability</a:t>
            </a:r>
            <a:endParaRPr lang="en-US" dirty="0">
              <a:solidFill>
                <a:srgbClr val="FF0000"/>
              </a:solidFill>
            </a:endParaRPr>
          </a:p>
        </p:txBody>
      </p:sp>
      <p:sp>
        <p:nvSpPr>
          <p:cNvPr id="9" name="Text Placeholder 8"/>
          <p:cNvSpPr>
            <a:spLocks noGrp="1"/>
          </p:cNvSpPr>
          <p:nvPr>
            <p:ph type="body" idx="1"/>
          </p:nvPr>
        </p:nvSpPr>
        <p:spPr>
          <a:xfrm>
            <a:off x="413359" y="1578278"/>
            <a:ext cx="11235846" cy="4935255"/>
          </a:xfrm>
        </p:spPr>
        <p:txBody>
          <a:bodyPr>
            <a:normAutofit/>
          </a:bodyPr>
          <a:lstStyle/>
          <a:p>
            <a:r>
              <a:rPr lang="en-US" dirty="0" smtClean="0"/>
              <a:t>Scorer reliability refers to the consistency and accuracy with which different individuals (scorers or raters) evaluate or score the same set of data. </a:t>
            </a:r>
            <a:endParaRPr lang="en-US" dirty="0" smtClean="0"/>
          </a:p>
          <a:p>
            <a:r>
              <a:rPr lang="en-US" dirty="0" smtClean="0"/>
              <a:t>It </a:t>
            </a:r>
            <a:r>
              <a:rPr lang="en-US" dirty="0" smtClean="0"/>
              <a:t>is a crucial aspect of any assessment or measurement process, ensuring that </a:t>
            </a:r>
            <a:r>
              <a:rPr lang="en-US" dirty="0" smtClean="0"/>
              <a:t>the </a:t>
            </a:r>
            <a:r>
              <a:rPr lang="en-US" dirty="0" smtClean="0"/>
              <a:t>results are dependable and </a:t>
            </a:r>
            <a:r>
              <a:rPr lang="en-US" dirty="0" smtClean="0"/>
              <a:t>reproducible.</a:t>
            </a:r>
          </a:p>
          <a:p>
            <a:r>
              <a:rPr lang="en-US" dirty="0" smtClean="0"/>
              <a:t>There are several methods to assess scorer reliability:</a:t>
            </a:r>
          </a:p>
          <a:p>
            <a:r>
              <a:rPr lang="en-US" b="1" dirty="0" smtClean="0"/>
              <a:t>Inter-rater </a:t>
            </a:r>
            <a:r>
              <a:rPr lang="en-US" b="1" dirty="0" smtClean="0"/>
              <a:t>Reliability</a:t>
            </a:r>
            <a:endParaRPr lang="en-US" dirty="0" smtClean="0"/>
          </a:p>
          <a:p>
            <a:r>
              <a:rPr lang="en-US" b="1" dirty="0" smtClean="0"/>
              <a:t>Intra-rater </a:t>
            </a:r>
            <a:r>
              <a:rPr lang="en-US" b="1" dirty="0" smtClean="0"/>
              <a:t>Reliability</a:t>
            </a:r>
            <a:endParaRPr lang="en-US" dirty="0" smtClean="0"/>
          </a:p>
          <a:p>
            <a:r>
              <a:rPr lang="en-US" b="1" dirty="0" smtClean="0"/>
              <a:t>Test-Retest </a:t>
            </a:r>
            <a:r>
              <a:rPr lang="en-US" b="1" dirty="0" smtClean="0"/>
              <a:t>Reliability</a:t>
            </a:r>
            <a:endParaRPr lang="en-US" dirty="0" smtClean="0"/>
          </a:p>
          <a:p>
            <a:r>
              <a:rPr lang="en-US" b="1" dirty="0" smtClean="0"/>
              <a:t>Parallel Forms </a:t>
            </a:r>
            <a:r>
              <a:rPr lang="en-US" b="1" dirty="0" smtClean="0"/>
              <a:t>Reliability</a:t>
            </a:r>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smtClean="0">
                <a:solidFill>
                  <a:srgbClr val="FF0000"/>
                </a:solidFill>
              </a:rPr>
              <a:t>Validity</a:t>
            </a:r>
            <a:endParaRPr lang="en-US" dirty="0">
              <a:solidFill>
                <a:srgbClr val="FF0000"/>
              </a:solidFill>
            </a:endParaRPr>
          </a:p>
        </p:txBody>
      </p:sp>
      <p:sp>
        <p:nvSpPr>
          <p:cNvPr id="9" name="Text Placeholder 8"/>
          <p:cNvSpPr>
            <a:spLocks noGrp="1"/>
          </p:cNvSpPr>
          <p:nvPr>
            <p:ph type="body" idx="1"/>
          </p:nvPr>
        </p:nvSpPr>
        <p:spPr/>
        <p:txBody>
          <a:bodyPr>
            <a:normAutofit lnSpcReduction="10000"/>
          </a:bodyPr>
          <a:lstStyle/>
          <a:p>
            <a:r>
              <a:rPr lang="en-US" dirty="0" smtClean="0"/>
              <a:t>Validity refers to the degree to which a test measures, what it claims to measure. </a:t>
            </a:r>
            <a:endParaRPr lang="en-US" dirty="0" smtClean="0"/>
          </a:p>
          <a:p>
            <a:r>
              <a:rPr lang="en-US" dirty="0" smtClean="0"/>
              <a:t>It </a:t>
            </a:r>
            <a:r>
              <a:rPr lang="en-US" dirty="0" smtClean="0"/>
              <a:t>is very necessary for a test to be valid for its proper administration and interpretation</a:t>
            </a:r>
            <a:r>
              <a:rPr lang="en-US" dirty="0" smtClean="0"/>
              <a:t>.</a:t>
            </a:r>
          </a:p>
          <a:p>
            <a:r>
              <a:rPr lang="en-US" dirty="0" smtClean="0"/>
              <a:t>There are six types of </a:t>
            </a:r>
            <a:r>
              <a:rPr lang="en-US" dirty="0" smtClean="0"/>
              <a:t>validity:</a:t>
            </a:r>
          </a:p>
          <a:p>
            <a:pPr>
              <a:buNone/>
            </a:pPr>
            <a:r>
              <a:rPr lang="en-US" dirty="0" smtClean="0"/>
              <a:t> </a:t>
            </a:r>
            <a:r>
              <a:rPr lang="en-US" dirty="0" smtClean="0"/>
              <a:t>    (</a:t>
            </a:r>
            <a:r>
              <a:rPr lang="en-US" dirty="0" err="1" smtClean="0"/>
              <a:t>i</a:t>
            </a:r>
            <a:r>
              <a:rPr lang="en-US" dirty="0" smtClean="0"/>
              <a:t>) Content </a:t>
            </a:r>
            <a:r>
              <a:rPr lang="en-US" dirty="0" smtClean="0"/>
              <a:t>validity                                 </a:t>
            </a:r>
            <a:r>
              <a:rPr lang="en-US" dirty="0" smtClean="0"/>
              <a:t>(ii) Criterion-related validity </a:t>
            </a:r>
            <a:r>
              <a:rPr lang="en-US" dirty="0" smtClean="0"/>
              <a:t>            (</a:t>
            </a:r>
            <a:r>
              <a:rPr lang="en-US" dirty="0" smtClean="0"/>
              <a:t>iii) Con current validity </a:t>
            </a:r>
            <a:r>
              <a:rPr lang="en-US" dirty="0" smtClean="0"/>
              <a:t>                        (</a:t>
            </a:r>
            <a:r>
              <a:rPr lang="en-US" dirty="0" smtClean="0"/>
              <a:t>iv) Predictive validity </a:t>
            </a:r>
            <a:endParaRPr lang="en-US" dirty="0" smtClean="0"/>
          </a:p>
          <a:p>
            <a:pPr>
              <a:buNone/>
            </a:pPr>
            <a:r>
              <a:rPr lang="en-US" dirty="0" smtClean="0"/>
              <a:t> </a:t>
            </a:r>
            <a:r>
              <a:rPr lang="en-US" dirty="0" smtClean="0"/>
              <a:t>    (</a:t>
            </a:r>
            <a:r>
              <a:rPr lang="en-US" dirty="0" smtClean="0"/>
              <a:t>v) Construct validity </a:t>
            </a:r>
            <a:r>
              <a:rPr lang="en-US" dirty="0" smtClean="0"/>
              <a:t>                            (</a:t>
            </a:r>
            <a:r>
              <a:rPr lang="en-US" dirty="0" smtClean="0"/>
              <a:t>vi) Convergent validity </a:t>
            </a:r>
            <a:r>
              <a:rPr lang="en-US" dirty="0" smtClean="0"/>
              <a:t>                   (</a:t>
            </a:r>
            <a:r>
              <a:rPr lang="en-US" dirty="0" smtClean="0"/>
              <a:t>vii) Discriminate validity </a:t>
            </a:r>
            <a:r>
              <a:rPr lang="en-US" dirty="0" smtClean="0"/>
              <a:t>                     (</a:t>
            </a:r>
            <a:r>
              <a:rPr lang="en-US" dirty="0" smtClean="0"/>
              <a:t>viii) Face </a:t>
            </a:r>
            <a:r>
              <a:rPr lang="en-US" dirty="0" smtClean="0"/>
              <a:t>validity</a:t>
            </a:r>
            <a:r>
              <a:rPr lang="en-US" dirty="0" smtClean="0"/>
              <a:t/>
            </a:r>
            <a:br>
              <a:rPr lang="en-US" dirty="0" smtClean="0"/>
            </a:br>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38411" y="776614"/>
            <a:ext cx="11448789" cy="5799550"/>
          </a:xfrm>
        </p:spPr>
        <p:txBody>
          <a:bodyPr/>
          <a:lstStyle/>
          <a:p>
            <a:pPr>
              <a:buNone/>
            </a:pPr>
            <a:r>
              <a:rPr lang="en-US" b="1" dirty="0" smtClean="0">
                <a:solidFill>
                  <a:srgbClr val="FF0000"/>
                </a:solidFill>
              </a:rPr>
              <a:t>    Content </a:t>
            </a:r>
            <a:r>
              <a:rPr lang="en-US" b="1" dirty="0" smtClean="0">
                <a:solidFill>
                  <a:srgbClr val="FF0000"/>
                </a:solidFill>
              </a:rPr>
              <a:t>Validity</a:t>
            </a:r>
            <a:endParaRPr lang="en-US" dirty="0" smtClean="0"/>
          </a:p>
          <a:p>
            <a:r>
              <a:rPr lang="en-US" dirty="0" smtClean="0"/>
              <a:t>Content </a:t>
            </a:r>
            <a:r>
              <a:rPr lang="en-US" dirty="0" smtClean="0"/>
              <a:t>validity is the notion that a test should sample range of </a:t>
            </a:r>
            <a:r>
              <a:rPr lang="en-US" dirty="0" smtClean="0"/>
              <a:t>behavior </a:t>
            </a:r>
            <a:r>
              <a:rPr lang="en-US" dirty="0" smtClean="0"/>
              <a:t>that is represented by the theoretical concept being measured</a:t>
            </a:r>
            <a:r>
              <a:rPr lang="en-US" dirty="0" smtClean="0"/>
              <a:t>.</a:t>
            </a:r>
          </a:p>
          <a:p>
            <a:r>
              <a:rPr lang="en-US" dirty="0" smtClean="0"/>
              <a:t>When a test has content validity, the items on the test represent the entire range of possible items the test should </a:t>
            </a:r>
            <a:r>
              <a:rPr lang="en-US" dirty="0" smtClean="0"/>
              <a:t>cover.</a:t>
            </a:r>
          </a:p>
          <a:p>
            <a:r>
              <a:rPr lang="en-US" b="1" dirty="0" smtClean="0">
                <a:solidFill>
                  <a:srgbClr val="FF0000"/>
                </a:solidFill>
              </a:rPr>
              <a:t>Criterion-related Validity</a:t>
            </a:r>
            <a:endParaRPr lang="en-US" dirty="0" smtClean="0">
              <a:solidFill>
                <a:srgbClr val="FF0000"/>
              </a:solidFill>
            </a:endParaRPr>
          </a:p>
          <a:p>
            <a:r>
              <a:rPr lang="en-US" dirty="0" smtClean="0"/>
              <a:t>Criterion related validity is the idea that a valid test should relate closely to other measure of the same theoretical concept. </a:t>
            </a:r>
            <a:endParaRPr lang="en-US" dirty="0" smtClean="0"/>
          </a:p>
          <a:p>
            <a:r>
              <a:rPr lang="en-US" dirty="0" smtClean="0"/>
              <a:t>There </a:t>
            </a:r>
            <a:r>
              <a:rPr lang="en-US" dirty="0" smtClean="0"/>
              <a:t>are two different types of criterion </a:t>
            </a:r>
            <a:r>
              <a:rPr lang="en-US" dirty="0" smtClean="0"/>
              <a:t>validity:</a:t>
            </a:r>
          </a:p>
          <a:p>
            <a:pPr marL="628650" indent="-514350">
              <a:buFont typeface="+mj-lt"/>
              <a:buAutoNum type="arabicPeriod"/>
            </a:pPr>
            <a:r>
              <a:rPr lang="en-US" dirty="0" smtClean="0"/>
              <a:t>Concurrent Validity</a:t>
            </a:r>
          </a:p>
          <a:p>
            <a:pPr marL="628650" indent="-514350">
              <a:buFont typeface="+mj-lt"/>
              <a:buAutoNum type="arabicPeriod"/>
            </a:pPr>
            <a:r>
              <a:rPr lang="en-US" dirty="0" smtClean="0"/>
              <a:t>Predictive </a:t>
            </a:r>
            <a:r>
              <a:rPr lang="en-US" dirty="0" smtClean="0"/>
              <a:t>Validity</a:t>
            </a:r>
          </a:p>
          <a:p>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838200" y="676404"/>
            <a:ext cx="10515600" cy="5699343"/>
          </a:xfrm>
        </p:spPr>
        <p:txBody>
          <a:bodyPr/>
          <a:lstStyle/>
          <a:p>
            <a:pPr>
              <a:buNone/>
            </a:pPr>
            <a:r>
              <a:rPr lang="en-US" b="1" dirty="0" smtClean="0">
                <a:solidFill>
                  <a:srgbClr val="FF0000"/>
                </a:solidFill>
              </a:rPr>
              <a:t>Construct Validity</a:t>
            </a:r>
          </a:p>
          <a:p>
            <a:r>
              <a:rPr lang="en-US" dirty="0" smtClean="0">
                <a:solidFill>
                  <a:schemeClr val="tx1"/>
                </a:solidFill>
              </a:rPr>
              <a:t>The</a:t>
            </a:r>
            <a:r>
              <a:rPr lang="en-US" dirty="0" smtClean="0"/>
              <a:t> </a:t>
            </a:r>
            <a:r>
              <a:rPr lang="en-US" dirty="0" smtClean="0"/>
              <a:t>property of a test that the measurement actually measures the </a:t>
            </a:r>
            <a:r>
              <a:rPr lang="en-US" dirty="0" smtClean="0"/>
              <a:t>constructs </a:t>
            </a:r>
            <a:r>
              <a:rPr lang="en-US" dirty="0" smtClean="0"/>
              <a:t>they are designed to measure</a:t>
            </a:r>
            <a:r>
              <a:rPr lang="en-US" dirty="0" smtClean="0"/>
              <a:t>.</a:t>
            </a:r>
          </a:p>
          <a:p>
            <a:r>
              <a:rPr lang="en-US" dirty="0" smtClean="0"/>
              <a:t>There are two types of construct validity— </a:t>
            </a:r>
            <a:endParaRPr lang="en-US" dirty="0" smtClean="0"/>
          </a:p>
          <a:p>
            <a:pPr marL="628650" indent="-514350">
              <a:buFont typeface="+mj-lt"/>
              <a:buAutoNum type="arabicPeriod"/>
            </a:pPr>
            <a:r>
              <a:rPr lang="en-US" dirty="0" smtClean="0"/>
              <a:t>‘</a:t>
            </a:r>
            <a:r>
              <a:rPr lang="en-US" dirty="0" smtClean="0"/>
              <a:t>convergent validity</a:t>
            </a:r>
            <a:r>
              <a:rPr lang="en-US" dirty="0" smtClean="0"/>
              <a:t>’</a:t>
            </a:r>
          </a:p>
          <a:p>
            <a:pPr marL="628650" indent="-514350">
              <a:buFont typeface="+mj-lt"/>
              <a:buAutoNum type="arabicPeriod"/>
            </a:pPr>
            <a:r>
              <a:rPr lang="en-US" dirty="0" smtClean="0"/>
              <a:t>‘</a:t>
            </a:r>
            <a:r>
              <a:rPr lang="en-US" dirty="0" smtClean="0"/>
              <a:t>divergent validity’ (or </a:t>
            </a:r>
            <a:r>
              <a:rPr lang="en-US" dirty="0" err="1" smtClean="0"/>
              <a:t>discriminant</a:t>
            </a:r>
            <a:r>
              <a:rPr lang="en-US" dirty="0" smtClean="0"/>
              <a:t> validity).</a:t>
            </a:r>
            <a:br>
              <a:rPr lang="en-US" dirty="0" smtClean="0"/>
            </a:br>
            <a:endParaRPr lang="en-US" dirty="0">
              <a:solidFill>
                <a:srgbClr val="FF0000"/>
              </a:solidFill>
            </a:endParaRPr>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a:solidFill>
                  <a:srgbClr val="FF0000"/>
                </a:solidFill>
              </a:rPr>
              <a:t>INDEX</a:t>
            </a:r>
            <a:r>
              <a:rPr lang="en-US" sz="1400" dirty="0">
                <a:solidFill>
                  <a:srgbClr val="FF0000"/>
                </a:solidFill>
                <a:latin typeface="Arial"/>
                <a:ea typeface="Arial"/>
                <a:cs typeface="Arial"/>
                <a:sym typeface="Arial"/>
              </a:rPr>
              <a:t/>
            </a:r>
            <a:br>
              <a:rPr lang="en-US" sz="1400" dirty="0">
                <a:solidFill>
                  <a:srgbClr val="FF0000"/>
                </a:solidFill>
                <a:latin typeface="Arial"/>
                <a:ea typeface="Arial"/>
                <a:cs typeface="Arial"/>
                <a:sym typeface="Arial"/>
              </a:rPr>
            </a:br>
            <a:endParaRPr lang="en-US" dirty="0">
              <a:solidFill>
                <a:srgbClr val="FF0000"/>
              </a:solidFill>
            </a:endParaRPr>
          </a:p>
        </p:txBody>
      </p:sp>
      <p:sp>
        <p:nvSpPr>
          <p:cNvPr id="3" name="Text Placeholder 2"/>
          <p:cNvSpPr>
            <a:spLocks noGrp="1"/>
          </p:cNvSpPr>
          <p:nvPr>
            <p:ph type="body" idx="1"/>
          </p:nvPr>
        </p:nvSpPr>
        <p:spPr>
          <a:xfrm>
            <a:off x="838200" y="1440493"/>
            <a:ext cx="10515600" cy="4736470"/>
          </a:xfrm>
        </p:spPr>
        <p:txBody>
          <a:bodyPr/>
          <a:lstStyle/>
          <a:p>
            <a:r>
              <a:rPr lang="en-US" b="1" dirty="0" smtClean="0"/>
              <a:t>Reliability</a:t>
            </a:r>
            <a:r>
              <a:rPr lang="en-US" dirty="0" smtClean="0"/>
              <a:t>: Test – Retest </a:t>
            </a:r>
            <a:r>
              <a:rPr lang="en-US" dirty="0" smtClean="0"/>
              <a:t>Reliability</a:t>
            </a:r>
          </a:p>
          <a:p>
            <a:r>
              <a:rPr lang="en-US" dirty="0" smtClean="0"/>
              <a:t>Alternative </a:t>
            </a:r>
            <a:r>
              <a:rPr lang="en-US" dirty="0" smtClean="0"/>
              <a:t>Form </a:t>
            </a:r>
            <a:r>
              <a:rPr lang="en-US" dirty="0" smtClean="0"/>
              <a:t>Reliability</a:t>
            </a:r>
          </a:p>
          <a:p>
            <a:r>
              <a:rPr lang="en-US" dirty="0" smtClean="0"/>
              <a:t>Internal </a:t>
            </a:r>
            <a:r>
              <a:rPr lang="en-US" dirty="0" smtClean="0"/>
              <a:t>Comparison </a:t>
            </a:r>
            <a:r>
              <a:rPr lang="en-US" dirty="0" smtClean="0"/>
              <a:t>Reliability</a:t>
            </a:r>
          </a:p>
          <a:p>
            <a:r>
              <a:rPr lang="en-US" dirty="0" smtClean="0"/>
              <a:t>Scorer </a:t>
            </a:r>
            <a:r>
              <a:rPr lang="en-US" dirty="0" smtClean="0"/>
              <a:t>Reliability</a:t>
            </a:r>
          </a:p>
          <a:p>
            <a:r>
              <a:rPr lang="en-US" b="1" dirty="0" smtClean="0"/>
              <a:t>Validity: </a:t>
            </a:r>
            <a:r>
              <a:rPr lang="en-US" dirty="0" smtClean="0"/>
              <a:t>Content </a:t>
            </a:r>
            <a:r>
              <a:rPr lang="en-US" dirty="0" smtClean="0"/>
              <a:t>Validity </a:t>
            </a:r>
          </a:p>
          <a:p>
            <a:r>
              <a:rPr lang="en-US" dirty="0" smtClean="0"/>
              <a:t>Criterion </a:t>
            </a:r>
            <a:r>
              <a:rPr lang="en-US" dirty="0" smtClean="0"/>
              <a:t>Related </a:t>
            </a:r>
            <a:r>
              <a:rPr lang="en-US" dirty="0" smtClean="0"/>
              <a:t>Validity</a:t>
            </a:r>
          </a:p>
          <a:p>
            <a:r>
              <a:rPr lang="en-US" dirty="0" smtClean="0"/>
              <a:t>Construct </a:t>
            </a:r>
            <a:r>
              <a:rPr lang="en-US" dirty="0" smtClean="0"/>
              <a:t>Validity</a:t>
            </a:r>
            <a:endParaRPr lang="en-US" dirty="0"/>
          </a:p>
        </p:txBody>
      </p:sp>
      <p:sp>
        <p:nvSpPr>
          <p:cNvPr id="114" name="Google Shape;114;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r>
              <a:rPr lang="en-US" sz="2000" b="1">
                <a:solidFill>
                  <a:schemeClr val="dk1"/>
                </a:solidFill>
                <a:latin typeface="Arial"/>
                <a:ea typeface="Arial"/>
                <a:cs typeface="Arial"/>
                <a:sym typeface="Arial"/>
              </a:rPr>
              <a:t>1.</a:t>
            </a:r>
            <a:fld id="{00000000-1234-1234-1234-123412341234}" type="slidenum">
              <a:rPr lang="en-US" sz="2000" b="1">
                <a:solidFill>
                  <a:schemeClr val="dk1"/>
                </a:solidFill>
                <a:latin typeface="Arial"/>
                <a:ea typeface="Arial"/>
                <a:cs typeface="Arial"/>
                <a:sym typeface="Arial"/>
              </a:rPr>
              <a:pPr marL="0" lvl="0" indent="0" algn="r" rtl="0">
                <a:lnSpc>
                  <a:spcPct val="100000"/>
                </a:lnSpc>
                <a:spcBef>
                  <a:spcPts val="0"/>
                </a:spcBef>
                <a:spcAft>
                  <a:spcPts val="0"/>
                </a:spcAft>
                <a:buSzPts val="2000"/>
                <a:buNone/>
              </a:pPr>
              <a:t>2</a:t>
            </a:fld>
            <a:endParaRPr sz="2000" b="1">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solidFill>
                  <a:srgbClr val="FF0000"/>
                </a:solidFill>
              </a:rPr>
              <a:t>Meaning of Reliability </a:t>
            </a:r>
            <a:endParaRPr lang="en-US" dirty="0">
              <a:solidFill>
                <a:srgbClr val="FF0000"/>
              </a:solidFill>
            </a:endParaRPr>
          </a:p>
        </p:txBody>
      </p:sp>
      <p:sp>
        <p:nvSpPr>
          <p:cNvPr id="9" name="Text Placeholder 8"/>
          <p:cNvSpPr>
            <a:spLocks noGrp="1"/>
          </p:cNvSpPr>
          <p:nvPr>
            <p:ph type="body" idx="1"/>
          </p:nvPr>
        </p:nvSpPr>
        <p:spPr/>
        <p:txBody>
          <a:bodyPr/>
          <a:lstStyle/>
          <a:p>
            <a:r>
              <a:rPr lang="en-US" dirty="0" smtClean="0"/>
              <a:t>Reliability is the consistency of your measurement, or the degree to which an instrument measures the same way each time it is used under the same condition with the same subjects. </a:t>
            </a:r>
            <a:endParaRPr lang="en-US" dirty="0" smtClean="0"/>
          </a:p>
          <a:p>
            <a:r>
              <a:rPr lang="en-US" dirty="0" smtClean="0"/>
              <a:t>In </a:t>
            </a:r>
            <a:r>
              <a:rPr lang="en-US" dirty="0" smtClean="0"/>
              <a:t>short, it is the repeatability of measurement</a:t>
            </a:r>
            <a:r>
              <a:rPr lang="en-US" dirty="0" smtClean="0"/>
              <a:t>.</a:t>
            </a:r>
          </a:p>
          <a:p>
            <a:endParaRPr lang="en-US" dirty="0" smtClean="0"/>
          </a:p>
          <a:p>
            <a:r>
              <a:rPr lang="en-US" b="1" dirty="0" smtClean="0"/>
              <a:t>METHODS OF ESTIMATING RELIABILITY</a:t>
            </a:r>
            <a:endParaRPr lang="en-US" dirty="0" smtClean="0"/>
          </a:p>
          <a:p>
            <a:pPr marL="628650" indent="-514350">
              <a:buFont typeface="+mj-lt"/>
              <a:buAutoNum type="arabicPeriod"/>
            </a:pPr>
            <a:r>
              <a:rPr lang="en-US" dirty="0" smtClean="0"/>
              <a:t>External </a:t>
            </a:r>
            <a:r>
              <a:rPr lang="en-US" dirty="0" smtClean="0"/>
              <a:t>consistency procedures </a:t>
            </a:r>
          </a:p>
          <a:p>
            <a:pPr marL="628650" indent="-514350">
              <a:buFont typeface="+mj-lt"/>
              <a:buAutoNum type="arabicPeriod"/>
            </a:pPr>
            <a:r>
              <a:rPr lang="en-US" dirty="0" smtClean="0"/>
              <a:t>Internal consistency procedures </a:t>
            </a:r>
          </a:p>
          <a:p>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b="1" dirty="0" smtClean="0">
                <a:solidFill>
                  <a:srgbClr val="FF0000"/>
                </a:solidFill>
              </a:rPr>
              <a:t>External </a:t>
            </a:r>
            <a:r>
              <a:rPr lang="en-US" b="1" dirty="0" smtClean="0">
                <a:solidFill>
                  <a:srgbClr val="FF0000"/>
                </a:solidFill>
              </a:rPr>
              <a:t>Consistency Procedures </a:t>
            </a:r>
            <a:endParaRPr lang="en-US" dirty="0">
              <a:solidFill>
                <a:srgbClr val="FF0000"/>
              </a:solidFill>
            </a:endParaRPr>
          </a:p>
        </p:txBody>
      </p:sp>
      <p:sp>
        <p:nvSpPr>
          <p:cNvPr id="9" name="Text Placeholder 8"/>
          <p:cNvSpPr>
            <a:spLocks noGrp="1"/>
          </p:cNvSpPr>
          <p:nvPr>
            <p:ph type="body" idx="1"/>
          </p:nvPr>
        </p:nvSpPr>
        <p:spPr>
          <a:xfrm>
            <a:off x="838200" y="1678488"/>
            <a:ext cx="10515600" cy="4498475"/>
          </a:xfrm>
        </p:spPr>
        <p:txBody>
          <a:bodyPr/>
          <a:lstStyle/>
          <a:p>
            <a:r>
              <a:rPr lang="en-US" dirty="0" smtClean="0"/>
              <a:t>External consistency procedures compare findings from two independent process of data collection with each other as a means of verifying the reliability of the measure. Two methods are as beneath. </a:t>
            </a:r>
          </a:p>
          <a:p>
            <a:pPr marL="628650" indent="-514350">
              <a:buFont typeface="+mj-lt"/>
              <a:buAutoNum type="arabicPeriod"/>
            </a:pPr>
            <a:r>
              <a:rPr lang="en-US" dirty="0" smtClean="0"/>
              <a:t>Test </a:t>
            </a:r>
            <a:r>
              <a:rPr lang="en-US" dirty="0" smtClean="0"/>
              <a:t>Re-test Reliability </a:t>
            </a:r>
            <a:endParaRPr lang="en-US" dirty="0" smtClean="0"/>
          </a:p>
          <a:p>
            <a:pPr marL="628650" indent="-514350">
              <a:buFont typeface="+mj-lt"/>
              <a:buAutoNum type="arabicPeriod"/>
            </a:pPr>
            <a:r>
              <a:rPr lang="en-US" dirty="0" smtClean="0"/>
              <a:t>Parallel </a:t>
            </a:r>
            <a:r>
              <a:rPr lang="en-US" dirty="0" smtClean="0"/>
              <a:t>Forms Reliability </a:t>
            </a:r>
            <a:br>
              <a:rPr lang="en-US" dirty="0" smtClean="0"/>
            </a:br>
            <a:endParaRPr lang="en-US" dirty="0" smtClean="0"/>
          </a:p>
          <a:p>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solidFill>
                  <a:srgbClr val="FF0000"/>
                </a:solidFill>
              </a:rPr>
              <a:t>Test-Retest reliability</a:t>
            </a:r>
            <a:endParaRPr lang="en-US" dirty="0">
              <a:solidFill>
                <a:srgbClr val="FF0000"/>
              </a:solidFill>
            </a:endParaRPr>
          </a:p>
        </p:txBody>
      </p:sp>
      <p:sp>
        <p:nvSpPr>
          <p:cNvPr id="9" name="Text Placeholder 8"/>
          <p:cNvSpPr>
            <a:spLocks noGrp="1"/>
          </p:cNvSpPr>
          <p:nvPr>
            <p:ph type="body" idx="1"/>
          </p:nvPr>
        </p:nvSpPr>
        <p:spPr>
          <a:xfrm>
            <a:off x="375781" y="1427968"/>
            <a:ext cx="11348581" cy="5210828"/>
          </a:xfrm>
        </p:spPr>
        <p:txBody>
          <a:bodyPr>
            <a:normAutofit fontScale="92500"/>
          </a:bodyPr>
          <a:lstStyle/>
          <a:p>
            <a:r>
              <a:rPr lang="en-US" dirty="0" smtClean="0"/>
              <a:t>Test-Retest reliability is estimated, when same test is administered on same sample. </a:t>
            </a:r>
            <a:endParaRPr lang="en-US" dirty="0" smtClean="0"/>
          </a:p>
          <a:p>
            <a:r>
              <a:rPr lang="en-US" dirty="0" smtClean="0"/>
              <a:t>Therefore</a:t>
            </a:r>
            <a:r>
              <a:rPr lang="en-US" dirty="0" smtClean="0"/>
              <a:t>, if refers to the consistency of a test among on two different time periods different administrations. </a:t>
            </a:r>
            <a:endParaRPr lang="en-US" dirty="0" smtClean="0"/>
          </a:p>
          <a:p>
            <a:r>
              <a:rPr lang="en-US" dirty="0" smtClean="0"/>
              <a:t>The </a:t>
            </a:r>
            <a:r>
              <a:rPr lang="en-US" dirty="0" smtClean="0"/>
              <a:t>assumption behind this approach is that there will be no substantial changes in the measurement of the construct in question, upon administration on separate occasions. </a:t>
            </a:r>
            <a:endParaRPr lang="en-US" dirty="0" smtClean="0"/>
          </a:p>
          <a:p>
            <a:r>
              <a:rPr lang="en-US" dirty="0" smtClean="0"/>
              <a:t>The </a:t>
            </a:r>
            <a:r>
              <a:rPr lang="en-US" dirty="0" smtClean="0"/>
              <a:t>time gap that is given between measures is of critical value, the shorter the time gap, higher the correlation value and vice versa</a:t>
            </a:r>
            <a:r>
              <a:rPr lang="en-US" dirty="0" smtClean="0"/>
              <a:t>.</a:t>
            </a:r>
          </a:p>
          <a:p>
            <a:r>
              <a:rPr lang="en-US" dirty="0" smtClean="0"/>
              <a:t> </a:t>
            </a:r>
            <a:r>
              <a:rPr lang="en-US" dirty="0" smtClean="0"/>
              <a:t>If the test is reliable, the scores that are attained on first administration should be more or less equal to those obtained on second time also. </a:t>
            </a:r>
            <a:endParaRPr lang="en-US" dirty="0" smtClean="0"/>
          </a:p>
          <a:p>
            <a:r>
              <a:rPr lang="en-US" dirty="0" smtClean="0"/>
              <a:t>The </a:t>
            </a:r>
            <a:r>
              <a:rPr lang="en-US" dirty="0" smtClean="0"/>
              <a:t>relationship between the two administrations should be highly positive. </a:t>
            </a:r>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solidFill>
                  <a:srgbClr val="FF0000"/>
                </a:solidFill>
              </a:rPr>
              <a:t>Parallel </a:t>
            </a:r>
            <a:r>
              <a:rPr lang="en-US" dirty="0" smtClean="0">
                <a:solidFill>
                  <a:srgbClr val="FF0000"/>
                </a:solidFill>
              </a:rPr>
              <a:t>Forms Reliability </a:t>
            </a:r>
            <a:endParaRPr lang="en-US" dirty="0">
              <a:solidFill>
                <a:srgbClr val="FF0000"/>
              </a:solidFill>
            </a:endParaRPr>
          </a:p>
        </p:txBody>
      </p:sp>
      <p:sp>
        <p:nvSpPr>
          <p:cNvPr id="9" name="Text Placeholder 8"/>
          <p:cNvSpPr>
            <a:spLocks noGrp="1"/>
          </p:cNvSpPr>
          <p:nvPr>
            <p:ph type="body" idx="1"/>
          </p:nvPr>
        </p:nvSpPr>
        <p:spPr/>
        <p:txBody>
          <a:bodyPr/>
          <a:lstStyle/>
          <a:p>
            <a:r>
              <a:rPr lang="en-US" dirty="0" smtClean="0"/>
              <a:t>Parallel-Forms Reliability is known by the various names such as </a:t>
            </a:r>
            <a:r>
              <a:rPr lang="en-US" b="1" dirty="0" smtClean="0"/>
              <a:t>Alternate forms reliability</a:t>
            </a:r>
            <a:r>
              <a:rPr lang="en-US" dirty="0" smtClean="0"/>
              <a:t>, equivalent form reliability and comparable form reliability. </a:t>
            </a:r>
            <a:endParaRPr lang="en-US" dirty="0" smtClean="0"/>
          </a:p>
          <a:p>
            <a:r>
              <a:rPr lang="en-US" dirty="0" smtClean="0"/>
              <a:t>Parallel </a:t>
            </a:r>
            <a:r>
              <a:rPr lang="en-US" dirty="0" smtClean="0"/>
              <a:t>forms reliability compares two equivalent forms of a test that measure the same attribute. </a:t>
            </a:r>
            <a:endParaRPr lang="en-US" dirty="0" smtClean="0"/>
          </a:p>
          <a:p>
            <a:r>
              <a:rPr lang="en-US" dirty="0" smtClean="0"/>
              <a:t>The </a:t>
            </a:r>
            <a:r>
              <a:rPr lang="en-US" dirty="0" smtClean="0"/>
              <a:t>two forms use different </a:t>
            </a:r>
            <a:r>
              <a:rPr lang="en-US" dirty="0" smtClean="0"/>
              <a:t>items.</a:t>
            </a:r>
          </a:p>
          <a:p>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solidFill>
                  <a:srgbClr val="FF0000"/>
                </a:solidFill>
              </a:rPr>
              <a:t>Internal </a:t>
            </a:r>
            <a:r>
              <a:rPr lang="en-US" dirty="0" smtClean="0">
                <a:solidFill>
                  <a:srgbClr val="FF0000"/>
                </a:solidFill>
              </a:rPr>
              <a:t>Consistency </a:t>
            </a:r>
            <a:r>
              <a:rPr lang="en-US" dirty="0" smtClean="0">
                <a:solidFill>
                  <a:srgbClr val="FF0000"/>
                </a:solidFill>
              </a:rPr>
              <a:t>Procedures</a:t>
            </a:r>
            <a:endParaRPr lang="en-US" dirty="0">
              <a:solidFill>
                <a:srgbClr val="FF0000"/>
              </a:solidFill>
            </a:endParaRPr>
          </a:p>
        </p:txBody>
      </p:sp>
      <p:sp>
        <p:nvSpPr>
          <p:cNvPr id="9" name="Text Placeholder 8"/>
          <p:cNvSpPr>
            <a:spLocks noGrp="1"/>
          </p:cNvSpPr>
          <p:nvPr>
            <p:ph type="body" idx="1"/>
          </p:nvPr>
        </p:nvSpPr>
        <p:spPr>
          <a:xfrm>
            <a:off x="838200" y="1628384"/>
            <a:ext cx="10515600" cy="4548579"/>
          </a:xfrm>
        </p:spPr>
        <p:txBody>
          <a:bodyPr/>
          <a:lstStyle/>
          <a:p>
            <a:r>
              <a:rPr lang="en-US" dirty="0" smtClean="0"/>
              <a:t>The idea behind internal consistency procedures is that items measuring same phenomena should produce similar results. Following internal consistency procedures are commonly used for estimating </a:t>
            </a:r>
            <a:r>
              <a:rPr lang="en-US" dirty="0" smtClean="0"/>
              <a:t>reliability.</a:t>
            </a:r>
          </a:p>
          <a:p>
            <a:r>
              <a:rPr lang="en-US" dirty="0" smtClean="0"/>
              <a:t>Split </a:t>
            </a:r>
            <a:r>
              <a:rPr lang="en-US" dirty="0" smtClean="0"/>
              <a:t>Half Reliability </a:t>
            </a:r>
          </a:p>
          <a:p>
            <a:r>
              <a:rPr lang="en-US" dirty="0" err="1" smtClean="0"/>
              <a:t>Kudar</a:t>
            </a:r>
            <a:r>
              <a:rPr lang="en-US" dirty="0" smtClean="0"/>
              <a:t>-Richardson </a:t>
            </a:r>
            <a:r>
              <a:rPr lang="en-US" dirty="0" smtClean="0"/>
              <a:t>Estimate of </a:t>
            </a:r>
            <a:r>
              <a:rPr lang="en-US" dirty="0" smtClean="0"/>
              <a:t>Reliability</a:t>
            </a:r>
          </a:p>
          <a:p>
            <a:r>
              <a:rPr lang="en-US" dirty="0" err="1" smtClean="0"/>
              <a:t>Cronbach’s</a:t>
            </a:r>
            <a:r>
              <a:rPr lang="en-US" dirty="0" smtClean="0"/>
              <a:t> </a:t>
            </a:r>
            <a:r>
              <a:rPr lang="en-US" dirty="0" smtClean="0"/>
              <a:t>Alpha (</a:t>
            </a:r>
            <a:r>
              <a:rPr lang="el-GR" dirty="0" smtClean="0"/>
              <a:t>α) </a:t>
            </a:r>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solidFill>
                  <a:srgbClr val="FF0000"/>
                </a:solidFill>
              </a:rPr>
              <a:t>Split </a:t>
            </a:r>
            <a:r>
              <a:rPr lang="en-US" dirty="0" smtClean="0">
                <a:solidFill>
                  <a:srgbClr val="FF0000"/>
                </a:solidFill>
              </a:rPr>
              <a:t>Half Reliability </a:t>
            </a:r>
            <a:endParaRPr lang="en-US" dirty="0">
              <a:solidFill>
                <a:srgbClr val="FF0000"/>
              </a:solidFill>
            </a:endParaRPr>
          </a:p>
        </p:txBody>
      </p:sp>
      <p:sp>
        <p:nvSpPr>
          <p:cNvPr id="9" name="Text Placeholder 8"/>
          <p:cNvSpPr>
            <a:spLocks noGrp="1"/>
          </p:cNvSpPr>
          <p:nvPr>
            <p:ph type="body" idx="1"/>
          </p:nvPr>
        </p:nvSpPr>
        <p:spPr/>
        <p:txBody>
          <a:bodyPr/>
          <a:lstStyle/>
          <a:p>
            <a:r>
              <a:rPr lang="en-US" dirty="0" smtClean="0"/>
              <a:t>In this method, as the name implies, we randomly divide all items that intends to measure same construct into two </a:t>
            </a:r>
            <a:r>
              <a:rPr lang="en-US" dirty="0" smtClean="0"/>
              <a:t>sets.</a:t>
            </a:r>
          </a:p>
          <a:p>
            <a:r>
              <a:rPr lang="en-US" dirty="0" smtClean="0"/>
              <a:t>The </a:t>
            </a:r>
            <a:r>
              <a:rPr lang="en-US" dirty="0" smtClean="0"/>
              <a:t>complete instrument is administered on sample of people and total scores are calculated for each randomly divided half; the split half reliability is then, the simply the correlation between these two scores. </a:t>
            </a:r>
            <a:endParaRPr lang="en-US" dirty="0" smtClean="0"/>
          </a:p>
          <a:p>
            <a:r>
              <a:rPr lang="en-US" dirty="0" smtClean="0"/>
              <a:t>r = (2rhh)/(1 + </a:t>
            </a:r>
            <a:r>
              <a:rPr lang="en-US" dirty="0" err="1" smtClean="0"/>
              <a:t>rhh</a:t>
            </a:r>
            <a:r>
              <a:rPr lang="en-US" dirty="0" smtClean="0"/>
              <a:t>) </a:t>
            </a:r>
          </a:p>
          <a:p>
            <a:pPr>
              <a:buNone/>
            </a:pPr>
            <a:r>
              <a:rPr lang="en-US" dirty="0" smtClean="0"/>
              <a:t>(Where </a:t>
            </a:r>
            <a:r>
              <a:rPr lang="en-US" dirty="0" err="1" smtClean="0"/>
              <a:t>rhh</a:t>
            </a:r>
            <a:r>
              <a:rPr lang="en-US" dirty="0" smtClean="0"/>
              <a:t> is correlation between two halves)</a:t>
            </a:r>
          </a:p>
          <a:p>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err="1" smtClean="0">
                <a:solidFill>
                  <a:srgbClr val="FF0000"/>
                </a:solidFill>
              </a:rPr>
              <a:t>Kudar</a:t>
            </a:r>
            <a:r>
              <a:rPr lang="en-US" b="1" dirty="0" smtClean="0">
                <a:solidFill>
                  <a:srgbClr val="FF0000"/>
                </a:solidFill>
              </a:rPr>
              <a:t>-Richardson Estimate of Reliability</a:t>
            </a:r>
            <a:r>
              <a:rPr lang="en-US" dirty="0" smtClean="0">
                <a:solidFill>
                  <a:srgbClr val="FF0000"/>
                </a:solidFill>
              </a:rPr>
              <a:t> </a:t>
            </a:r>
            <a:endParaRPr lang="en-US" dirty="0">
              <a:solidFill>
                <a:srgbClr val="FF0000"/>
              </a:solidFill>
            </a:endParaRPr>
          </a:p>
        </p:txBody>
      </p:sp>
      <p:sp>
        <p:nvSpPr>
          <p:cNvPr id="9" name="Text Placeholder 8"/>
          <p:cNvSpPr>
            <a:spLocks noGrp="1"/>
          </p:cNvSpPr>
          <p:nvPr>
            <p:ph type="body" idx="1"/>
          </p:nvPr>
        </p:nvSpPr>
        <p:spPr/>
        <p:txBody>
          <a:bodyPr/>
          <a:lstStyle/>
          <a:p>
            <a:r>
              <a:rPr lang="en-US" dirty="0" smtClean="0"/>
              <a:t>The coefficient of internal consistency could also be obtained with the help of </a:t>
            </a:r>
            <a:r>
              <a:rPr lang="en-US" dirty="0" err="1" smtClean="0"/>
              <a:t>Kudar</a:t>
            </a:r>
            <a:r>
              <a:rPr lang="en-US" dirty="0" smtClean="0"/>
              <a:t>-Richardson formula number 20. </a:t>
            </a:r>
            <a:endParaRPr lang="en-US" dirty="0" smtClean="0"/>
          </a:p>
          <a:p>
            <a:r>
              <a:rPr lang="en-US" dirty="0" smtClean="0"/>
              <a:t>One </a:t>
            </a:r>
            <a:r>
              <a:rPr lang="en-US" dirty="0" smtClean="0"/>
              <a:t>of the techniques for item analysis is item difficulty index. </a:t>
            </a:r>
            <a:endParaRPr lang="en-US" dirty="0" smtClean="0"/>
          </a:p>
          <a:p>
            <a:r>
              <a:rPr lang="en-US" dirty="0" smtClean="0"/>
              <a:t>Item </a:t>
            </a:r>
            <a:r>
              <a:rPr lang="en-US" dirty="0" smtClean="0"/>
              <a:t>difficulty is the proportion or percentage of those answering correctly to an item. </a:t>
            </a:r>
            <a:endParaRPr lang="en-US" dirty="0" smtClean="0"/>
          </a:p>
          <a:p>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pic>
        <p:nvPicPr>
          <p:cNvPr id="36866" name="Picture 2"/>
          <p:cNvPicPr>
            <a:picLocks noChangeAspect="1" noChangeArrowheads="1"/>
          </p:cNvPicPr>
          <p:nvPr/>
        </p:nvPicPr>
        <p:blipFill>
          <a:blip r:embed="rId2"/>
          <a:srcRect/>
          <a:stretch>
            <a:fillRect/>
          </a:stretch>
        </p:blipFill>
        <p:spPr bwMode="auto">
          <a:xfrm>
            <a:off x="3507288" y="4559474"/>
            <a:ext cx="3294345" cy="152817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402</TotalTime>
  <Words>631</Words>
  <Application>Microsoft Office PowerPoint</Application>
  <PresentationFormat>Custom</PresentationFormat>
  <Paragraphs>94</Paragraphs>
  <Slides>14</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14</vt:i4>
      </vt:variant>
    </vt:vector>
  </HeadingPairs>
  <TitlesOfParts>
    <vt:vector size="20" baseType="lpstr">
      <vt:lpstr>Arial</vt:lpstr>
      <vt:lpstr>Calibri</vt:lpstr>
      <vt:lpstr>Arial Black</vt:lpstr>
      <vt:lpstr>Times New Roman</vt:lpstr>
      <vt:lpstr>Raleway ExtraBold</vt:lpstr>
      <vt:lpstr>1_Office Theme</vt:lpstr>
      <vt:lpstr>Slide 1</vt:lpstr>
      <vt:lpstr>INDEX </vt:lpstr>
      <vt:lpstr>Meaning of Reliability </vt:lpstr>
      <vt:lpstr>External Consistency Procedures </vt:lpstr>
      <vt:lpstr>Test-Retest reliability</vt:lpstr>
      <vt:lpstr>Parallel Forms Reliability </vt:lpstr>
      <vt:lpstr>Internal Consistency Procedures</vt:lpstr>
      <vt:lpstr>Split Half Reliability </vt:lpstr>
      <vt:lpstr>Kudar-Richardson Estimate of Reliability </vt:lpstr>
      <vt:lpstr>Cronbach’s Alpha (α) </vt:lpstr>
      <vt:lpstr>Scorer Reliability</vt:lpstr>
      <vt:lpstr>Validity</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ucahh</cp:lastModifiedBy>
  <cp:revision>46</cp:revision>
  <dcterms:created xsi:type="dcterms:W3CDTF">2019-01-09T10:33:58Z</dcterms:created>
  <dcterms:modified xsi:type="dcterms:W3CDTF">2024-01-03T10:40:43Z</dcterms:modified>
</cp:coreProperties>
</file>