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6" r:id="rId4"/>
    <p:sldId id="258" r:id="rId5"/>
    <p:sldId id="265" r:id="rId6"/>
    <p:sldId id="264" r:id="rId7"/>
    <p:sldId id="263" r:id="rId8"/>
    <p:sldId id="262" r:id="rId9"/>
    <p:sldId id="261" r:id="rId10"/>
    <p:sldId id="260" r:id="rId11"/>
    <p:sldId id="259" r:id="rId12"/>
    <p:sldId id="267" r:id="rId13"/>
  </p:sldIdLst>
  <p:sldSz cx="12192000" cy="6858000"/>
  <p:notesSz cx="6858000" cy="9144000"/>
  <p:embeddedFontLst>
    <p:embeddedFont>
      <p:font typeface="Calibri" pitchFamily="34" charset="0"/>
      <p:regular r:id="rId15"/>
      <p:bold r:id="rId16"/>
      <p:italic r:id="rId17"/>
      <p:boldItalic r:id="rId18"/>
    </p:embeddedFont>
    <p:embeddedFont>
      <p:font typeface="Arial Black" pitchFamily="3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6" d="100"/>
          <a:sy n="76" d="100"/>
        </p:scale>
        <p:origin x="-480" y="15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yjus.com/maths/normal-distributio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simplilearn.com/what-is-statistical-analysis-articl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nvestopedia.com/terms/p/pairstrade.asp"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investopedia.com/ask/answers/073115/what-assumptions-are-made-when-conducting-ttest.as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a:graphicFrameLocks noChangeAspect="1"/>
          </p:cNvGraphicFramePr>
          <p:nvPr/>
        </p:nvGraphicFramePr>
        <p:xfrm>
          <a:off x="76788" y="3121720"/>
          <a:ext cx="3303056" cy="3148059"/>
        </p:xfrm>
        <a:graphic>
          <a:graphicData uri="http://schemas.openxmlformats.org/presentationml/2006/ole">
            <p:oleObj spid="_x0000_s1040" r:id="rId4" imgW="3303056" imgH="3148059" progId="">
              <p:embed/>
            </p:oleObj>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48422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a:t>
            </a:r>
            <a:r>
              <a:rPr lang="en-US" sz="4000" b="0" i="0" u="none" strike="noStrike" cap="none" dirty="0" smtClean="0">
                <a:solidFill>
                  <a:schemeClr val="dk1"/>
                </a:solidFill>
                <a:latin typeface="Times New Roman"/>
                <a:ea typeface="Times New Roman"/>
                <a:cs typeface="Times New Roman"/>
                <a:sym typeface="Times New Roman"/>
              </a:rPr>
              <a:t>8</a:t>
            </a:r>
          </a:p>
          <a:p>
            <a:pPr marL="0" marR="0" lvl="0" indent="0" algn="ctr" rtl="0">
              <a:lnSpc>
                <a:spcPct val="90000"/>
              </a:lnSpc>
              <a:spcBef>
                <a:spcPts val="980"/>
              </a:spcBef>
              <a:spcAft>
                <a:spcPts val="0"/>
              </a:spcAft>
              <a:buClr>
                <a:srgbClr val="000000"/>
              </a:buClr>
              <a:buSzPts val="2400"/>
              <a:buFont typeface="Arial"/>
              <a:buNone/>
            </a:pP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1120"/>
              </a:spcBef>
              <a:buSzPts val="3200"/>
            </a:pPr>
            <a:r>
              <a:rPr lang="en-IN" sz="3200" dirty="0" smtClean="0">
                <a:solidFill>
                  <a:srgbClr val="FF0000"/>
                </a:solidFill>
              </a:rPr>
              <a:t>Hypothesis Testing</a:t>
            </a:r>
            <a:endParaRPr lang="en-IN" sz="3200" dirty="0" smtClean="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Chi-Square </a:t>
            </a:r>
            <a:r>
              <a:rPr lang="en-US" b="1" dirty="0" smtClean="0">
                <a:solidFill>
                  <a:srgbClr val="FF0000"/>
                </a:solidFill>
              </a:rPr>
              <a:t>Test</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A </a:t>
            </a:r>
            <a:r>
              <a:rPr lang="en-US" dirty="0" smtClean="0"/>
              <a:t>chi-square test is a statistical test that is used to compare observed and expected results. </a:t>
            </a:r>
            <a:endParaRPr lang="en-US" dirty="0" smtClean="0"/>
          </a:p>
          <a:p>
            <a:r>
              <a:rPr lang="en-US" dirty="0" smtClean="0"/>
              <a:t>The </a:t>
            </a:r>
            <a:r>
              <a:rPr lang="en-US" dirty="0" smtClean="0"/>
              <a:t>goal of this test is to identify whether a disparity between actual and predicted data is due to chance or to a link between the variables under </a:t>
            </a:r>
            <a:r>
              <a:rPr lang="en-US" dirty="0" smtClean="0"/>
              <a:t>consideration.</a:t>
            </a:r>
          </a:p>
          <a:p>
            <a:r>
              <a:rPr lang="en-US" dirty="0" smtClean="0"/>
              <a:t>Where</a:t>
            </a:r>
          </a:p>
          <a:p>
            <a:r>
              <a:rPr lang="en-US" dirty="0" smtClean="0"/>
              <a:t>c = Degrees of freedom</a:t>
            </a:r>
          </a:p>
          <a:p>
            <a:r>
              <a:rPr lang="en-US" dirty="0" smtClean="0"/>
              <a:t>O = Observed Value</a:t>
            </a:r>
          </a:p>
          <a:p>
            <a:r>
              <a:rPr lang="en-US" dirty="0" smtClean="0"/>
              <a:t>E = Expected Value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12290" name="Picture 2"/>
          <p:cNvPicPr>
            <a:picLocks noChangeAspect="1" noChangeArrowheads="1"/>
          </p:cNvPicPr>
          <p:nvPr/>
        </p:nvPicPr>
        <p:blipFill>
          <a:blip r:embed="rId2"/>
          <a:srcRect/>
          <a:stretch>
            <a:fillRect/>
          </a:stretch>
        </p:blipFill>
        <p:spPr bwMode="auto">
          <a:xfrm>
            <a:off x="6262122" y="4485732"/>
            <a:ext cx="2943225" cy="1400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smtClean="0">
                <a:solidFill>
                  <a:srgbClr val="FF0000"/>
                </a:solidFill>
              </a:rPr>
              <a:t>Analysis of variance </a:t>
            </a:r>
            <a:r>
              <a:rPr lang="en-US" b="1" dirty="0" smtClean="0">
                <a:solidFill>
                  <a:srgbClr val="FF0000"/>
                </a:solidFill>
              </a:rPr>
              <a:t>techniques</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Analysis of Variance (ANOVA) is a collection of statistical models used to analyze the differences between group means or variances.</a:t>
            </a:r>
          </a:p>
          <a:p>
            <a:r>
              <a:rPr lang="en-US" dirty="0" smtClean="0"/>
              <a:t>Compares </a:t>
            </a:r>
            <a:r>
              <a:rPr lang="en-US" dirty="0" smtClean="0"/>
              <a:t>multiple groups at one time.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13314" name="Picture 2"/>
          <p:cNvPicPr>
            <a:picLocks noChangeAspect="1" noChangeArrowheads="1"/>
          </p:cNvPicPr>
          <p:nvPr/>
        </p:nvPicPr>
        <p:blipFill>
          <a:blip r:embed="rId2"/>
          <a:srcRect/>
          <a:stretch>
            <a:fillRect/>
          </a:stretch>
        </p:blipFill>
        <p:spPr bwMode="auto">
          <a:xfrm>
            <a:off x="3955701" y="3594970"/>
            <a:ext cx="3473440" cy="286846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838200" y="413359"/>
            <a:ext cx="10515600" cy="5763604"/>
          </a:xfrm>
        </p:spPr>
        <p:txBody>
          <a:bodyPr>
            <a:normAutofit/>
          </a:bodyPr>
          <a:lstStyle/>
          <a:p>
            <a:r>
              <a:rPr lang="en-US" b="1" dirty="0" smtClean="0">
                <a:solidFill>
                  <a:srgbClr val="FF0000"/>
                </a:solidFill>
              </a:rPr>
              <a:t>One way ANOVA</a:t>
            </a:r>
            <a:endParaRPr lang="en-US" dirty="0" smtClean="0">
              <a:solidFill>
                <a:srgbClr val="FF0000"/>
              </a:solidFill>
            </a:endParaRPr>
          </a:p>
          <a:p>
            <a:r>
              <a:rPr lang="en-US" dirty="0" smtClean="0"/>
              <a:t>Compares two or more unmatched groups when data are categorized in one factor.</a:t>
            </a:r>
          </a:p>
          <a:p>
            <a:r>
              <a:rPr lang="en-US" dirty="0" smtClean="0"/>
              <a:t>Example :</a:t>
            </a:r>
          </a:p>
          <a:p>
            <a:r>
              <a:rPr lang="en-US" dirty="0" smtClean="0"/>
              <a:t>Comparing </a:t>
            </a:r>
            <a:r>
              <a:rPr lang="en-US" dirty="0" smtClean="0"/>
              <a:t>a control group with three different doses of aspirin</a:t>
            </a:r>
          </a:p>
          <a:p>
            <a:endParaRPr lang="en-US" b="1" dirty="0" smtClean="0"/>
          </a:p>
          <a:p>
            <a:r>
              <a:rPr lang="en-US" b="1" dirty="0" smtClean="0">
                <a:solidFill>
                  <a:srgbClr val="FF0000"/>
                </a:solidFill>
              </a:rPr>
              <a:t>Two </a:t>
            </a:r>
            <a:r>
              <a:rPr lang="en-US" b="1" dirty="0" smtClean="0">
                <a:solidFill>
                  <a:srgbClr val="FF0000"/>
                </a:solidFill>
              </a:rPr>
              <a:t>way ANOVA</a:t>
            </a:r>
            <a:endParaRPr lang="en-US" dirty="0" smtClean="0">
              <a:solidFill>
                <a:srgbClr val="FF0000"/>
              </a:solidFill>
            </a:endParaRPr>
          </a:p>
          <a:p>
            <a:r>
              <a:rPr lang="en-US" dirty="0" smtClean="0"/>
              <a:t>Used </a:t>
            </a:r>
            <a:r>
              <a:rPr lang="en-US" dirty="0" smtClean="0"/>
              <a:t>to determine the effect of two nominal predictor variables on a continuous outcome variable.</a:t>
            </a:r>
          </a:p>
          <a:p>
            <a:r>
              <a:rPr lang="en-US" dirty="0" smtClean="0"/>
              <a:t>It </a:t>
            </a:r>
            <a:r>
              <a:rPr lang="en-US" dirty="0" smtClean="0"/>
              <a:t>analyses the effect of the independent variables on the expected outcome along with their relationship to the outcome itself.</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a:xfrm>
            <a:off x="838200" y="1440493"/>
            <a:ext cx="10515600" cy="4736470"/>
          </a:xfrm>
        </p:spPr>
        <p:txBody>
          <a:bodyPr/>
          <a:lstStyle/>
          <a:p>
            <a:r>
              <a:rPr lang="en-IN" dirty="0" smtClean="0"/>
              <a:t>Tests of Significance based on </a:t>
            </a:r>
            <a:r>
              <a:rPr lang="en-IN" dirty="0" smtClean="0"/>
              <a:t>normal </a:t>
            </a:r>
            <a:r>
              <a:rPr lang="en-IN" dirty="0" smtClean="0"/>
              <a:t>distributions </a:t>
            </a:r>
            <a:endParaRPr lang="en-IN" dirty="0" smtClean="0"/>
          </a:p>
          <a:p>
            <a:r>
              <a:rPr lang="en-IN" dirty="0" smtClean="0"/>
              <a:t>t </a:t>
            </a:r>
            <a:r>
              <a:rPr lang="en-IN" dirty="0" smtClean="0"/>
              <a:t>distributions </a:t>
            </a:r>
          </a:p>
          <a:p>
            <a:r>
              <a:rPr lang="en-IN" dirty="0" smtClean="0"/>
              <a:t>chi-square distributions </a:t>
            </a:r>
          </a:p>
          <a:p>
            <a:r>
              <a:rPr lang="en-IN" dirty="0" smtClean="0"/>
              <a:t>Analysis </a:t>
            </a:r>
            <a:r>
              <a:rPr lang="en-IN" dirty="0" smtClean="0"/>
              <a:t>of variance techniques</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pPr marL="0" lvl="0" indent="0" algn="r" rtl="0">
                <a:lnSpc>
                  <a:spcPct val="100000"/>
                </a:lnSpc>
                <a:spcBef>
                  <a:spcPts val="0"/>
                </a:spcBef>
                <a:spcAft>
                  <a:spcPts val="0"/>
                </a:spcAft>
                <a:buSzPts val="2000"/>
                <a:buNone/>
              </a:p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IN" dirty="0" smtClean="0">
                <a:solidFill>
                  <a:srgbClr val="FF0000"/>
                </a:solidFill>
              </a:rPr>
              <a:t>Tests of Significance based on normal distributions </a:t>
            </a:r>
            <a:endParaRPr lang="en-US" dirty="0">
              <a:solidFill>
                <a:srgbClr val="FF0000"/>
              </a:solidFill>
            </a:endParaRPr>
          </a:p>
        </p:txBody>
      </p:sp>
      <p:sp>
        <p:nvSpPr>
          <p:cNvPr id="9" name="Text Placeholder 8"/>
          <p:cNvSpPr>
            <a:spLocks noGrp="1"/>
          </p:cNvSpPr>
          <p:nvPr>
            <p:ph type="body" idx="1"/>
          </p:nvPr>
        </p:nvSpPr>
        <p:spPr/>
        <p:txBody>
          <a:bodyPr>
            <a:normAutofit lnSpcReduction="10000"/>
          </a:bodyPr>
          <a:lstStyle/>
          <a:p>
            <a:r>
              <a:rPr lang="en-US" dirty="0" smtClean="0"/>
              <a:t>In probability and statistics, the normal distribution or Gaussian distribution or bell curve is one of the most important continuous probability distributions. </a:t>
            </a:r>
            <a:endParaRPr lang="en-US" dirty="0" smtClean="0"/>
          </a:p>
          <a:p>
            <a:r>
              <a:rPr lang="en-US" dirty="0" smtClean="0"/>
              <a:t>The</a:t>
            </a:r>
            <a:r>
              <a:rPr lang="en-US" dirty="0" smtClean="0"/>
              <a:t> </a:t>
            </a:r>
            <a:r>
              <a:rPr lang="en-US" u="sng" dirty="0" smtClean="0">
                <a:hlinkClick r:id="rId2"/>
              </a:rPr>
              <a:t>normal distribution</a:t>
            </a:r>
            <a:r>
              <a:rPr lang="en-US" dirty="0" smtClean="0"/>
              <a:t> is defined as the probability density function f(x) for the continuous random variable, say x, in the system</a:t>
            </a:r>
            <a:r>
              <a:rPr lang="en-US" dirty="0" smtClean="0"/>
              <a:t>.</a:t>
            </a:r>
          </a:p>
          <a:p>
            <a:r>
              <a:rPr lang="en-US" dirty="0" smtClean="0"/>
              <a:t>Where </a:t>
            </a:r>
          </a:p>
          <a:p>
            <a:r>
              <a:rPr lang="en-US" dirty="0" smtClean="0"/>
              <a:t>μ = Mean</a:t>
            </a:r>
          </a:p>
          <a:p>
            <a:r>
              <a:rPr lang="en-US" dirty="0" smtClean="0"/>
              <a:t>σ = Standard deviation</a:t>
            </a:r>
          </a:p>
          <a:p>
            <a:r>
              <a:rPr lang="en-US" dirty="0" smtClean="0"/>
              <a:t>x = Normal random variable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pic>
        <p:nvPicPr>
          <p:cNvPr id="8194" name="Picture 2"/>
          <p:cNvPicPr>
            <a:picLocks noChangeAspect="1" noChangeArrowheads="1"/>
          </p:cNvPicPr>
          <p:nvPr/>
        </p:nvPicPr>
        <p:blipFill>
          <a:blip r:embed="rId3"/>
          <a:srcRect/>
          <a:stretch>
            <a:fillRect/>
          </a:stretch>
        </p:blipFill>
        <p:spPr bwMode="auto">
          <a:xfrm>
            <a:off x="6493463" y="4456179"/>
            <a:ext cx="3447047" cy="96759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Hypothesis </a:t>
            </a:r>
            <a:r>
              <a:rPr lang="en-US" dirty="0" smtClean="0">
                <a:solidFill>
                  <a:srgbClr val="FF0000"/>
                </a:solidFill>
              </a:rPr>
              <a:t>Testing</a:t>
            </a:r>
            <a:endParaRPr lang="en-US" dirty="0">
              <a:solidFill>
                <a:srgbClr val="FF0000"/>
              </a:solidFill>
            </a:endParaRPr>
          </a:p>
        </p:txBody>
      </p:sp>
      <p:sp>
        <p:nvSpPr>
          <p:cNvPr id="9" name="Text Placeholder 8"/>
          <p:cNvSpPr>
            <a:spLocks noGrp="1"/>
          </p:cNvSpPr>
          <p:nvPr>
            <p:ph type="body" idx="1"/>
          </p:nvPr>
        </p:nvSpPr>
        <p:spPr>
          <a:xfrm>
            <a:off x="838200" y="1653436"/>
            <a:ext cx="10515600" cy="5047989"/>
          </a:xfrm>
        </p:spPr>
        <p:txBody>
          <a:bodyPr>
            <a:normAutofit/>
          </a:bodyPr>
          <a:lstStyle/>
          <a:p>
            <a:r>
              <a:rPr lang="en-US" dirty="0" smtClean="0"/>
              <a:t>Hypothesis Testing is a type of </a:t>
            </a:r>
            <a:r>
              <a:rPr lang="en-US" u="sng" dirty="0" smtClean="0">
                <a:hlinkClick r:id="rId2" tooltip="statistical analysis"/>
              </a:rPr>
              <a:t>statistical analysis</a:t>
            </a:r>
            <a:r>
              <a:rPr lang="en-US" dirty="0" smtClean="0"/>
              <a:t> in which you put your assumptions about a population parameter to the test. </a:t>
            </a:r>
            <a:endParaRPr lang="en-US" dirty="0" smtClean="0"/>
          </a:p>
          <a:p>
            <a:r>
              <a:rPr lang="en-US" dirty="0" smtClean="0"/>
              <a:t>It </a:t>
            </a:r>
            <a:r>
              <a:rPr lang="en-US" dirty="0" smtClean="0"/>
              <a:t>is used to estimate the relationship between 2 statistical variables</a:t>
            </a:r>
            <a:r>
              <a:rPr lang="en-US" dirty="0" smtClean="0"/>
              <a:t>.</a:t>
            </a:r>
          </a:p>
          <a:p>
            <a:pPr>
              <a:buNone/>
            </a:pPr>
            <a:r>
              <a:rPr lang="en-US" dirty="0" smtClean="0"/>
              <a:t>                                       Z </a:t>
            </a:r>
            <a:r>
              <a:rPr lang="en-US" dirty="0" smtClean="0"/>
              <a:t>= ( x̅ – μ0 ) / (σ /√n)</a:t>
            </a:r>
          </a:p>
          <a:p>
            <a:r>
              <a:rPr lang="en-US" dirty="0" smtClean="0"/>
              <a:t>Here, x̅ is the sample mean,</a:t>
            </a:r>
          </a:p>
          <a:p>
            <a:r>
              <a:rPr lang="en-US" dirty="0" smtClean="0"/>
              <a:t>μ0 is the population mean,</a:t>
            </a:r>
          </a:p>
          <a:p>
            <a:r>
              <a:rPr lang="en-US" dirty="0" smtClean="0"/>
              <a:t>σ is the standard deviation,</a:t>
            </a:r>
          </a:p>
          <a:p>
            <a:r>
              <a:rPr lang="en-US" dirty="0" smtClean="0"/>
              <a:t>n is the sample size.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Types of Hypothesis </a:t>
            </a:r>
            <a:r>
              <a:rPr lang="en-US" dirty="0" smtClean="0">
                <a:solidFill>
                  <a:srgbClr val="FF0000"/>
                </a:solidFill>
              </a:rPr>
              <a:t>Testing</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Z Test</a:t>
            </a:r>
          </a:p>
          <a:p>
            <a:r>
              <a:rPr lang="en-US" dirty="0" smtClean="0"/>
              <a:t>T Test</a:t>
            </a:r>
          </a:p>
          <a:p>
            <a:r>
              <a:rPr lang="en-US" dirty="0" smtClean="0"/>
              <a:t>Chi-Square </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T-Test</a:t>
            </a:r>
            <a:endParaRPr lang="en-US" dirty="0">
              <a:solidFill>
                <a:srgbClr val="FF0000"/>
              </a:solidFill>
            </a:endParaRPr>
          </a:p>
        </p:txBody>
      </p:sp>
      <p:sp>
        <p:nvSpPr>
          <p:cNvPr id="9" name="Text Placeholder 8"/>
          <p:cNvSpPr>
            <a:spLocks noGrp="1"/>
          </p:cNvSpPr>
          <p:nvPr>
            <p:ph type="body" idx="1"/>
          </p:nvPr>
        </p:nvSpPr>
        <p:spPr/>
        <p:txBody>
          <a:bodyPr/>
          <a:lstStyle/>
          <a:p>
            <a:pPr algn="just"/>
            <a:r>
              <a:rPr lang="en-US" dirty="0" smtClean="0"/>
              <a:t>A t-test is an inferential statistic used to determine if there is a statistically significant difference between the means of two variables.</a:t>
            </a:r>
          </a:p>
          <a:p>
            <a:pPr algn="just"/>
            <a:r>
              <a:rPr lang="en-US" dirty="0" smtClean="0"/>
              <a:t>The t-test is a test used for hypothesis testing in statistics.</a:t>
            </a:r>
          </a:p>
          <a:p>
            <a:pPr algn="just"/>
            <a:r>
              <a:rPr lang="en-US" dirty="0" smtClean="0"/>
              <a:t>Calculating a t-test requires three fundamental data values including the difference between the mean values from each data set, the standard deviation of each group, and the number of data values.</a:t>
            </a:r>
          </a:p>
          <a:p>
            <a:pPr algn="just"/>
            <a:r>
              <a:rPr lang="en-US" dirty="0" smtClean="0"/>
              <a:t>T-tests can be dependent or independent.</a:t>
            </a:r>
          </a:p>
          <a:p>
            <a:pPr algn="just"/>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Paired Sample </a:t>
            </a:r>
            <a:r>
              <a:rPr lang="en-US" dirty="0" smtClean="0">
                <a:solidFill>
                  <a:srgbClr val="FF0000"/>
                </a:solidFill>
              </a:rPr>
              <a:t>T-Test</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The correlated t-test, or paired t-test, is a dependent type of test and is performed when the samples consist of </a:t>
            </a:r>
            <a:r>
              <a:rPr lang="en-US" u="sng" dirty="0" smtClean="0">
                <a:hlinkClick r:id="rId2"/>
              </a:rPr>
              <a:t>matched pairs</a:t>
            </a:r>
            <a:r>
              <a:rPr lang="en-US" dirty="0" smtClean="0"/>
              <a:t> of similar units, or when there are cases of repeated measures</a:t>
            </a:r>
            <a:r>
              <a:rPr lang="en-US" dirty="0" smtClean="0"/>
              <a:t>.</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pic>
        <p:nvPicPr>
          <p:cNvPr id="9218" name="Picture 2"/>
          <p:cNvPicPr>
            <a:picLocks noChangeAspect="1" noChangeArrowheads="1"/>
          </p:cNvPicPr>
          <p:nvPr/>
        </p:nvPicPr>
        <p:blipFill>
          <a:blip r:embed="rId3"/>
          <a:srcRect/>
          <a:stretch>
            <a:fillRect/>
          </a:stretch>
        </p:blipFill>
        <p:spPr bwMode="auto">
          <a:xfrm>
            <a:off x="1460348" y="3283886"/>
            <a:ext cx="6629814" cy="302923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Equal Variance or Pooled </a:t>
            </a:r>
            <a:r>
              <a:rPr lang="en-US" b="1" dirty="0" smtClean="0">
                <a:solidFill>
                  <a:srgbClr val="FF0000"/>
                </a:solidFill>
              </a:rPr>
              <a:t>T-Test</a:t>
            </a:r>
            <a:endParaRPr lang="en-US" dirty="0">
              <a:solidFill>
                <a:srgbClr val="FF0000"/>
              </a:solidFill>
            </a:endParaRPr>
          </a:p>
        </p:txBody>
      </p:sp>
      <p:sp>
        <p:nvSpPr>
          <p:cNvPr id="9" name="Text Placeholder 8"/>
          <p:cNvSpPr>
            <a:spLocks noGrp="1"/>
          </p:cNvSpPr>
          <p:nvPr>
            <p:ph type="body" idx="1"/>
          </p:nvPr>
        </p:nvSpPr>
        <p:spPr>
          <a:xfrm>
            <a:off x="838200" y="1215025"/>
            <a:ext cx="10515600" cy="4961938"/>
          </a:xfrm>
        </p:spPr>
        <p:txBody>
          <a:bodyPr/>
          <a:lstStyle/>
          <a:p>
            <a:r>
              <a:rPr lang="en-US" dirty="0" smtClean="0"/>
              <a:t>The equal variance t-test is an independent t-test and is used when the number of samples in each group is the same, or the variance of the two data sets is similar</a:t>
            </a:r>
            <a:r>
              <a:rPr lang="en-US" dirty="0" smtClean="0"/>
              <a:t>.</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10242" name="Picture 2"/>
          <p:cNvPicPr>
            <a:picLocks noChangeAspect="1" noChangeArrowheads="1"/>
          </p:cNvPicPr>
          <p:nvPr/>
        </p:nvPicPr>
        <p:blipFill>
          <a:blip r:embed="rId2"/>
          <a:srcRect/>
          <a:stretch>
            <a:fillRect/>
          </a:stretch>
        </p:blipFill>
        <p:spPr bwMode="auto">
          <a:xfrm>
            <a:off x="1202500" y="2642992"/>
            <a:ext cx="7490564" cy="421500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37992" y="0"/>
            <a:ext cx="10515600" cy="962634"/>
          </a:xfrm>
        </p:spPr>
        <p:txBody>
          <a:bodyPr/>
          <a:lstStyle/>
          <a:p>
            <a:r>
              <a:rPr lang="en-US" b="1" dirty="0" smtClean="0">
                <a:solidFill>
                  <a:srgbClr val="FF0000"/>
                </a:solidFill>
              </a:rPr>
              <a:t>Unequal Variance </a:t>
            </a:r>
            <a:r>
              <a:rPr lang="en-US" b="1" dirty="0" smtClean="0">
                <a:solidFill>
                  <a:srgbClr val="FF0000"/>
                </a:solidFill>
              </a:rPr>
              <a:t>T-Test</a:t>
            </a:r>
            <a:endParaRPr lang="en-US" dirty="0">
              <a:solidFill>
                <a:srgbClr val="FF0000"/>
              </a:solidFill>
            </a:endParaRPr>
          </a:p>
        </p:txBody>
      </p:sp>
      <p:sp>
        <p:nvSpPr>
          <p:cNvPr id="9" name="Text Placeholder 8"/>
          <p:cNvSpPr>
            <a:spLocks noGrp="1"/>
          </p:cNvSpPr>
          <p:nvPr>
            <p:ph type="body" idx="1"/>
          </p:nvPr>
        </p:nvSpPr>
        <p:spPr>
          <a:xfrm>
            <a:off x="175364" y="826718"/>
            <a:ext cx="11799518" cy="6031282"/>
          </a:xfrm>
        </p:spPr>
        <p:txBody>
          <a:bodyPr/>
          <a:lstStyle/>
          <a:p>
            <a:r>
              <a:rPr lang="en-US" dirty="0" smtClean="0"/>
              <a:t>The unequal </a:t>
            </a:r>
            <a:r>
              <a:rPr lang="en-US" u="sng" dirty="0" smtClean="0">
                <a:hlinkClick r:id="rId2"/>
              </a:rPr>
              <a:t>variance t-test</a:t>
            </a:r>
            <a:r>
              <a:rPr lang="en-US" dirty="0" smtClean="0"/>
              <a:t> is an independent t-test and is used when the number of samples in each group is different, and the variance of the two data sets is also different. This test is also called Welch's t-test.</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11266" name="Picture 2"/>
          <p:cNvPicPr>
            <a:picLocks noChangeAspect="1" noChangeArrowheads="1"/>
          </p:cNvPicPr>
          <p:nvPr/>
        </p:nvPicPr>
        <p:blipFill>
          <a:blip r:embed="rId3"/>
          <a:srcRect/>
          <a:stretch>
            <a:fillRect/>
          </a:stretch>
        </p:blipFill>
        <p:spPr bwMode="auto">
          <a:xfrm>
            <a:off x="648376" y="2204582"/>
            <a:ext cx="7781640" cy="425432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381</Words>
  <Application>Microsoft Office PowerPoint</Application>
  <PresentationFormat>Custom</PresentationFormat>
  <Paragraphs>71</Paragraphs>
  <Slides>12</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12</vt:i4>
      </vt:variant>
    </vt:vector>
  </HeadingPairs>
  <TitlesOfParts>
    <vt:vector size="17" baseType="lpstr">
      <vt:lpstr>Arial</vt:lpstr>
      <vt:lpstr>Calibri</vt:lpstr>
      <vt:lpstr>Arial Black</vt:lpstr>
      <vt:lpstr>Times New Roman</vt:lpstr>
      <vt:lpstr>1_Office Theme</vt:lpstr>
      <vt:lpstr>Slide 1</vt:lpstr>
      <vt:lpstr>INDEX </vt:lpstr>
      <vt:lpstr>Tests of Significance based on normal distributions </vt:lpstr>
      <vt:lpstr>Hypothesis Testing</vt:lpstr>
      <vt:lpstr>Types of Hypothesis Testing</vt:lpstr>
      <vt:lpstr>T-Test</vt:lpstr>
      <vt:lpstr>Paired Sample T-Test</vt:lpstr>
      <vt:lpstr>Equal Variance or Pooled T-Test</vt:lpstr>
      <vt:lpstr>Unequal Variance T-Test</vt:lpstr>
      <vt:lpstr>Chi-Square Test</vt:lpstr>
      <vt:lpstr>Analysis of variance techniques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49</cp:revision>
  <dcterms:created xsi:type="dcterms:W3CDTF">2019-01-09T10:33:58Z</dcterms:created>
  <dcterms:modified xsi:type="dcterms:W3CDTF">2024-01-03T11:09:27Z</dcterms:modified>
</cp:coreProperties>
</file>