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3" r:id="rId7"/>
    <p:sldId id="262" r:id="rId8"/>
    <p:sldId id="261" r:id="rId9"/>
    <p:sldId id="264" r:id="rId10"/>
    <p:sldId id="265" r:id="rId11"/>
    <p:sldId id="266" r:id="rId12"/>
    <p:sldId id="268" r:id="rId13"/>
    <p:sldId id="267" r:id="rId14"/>
    <p:sldId id="269" r:id="rId15"/>
  </p:sldIdLst>
  <p:sldSz cx="12192000" cy="6858000"/>
  <p:notesSz cx="6858000" cy="9144000"/>
  <p:embeddedFontLst>
    <p:embeddedFont>
      <p:font typeface="Calibri" pitchFamily="34" charset="0"/>
      <p:regular r:id="rId17"/>
      <p:bold r:id="rId18"/>
      <p:italic r:id="rId19"/>
      <p:boldItalic r:id="rId20"/>
    </p:embeddedFont>
    <p:embeddedFont>
      <p:font typeface="Arial Black" pitchFamily="34" charset="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oduHMOk3uhM/02PeLJExVOK8V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6" d="100"/>
          <a:sy n="76" d="100"/>
        </p:scale>
        <p:origin x="-480"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 xmlns:p14="http://schemas.microsoft.com/office/powerpoint/2010/main" val="3596242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1200" b="0">
                <a:solidFill>
                  <a:schemeClr val="dk1"/>
                </a:solidFill>
                <a:latin typeface="Times New Roman"/>
                <a:ea typeface="Times New Roman"/>
                <a:cs typeface="Times New Roman"/>
                <a:sym typeface="Times New Roman"/>
              </a:rPr>
              <a:t>1.#</a:t>
            </a: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6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6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6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6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7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6">
            <a:alphaModFix/>
          </a:blip>
          <a:stretch>
            <a:fillRect/>
          </a:stretch>
        </a:blipFill>
        <a:effectLst/>
      </p:bgPr>
    </p:bg>
    <p:spTree>
      <p:nvGrpSpPr>
        <p:cNvPr id="1" name="Shape 9"/>
        <p:cNvGrpSpPr/>
        <p:nvPr/>
      </p:nvGrpSpPr>
      <p:grpSpPr>
        <a:xfrm>
          <a:off x="0" y="0"/>
          <a:ext cx="0" cy="0"/>
          <a:chOff x="0" y="0"/>
          <a:chExt cx="0" cy="0"/>
        </a:xfrm>
      </p:grpSpPr>
      <p:sp>
        <p:nvSpPr>
          <p:cNvPr id="10" name="Google Shape;10;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9" r:id="rId3"/>
    <p:sldLayoutId id="214748366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p:nvPr/>
        </p:nvSpPr>
        <p:spPr>
          <a:xfrm>
            <a:off x="-4421" y="5427341"/>
            <a:ext cx="12196421" cy="15185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 name="Google Shape;97;p1"/>
          <p:cNvSpPr/>
          <p:nvPr/>
        </p:nvSpPr>
        <p:spPr>
          <a:xfrm>
            <a:off x="302197" y="5901985"/>
            <a:ext cx="45719" cy="613881"/>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
          <p:cNvSpPr txBox="1"/>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99" name="Google Shape;99;p1"/>
          <p:cNvSpPr/>
          <p:nvPr/>
        </p:nvSpPr>
        <p:spPr>
          <a:xfrm rot="10800000" flipH="1">
            <a:off x="9506857" y="5939880"/>
            <a:ext cx="1291772" cy="1157606"/>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graphicFrame>
        <p:nvGraphicFramePr>
          <p:cNvPr id="100" name="Google Shape;100;p1"/>
          <p:cNvGraphicFramePr>
            <a:graphicFrameLocks noChangeAspect="1"/>
          </p:cNvGraphicFramePr>
          <p:nvPr/>
        </p:nvGraphicFramePr>
        <p:xfrm>
          <a:off x="76788" y="3121720"/>
          <a:ext cx="3303056" cy="3148059"/>
        </p:xfrm>
        <a:graphic>
          <a:graphicData uri="http://schemas.openxmlformats.org/presentationml/2006/ole">
            <p:oleObj spid="_x0000_s1040" r:id="rId4" imgW="3303056" imgH="3148059" progId="">
              <p:embed/>
            </p:oleObj>
          </a:graphicData>
        </a:graphic>
      </p:graphicFrame>
      <p:sp>
        <p:nvSpPr>
          <p:cNvPr id="101" name="Google Shape;101;p1"/>
          <p:cNvSpPr/>
          <p:nvPr/>
        </p:nvSpPr>
        <p:spPr>
          <a:xfrm flipH="1">
            <a:off x="7045437" y="-64960"/>
            <a:ext cx="5146562" cy="5852440"/>
          </a:xfrm>
          <a:prstGeom prst="rtTriangle">
            <a:avLst/>
          </a:prstGeom>
          <a:solidFill>
            <a:srgbClr val="F2F2F2">
              <a:alpha val="1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2" name="Google Shape;102;p1"/>
          <p:cNvSpPr/>
          <p:nvPr/>
        </p:nvSpPr>
        <p:spPr>
          <a:xfrm>
            <a:off x="2124074" y="2025525"/>
            <a:ext cx="6829425" cy="1580679"/>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3" name="Google Shape;103;p1"/>
          <p:cNvPicPr preferRelativeResize="0"/>
          <p:nvPr/>
        </p:nvPicPr>
        <p:blipFill rotWithShape="1">
          <a:blip r:embed="rId5">
            <a:alphaModFix/>
          </a:blip>
          <a:srcRect/>
          <a:stretch/>
        </p:blipFill>
        <p:spPr>
          <a:xfrm>
            <a:off x="12104" y="24501"/>
            <a:ext cx="3859753" cy="1538254"/>
          </a:xfrm>
          <a:prstGeom prst="rect">
            <a:avLst/>
          </a:prstGeom>
          <a:noFill/>
          <a:ln>
            <a:noFill/>
          </a:ln>
        </p:spPr>
      </p:pic>
      <p:sp>
        <p:nvSpPr>
          <p:cNvPr id="104" name="Google Shape;104;p1"/>
          <p:cNvSpPr/>
          <p:nvPr/>
        </p:nvSpPr>
        <p:spPr>
          <a:xfrm flipH="1">
            <a:off x="9829797" y="5333999"/>
            <a:ext cx="2366623" cy="1600201"/>
          </a:xfrm>
          <a:prstGeom prst="rtTriangl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 name="Google Shape;105;p1"/>
          <p:cNvSpPr txBox="1"/>
          <p:nvPr/>
        </p:nvSpPr>
        <p:spPr>
          <a:xfrm>
            <a:off x="6881359" y="6019560"/>
            <a:ext cx="4928608"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595959"/>
                </a:solidFill>
                <a:latin typeface="Arial"/>
                <a:ea typeface="Arial"/>
                <a:cs typeface="Arial"/>
                <a:sym typeface="Arial"/>
              </a:rPr>
              <a:t>DISCOVER . </a:t>
            </a:r>
            <a:r>
              <a:rPr lang="en-US" sz="2000" b="1" i="0" u="none" strike="noStrike" cap="none">
                <a:solidFill>
                  <a:srgbClr val="C00000"/>
                </a:solidFill>
                <a:latin typeface="Arial"/>
                <a:ea typeface="Arial"/>
                <a:cs typeface="Arial"/>
                <a:sym typeface="Arial"/>
              </a:rPr>
              <a:t>LEARN</a:t>
            </a:r>
            <a:r>
              <a:rPr lang="en-US" sz="2000" b="1" i="0" u="none" strike="noStrike" cap="none">
                <a:solidFill>
                  <a:srgbClr val="595959"/>
                </a:solidFill>
                <a:latin typeface="Arial"/>
                <a:ea typeface="Arial"/>
                <a:cs typeface="Arial"/>
                <a:sym typeface="Arial"/>
              </a:rPr>
              <a:t> . EMPOWER</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chemeClr val="dk1"/>
              </a:solidFill>
              <a:latin typeface="Arial"/>
              <a:ea typeface="Arial"/>
              <a:cs typeface="Arial"/>
              <a:sym typeface="Arial"/>
            </a:endParaRPr>
          </a:p>
        </p:txBody>
      </p:sp>
      <p:sp>
        <p:nvSpPr>
          <p:cNvPr id="106" name="Google Shape;106;p1"/>
          <p:cNvSpPr/>
          <p:nvPr/>
        </p:nvSpPr>
        <p:spPr>
          <a:xfrm>
            <a:off x="6885780" y="6043646"/>
            <a:ext cx="45719" cy="370620"/>
          </a:xfrm>
          <a:prstGeom prst="rect">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 name="Google Shape;107;p1"/>
          <p:cNvSpPr txBox="1"/>
          <p:nvPr/>
        </p:nvSpPr>
        <p:spPr>
          <a:xfrm>
            <a:off x="3871857" y="6296559"/>
            <a:ext cx="183078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8" name="Google Shape;108;p1"/>
          <p:cNvSpPr txBox="1"/>
          <p:nvPr/>
        </p:nvSpPr>
        <p:spPr>
          <a:xfrm>
            <a:off x="2818509" y="942434"/>
            <a:ext cx="8387468" cy="2484229"/>
          </a:xfrm>
          <a:prstGeom prst="rect">
            <a:avLst/>
          </a:prstGeom>
          <a:noFill/>
          <a:ln>
            <a:noFill/>
          </a:ln>
        </p:spPr>
        <p:txBody>
          <a:bodyPr spcFirstLastPara="1" wrap="square" lIns="91425" tIns="45700" rIns="91425" bIns="45700" anchor="t" anchorCtr="0">
            <a:spAutoFit/>
          </a:bodyPr>
          <a:lstStyle/>
          <a:p>
            <a:pPr marL="0" marR="0" lvl="0" indent="0" algn="ctr" rtl="0">
              <a:lnSpc>
                <a:spcPct val="90000"/>
              </a:lnSpc>
              <a:spcBef>
                <a:spcPts val="0"/>
              </a:spcBef>
              <a:spcAft>
                <a:spcPts val="0"/>
              </a:spcAft>
              <a:buClr>
                <a:srgbClr val="000000"/>
              </a:buClr>
              <a:buSzPts val="3200"/>
              <a:buFont typeface="Arial"/>
              <a:buNone/>
            </a:pPr>
            <a:endParaRPr sz="3200" b="1" i="0" u="none" strike="noStrike" cap="none" dirty="0">
              <a:solidFill>
                <a:schemeClr val="dk1"/>
              </a:solidFill>
              <a:latin typeface="Arial Black"/>
              <a:ea typeface="Arial Black"/>
              <a:cs typeface="Arial Black"/>
              <a:sym typeface="Arial Black"/>
            </a:endParaRPr>
          </a:p>
          <a:p>
            <a:pPr marL="0" marR="0" lvl="0" indent="0" algn="ctr" rtl="0">
              <a:lnSpc>
                <a:spcPct val="90000"/>
              </a:lnSpc>
              <a:spcBef>
                <a:spcPts val="980"/>
              </a:spcBef>
              <a:spcAft>
                <a:spcPts val="0"/>
              </a:spcAft>
              <a:buClr>
                <a:srgbClr val="000000"/>
              </a:buClr>
              <a:buSzPts val="2400"/>
              <a:buFont typeface="Arial"/>
              <a:buNone/>
            </a:pPr>
            <a:r>
              <a:rPr lang="en-US" sz="4000" b="0" i="0" u="none" strike="noStrike" cap="none" dirty="0" smtClean="0">
                <a:solidFill>
                  <a:schemeClr val="dk1"/>
                </a:solidFill>
                <a:latin typeface="Times New Roman"/>
                <a:ea typeface="Times New Roman"/>
                <a:cs typeface="Times New Roman"/>
                <a:sym typeface="Times New Roman"/>
              </a:rPr>
              <a:t>CHAPTER </a:t>
            </a:r>
            <a:r>
              <a:rPr lang="en-US" sz="4000" b="0" i="0" u="none" strike="noStrike" cap="none" dirty="0" smtClean="0">
                <a:solidFill>
                  <a:schemeClr val="dk1"/>
                </a:solidFill>
                <a:latin typeface="Times New Roman"/>
                <a:ea typeface="Times New Roman"/>
                <a:cs typeface="Times New Roman"/>
                <a:sym typeface="Times New Roman"/>
              </a:rPr>
              <a:t>8</a:t>
            </a:r>
          </a:p>
          <a:p>
            <a:pPr marL="0" marR="0" lvl="0" indent="0" algn="ctr" rtl="0">
              <a:lnSpc>
                <a:spcPct val="90000"/>
              </a:lnSpc>
              <a:spcBef>
                <a:spcPts val="980"/>
              </a:spcBef>
              <a:spcAft>
                <a:spcPts val="0"/>
              </a:spcAft>
              <a:buClr>
                <a:srgbClr val="000000"/>
              </a:buClr>
              <a:buSzPts val="2400"/>
              <a:buFont typeface="Arial"/>
              <a:buNone/>
            </a:pPr>
            <a:endParaRPr lang="en-US" sz="4000" b="0" i="0" u="none" strike="noStrike" cap="none" dirty="0" smtClean="0">
              <a:solidFill>
                <a:schemeClr val="dk1"/>
              </a:solidFill>
              <a:latin typeface="Times New Roman"/>
              <a:ea typeface="Times New Roman"/>
              <a:cs typeface="Times New Roman"/>
              <a:sym typeface="Times New Roman"/>
            </a:endParaRPr>
          </a:p>
          <a:p>
            <a:pPr lvl="0" algn="ctr">
              <a:lnSpc>
                <a:spcPct val="90000"/>
              </a:lnSpc>
              <a:spcBef>
                <a:spcPts val="1120"/>
              </a:spcBef>
              <a:buSzPts val="3200"/>
            </a:pPr>
            <a:r>
              <a:rPr lang="en-IN" sz="3200" dirty="0" smtClean="0">
                <a:solidFill>
                  <a:srgbClr val="FF0000"/>
                </a:solidFill>
              </a:rPr>
              <a:t>Report </a:t>
            </a:r>
            <a:r>
              <a:rPr lang="en-IN" sz="3200" dirty="0" smtClean="0">
                <a:solidFill>
                  <a:srgbClr val="FF0000"/>
                </a:solidFill>
              </a:rPr>
              <a:t>Writing</a:t>
            </a:r>
            <a:endParaRPr lang="en-IN" sz="3200" dirty="0" smtClean="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Illustrations</a:t>
            </a:r>
            <a:endParaRPr lang="en-US" dirty="0"/>
          </a:p>
        </p:txBody>
      </p:sp>
      <p:sp>
        <p:nvSpPr>
          <p:cNvPr id="9" name="Text Placeholder 8"/>
          <p:cNvSpPr>
            <a:spLocks noGrp="1"/>
          </p:cNvSpPr>
          <p:nvPr>
            <p:ph type="body" idx="1"/>
          </p:nvPr>
        </p:nvSpPr>
        <p:spPr>
          <a:xfrm>
            <a:off x="713983" y="1503124"/>
            <a:ext cx="10922695" cy="4897676"/>
          </a:xfrm>
        </p:spPr>
        <p:txBody>
          <a:bodyPr>
            <a:normAutofit fontScale="92500" lnSpcReduction="10000"/>
          </a:bodyPr>
          <a:lstStyle/>
          <a:p>
            <a:pPr algn="just"/>
            <a:r>
              <a:rPr lang="en-US" dirty="0" smtClean="0"/>
              <a:t> </a:t>
            </a:r>
            <a:r>
              <a:rPr lang="en-US" dirty="0" smtClean="0"/>
              <a:t>What </a:t>
            </a:r>
            <a:r>
              <a:rPr lang="en-US" dirty="0" smtClean="0"/>
              <a:t>has been said of Tables applies generally to the figures of the results section as well.</a:t>
            </a:r>
          </a:p>
          <a:p>
            <a:pPr algn="just"/>
            <a:r>
              <a:rPr lang="en-US" dirty="0" smtClean="0"/>
              <a:t>Figures </a:t>
            </a:r>
            <a:r>
              <a:rPr lang="en-US" dirty="0" smtClean="0"/>
              <a:t>are graphs, charts, and illustrations.</a:t>
            </a:r>
          </a:p>
          <a:p>
            <a:pPr algn="just"/>
            <a:r>
              <a:rPr lang="en-US" dirty="0" smtClean="0"/>
              <a:t>The </a:t>
            </a:r>
            <a:r>
              <a:rPr lang="en-US" dirty="0" smtClean="0"/>
              <a:t>caption is placed </a:t>
            </a:r>
            <a:r>
              <a:rPr lang="en-US" i="1" dirty="0" smtClean="0"/>
              <a:t>below </a:t>
            </a:r>
            <a:r>
              <a:rPr lang="en-US" dirty="0" smtClean="0"/>
              <a:t>the figure instead of above. The word ‘Figure 1’ appears first followed by the caption. Only the first word of the caption is capitalized.</a:t>
            </a:r>
          </a:p>
          <a:p>
            <a:pPr algn="just"/>
            <a:r>
              <a:rPr lang="en-US" dirty="0" smtClean="0"/>
              <a:t>If </a:t>
            </a:r>
            <a:r>
              <a:rPr lang="en-US" dirty="0" smtClean="0"/>
              <a:t>there is enough space, you may place it on the same page as text, but a separate page should otherwise be used, especially for publishing purposes.</a:t>
            </a:r>
          </a:p>
          <a:p>
            <a:pPr algn="just"/>
            <a:r>
              <a:rPr lang="en-US" dirty="0" smtClean="0"/>
              <a:t>Remember </a:t>
            </a:r>
            <a:r>
              <a:rPr lang="en-US" dirty="0" smtClean="0"/>
              <a:t>to place the dependent variable on the vertical axis and to follow the rules for correct calibration of the data.</a:t>
            </a:r>
          </a:p>
          <a:p>
            <a:pPr algn="just"/>
            <a:r>
              <a:rPr lang="en-US" dirty="0" smtClean="0"/>
              <a:t>Both </a:t>
            </a:r>
            <a:r>
              <a:rPr lang="en-US" dirty="0" smtClean="0"/>
              <a:t>axes should be clearly labeled, and the graph lines too when appropriate.</a:t>
            </a:r>
          </a:p>
          <a:p>
            <a:pPr algn="just"/>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Bibliography</a:t>
            </a:r>
            <a:endParaRPr lang="en-US" dirty="0">
              <a:solidFill>
                <a:srgbClr val="FF0000"/>
              </a:solidFill>
            </a:endParaRPr>
          </a:p>
        </p:txBody>
      </p:sp>
      <p:sp>
        <p:nvSpPr>
          <p:cNvPr id="9" name="Text Placeholder 8"/>
          <p:cNvSpPr>
            <a:spLocks noGrp="1"/>
          </p:cNvSpPr>
          <p:nvPr>
            <p:ph type="body" idx="1"/>
          </p:nvPr>
        </p:nvSpPr>
        <p:spPr>
          <a:xfrm>
            <a:off x="638827" y="1578279"/>
            <a:ext cx="10860065" cy="4598684"/>
          </a:xfrm>
        </p:spPr>
        <p:txBody>
          <a:bodyPr>
            <a:normAutofit/>
          </a:bodyPr>
          <a:lstStyle/>
          <a:p>
            <a:r>
              <a:rPr lang="en-US" b="1" dirty="0" smtClean="0"/>
              <a:t>Positioning of the Bibliography: </a:t>
            </a:r>
            <a:r>
              <a:rPr lang="en-US" dirty="0" smtClean="0"/>
              <a:t>The bibliography comes after the appendices section and is separated from it by a division sheet written BIBLIOGRAPHY. </a:t>
            </a:r>
            <a:endParaRPr lang="en-US" dirty="0" smtClean="0"/>
          </a:p>
          <a:p>
            <a:r>
              <a:rPr lang="en-US" dirty="0" smtClean="0"/>
              <a:t>It </a:t>
            </a:r>
            <a:r>
              <a:rPr lang="en-US" dirty="0" smtClean="0"/>
              <a:t>is listed as a major section in all capital letters in the table of contents.</a:t>
            </a:r>
          </a:p>
          <a:p>
            <a:r>
              <a:rPr lang="en-US" dirty="0" smtClean="0"/>
              <a:t>A bibliography contains the source of every reference cited in the footnote and any other relevant works that the author has consulted. </a:t>
            </a:r>
            <a:endParaRPr lang="en-US" dirty="0" smtClean="0"/>
          </a:p>
          <a:p>
            <a:r>
              <a:rPr lang="en-US" dirty="0" smtClean="0"/>
              <a:t>It </a:t>
            </a:r>
            <a:r>
              <a:rPr lang="en-US" dirty="0" smtClean="0"/>
              <a:t>gives the reader an idea of the literature available on the subject that has influenced or aided the author.</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Bibliography</a:t>
            </a:r>
            <a:endParaRPr lang="en-US" dirty="0"/>
          </a:p>
        </p:txBody>
      </p:sp>
      <p:sp>
        <p:nvSpPr>
          <p:cNvPr id="9" name="Text Placeholder 8"/>
          <p:cNvSpPr>
            <a:spLocks noGrp="1"/>
          </p:cNvSpPr>
          <p:nvPr>
            <p:ph type="body" idx="1"/>
          </p:nvPr>
        </p:nvSpPr>
        <p:spPr>
          <a:xfrm>
            <a:off x="338203" y="1465545"/>
            <a:ext cx="11674257" cy="5198302"/>
          </a:xfrm>
        </p:spPr>
        <p:txBody>
          <a:bodyPr>
            <a:normAutofit/>
          </a:bodyPr>
          <a:lstStyle/>
          <a:p>
            <a:r>
              <a:rPr lang="en-US" b="1" dirty="0" smtClean="0"/>
              <a:t>Bibliographical Information: </a:t>
            </a:r>
            <a:r>
              <a:rPr lang="en-US" dirty="0" smtClean="0"/>
              <a:t>The following information must be given for each bibliographical reference. </a:t>
            </a:r>
          </a:p>
          <a:p>
            <a:pPr>
              <a:buNone/>
            </a:pPr>
            <a:r>
              <a:rPr lang="en-US" dirty="0" smtClean="0"/>
              <a:t>      Books</a:t>
            </a:r>
            <a:r>
              <a:rPr lang="en-US" dirty="0" smtClean="0"/>
              <a:t>                        </a:t>
            </a:r>
            <a:r>
              <a:rPr lang="en-US" dirty="0" smtClean="0"/>
              <a:t>                Magazines </a:t>
            </a:r>
            <a:r>
              <a:rPr lang="en-US" dirty="0" smtClean="0"/>
              <a:t>and Newspapers</a:t>
            </a:r>
          </a:p>
          <a:p>
            <a:pPr>
              <a:buNone/>
            </a:pPr>
            <a:r>
              <a:rPr lang="en-US" dirty="0" smtClean="0"/>
              <a:t>1)    Author(s)                              1) Author(s)</a:t>
            </a:r>
          </a:p>
          <a:p>
            <a:pPr>
              <a:buNone/>
            </a:pPr>
            <a:r>
              <a:rPr lang="en-US" dirty="0" smtClean="0"/>
              <a:t>2)   Title (underlined)          </a:t>
            </a:r>
            <a:r>
              <a:rPr lang="en-US" dirty="0" smtClean="0"/>
              <a:t>      2</a:t>
            </a:r>
            <a:r>
              <a:rPr lang="en-US" dirty="0" smtClean="0"/>
              <a:t>) Title of the article (Within quotation marks)</a:t>
            </a:r>
          </a:p>
          <a:p>
            <a:pPr>
              <a:buNone/>
            </a:pPr>
            <a:r>
              <a:rPr lang="en-US" dirty="0" smtClean="0"/>
              <a:t>3)    Place of publication        </a:t>
            </a:r>
            <a:r>
              <a:rPr lang="en-US" dirty="0" smtClean="0"/>
              <a:t> </a:t>
            </a:r>
            <a:r>
              <a:rPr lang="en-US" dirty="0" smtClean="0"/>
              <a:t>  3) Title of the magazine (underlined)</a:t>
            </a:r>
          </a:p>
          <a:p>
            <a:pPr>
              <a:buNone/>
            </a:pPr>
            <a:r>
              <a:rPr lang="en-US" dirty="0" smtClean="0"/>
              <a:t>4)   Publisher                              </a:t>
            </a:r>
            <a:r>
              <a:rPr lang="en-US" dirty="0" smtClean="0"/>
              <a:t>4</a:t>
            </a:r>
            <a:r>
              <a:rPr lang="en-US" dirty="0" smtClean="0"/>
              <a:t>) Volume number (Roman numerals)</a:t>
            </a:r>
          </a:p>
          <a:p>
            <a:pPr>
              <a:buNone/>
            </a:pPr>
            <a:r>
              <a:rPr lang="en-US" dirty="0" smtClean="0"/>
              <a:t>5)    Date of publication           </a:t>
            </a:r>
            <a:r>
              <a:rPr lang="en-US" dirty="0" smtClean="0"/>
              <a:t> 5</a:t>
            </a:r>
            <a:r>
              <a:rPr lang="en-US" dirty="0" smtClean="0"/>
              <a:t>) Serial number (Arabic numerals)</a:t>
            </a:r>
          </a:p>
          <a:p>
            <a:pPr>
              <a:buNone/>
            </a:pPr>
            <a:r>
              <a:rPr lang="en-US" dirty="0" smtClean="0"/>
              <a:t>6)     Date of issue</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Referencing</a:t>
            </a:r>
            <a:endParaRPr lang="en-US" dirty="0"/>
          </a:p>
        </p:txBody>
      </p:sp>
      <p:sp>
        <p:nvSpPr>
          <p:cNvPr id="9" name="Text Placeholder 8"/>
          <p:cNvSpPr>
            <a:spLocks noGrp="1"/>
          </p:cNvSpPr>
          <p:nvPr>
            <p:ph type="body" idx="1"/>
          </p:nvPr>
        </p:nvSpPr>
        <p:spPr>
          <a:xfrm>
            <a:off x="375781" y="1465544"/>
            <a:ext cx="11498893" cy="5073041"/>
          </a:xfrm>
        </p:spPr>
        <p:txBody>
          <a:bodyPr>
            <a:normAutofit fontScale="92500" lnSpcReduction="10000"/>
          </a:bodyPr>
          <a:lstStyle/>
          <a:p>
            <a:pPr algn="just"/>
            <a:r>
              <a:rPr lang="en-US" dirty="0" smtClean="0"/>
              <a:t>This </a:t>
            </a:r>
            <a:r>
              <a:rPr lang="en-US" dirty="0" smtClean="0"/>
              <a:t>is the last section and it should conform to APA style.</a:t>
            </a:r>
          </a:p>
          <a:p>
            <a:pPr algn="just"/>
            <a:r>
              <a:rPr lang="en-US" dirty="0" smtClean="0"/>
              <a:t>Centre </a:t>
            </a:r>
            <a:r>
              <a:rPr lang="en-US" dirty="0" smtClean="0"/>
              <a:t>the word ‘REFERENCES’ at the top of the page, but do NOT underline it or place it in quotation marks.</a:t>
            </a:r>
          </a:p>
          <a:p>
            <a:pPr algn="just"/>
            <a:r>
              <a:rPr lang="en-US" dirty="0" smtClean="0"/>
              <a:t>A </a:t>
            </a:r>
            <a:r>
              <a:rPr lang="en-US" dirty="0" smtClean="0"/>
              <a:t>reference list cites works that are publicly available.</a:t>
            </a:r>
          </a:p>
          <a:p>
            <a:pPr algn="just"/>
            <a:r>
              <a:rPr lang="en-US" dirty="0" smtClean="0"/>
              <a:t>This </a:t>
            </a:r>
            <a:r>
              <a:rPr lang="en-US" dirty="0" smtClean="0"/>
              <a:t>section is always placed on a separate page, and the page number is omitted.</a:t>
            </a:r>
          </a:p>
          <a:p>
            <a:pPr algn="just"/>
            <a:r>
              <a:rPr lang="en-US" dirty="0" smtClean="0"/>
              <a:t>Works </a:t>
            </a:r>
            <a:r>
              <a:rPr lang="en-US" dirty="0" smtClean="0"/>
              <a:t>cited in the text of your experiment must appear in the reference list and conversely each entry in the reference list must be cited in your text.</a:t>
            </a:r>
          </a:p>
          <a:p>
            <a:pPr algn="just"/>
            <a:r>
              <a:rPr lang="en-US" dirty="0" smtClean="0"/>
              <a:t>Since </a:t>
            </a:r>
            <a:r>
              <a:rPr lang="en-US" dirty="0" smtClean="0"/>
              <a:t>reference lists are intended for the use of the reader, they must be accurate and complete.</a:t>
            </a:r>
          </a:p>
          <a:p>
            <a:pPr algn="just"/>
            <a:r>
              <a:rPr lang="en-US" dirty="0" smtClean="0"/>
              <a:t>A </a:t>
            </a:r>
            <a:r>
              <a:rPr lang="en-US" dirty="0" smtClean="0"/>
              <a:t>reference consists of the following broad subsections - AUTHOR, DATE OF PUBLICATION, TITLE and PUBLICATION DATA.</a:t>
            </a:r>
          </a:p>
          <a:p>
            <a:pPr algn="just"/>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Footnotes</a:t>
            </a:r>
            <a:endParaRPr lang="en-US" b="1" dirty="0">
              <a:solidFill>
                <a:srgbClr val="FF0000"/>
              </a:solidFill>
            </a:endParaRPr>
          </a:p>
        </p:txBody>
      </p:sp>
      <p:sp>
        <p:nvSpPr>
          <p:cNvPr id="9" name="Text Placeholder 8"/>
          <p:cNvSpPr>
            <a:spLocks noGrp="1"/>
          </p:cNvSpPr>
          <p:nvPr>
            <p:ph type="body" idx="1"/>
          </p:nvPr>
        </p:nvSpPr>
        <p:spPr>
          <a:xfrm>
            <a:off x="563671" y="1402915"/>
            <a:ext cx="11198269" cy="5223354"/>
          </a:xfrm>
        </p:spPr>
        <p:txBody>
          <a:bodyPr>
            <a:normAutofit lnSpcReduction="10000"/>
          </a:bodyPr>
          <a:lstStyle/>
          <a:p>
            <a:pPr algn="just"/>
            <a:r>
              <a:rPr lang="en-US" dirty="0" smtClean="0"/>
              <a:t>Footnotes are rarely used in psychology. </a:t>
            </a:r>
            <a:endParaRPr lang="en-US" dirty="0" smtClean="0"/>
          </a:p>
          <a:p>
            <a:pPr algn="just"/>
            <a:r>
              <a:rPr lang="en-US" dirty="0" smtClean="0"/>
              <a:t>They </a:t>
            </a:r>
            <a:r>
              <a:rPr lang="en-US" dirty="0" smtClean="0"/>
              <a:t>may be used to acknowledge a research grant or assistance of others in preparation of a study. </a:t>
            </a:r>
            <a:endParaRPr lang="en-US" dirty="0" smtClean="0"/>
          </a:p>
          <a:p>
            <a:pPr algn="just"/>
            <a:r>
              <a:rPr lang="en-US" dirty="0" smtClean="0"/>
              <a:t>Avoid </a:t>
            </a:r>
            <a:r>
              <a:rPr lang="en-US" dirty="0" smtClean="0"/>
              <a:t>footnotes. </a:t>
            </a:r>
            <a:endParaRPr lang="en-US" dirty="0" smtClean="0"/>
          </a:p>
          <a:p>
            <a:pPr algn="just"/>
            <a:r>
              <a:rPr lang="en-US" dirty="0" smtClean="0"/>
              <a:t>Sometimes </a:t>
            </a:r>
            <a:r>
              <a:rPr lang="en-US" dirty="0" smtClean="0"/>
              <a:t>you want to say something that isn’t quite necessary. </a:t>
            </a:r>
            <a:endParaRPr lang="en-US" dirty="0" smtClean="0"/>
          </a:p>
          <a:p>
            <a:pPr algn="just"/>
            <a:r>
              <a:rPr lang="en-US" dirty="0" smtClean="0"/>
              <a:t>This </a:t>
            </a:r>
            <a:r>
              <a:rPr lang="en-US" dirty="0" smtClean="0"/>
              <a:t>is the time to use a footnote. If you can get away without using them, it saves the reader’s eyes. </a:t>
            </a:r>
            <a:endParaRPr lang="en-US" dirty="0" smtClean="0"/>
          </a:p>
          <a:p>
            <a:pPr algn="just"/>
            <a:r>
              <a:rPr lang="en-US" dirty="0" smtClean="0"/>
              <a:t>But </a:t>
            </a:r>
            <a:r>
              <a:rPr lang="en-US" dirty="0" smtClean="0"/>
              <a:t>sometimes it’s hard to resist making rather extensive, but rather tangential remarks. </a:t>
            </a:r>
            <a:endParaRPr lang="en-US" dirty="0" smtClean="0"/>
          </a:p>
          <a:p>
            <a:pPr algn="just"/>
            <a:r>
              <a:rPr lang="en-US" dirty="0" smtClean="0"/>
              <a:t>These </a:t>
            </a:r>
            <a:r>
              <a:rPr lang="en-US" dirty="0" smtClean="0"/>
              <a:t>go in footnotes, not the text. </a:t>
            </a:r>
            <a:endParaRPr lang="en-US" dirty="0" smtClean="0"/>
          </a:p>
          <a:p>
            <a:pPr algn="just"/>
            <a:r>
              <a:rPr lang="en-US" dirty="0" smtClean="0"/>
              <a:t>The </a:t>
            </a:r>
            <a:r>
              <a:rPr lang="en-US" dirty="0" smtClean="0"/>
              <a:t>really eager reader will read them. Others will not.</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FF0000"/>
                </a:solidFill>
              </a:rPr>
              <a:t>INDEX</a:t>
            </a:r>
            <a:r>
              <a:rPr lang="en-US" sz="1400" dirty="0">
                <a:solidFill>
                  <a:srgbClr val="FF0000"/>
                </a:solidFill>
                <a:latin typeface="Arial"/>
                <a:ea typeface="Arial"/>
                <a:cs typeface="Arial"/>
                <a:sym typeface="Arial"/>
              </a:rPr>
              <a:t/>
            </a:r>
            <a:br>
              <a:rPr lang="en-US" sz="1400" dirty="0">
                <a:solidFill>
                  <a:srgbClr val="FF0000"/>
                </a:solidFill>
                <a:latin typeface="Arial"/>
                <a:ea typeface="Arial"/>
                <a:cs typeface="Arial"/>
                <a:sym typeface="Arial"/>
              </a:rPr>
            </a:br>
            <a:endParaRPr lang="en-US" dirty="0">
              <a:solidFill>
                <a:srgbClr val="FF0000"/>
              </a:solidFill>
            </a:endParaRPr>
          </a:p>
        </p:txBody>
      </p:sp>
      <p:sp>
        <p:nvSpPr>
          <p:cNvPr id="3" name="Text Placeholder 2"/>
          <p:cNvSpPr>
            <a:spLocks noGrp="1"/>
          </p:cNvSpPr>
          <p:nvPr>
            <p:ph type="body" idx="1"/>
          </p:nvPr>
        </p:nvSpPr>
        <p:spPr>
          <a:xfrm>
            <a:off x="838200" y="1440493"/>
            <a:ext cx="10515600" cy="4736470"/>
          </a:xfrm>
        </p:spPr>
        <p:txBody>
          <a:bodyPr/>
          <a:lstStyle/>
          <a:p>
            <a:r>
              <a:rPr lang="en-US" dirty="0" smtClean="0"/>
              <a:t>Types of report </a:t>
            </a:r>
          </a:p>
          <a:p>
            <a:r>
              <a:rPr lang="en-US" dirty="0" smtClean="0"/>
              <a:t>Structure and components </a:t>
            </a:r>
            <a:r>
              <a:rPr lang="en-US" dirty="0" smtClean="0"/>
              <a:t>of scientific </a:t>
            </a:r>
            <a:endParaRPr lang="en-US" dirty="0" smtClean="0"/>
          </a:p>
          <a:p>
            <a:r>
              <a:rPr lang="en-US" dirty="0" smtClean="0"/>
              <a:t>Different </a:t>
            </a:r>
            <a:r>
              <a:rPr lang="en-US" dirty="0" smtClean="0"/>
              <a:t>steps in the preparation</a:t>
            </a:r>
            <a:r>
              <a:rPr lang="en-US" dirty="0" smtClean="0"/>
              <a:t>,</a:t>
            </a:r>
          </a:p>
          <a:p>
            <a:r>
              <a:rPr lang="en-US" dirty="0" smtClean="0"/>
              <a:t>L</a:t>
            </a:r>
            <a:r>
              <a:rPr lang="en-US" dirty="0" smtClean="0"/>
              <a:t>ayout</a:t>
            </a:r>
            <a:r>
              <a:rPr lang="en-US" dirty="0" smtClean="0"/>
              <a:t>, structure and Language of typical reports, </a:t>
            </a:r>
            <a:endParaRPr lang="en-US" dirty="0" smtClean="0"/>
          </a:p>
          <a:p>
            <a:r>
              <a:rPr lang="en-US" dirty="0" smtClean="0"/>
              <a:t>Illustrations </a:t>
            </a:r>
            <a:r>
              <a:rPr lang="en-US" dirty="0" smtClean="0"/>
              <a:t>and tables </a:t>
            </a:r>
            <a:r>
              <a:rPr lang="en-US" dirty="0" smtClean="0"/>
              <a:t> </a:t>
            </a:r>
          </a:p>
          <a:p>
            <a:r>
              <a:rPr lang="en-US" dirty="0" smtClean="0"/>
              <a:t>Bibliography</a:t>
            </a:r>
            <a:r>
              <a:rPr lang="en-US" dirty="0" smtClean="0"/>
              <a:t>, referencing </a:t>
            </a:r>
            <a:r>
              <a:rPr lang="en-US" dirty="0" smtClean="0"/>
              <a:t> </a:t>
            </a:r>
          </a:p>
          <a:p>
            <a:r>
              <a:rPr lang="en-US" dirty="0" smtClean="0"/>
              <a:t>F</a:t>
            </a:r>
            <a:r>
              <a:rPr lang="en-US" dirty="0" smtClean="0"/>
              <a:t>ootnotes</a:t>
            </a:r>
            <a:endParaRPr lang="en-US" dirty="0"/>
          </a:p>
        </p:txBody>
      </p:sp>
      <p:sp>
        <p:nvSpPr>
          <p:cNvPr id="114" name="Google Shape;114;p4"/>
          <p:cNvSpPr txBox="1">
            <a:spLocks noGrp="1"/>
          </p:cNvSpPr>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r>
              <a:rPr lang="en-US" sz="2000" b="1">
                <a:solidFill>
                  <a:schemeClr val="dk1"/>
                </a:solidFill>
                <a:latin typeface="Arial"/>
                <a:ea typeface="Arial"/>
                <a:cs typeface="Arial"/>
                <a:sym typeface="Arial"/>
              </a:rPr>
              <a:t>1.</a:t>
            </a:r>
            <a:fld id="{00000000-1234-1234-1234-123412341234}" type="slidenum">
              <a:rPr lang="en-US" sz="2000" b="1">
                <a:solidFill>
                  <a:schemeClr val="dk1"/>
                </a:solidFill>
                <a:latin typeface="Arial"/>
                <a:ea typeface="Arial"/>
                <a:cs typeface="Arial"/>
                <a:sym typeface="Arial"/>
              </a:rPr>
              <a:pPr marL="0" lvl="0" indent="0" algn="r" rtl="0">
                <a:lnSpc>
                  <a:spcPct val="100000"/>
                </a:lnSpc>
                <a:spcBef>
                  <a:spcPts val="0"/>
                </a:spcBef>
                <a:spcAft>
                  <a:spcPts val="0"/>
                </a:spcAft>
                <a:buSzPts val="2000"/>
                <a:buNone/>
              </a:pPr>
              <a:t>2</a:t>
            </a:fld>
            <a:endParaRPr sz="2000" b="1">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RESEARCH REPORT</a:t>
            </a:r>
            <a:endParaRPr lang="en-US" dirty="0">
              <a:solidFill>
                <a:srgbClr val="FF0000"/>
              </a:solidFill>
            </a:endParaRPr>
          </a:p>
        </p:txBody>
      </p:sp>
      <p:sp>
        <p:nvSpPr>
          <p:cNvPr id="9" name="Text Placeholder 8"/>
          <p:cNvSpPr>
            <a:spLocks noGrp="1"/>
          </p:cNvSpPr>
          <p:nvPr>
            <p:ph type="body" idx="1"/>
          </p:nvPr>
        </p:nvSpPr>
        <p:spPr/>
        <p:txBody>
          <a:bodyPr>
            <a:normAutofit/>
          </a:bodyPr>
          <a:lstStyle/>
          <a:p>
            <a:r>
              <a:rPr lang="en-US" dirty="0" smtClean="0"/>
              <a:t>A research </a:t>
            </a:r>
            <a:r>
              <a:rPr lang="en-US" dirty="0" smtClean="0"/>
              <a:t>paper/report is a systematic write up on the findings of the study including methodologies, discussion, conclusions etc. following a definite style. </a:t>
            </a:r>
            <a:endParaRPr lang="en-US" dirty="0" smtClean="0"/>
          </a:p>
          <a:p>
            <a:r>
              <a:rPr lang="en-US" dirty="0" smtClean="0"/>
              <a:t>More </a:t>
            </a:r>
            <a:r>
              <a:rPr lang="en-US" dirty="0" smtClean="0"/>
              <a:t>elaborately and precisely, a report or systematic write up on the findings of a research study including an abstract/executive summary/summary, </a:t>
            </a:r>
            <a:r>
              <a:rPr lang="en-US" dirty="0" smtClean="0"/>
              <a:t>introduction, methodology/materials </a:t>
            </a:r>
            <a:r>
              <a:rPr lang="en-US" dirty="0" smtClean="0"/>
              <a:t>and </a:t>
            </a:r>
            <a:r>
              <a:rPr lang="en-US" dirty="0" smtClean="0"/>
              <a:t>methods, results </a:t>
            </a:r>
            <a:r>
              <a:rPr lang="en-US" dirty="0" smtClean="0"/>
              <a:t>and discussion, conclusions and recommendations, references etc. following a definite style or format may be called a Research Report.</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smtClean="0">
                <a:solidFill>
                  <a:srgbClr val="FF0000"/>
                </a:solidFill>
              </a:rPr>
              <a:t>TYPES OF </a:t>
            </a:r>
            <a:r>
              <a:rPr lang="en-US" b="1" dirty="0" smtClean="0">
                <a:solidFill>
                  <a:srgbClr val="FF0000"/>
                </a:solidFill>
              </a:rPr>
              <a:t>REPORT</a:t>
            </a:r>
            <a:endParaRPr lang="en-US" dirty="0">
              <a:solidFill>
                <a:srgbClr val="FF0000"/>
              </a:solidFill>
            </a:endParaRPr>
          </a:p>
        </p:txBody>
      </p:sp>
      <p:sp>
        <p:nvSpPr>
          <p:cNvPr id="9" name="Text Placeholder 8"/>
          <p:cNvSpPr>
            <a:spLocks noGrp="1"/>
          </p:cNvSpPr>
          <p:nvPr>
            <p:ph type="body" idx="1"/>
          </p:nvPr>
        </p:nvSpPr>
        <p:spPr/>
        <p:txBody>
          <a:bodyPr/>
          <a:lstStyle/>
          <a:p>
            <a:r>
              <a:rPr lang="en-US" dirty="0" smtClean="0"/>
              <a:t>Informational</a:t>
            </a:r>
          </a:p>
          <a:p>
            <a:r>
              <a:rPr lang="en-US" dirty="0" smtClean="0"/>
              <a:t>Analytical</a:t>
            </a:r>
          </a:p>
          <a:p>
            <a:r>
              <a:rPr lang="en-US" dirty="0" smtClean="0"/>
              <a:t>Persuasive</a:t>
            </a:r>
            <a:r>
              <a:rPr lang="en-US" dirty="0" smtClean="0"/>
              <a:t/>
            </a:r>
            <a:br>
              <a:rPr lang="en-US" dirty="0" smtClean="0"/>
            </a:br>
            <a:r>
              <a:rPr lang="en-US" dirty="0" smtClean="0"/>
              <a:t/>
            </a:r>
            <a:br>
              <a:rPr lang="en-US" dirty="0" smtClean="0"/>
            </a:b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b="1" dirty="0" smtClean="0">
                <a:solidFill>
                  <a:srgbClr val="FF0000"/>
                </a:solidFill>
              </a:rPr>
              <a:t>COMPONENTS OF A RESEARCH </a:t>
            </a:r>
            <a:r>
              <a:rPr lang="en-US" b="1" dirty="0" smtClean="0">
                <a:solidFill>
                  <a:srgbClr val="FF0000"/>
                </a:solidFill>
              </a:rPr>
              <a:t>REPORT</a:t>
            </a:r>
            <a:endParaRPr lang="en-US" dirty="0">
              <a:solidFill>
                <a:srgbClr val="FF0000"/>
              </a:solidFill>
            </a:endParaRPr>
          </a:p>
        </p:txBody>
      </p:sp>
      <p:sp>
        <p:nvSpPr>
          <p:cNvPr id="9" name="Text Placeholder 8"/>
          <p:cNvSpPr>
            <a:spLocks noGrp="1"/>
          </p:cNvSpPr>
          <p:nvPr>
            <p:ph type="body" idx="1"/>
          </p:nvPr>
        </p:nvSpPr>
        <p:spPr>
          <a:xfrm>
            <a:off x="313151" y="1402914"/>
            <a:ext cx="11511419" cy="5455086"/>
          </a:xfrm>
        </p:spPr>
        <p:txBody>
          <a:bodyPr>
            <a:normAutofit lnSpcReduction="10000"/>
          </a:bodyPr>
          <a:lstStyle/>
          <a:p>
            <a:r>
              <a:rPr lang="en-US" b="1" dirty="0" smtClean="0"/>
              <a:t>Beginning </a:t>
            </a:r>
            <a:r>
              <a:rPr lang="en-US" b="1" dirty="0" smtClean="0"/>
              <a:t>Material</a:t>
            </a:r>
            <a:r>
              <a:rPr lang="en-US" dirty="0" smtClean="0"/>
              <a:t>: Title </a:t>
            </a:r>
            <a:r>
              <a:rPr lang="en-US" dirty="0" smtClean="0"/>
              <a:t>page, abstract, key word list, table of contents, list of figures and tables, acknowledgements</a:t>
            </a:r>
          </a:p>
          <a:p>
            <a:r>
              <a:rPr lang="en-US" b="1" dirty="0" smtClean="0"/>
              <a:t>Chapter </a:t>
            </a:r>
            <a:r>
              <a:rPr lang="en-US" b="1" dirty="0" smtClean="0"/>
              <a:t>1</a:t>
            </a:r>
            <a:r>
              <a:rPr lang="en-US" dirty="0" smtClean="0"/>
              <a:t>: Introduction </a:t>
            </a:r>
            <a:r>
              <a:rPr lang="en-US" dirty="0" smtClean="0"/>
              <a:t>– statement of the problem, hypotheses, why it is important, objectives of the work, scope of the work</a:t>
            </a:r>
          </a:p>
          <a:p>
            <a:r>
              <a:rPr lang="en-US" b="1" dirty="0" smtClean="0"/>
              <a:t>Chapter </a:t>
            </a:r>
            <a:r>
              <a:rPr lang="en-US" b="1" dirty="0" smtClean="0"/>
              <a:t>2</a:t>
            </a:r>
            <a:r>
              <a:rPr lang="en-US" dirty="0" smtClean="0"/>
              <a:t>: Background </a:t>
            </a:r>
            <a:r>
              <a:rPr lang="en-US" dirty="0" smtClean="0"/>
              <a:t>and Literature Review – discuss related work and indicate how it relates to report</a:t>
            </a:r>
          </a:p>
          <a:p>
            <a:r>
              <a:rPr lang="en-US" b="1" dirty="0" smtClean="0"/>
              <a:t>Chapter </a:t>
            </a:r>
            <a:r>
              <a:rPr lang="en-US" b="1" dirty="0" smtClean="0"/>
              <a:t>3</a:t>
            </a:r>
            <a:r>
              <a:rPr lang="en-US" dirty="0" smtClean="0"/>
              <a:t>: Procedure </a:t>
            </a:r>
            <a:r>
              <a:rPr lang="en-US" dirty="0" smtClean="0"/>
              <a:t>– describe the procedure used in project, data used, and how it was obtained</a:t>
            </a:r>
          </a:p>
          <a:p>
            <a:r>
              <a:rPr lang="en-US" b="1" dirty="0" smtClean="0"/>
              <a:t>Chapter </a:t>
            </a:r>
            <a:r>
              <a:rPr lang="en-US" b="1" dirty="0" smtClean="0"/>
              <a:t>4</a:t>
            </a:r>
            <a:r>
              <a:rPr lang="en-US" dirty="0" smtClean="0"/>
              <a:t>: Results </a:t>
            </a:r>
            <a:r>
              <a:rPr lang="en-US" dirty="0" smtClean="0"/>
              <a:t>– indicate what happened and interpret what it means</a:t>
            </a:r>
          </a:p>
          <a:p>
            <a:r>
              <a:rPr lang="en-US" b="1" dirty="0" smtClean="0"/>
              <a:t>Chapter </a:t>
            </a:r>
            <a:r>
              <a:rPr lang="en-US" b="1" dirty="0" smtClean="0"/>
              <a:t>5</a:t>
            </a:r>
            <a:r>
              <a:rPr lang="en-US" dirty="0" smtClean="0"/>
              <a:t>: Conclusions </a:t>
            </a:r>
            <a:r>
              <a:rPr lang="en-US" dirty="0" smtClean="0"/>
              <a:t>and Recommendations – summarize conclusions and what they mean (i.e., answer the question, “So what?”). What changes and further work do you recommend</a:t>
            </a:r>
            <a:r>
              <a:rPr lang="en-US" dirty="0" smtClean="0"/>
              <a:t>?</a:t>
            </a:r>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b="1" dirty="0" smtClean="0">
                <a:solidFill>
                  <a:srgbClr val="FF0000"/>
                </a:solidFill>
              </a:rPr>
              <a:t>STRUCTURE OF THE RESEARCH </a:t>
            </a:r>
            <a:r>
              <a:rPr lang="en-US" b="1" dirty="0" smtClean="0">
                <a:solidFill>
                  <a:srgbClr val="FF0000"/>
                </a:solidFill>
              </a:rPr>
              <a:t>REPORT</a:t>
            </a:r>
            <a:endParaRPr lang="en-US" dirty="0">
              <a:solidFill>
                <a:srgbClr val="FF0000"/>
              </a:solidFill>
            </a:endParaRPr>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pic>
        <p:nvPicPr>
          <p:cNvPr id="14338" name="Picture 2"/>
          <p:cNvPicPr>
            <a:picLocks noChangeAspect="1" noChangeArrowheads="1"/>
          </p:cNvPicPr>
          <p:nvPr/>
        </p:nvPicPr>
        <p:blipFill>
          <a:blip r:embed="rId2"/>
          <a:srcRect/>
          <a:stretch>
            <a:fillRect/>
          </a:stretch>
        </p:blipFill>
        <p:spPr bwMode="auto">
          <a:xfrm>
            <a:off x="1515650" y="1537873"/>
            <a:ext cx="8596791" cy="49911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Different steps in the </a:t>
            </a:r>
            <a:r>
              <a:rPr lang="en-US" dirty="0" smtClean="0">
                <a:solidFill>
                  <a:srgbClr val="FF0000"/>
                </a:solidFill>
              </a:rPr>
              <a:t>preparation</a:t>
            </a:r>
            <a:endParaRPr lang="en-US" dirty="0">
              <a:solidFill>
                <a:srgbClr val="FF0000"/>
              </a:solidFill>
            </a:endParaRPr>
          </a:p>
        </p:txBody>
      </p:sp>
      <p:sp>
        <p:nvSpPr>
          <p:cNvPr id="9" name="Text Placeholder 8"/>
          <p:cNvSpPr>
            <a:spLocks noGrp="1"/>
          </p:cNvSpPr>
          <p:nvPr>
            <p:ph type="body" idx="1"/>
          </p:nvPr>
        </p:nvSpPr>
        <p:spPr>
          <a:xfrm>
            <a:off x="651353" y="1578278"/>
            <a:ext cx="10910169" cy="4734839"/>
          </a:xfrm>
        </p:spPr>
        <p:txBody>
          <a:bodyPr/>
          <a:lstStyle/>
          <a:p>
            <a:r>
              <a:rPr lang="en-US" dirty="0" smtClean="0"/>
              <a:t>Research </a:t>
            </a:r>
            <a:r>
              <a:rPr lang="en-US" dirty="0" smtClean="0"/>
              <a:t>reports are the product of slow and painstaking and accurate work. Therefore, the preparation of the report may be viewed in the following major stages.</a:t>
            </a:r>
          </a:p>
          <a:p>
            <a:pPr>
              <a:buNone/>
            </a:pPr>
            <a:r>
              <a:rPr lang="en-US" dirty="0" smtClean="0"/>
              <a:t>1)  The logical understanding and analysis of the subject matter.</a:t>
            </a:r>
          </a:p>
          <a:p>
            <a:pPr>
              <a:buNone/>
            </a:pPr>
            <a:r>
              <a:rPr lang="en-US" dirty="0" smtClean="0"/>
              <a:t>2)  Planning/designing the final outline of the report.</a:t>
            </a:r>
          </a:p>
          <a:p>
            <a:pPr>
              <a:buNone/>
            </a:pPr>
            <a:r>
              <a:rPr lang="en-US" dirty="0" smtClean="0"/>
              <a:t>3) </a:t>
            </a:r>
            <a:r>
              <a:rPr lang="en-US" dirty="0" smtClean="0"/>
              <a:t> Write </a:t>
            </a:r>
            <a:r>
              <a:rPr lang="en-US" dirty="0" smtClean="0"/>
              <a:t>up/preparation of rough draft.</a:t>
            </a:r>
          </a:p>
          <a:p>
            <a:pPr>
              <a:buNone/>
            </a:pPr>
            <a:r>
              <a:rPr lang="en-US" dirty="0" smtClean="0"/>
              <a:t>4)  </a:t>
            </a:r>
            <a:r>
              <a:rPr lang="en-US" dirty="0" smtClean="0"/>
              <a:t>Polishing/finalization </a:t>
            </a:r>
            <a:r>
              <a:rPr lang="en-US" dirty="0" smtClean="0"/>
              <a:t>of the Report.</a:t>
            </a:r>
          </a:p>
          <a:p>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Language </a:t>
            </a:r>
            <a:r>
              <a:rPr lang="en-US" dirty="0" smtClean="0">
                <a:solidFill>
                  <a:srgbClr val="FF0000"/>
                </a:solidFill>
              </a:rPr>
              <a:t>of typical reports</a:t>
            </a:r>
            <a:endParaRPr lang="en-US" dirty="0">
              <a:solidFill>
                <a:srgbClr val="FF0000"/>
              </a:solidFill>
            </a:endParaRPr>
          </a:p>
        </p:txBody>
      </p:sp>
      <p:sp>
        <p:nvSpPr>
          <p:cNvPr id="9" name="Text Placeholder 8"/>
          <p:cNvSpPr>
            <a:spLocks noGrp="1"/>
          </p:cNvSpPr>
          <p:nvPr>
            <p:ph type="body" idx="1"/>
          </p:nvPr>
        </p:nvSpPr>
        <p:spPr>
          <a:xfrm>
            <a:off x="501041" y="1490596"/>
            <a:ext cx="11248373" cy="4784943"/>
          </a:xfrm>
        </p:spPr>
        <p:txBody>
          <a:bodyPr>
            <a:normAutofit fontScale="85000" lnSpcReduction="10000"/>
          </a:bodyPr>
          <a:lstStyle/>
          <a:p>
            <a:pPr algn="just"/>
            <a:r>
              <a:rPr lang="en-US" b="1" dirty="0" smtClean="0"/>
              <a:t>Clarity</a:t>
            </a:r>
            <a:r>
              <a:rPr lang="en-US" b="1" dirty="0" smtClean="0"/>
              <a:t>:</a:t>
            </a:r>
            <a:r>
              <a:rPr lang="en-US" dirty="0" smtClean="0"/>
              <a:t> Use clear and concise language. Avoid unnecessary jargon.</a:t>
            </a:r>
          </a:p>
          <a:p>
            <a:pPr algn="just"/>
            <a:r>
              <a:rPr lang="en-US" b="1" dirty="0" smtClean="0"/>
              <a:t>Formality:</a:t>
            </a:r>
            <a:r>
              <a:rPr lang="en-US" dirty="0" smtClean="0"/>
              <a:t> Reports are generally written in a formal tone, but the level of formality can vary based on the audience and purpose.</a:t>
            </a:r>
          </a:p>
          <a:p>
            <a:pPr algn="just"/>
            <a:r>
              <a:rPr lang="en-US" b="1" dirty="0" smtClean="0"/>
              <a:t>Accuracy:</a:t>
            </a:r>
            <a:r>
              <a:rPr lang="en-US" dirty="0" smtClean="0"/>
              <a:t> Ensure accuracy in data presentation and language use.</a:t>
            </a:r>
          </a:p>
          <a:p>
            <a:pPr algn="just"/>
            <a:r>
              <a:rPr lang="en-US" b="1" dirty="0" smtClean="0"/>
              <a:t>Objectivity:</a:t>
            </a:r>
            <a:r>
              <a:rPr lang="en-US" dirty="0" smtClean="0"/>
              <a:t> Maintain an objective tone, avoiding personal opinions unless specified.</a:t>
            </a:r>
          </a:p>
          <a:p>
            <a:pPr algn="just"/>
            <a:r>
              <a:rPr lang="en-US" b="1" dirty="0" smtClean="0"/>
              <a:t>Consistency:</a:t>
            </a:r>
            <a:r>
              <a:rPr lang="en-US" dirty="0" smtClean="0"/>
              <a:t> Be consistent in your writing style, formatting, and use of terminology.</a:t>
            </a:r>
          </a:p>
          <a:p>
            <a:pPr algn="just"/>
            <a:r>
              <a:rPr lang="en-US" b="1" dirty="0" smtClean="0"/>
              <a:t>Conciseness:</a:t>
            </a:r>
            <a:r>
              <a:rPr lang="en-US" dirty="0" smtClean="0"/>
              <a:t> Avoid unnecessary details and focus on conveying essential information.</a:t>
            </a:r>
          </a:p>
          <a:p>
            <a:pPr algn="just"/>
            <a:r>
              <a:rPr lang="en-US" b="1" dirty="0" smtClean="0"/>
              <a:t>Professionalism:</a:t>
            </a:r>
            <a:r>
              <a:rPr lang="en-US" dirty="0" smtClean="0"/>
              <a:t> Use professional language and formatting appropriate for the context and audience.</a:t>
            </a:r>
          </a:p>
          <a:p>
            <a:pPr algn="just"/>
            <a:r>
              <a:rPr lang="en-US" b="1" dirty="0" smtClean="0"/>
              <a:t>Visual Aids:</a:t>
            </a:r>
            <a:r>
              <a:rPr lang="en-US" dirty="0" smtClean="0"/>
              <a:t> Incorporate visuals like graphs, tables, and charts to enhance understanding.</a:t>
            </a:r>
          </a:p>
          <a:p>
            <a:pPr algn="just"/>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solidFill>
                  <a:srgbClr val="FF0000"/>
                </a:solidFill>
              </a:rPr>
              <a:t>T</a:t>
            </a:r>
            <a:r>
              <a:rPr lang="en-US" dirty="0" smtClean="0">
                <a:solidFill>
                  <a:srgbClr val="FF0000"/>
                </a:solidFill>
              </a:rPr>
              <a:t>ables </a:t>
            </a:r>
            <a:endParaRPr lang="en-US" dirty="0">
              <a:solidFill>
                <a:srgbClr val="FF0000"/>
              </a:solidFill>
            </a:endParaRPr>
          </a:p>
        </p:txBody>
      </p:sp>
      <p:sp>
        <p:nvSpPr>
          <p:cNvPr id="9" name="Text Placeholder 8"/>
          <p:cNvSpPr>
            <a:spLocks noGrp="1"/>
          </p:cNvSpPr>
          <p:nvPr>
            <p:ph type="body" idx="1"/>
          </p:nvPr>
        </p:nvSpPr>
        <p:spPr>
          <a:xfrm>
            <a:off x="325677" y="1290180"/>
            <a:ext cx="11260897" cy="5085567"/>
          </a:xfrm>
        </p:spPr>
        <p:txBody>
          <a:bodyPr>
            <a:normAutofit fontScale="85000" lnSpcReduction="10000"/>
          </a:bodyPr>
          <a:lstStyle/>
          <a:p>
            <a:pPr algn="just"/>
            <a:r>
              <a:rPr lang="en-US" dirty="0" smtClean="0"/>
              <a:t>Tables </a:t>
            </a:r>
            <a:r>
              <a:rPr lang="en-US" dirty="0" smtClean="0"/>
              <a:t>placed in the results section of the paper are reserved for the most important data directly related to the experiment. Tables are economical in that they compress data and allow the reader to see relationships not otherwise discernible at a glance.</a:t>
            </a:r>
          </a:p>
          <a:p>
            <a:pPr algn="just"/>
            <a:r>
              <a:rPr lang="en-US" dirty="0" smtClean="0"/>
              <a:t>A </a:t>
            </a:r>
            <a:r>
              <a:rPr lang="en-US" dirty="0" smtClean="0"/>
              <a:t>good table should not duplicate the text of the RESULTS but the text should highlight the data by referring to the table.</a:t>
            </a:r>
          </a:p>
          <a:p>
            <a:pPr algn="just"/>
            <a:r>
              <a:rPr lang="en-US" dirty="0" smtClean="0"/>
              <a:t>The </a:t>
            </a:r>
            <a:r>
              <a:rPr lang="en-US" dirty="0" smtClean="0"/>
              <a:t>table should be self explanatory as well as related to the text.</a:t>
            </a:r>
          </a:p>
          <a:p>
            <a:pPr algn="just"/>
            <a:r>
              <a:rPr lang="en-US" dirty="0" smtClean="0"/>
              <a:t>Always </a:t>
            </a:r>
            <a:r>
              <a:rPr lang="en-US" dirty="0" smtClean="0"/>
              <a:t>number the tables and refer to those numbers in the text - If tables are included in an APPENDIX, these are identified with capital letters (e.g., Table A).</a:t>
            </a:r>
          </a:p>
          <a:p>
            <a:pPr algn="just"/>
            <a:r>
              <a:rPr lang="en-US" dirty="0" smtClean="0"/>
              <a:t>Tables </a:t>
            </a:r>
            <a:r>
              <a:rPr lang="en-US" dirty="0" smtClean="0"/>
              <a:t>always appear in the order in which they are mentioned in the text.</a:t>
            </a:r>
          </a:p>
          <a:p>
            <a:pPr algn="just"/>
            <a:r>
              <a:rPr lang="en-US" dirty="0" smtClean="0"/>
              <a:t>Every </a:t>
            </a:r>
            <a:r>
              <a:rPr lang="en-US" dirty="0" smtClean="0"/>
              <a:t>table is given a brief explanatory title written in telegraphic style. It is placed below the table number and above the table.</a:t>
            </a:r>
          </a:p>
          <a:p>
            <a:pPr algn="just"/>
            <a:r>
              <a:rPr lang="en-US" dirty="0" smtClean="0"/>
              <a:t>Enough </a:t>
            </a:r>
            <a:r>
              <a:rPr lang="en-US" dirty="0" smtClean="0"/>
              <a:t>space is used to render the table easily readable. Notes of sub-headings are employed to explain abbreviations, parentheses or units of measurement.</a:t>
            </a:r>
          </a:p>
          <a:p>
            <a:pPr algn="just"/>
            <a:endParaRPr lang="en-US"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9</a:t>
            </a:fld>
            <a:endParaRPr lang="en-US"/>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520</TotalTime>
  <Words>872</Words>
  <Application>Microsoft Office PowerPoint</Application>
  <PresentationFormat>Custom</PresentationFormat>
  <Paragraphs>104</Paragraphs>
  <Slides>14</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14</vt:i4>
      </vt:variant>
    </vt:vector>
  </HeadingPairs>
  <TitlesOfParts>
    <vt:vector size="19" baseType="lpstr">
      <vt:lpstr>Arial</vt:lpstr>
      <vt:lpstr>Calibri</vt:lpstr>
      <vt:lpstr>Arial Black</vt:lpstr>
      <vt:lpstr>Times New Roman</vt:lpstr>
      <vt:lpstr>1_Office Theme</vt:lpstr>
      <vt:lpstr>Slide 1</vt:lpstr>
      <vt:lpstr>INDEX </vt:lpstr>
      <vt:lpstr>RESEARCH REPORT</vt:lpstr>
      <vt:lpstr>TYPES OF REPORT</vt:lpstr>
      <vt:lpstr>COMPONENTS OF A RESEARCH REPORT</vt:lpstr>
      <vt:lpstr>STRUCTURE OF THE RESEARCH REPORT</vt:lpstr>
      <vt:lpstr>Different steps in the preparation</vt:lpstr>
      <vt:lpstr>Language of typical reports</vt:lpstr>
      <vt:lpstr>Tables </vt:lpstr>
      <vt:lpstr>Illustrations</vt:lpstr>
      <vt:lpstr>Bibliography</vt:lpstr>
      <vt:lpstr>Bibliography</vt:lpstr>
      <vt:lpstr>Referencing</vt:lpstr>
      <vt:lpstr>Footnotes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ucahh</cp:lastModifiedBy>
  <cp:revision>59</cp:revision>
  <dcterms:created xsi:type="dcterms:W3CDTF">2019-01-09T10:33:58Z</dcterms:created>
  <dcterms:modified xsi:type="dcterms:W3CDTF">2024-01-03T12:43:27Z</dcterms:modified>
</cp:coreProperties>
</file>