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0" r:id="rId5"/>
    <p:sldId id="266" r:id="rId6"/>
    <p:sldId id="265" r:id="rId7"/>
    <p:sldId id="264" r:id="rId8"/>
    <p:sldId id="263" r:id="rId9"/>
    <p:sldId id="262" r:id="rId10"/>
    <p:sldId id="261" r:id="rId11"/>
    <p:sldId id="259" r:id="rId12"/>
  </p:sldIdLst>
  <p:sldSz cx="12192000" cy="6858000"/>
  <p:notesSz cx="6858000" cy="9144000"/>
  <p:embeddedFontLst>
    <p:embeddedFont>
      <p:font typeface="Calibri" pitchFamily="34" charset="0"/>
      <p:regular r:id="rId14"/>
      <p:bold r:id="rId15"/>
      <p:italic r:id="rId16"/>
      <p:boldItalic r:id="rId17"/>
    </p:embeddedFont>
    <p:embeddedFont>
      <p:font typeface="Arial Black" pitchFamily="34" charset="0"/>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oduHMOk3uhM/02PeLJExVOK8V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0" d="100"/>
          <a:sy n="70" d="100"/>
        </p:scale>
        <p:origin x="-720" y="1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5962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Times New Roman"/>
                <a:ea typeface="Times New Roman"/>
                <a:cs typeface="Times New Roman"/>
                <a:sym typeface="Times New Roman"/>
              </a:rPr>
              <a:t>1.#</a:t>
            </a: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9"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9" name="Google Shape;9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00" name="Google Shape;100;p1"/>
          <p:cNvGraphicFramePr>
            <a:graphicFrameLocks noChangeAspect="1"/>
          </p:cNvGraphicFramePr>
          <p:nvPr/>
        </p:nvGraphicFramePr>
        <p:xfrm>
          <a:off x="76788" y="3121720"/>
          <a:ext cx="3303056" cy="3148059"/>
        </p:xfrm>
        <a:graphic>
          <a:graphicData uri="http://schemas.openxmlformats.org/presentationml/2006/ole">
            <p:oleObj spid="_x0000_s1040" r:id="rId4" imgW="3303056" imgH="3148059" progId="">
              <p:embed/>
            </p:oleObj>
          </a:graphicData>
        </a:graphic>
      </p:graphicFrame>
      <p:sp>
        <p:nvSpPr>
          <p:cNvPr id="101" name="Google Shape;101;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3" name="Google Shape;103;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04" name="Google Shape;10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6" name="Google Shape;10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2818509" y="942434"/>
            <a:ext cx="8387468" cy="248422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endParaRPr sz="3200" b="1" i="0" u="none" strike="noStrike" cap="none" dirty="0">
              <a:solidFill>
                <a:schemeClr val="dk1"/>
              </a:solidFill>
              <a:latin typeface="Arial Black"/>
              <a:ea typeface="Arial Black"/>
              <a:cs typeface="Arial Black"/>
              <a:sym typeface="Arial Black"/>
            </a:endParaRPr>
          </a:p>
          <a:p>
            <a:pPr marL="0" marR="0" lvl="0" indent="0" algn="ctr" rtl="0">
              <a:lnSpc>
                <a:spcPct val="90000"/>
              </a:lnSpc>
              <a:spcBef>
                <a:spcPts val="980"/>
              </a:spcBef>
              <a:spcAft>
                <a:spcPts val="0"/>
              </a:spcAft>
              <a:buClr>
                <a:srgbClr val="000000"/>
              </a:buClr>
              <a:buSzPts val="2400"/>
              <a:buFont typeface="Arial"/>
              <a:buNone/>
            </a:pPr>
            <a:r>
              <a:rPr lang="en-US" sz="4000" b="0" i="0" u="none" strike="noStrike" cap="none" dirty="0" smtClean="0">
                <a:solidFill>
                  <a:schemeClr val="dk1"/>
                </a:solidFill>
                <a:latin typeface="Times New Roman"/>
                <a:ea typeface="Times New Roman"/>
                <a:cs typeface="Times New Roman"/>
                <a:sym typeface="Times New Roman"/>
              </a:rPr>
              <a:t>CHAPTER </a:t>
            </a:r>
            <a:r>
              <a:rPr lang="en-US" sz="4000" b="0" i="0" u="none" strike="noStrike" cap="none" dirty="0" smtClean="0">
                <a:solidFill>
                  <a:schemeClr val="dk1"/>
                </a:solidFill>
                <a:latin typeface="Times New Roman"/>
                <a:ea typeface="Times New Roman"/>
                <a:cs typeface="Times New Roman"/>
                <a:sym typeface="Times New Roman"/>
              </a:rPr>
              <a:t>8</a:t>
            </a:r>
          </a:p>
          <a:p>
            <a:pPr marL="0" marR="0" lvl="0" indent="0" algn="ctr" rtl="0">
              <a:lnSpc>
                <a:spcPct val="90000"/>
              </a:lnSpc>
              <a:spcBef>
                <a:spcPts val="980"/>
              </a:spcBef>
              <a:spcAft>
                <a:spcPts val="0"/>
              </a:spcAft>
              <a:buClr>
                <a:srgbClr val="000000"/>
              </a:buClr>
              <a:buSzPts val="2400"/>
              <a:buFont typeface="Arial"/>
              <a:buNone/>
            </a:pPr>
            <a:endParaRPr lang="en-US" sz="4000" b="0" i="0" u="none" strike="noStrike" cap="none" dirty="0" smtClean="0">
              <a:solidFill>
                <a:schemeClr val="dk1"/>
              </a:solidFill>
              <a:latin typeface="Times New Roman"/>
              <a:ea typeface="Times New Roman"/>
              <a:cs typeface="Times New Roman"/>
              <a:sym typeface="Times New Roman"/>
            </a:endParaRPr>
          </a:p>
          <a:p>
            <a:pPr lvl="0" algn="ctr">
              <a:lnSpc>
                <a:spcPct val="90000"/>
              </a:lnSpc>
              <a:spcBef>
                <a:spcPts val="1120"/>
              </a:spcBef>
              <a:buSzPts val="3200"/>
            </a:pPr>
            <a:r>
              <a:rPr lang="en-IN" sz="3200" dirty="0" smtClean="0">
                <a:solidFill>
                  <a:srgbClr val="FF0000"/>
                </a:solidFill>
              </a:rPr>
              <a:t>Report </a:t>
            </a:r>
            <a:r>
              <a:rPr lang="en-IN" sz="3200" dirty="0" smtClean="0">
                <a:solidFill>
                  <a:srgbClr val="FF0000"/>
                </a:solidFill>
              </a:rPr>
              <a:t>Writing</a:t>
            </a:r>
            <a:endParaRPr lang="en-IN" sz="3200" dirty="0" smtClean="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err="1" smtClean="0">
                <a:solidFill>
                  <a:srgbClr val="FF0000"/>
                </a:solidFill>
              </a:rPr>
              <a:t>LaTeX</a:t>
            </a:r>
            <a:r>
              <a:rPr lang="en-US" b="1" dirty="0" smtClean="0">
                <a:solidFill>
                  <a:srgbClr val="FF0000"/>
                </a:solidFill>
              </a:rPr>
              <a:t> – A document preparation </a:t>
            </a:r>
            <a:r>
              <a:rPr lang="en-US" b="1" dirty="0" smtClean="0">
                <a:solidFill>
                  <a:srgbClr val="FF0000"/>
                </a:solidFill>
              </a:rPr>
              <a:t>system</a:t>
            </a:r>
            <a:endParaRPr lang="en-US" b="1" dirty="0">
              <a:solidFill>
                <a:srgbClr val="FF0000"/>
              </a:solidFill>
            </a:endParaRPr>
          </a:p>
        </p:txBody>
      </p:sp>
      <p:sp>
        <p:nvSpPr>
          <p:cNvPr id="9" name="Text Placeholder 8"/>
          <p:cNvSpPr>
            <a:spLocks noGrp="1"/>
          </p:cNvSpPr>
          <p:nvPr>
            <p:ph type="body" idx="1"/>
          </p:nvPr>
        </p:nvSpPr>
        <p:spPr>
          <a:xfrm>
            <a:off x="450375" y="1569494"/>
            <a:ext cx="11491415" cy="4967784"/>
          </a:xfrm>
        </p:spPr>
        <p:txBody>
          <a:bodyPr>
            <a:normAutofit/>
          </a:bodyPr>
          <a:lstStyle/>
          <a:p>
            <a:r>
              <a:rPr lang="en-US" dirty="0" err="1" smtClean="0"/>
              <a:t>LaTeX</a:t>
            </a:r>
            <a:r>
              <a:rPr lang="en-US" dirty="0" smtClean="0"/>
              <a:t> is a typesetting system commonly used for the production of scientific and mathematical documents due to its powerful handling of formulas and technical content. Here are key features and aspects of </a:t>
            </a:r>
            <a:r>
              <a:rPr lang="en-US" dirty="0" err="1" smtClean="0"/>
              <a:t>LaTeX</a:t>
            </a:r>
            <a:r>
              <a:rPr lang="en-US" dirty="0" smtClean="0"/>
              <a:t>:</a:t>
            </a:r>
          </a:p>
          <a:p>
            <a:endParaRPr lang="en-US" dirty="0" smtClean="0"/>
          </a:p>
          <a:p>
            <a:r>
              <a:rPr lang="en-US" b="1" dirty="0" smtClean="0"/>
              <a:t>Markup </a:t>
            </a:r>
            <a:r>
              <a:rPr lang="en-US" b="1" dirty="0" smtClean="0"/>
              <a:t>Language                              </a:t>
            </a:r>
            <a:r>
              <a:rPr lang="en-US" b="1" dirty="0" smtClean="0"/>
              <a:t>Scientific and Technical </a:t>
            </a:r>
            <a:r>
              <a:rPr lang="en-US" b="1" dirty="0" smtClean="0"/>
              <a:t>Documents</a:t>
            </a:r>
          </a:p>
          <a:p>
            <a:r>
              <a:rPr lang="en-US" b="1" dirty="0" smtClean="0"/>
              <a:t>Document </a:t>
            </a:r>
            <a:r>
              <a:rPr lang="en-US" b="1" dirty="0" smtClean="0"/>
              <a:t>Structure                          </a:t>
            </a:r>
            <a:r>
              <a:rPr lang="en-US" b="1" dirty="0" smtClean="0"/>
              <a:t>Cross-Referencing and </a:t>
            </a:r>
            <a:r>
              <a:rPr lang="en-US" b="1" dirty="0" smtClean="0"/>
              <a:t>Citations</a:t>
            </a:r>
          </a:p>
          <a:p>
            <a:r>
              <a:rPr lang="en-US" b="1" dirty="0" smtClean="0"/>
              <a:t>Professional </a:t>
            </a:r>
            <a:r>
              <a:rPr lang="en-US" b="1" dirty="0" smtClean="0"/>
              <a:t>Typography                   </a:t>
            </a:r>
            <a:r>
              <a:rPr lang="en-US" b="1" dirty="0" smtClean="0"/>
              <a:t>Packages and </a:t>
            </a:r>
            <a:r>
              <a:rPr lang="en-US" b="1" dirty="0" smtClean="0"/>
              <a:t>Customization</a:t>
            </a:r>
          </a:p>
          <a:p>
            <a:r>
              <a:rPr lang="en-US" b="1" dirty="0" smtClean="0"/>
              <a:t>Platform </a:t>
            </a:r>
            <a:r>
              <a:rPr lang="en-US" b="1" dirty="0" smtClean="0"/>
              <a:t>Independence                     </a:t>
            </a:r>
            <a:r>
              <a:rPr lang="en-US" b="1" dirty="0" smtClean="0"/>
              <a:t>Community and </a:t>
            </a:r>
            <a:r>
              <a:rPr lang="en-US" b="1" dirty="0" smtClean="0"/>
              <a:t>Support</a:t>
            </a:r>
          </a:p>
          <a:p>
            <a:r>
              <a:rPr lang="en-US" b="1" dirty="0" smtClean="0"/>
              <a:t>Open </a:t>
            </a:r>
            <a:r>
              <a:rPr lang="en-US" b="1" dirty="0" smtClean="0"/>
              <a:t>Source                                         </a:t>
            </a:r>
            <a:r>
              <a:rPr lang="en-US" b="1" dirty="0" smtClean="0"/>
              <a:t>Version </a:t>
            </a:r>
            <a:r>
              <a:rPr lang="en-US" b="1" dirty="0" smtClean="0"/>
              <a:t>Control</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9" name="Text Placeholder 8"/>
          <p:cNvSpPr>
            <a:spLocks noGrp="1"/>
          </p:cNvSpPr>
          <p:nvPr>
            <p:ph type="body" idx="1"/>
          </p:nvPr>
        </p:nvSpPr>
        <p:spPr/>
        <p:txBody>
          <a:bodyPr/>
          <a:lstStyle/>
          <a:p>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rgbClr val="FF0000"/>
                </a:solidFill>
              </a:rPr>
              <a:t>INDEX</a:t>
            </a:r>
            <a:r>
              <a:rPr lang="en-US" sz="1400" dirty="0">
                <a:solidFill>
                  <a:srgbClr val="FF0000"/>
                </a:solidFill>
                <a:latin typeface="Arial"/>
                <a:ea typeface="Arial"/>
                <a:cs typeface="Arial"/>
                <a:sym typeface="Arial"/>
              </a:rPr>
              <a:t/>
            </a:r>
            <a:br>
              <a:rPr lang="en-US" sz="1400" dirty="0">
                <a:solidFill>
                  <a:srgbClr val="FF0000"/>
                </a:solidFill>
                <a:latin typeface="Arial"/>
                <a:ea typeface="Arial"/>
                <a:cs typeface="Arial"/>
                <a:sym typeface="Arial"/>
              </a:rPr>
            </a:br>
            <a:endParaRPr lang="en-US" dirty="0">
              <a:solidFill>
                <a:srgbClr val="FF0000"/>
              </a:solidFill>
            </a:endParaRPr>
          </a:p>
        </p:txBody>
      </p:sp>
      <p:sp>
        <p:nvSpPr>
          <p:cNvPr id="3" name="Text Placeholder 2"/>
          <p:cNvSpPr>
            <a:spLocks noGrp="1"/>
          </p:cNvSpPr>
          <p:nvPr>
            <p:ph type="body" idx="1"/>
          </p:nvPr>
        </p:nvSpPr>
        <p:spPr>
          <a:xfrm>
            <a:off x="838200" y="1440493"/>
            <a:ext cx="10515600" cy="4736470"/>
          </a:xfrm>
        </p:spPr>
        <p:txBody>
          <a:bodyPr/>
          <a:lstStyle/>
          <a:p>
            <a:r>
              <a:rPr lang="en-US" dirty="0" smtClean="0"/>
              <a:t>Oral presentation </a:t>
            </a:r>
            <a:r>
              <a:rPr lang="en-US" dirty="0" smtClean="0"/>
              <a:t>Planning </a:t>
            </a:r>
          </a:p>
          <a:p>
            <a:r>
              <a:rPr lang="en-US" dirty="0" smtClean="0"/>
              <a:t>P</a:t>
            </a:r>
            <a:r>
              <a:rPr lang="en-US" dirty="0" smtClean="0"/>
              <a:t>reparation </a:t>
            </a:r>
          </a:p>
          <a:p>
            <a:r>
              <a:rPr lang="en-US" dirty="0" smtClean="0"/>
              <a:t>P</a:t>
            </a:r>
            <a:r>
              <a:rPr lang="en-US" dirty="0" smtClean="0"/>
              <a:t>ractice</a:t>
            </a:r>
          </a:p>
          <a:p>
            <a:r>
              <a:rPr lang="en-US" dirty="0" smtClean="0"/>
              <a:t>M</a:t>
            </a:r>
            <a:r>
              <a:rPr lang="en-US" dirty="0" smtClean="0"/>
              <a:t>aking presentation </a:t>
            </a:r>
          </a:p>
          <a:p>
            <a:r>
              <a:rPr lang="en-US" dirty="0" smtClean="0"/>
              <a:t>U</a:t>
            </a:r>
            <a:r>
              <a:rPr lang="en-US" dirty="0" smtClean="0"/>
              <a:t>se </a:t>
            </a:r>
            <a:r>
              <a:rPr lang="en-US" dirty="0" smtClean="0"/>
              <a:t>of visual </a:t>
            </a:r>
            <a:r>
              <a:rPr lang="en-US" dirty="0" smtClean="0"/>
              <a:t>aids</a:t>
            </a:r>
          </a:p>
          <a:p>
            <a:r>
              <a:rPr lang="en-US" dirty="0" smtClean="0"/>
              <a:t>I</a:t>
            </a:r>
            <a:r>
              <a:rPr lang="en-US" dirty="0" smtClean="0"/>
              <a:t>mportance </a:t>
            </a:r>
            <a:r>
              <a:rPr lang="en-US" dirty="0" smtClean="0"/>
              <a:t>of effective </a:t>
            </a:r>
            <a:r>
              <a:rPr lang="en-US" dirty="0" smtClean="0"/>
              <a:t>communication </a:t>
            </a:r>
          </a:p>
          <a:p>
            <a:r>
              <a:rPr lang="en-US" dirty="0" err="1" smtClean="0"/>
              <a:t>LaTeX</a:t>
            </a:r>
            <a:r>
              <a:rPr lang="en-US" dirty="0" smtClean="0"/>
              <a:t> </a:t>
            </a:r>
            <a:r>
              <a:rPr lang="en-US" dirty="0" smtClean="0"/>
              <a:t>– A document preparation system</a:t>
            </a:r>
            <a:endParaRPr lang="en-US" dirty="0"/>
          </a:p>
        </p:txBody>
      </p:sp>
      <p:sp>
        <p:nvSpPr>
          <p:cNvPr id="114" name="Google Shape;114;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pPr marL="0" lvl="0" indent="0" algn="r" rtl="0">
                <a:lnSpc>
                  <a:spcPct val="100000"/>
                </a:lnSpc>
                <a:spcBef>
                  <a:spcPts val="0"/>
                </a:spcBef>
                <a:spcAft>
                  <a:spcPts val="0"/>
                </a:spcAft>
                <a:buSzPts val="2000"/>
                <a:buNone/>
              </a:pPr>
              <a:t>2</a:t>
            </a:fld>
            <a:endParaRPr sz="20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Oral </a:t>
            </a:r>
            <a:r>
              <a:rPr lang="en-US" b="1" dirty="0" smtClean="0">
                <a:solidFill>
                  <a:srgbClr val="FF0000"/>
                </a:solidFill>
              </a:rPr>
              <a:t>presentation</a:t>
            </a:r>
            <a:endParaRPr lang="en-US" b="1" dirty="0">
              <a:solidFill>
                <a:srgbClr val="FF0000"/>
              </a:solidFill>
            </a:endParaRPr>
          </a:p>
        </p:txBody>
      </p:sp>
      <p:sp>
        <p:nvSpPr>
          <p:cNvPr id="9" name="Text Placeholder 8"/>
          <p:cNvSpPr>
            <a:spLocks noGrp="1"/>
          </p:cNvSpPr>
          <p:nvPr>
            <p:ph type="body" idx="1"/>
          </p:nvPr>
        </p:nvSpPr>
        <p:spPr/>
        <p:txBody>
          <a:bodyPr/>
          <a:lstStyle/>
          <a:p>
            <a:r>
              <a:rPr lang="en-US" b="1" dirty="0" smtClean="0"/>
              <a:t>Oral presentations</a:t>
            </a:r>
            <a:r>
              <a:rPr lang="en-US" dirty="0" smtClean="0"/>
              <a:t>, also known as public speaking or simply presentations, consist of an individual or group verbally addressing an audience on a particular topic. </a:t>
            </a:r>
            <a:endParaRPr lang="en-US" dirty="0" smtClean="0"/>
          </a:p>
          <a:p>
            <a:r>
              <a:rPr lang="en-US" dirty="0" smtClean="0"/>
              <a:t>The </a:t>
            </a:r>
            <a:r>
              <a:rPr lang="en-US" dirty="0" smtClean="0"/>
              <a:t>aim of this is to educate, inform, entertain or present an argument. </a:t>
            </a:r>
            <a:endParaRPr lang="en-US" dirty="0" smtClean="0"/>
          </a:p>
          <a:p>
            <a:r>
              <a:rPr lang="en-US" dirty="0" smtClean="0"/>
              <a:t>Oral </a:t>
            </a:r>
            <a:r>
              <a:rPr lang="en-US" dirty="0" smtClean="0"/>
              <a:t>presentations are seen within workplaces, classrooms and even at social events such as weddings. </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smtClean="0">
                <a:solidFill>
                  <a:srgbClr val="FF0000"/>
                </a:solidFill>
              </a:rPr>
              <a:t>Planning your oral </a:t>
            </a:r>
            <a:r>
              <a:rPr lang="en-US" b="1" dirty="0" smtClean="0">
                <a:solidFill>
                  <a:srgbClr val="FF0000"/>
                </a:solidFill>
              </a:rPr>
              <a:t>presentation</a:t>
            </a:r>
            <a:endParaRPr lang="en-US" dirty="0">
              <a:solidFill>
                <a:srgbClr val="FF0000"/>
              </a:solidFill>
            </a:endParaRPr>
          </a:p>
        </p:txBody>
      </p:sp>
      <p:sp>
        <p:nvSpPr>
          <p:cNvPr id="9" name="Text Placeholder 8"/>
          <p:cNvSpPr>
            <a:spLocks noGrp="1"/>
          </p:cNvSpPr>
          <p:nvPr>
            <p:ph type="body" idx="1"/>
          </p:nvPr>
        </p:nvSpPr>
        <p:spPr>
          <a:xfrm>
            <a:off x="838200" y="1665962"/>
            <a:ext cx="10515600" cy="4511001"/>
          </a:xfrm>
        </p:spPr>
        <p:txBody>
          <a:bodyPr/>
          <a:lstStyle/>
          <a:p>
            <a:r>
              <a:rPr lang="en-US" dirty="0" smtClean="0"/>
              <a:t>Review the subject </a:t>
            </a:r>
            <a:r>
              <a:rPr lang="en-US" dirty="0" smtClean="0"/>
              <a:t>outline</a:t>
            </a:r>
          </a:p>
          <a:p>
            <a:r>
              <a:rPr lang="en-US" dirty="0" smtClean="0"/>
              <a:t>Analyze </a:t>
            </a:r>
            <a:r>
              <a:rPr lang="en-US" dirty="0" smtClean="0"/>
              <a:t>the </a:t>
            </a:r>
            <a:r>
              <a:rPr lang="en-US" dirty="0" smtClean="0"/>
              <a:t>task</a:t>
            </a:r>
          </a:p>
          <a:p>
            <a:r>
              <a:rPr lang="en-US" dirty="0" smtClean="0"/>
              <a:t>Consider the </a:t>
            </a:r>
            <a:r>
              <a:rPr lang="en-US" dirty="0" smtClean="0"/>
              <a:t>audience</a:t>
            </a:r>
          </a:p>
          <a:p>
            <a:r>
              <a:rPr lang="en-US" dirty="0" smtClean="0"/>
              <a:t>Brainstorm</a:t>
            </a:r>
          </a:p>
          <a:p>
            <a:r>
              <a:rPr lang="en-US" dirty="0" smtClean="0"/>
              <a:t>Do the </a:t>
            </a:r>
            <a:r>
              <a:rPr lang="en-US" dirty="0" smtClean="0"/>
              <a:t>research</a:t>
            </a:r>
          </a:p>
          <a:p>
            <a:r>
              <a:rPr lang="en-US" dirty="0" smtClean="0"/>
              <a:t>Organize </a:t>
            </a:r>
            <a:r>
              <a:rPr lang="en-US" dirty="0" smtClean="0"/>
              <a:t>your </a:t>
            </a:r>
            <a:r>
              <a:rPr lang="en-US" dirty="0" smtClean="0"/>
              <a:t>ideas</a:t>
            </a:r>
          </a:p>
          <a:p>
            <a:r>
              <a:rPr lang="en-US" dirty="0" smtClean="0"/>
              <a:t>Pay attention to the language you are using</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Practice</a:t>
            </a:r>
            <a:endParaRPr lang="en-US" b="1" dirty="0">
              <a:solidFill>
                <a:srgbClr val="FF0000"/>
              </a:solidFill>
            </a:endParaRPr>
          </a:p>
        </p:txBody>
      </p:sp>
      <p:sp>
        <p:nvSpPr>
          <p:cNvPr id="9" name="Text Placeholder 8"/>
          <p:cNvSpPr>
            <a:spLocks noGrp="1"/>
          </p:cNvSpPr>
          <p:nvPr>
            <p:ph type="body" idx="1"/>
          </p:nvPr>
        </p:nvSpPr>
        <p:spPr>
          <a:xfrm>
            <a:off x="212942" y="1440492"/>
            <a:ext cx="11674258" cy="5417508"/>
          </a:xfrm>
        </p:spPr>
        <p:txBody>
          <a:bodyPr>
            <a:normAutofit/>
          </a:bodyPr>
          <a:lstStyle/>
          <a:p>
            <a:pPr algn="just"/>
            <a:r>
              <a:rPr lang="en-US" dirty="0" smtClean="0"/>
              <a:t>Practicing </a:t>
            </a:r>
            <a:r>
              <a:rPr lang="en-US" dirty="0" smtClean="0"/>
              <a:t>your presentation is essential. It is at this stage of the process that you figure out word and phrase emphasis and the timing of your sections and overall presentation. </a:t>
            </a:r>
          </a:p>
          <a:p>
            <a:pPr algn="just"/>
            <a:r>
              <a:rPr lang="en-US" dirty="0" smtClean="0"/>
              <a:t>Record your presentation and review </a:t>
            </a:r>
            <a:r>
              <a:rPr lang="en-US" dirty="0" smtClean="0"/>
              <a:t>it.</a:t>
            </a:r>
            <a:endParaRPr lang="en-US" dirty="0" smtClean="0"/>
          </a:p>
          <a:p>
            <a:pPr algn="just"/>
            <a:r>
              <a:rPr lang="en-US" dirty="0" smtClean="0"/>
              <a:t>U</a:t>
            </a:r>
            <a:r>
              <a:rPr lang="en-US" dirty="0" smtClean="0"/>
              <a:t>sing </a:t>
            </a:r>
            <a:r>
              <a:rPr lang="en-US" dirty="0" smtClean="0"/>
              <a:t>different colored highlighters to remind yourself when to </a:t>
            </a:r>
            <a:r>
              <a:rPr lang="en-US" dirty="0" smtClean="0"/>
              <a:t>pause</a:t>
            </a:r>
            <a:r>
              <a:rPr lang="en-US" dirty="0" smtClean="0"/>
              <a:t>.</a:t>
            </a:r>
          </a:p>
          <a:p>
            <a:pPr algn="just"/>
            <a:r>
              <a:rPr lang="en-US" dirty="0" smtClean="0"/>
              <a:t> Practice in front of peers and elicit feedback. Ask your peers to comment on your delivery and content. </a:t>
            </a:r>
          </a:p>
          <a:p>
            <a:pPr algn="just"/>
            <a:r>
              <a:rPr lang="en-US" dirty="0" smtClean="0"/>
              <a:t>Remember that the more you practice, the more comfortable you will become with the material. </a:t>
            </a:r>
          </a:p>
          <a:p>
            <a:pPr algn="just"/>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Making presentation </a:t>
            </a:r>
            <a:endParaRPr lang="en-US" dirty="0">
              <a:solidFill>
                <a:srgbClr val="FF0000"/>
              </a:solidFill>
            </a:endParaRPr>
          </a:p>
        </p:txBody>
      </p:sp>
      <p:sp>
        <p:nvSpPr>
          <p:cNvPr id="9" name="Text Placeholder 8"/>
          <p:cNvSpPr>
            <a:spLocks noGrp="1"/>
          </p:cNvSpPr>
          <p:nvPr>
            <p:ph type="body" idx="1"/>
          </p:nvPr>
        </p:nvSpPr>
        <p:spPr>
          <a:xfrm>
            <a:off x="300251" y="1453019"/>
            <a:ext cx="11668836" cy="5234384"/>
          </a:xfrm>
        </p:spPr>
        <p:txBody>
          <a:bodyPr>
            <a:normAutofit fontScale="77500" lnSpcReduction="20000"/>
          </a:bodyPr>
          <a:lstStyle/>
          <a:p>
            <a:r>
              <a:rPr lang="en-US" dirty="0" smtClean="0"/>
              <a:t>Creating a presentation for an oral presentation involves a combination of visual elements and effective speaking points. Here's a general guide to help you structure your presentation:</a:t>
            </a:r>
          </a:p>
          <a:p>
            <a:r>
              <a:rPr lang="en-US" b="1" dirty="0" smtClean="0"/>
              <a:t>Slide </a:t>
            </a:r>
            <a:r>
              <a:rPr lang="en-US" b="1" dirty="0" smtClean="0"/>
              <a:t>Structure: Title Slide: </a:t>
            </a:r>
            <a:r>
              <a:rPr lang="en-US" dirty="0" smtClean="0"/>
              <a:t>Title </a:t>
            </a:r>
            <a:r>
              <a:rPr lang="en-US" dirty="0" smtClean="0"/>
              <a:t>of your </a:t>
            </a:r>
            <a:r>
              <a:rPr lang="en-US" dirty="0" smtClean="0"/>
              <a:t>presentation, Your name, Date.</a:t>
            </a:r>
          </a:p>
          <a:p>
            <a:r>
              <a:rPr lang="en-US" b="1" dirty="0" smtClean="0"/>
              <a:t>Introduction: </a:t>
            </a:r>
            <a:r>
              <a:rPr lang="en-US" dirty="0" smtClean="0"/>
              <a:t>Briefly </a:t>
            </a:r>
            <a:r>
              <a:rPr lang="en-US" dirty="0" smtClean="0"/>
              <a:t>introduce </a:t>
            </a:r>
            <a:r>
              <a:rPr lang="en-US" dirty="0" smtClean="0"/>
              <a:t>yourself, Clearly </a:t>
            </a:r>
            <a:r>
              <a:rPr lang="en-US" dirty="0" smtClean="0"/>
              <a:t>state the topic of your presentation.</a:t>
            </a:r>
          </a:p>
          <a:p>
            <a:r>
              <a:rPr lang="en-US" b="1" dirty="0" smtClean="0"/>
              <a:t>Agenda/Outline: </a:t>
            </a:r>
            <a:r>
              <a:rPr lang="en-US" dirty="0" smtClean="0"/>
              <a:t>Provide </a:t>
            </a:r>
            <a:r>
              <a:rPr lang="en-US" dirty="0" smtClean="0"/>
              <a:t>an overview of the key points you'll cover.</a:t>
            </a:r>
          </a:p>
          <a:p>
            <a:r>
              <a:rPr lang="en-US" b="1" dirty="0" smtClean="0"/>
              <a:t>Background/Context: </a:t>
            </a:r>
            <a:r>
              <a:rPr lang="en-US" dirty="0" smtClean="0"/>
              <a:t>Give </a:t>
            </a:r>
            <a:r>
              <a:rPr lang="en-US" dirty="0" smtClean="0"/>
              <a:t>necessary background information to set the stage for your topic.</a:t>
            </a:r>
          </a:p>
          <a:p>
            <a:r>
              <a:rPr lang="en-US" b="1" dirty="0" smtClean="0"/>
              <a:t>Main </a:t>
            </a:r>
            <a:r>
              <a:rPr lang="en-US" b="1" dirty="0" smtClean="0"/>
              <a:t>Points: </a:t>
            </a:r>
            <a:r>
              <a:rPr lang="en-US" dirty="0" smtClean="0"/>
              <a:t>Divide </a:t>
            </a:r>
            <a:r>
              <a:rPr lang="en-US" dirty="0" smtClean="0"/>
              <a:t>your content into 3-5 main </a:t>
            </a:r>
            <a:r>
              <a:rPr lang="en-US" dirty="0" smtClean="0"/>
              <a:t>points, Use </a:t>
            </a:r>
            <a:r>
              <a:rPr lang="en-US" dirty="0" smtClean="0"/>
              <a:t>bullet points or numbered lists for clarity.</a:t>
            </a:r>
          </a:p>
          <a:p>
            <a:r>
              <a:rPr lang="en-US" b="1" dirty="0" smtClean="0"/>
              <a:t>Visuals: </a:t>
            </a:r>
            <a:r>
              <a:rPr lang="en-US" dirty="0" smtClean="0"/>
              <a:t>Incorporate </a:t>
            </a:r>
            <a:r>
              <a:rPr lang="en-US" dirty="0" smtClean="0"/>
              <a:t>visuals such as charts, graphs, images, and videos to support your </a:t>
            </a:r>
            <a:r>
              <a:rPr lang="en-US" dirty="0" smtClean="0"/>
              <a:t>points, Keep </a:t>
            </a:r>
            <a:r>
              <a:rPr lang="en-US" dirty="0" smtClean="0"/>
              <a:t>visuals simple and uncluttered.</a:t>
            </a:r>
          </a:p>
          <a:p>
            <a:r>
              <a:rPr lang="en-US" b="1" dirty="0" smtClean="0"/>
              <a:t>Statistics/Facts: </a:t>
            </a:r>
            <a:r>
              <a:rPr lang="en-US" dirty="0" smtClean="0"/>
              <a:t>Include </a:t>
            </a:r>
            <a:r>
              <a:rPr lang="en-US" dirty="0" smtClean="0"/>
              <a:t>relevant statistics or facts to strengthen your arguments.</a:t>
            </a:r>
          </a:p>
          <a:p>
            <a:r>
              <a:rPr lang="en-US" b="1" dirty="0" smtClean="0"/>
              <a:t>Case </a:t>
            </a:r>
            <a:r>
              <a:rPr lang="en-US" b="1" dirty="0" smtClean="0"/>
              <a:t>Studies/Examples: </a:t>
            </a:r>
            <a:r>
              <a:rPr lang="en-US" dirty="0" smtClean="0"/>
              <a:t>Provide </a:t>
            </a:r>
            <a:r>
              <a:rPr lang="en-US" dirty="0" smtClean="0"/>
              <a:t>real-world examples or case studies to illustrate your points.</a:t>
            </a:r>
          </a:p>
          <a:p>
            <a:r>
              <a:rPr lang="en-US" b="1" dirty="0" smtClean="0"/>
              <a:t>Key </a:t>
            </a:r>
            <a:r>
              <a:rPr lang="en-US" b="1" dirty="0" smtClean="0"/>
              <a:t>Takeaways: </a:t>
            </a:r>
            <a:r>
              <a:rPr lang="en-US" dirty="0" smtClean="0"/>
              <a:t>Summarize </a:t>
            </a:r>
            <a:r>
              <a:rPr lang="en-US" dirty="0" smtClean="0"/>
              <a:t>the main points you want your audience to remember</a:t>
            </a:r>
            <a:r>
              <a:rPr lang="en-US" dirty="0" smtClean="0"/>
              <a:t>.</a:t>
            </a:r>
            <a:endParaRPr lang="en-US" dirty="0" smtClean="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838200" y="423080"/>
            <a:ext cx="10515600" cy="6264323"/>
          </a:xfrm>
        </p:spPr>
        <p:txBody>
          <a:bodyPr>
            <a:normAutofit fontScale="70000" lnSpcReduction="20000"/>
          </a:bodyPr>
          <a:lstStyle/>
          <a:p>
            <a:r>
              <a:rPr lang="en-US" b="1" dirty="0" smtClean="0"/>
              <a:t>Q&amp;A: </a:t>
            </a:r>
            <a:r>
              <a:rPr lang="en-US" dirty="0" smtClean="0"/>
              <a:t>Allocate time at the end for questions and answers.</a:t>
            </a:r>
          </a:p>
          <a:p>
            <a:r>
              <a:rPr lang="en-US" b="1" dirty="0" smtClean="0"/>
              <a:t>Conclusion: </a:t>
            </a:r>
            <a:r>
              <a:rPr lang="en-US" dirty="0" smtClean="0"/>
              <a:t>Summarize your main points, Reinforce the importance of your topic.</a:t>
            </a:r>
          </a:p>
          <a:p>
            <a:r>
              <a:rPr lang="en-US" b="1" dirty="0" smtClean="0"/>
              <a:t>References/Resources: </a:t>
            </a:r>
            <a:r>
              <a:rPr lang="en-US" dirty="0" smtClean="0"/>
              <a:t>If applicable, include references or resources for further exploration.</a:t>
            </a:r>
          </a:p>
          <a:p>
            <a:r>
              <a:rPr lang="en-US" b="1" dirty="0" smtClean="0"/>
              <a:t>Design Tips: Consistent Theme: </a:t>
            </a:r>
            <a:r>
              <a:rPr lang="en-US" dirty="0" smtClean="0"/>
              <a:t>Use a consistent color scheme and font throughout your presentation.</a:t>
            </a:r>
          </a:p>
          <a:p>
            <a:r>
              <a:rPr lang="en-US" b="1" dirty="0" smtClean="0"/>
              <a:t>Legible Font: </a:t>
            </a:r>
            <a:r>
              <a:rPr lang="en-US" dirty="0" smtClean="0"/>
              <a:t>Choose a font that is easy to read, especially from a distance.</a:t>
            </a:r>
          </a:p>
          <a:p>
            <a:r>
              <a:rPr lang="en-US" b="1" dirty="0" smtClean="0"/>
              <a:t>Contrast: </a:t>
            </a:r>
            <a:r>
              <a:rPr lang="en-US" dirty="0" smtClean="0"/>
              <a:t>Ensure there is enough contrast between text and background.</a:t>
            </a:r>
          </a:p>
          <a:p>
            <a:r>
              <a:rPr lang="en-US" b="1" dirty="0" smtClean="0"/>
              <a:t>Images: </a:t>
            </a:r>
            <a:r>
              <a:rPr lang="en-US" dirty="0" smtClean="0"/>
              <a:t>Use high-quality, relevant images.</a:t>
            </a:r>
          </a:p>
          <a:p>
            <a:r>
              <a:rPr lang="en-US" b="1" dirty="0" smtClean="0"/>
              <a:t>Whitespace: </a:t>
            </a:r>
            <a:r>
              <a:rPr lang="en-US" dirty="0" smtClean="0"/>
              <a:t>Avoid clutter; use whitespace effectively.</a:t>
            </a:r>
          </a:p>
          <a:p>
            <a:r>
              <a:rPr lang="en-US" b="1" dirty="0" smtClean="0"/>
              <a:t>Animations: </a:t>
            </a:r>
            <a:r>
              <a:rPr lang="en-US" dirty="0" smtClean="0"/>
              <a:t>Use animations sparingly, and only if they enhance understanding.</a:t>
            </a:r>
          </a:p>
          <a:p>
            <a:r>
              <a:rPr lang="en-US" b="1" dirty="0" smtClean="0"/>
              <a:t>Oral Presentation Tips: Practice: </a:t>
            </a:r>
            <a:r>
              <a:rPr lang="en-US" dirty="0" smtClean="0"/>
              <a:t>Rehearse your presentation multiple times.</a:t>
            </a:r>
          </a:p>
          <a:p>
            <a:r>
              <a:rPr lang="en-US" b="1" dirty="0" smtClean="0"/>
              <a:t>Pacing: </a:t>
            </a:r>
            <a:r>
              <a:rPr lang="en-US" dirty="0" smtClean="0"/>
              <a:t>Speak clearly and at a moderate pace.</a:t>
            </a:r>
          </a:p>
          <a:p>
            <a:r>
              <a:rPr lang="en-US" b="1" dirty="0" smtClean="0"/>
              <a:t>Eye Contact: </a:t>
            </a:r>
            <a:r>
              <a:rPr lang="en-US" dirty="0" smtClean="0"/>
              <a:t>Maintain eye contact with your audience.</a:t>
            </a:r>
          </a:p>
          <a:p>
            <a:r>
              <a:rPr lang="en-US" b="1" dirty="0" smtClean="0"/>
              <a:t>Body Language: </a:t>
            </a:r>
            <a:r>
              <a:rPr lang="en-US" dirty="0" smtClean="0"/>
              <a:t>Use positive body language to engage your audience.</a:t>
            </a:r>
          </a:p>
          <a:p>
            <a:r>
              <a:rPr lang="en-US" b="1" dirty="0" smtClean="0"/>
              <a:t>Engage the Audience: </a:t>
            </a:r>
            <a:r>
              <a:rPr lang="en-US" dirty="0" smtClean="0"/>
              <a:t>Ask questions or involve the audience in discussions.</a:t>
            </a:r>
          </a:p>
          <a:p>
            <a:r>
              <a:rPr lang="en-US" b="1" dirty="0" smtClean="0"/>
              <a:t>Time Management: </a:t>
            </a:r>
            <a:r>
              <a:rPr lang="en-US" dirty="0" smtClean="0"/>
              <a:t>Stay within your allocated time.</a:t>
            </a:r>
          </a:p>
          <a:p>
            <a:r>
              <a:rPr lang="en-US" b="1" dirty="0" err="1" smtClean="0"/>
              <a:t>Confidence:</a:t>
            </a:r>
            <a:r>
              <a:rPr lang="en-US" dirty="0" err="1" smtClean="0"/>
              <a:t>Project</a:t>
            </a:r>
            <a:r>
              <a:rPr lang="en-US" dirty="0" smtClean="0"/>
              <a:t> confidence in your voice and demeanor</a:t>
            </a:r>
            <a:r>
              <a:rPr lang="en-US" dirty="0" smtClean="0"/>
              <a:t>.</a:t>
            </a:r>
            <a:endParaRPr lang="en-US" dirty="0" smtClean="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Use of visual </a:t>
            </a:r>
            <a:r>
              <a:rPr lang="en-US" b="1" dirty="0" smtClean="0">
                <a:solidFill>
                  <a:srgbClr val="FF0000"/>
                </a:solidFill>
              </a:rPr>
              <a:t>aids</a:t>
            </a:r>
            <a:endParaRPr lang="en-US" b="1" dirty="0">
              <a:solidFill>
                <a:srgbClr val="FF0000"/>
              </a:solidFill>
            </a:endParaRPr>
          </a:p>
        </p:txBody>
      </p:sp>
      <p:sp>
        <p:nvSpPr>
          <p:cNvPr id="9" name="Text Placeholder 8"/>
          <p:cNvSpPr>
            <a:spLocks noGrp="1"/>
          </p:cNvSpPr>
          <p:nvPr>
            <p:ph type="body" idx="1"/>
          </p:nvPr>
        </p:nvSpPr>
        <p:spPr>
          <a:xfrm>
            <a:off x="532263" y="1378424"/>
            <a:ext cx="11341289" cy="5090615"/>
          </a:xfrm>
        </p:spPr>
        <p:txBody>
          <a:bodyPr>
            <a:normAutofit fontScale="92500" lnSpcReduction="10000"/>
          </a:bodyPr>
          <a:lstStyle/>
          <a:p>
            <a:pPr algn="just"/>
            <a:r>
              <a:rPr lang="en-US" dirty="0" smtClean="0"/>
              <a:t>Help explain your points, act as supporting evidence, and add visual interest</a:t>
            </a:r>
            <a:r>
              <a:rPr lang="en-US" dirty="0" smtClean="0"/>
              <a:t>.</a:t>
            </a:r>
          </a:p>
          <a:p>
            <a:pPr algn="just"/>
            <a:r>
              <a:rPr lang="en-US" dirty="0" smtClean="0"/>
              <a:t>Do </a:t>
            </a:r>
            <a:r>
              <a:rPr lang="en-US" dirty="0" smtClean="0"/>
              <a:t>not turn your back on the audience to look at the visual or block the visual with your body</a:t>
            </a:r>
            <a:r>
              <a:rPr lang="en-US" dirty="0" smtClean="0"/>
              <a:t>.</a:t>
            </a:r>
          </a:p>
          <a:p>
            <a:pPr algn="just"/>
            <a:r>
              <a:rPr lang="en-US" dirty="0" smtClean="0"/>
              <a:t>Provide </a:t>
            </a:r>
            <a:r>
              <a:rPr lang="en-US" dirty="0" smtClean="0"/>
              <a:t>an orientation to the visual (explain the X and Y axis, etc.).</a:t>
            </a:r>
            <a:br>
              <a:rPr lang="en-US" dirty="0" smtClean="0"/>
            </a:br>
            <a:r>
              <a:rPr lang="en-US" dirty="0" smtClean="0"/>
              <a:t>Highlight </a:t>
            </a:r>
            <a:r>
              <a:rPr lang="en-US" dirty="0" smtClean="0"/>
              <a:t>what you would like the audience to focus on, and then make sure you fully explain the information you are highlighting</a:t>
            </a:r>
            <a:r>
              <a:rPr lang="en-US" dirty="0" smtClean="0"/>
              <a:t>.</a:t>
            </a:r>
          </a:p>
          <a:p>
            <a:pPr algn="just"/>
            <a:r>
              <a:rPr lang="en-US" dirty="0" smtClean="0"/>
              <a:t>Make </a:t>
            </a:r>
            <a:r>
              <a:rPr lang="en-US" dirty="0" smtClean="0"/>
              <a:t>your visuals readable and visually pleasing</a:t>
            </a:r>
            <a:r>
              <a:rPr lang="en-US" dirty="0" smtClean="0"/>
              <a:t>.</a:t>
            </a:r>
          </a:p>
          <a:p>
            <a:pPr algn="just"/>
            <a:r>
              <a:rPr lang="en-US" dirty="0" smtClean="0"/>
              <a:t>Above </a:t>
            </a:r>
            <a:r>
              <a:rPr lang="en-US" dirty="0" smtClean="0"/>
              <a:t>all, make sure your visual aids augment what you are saying rather than compete with what you are saying. </a:t>
            </a:r>
            <a:endParaRPr lang="en-US" dirty="0" smtClean="0"/>
          </a:p>
          <a:p>
            <a:pPr algn="just"/>
            <a:r>
              <a:rPr lang="en-US" dirty="0" smtClean="0"/>
              <a:t>Try </a:t>
            </a:r>
            <a:r>
              <a:rPr lang="en-US" dirty="0" smtClean="0"/>
              <a:t>not to include too much text or too many images in your visual aid. Your spoken words and your visual aid should work together so the audience’s attention is never divided between the two.</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Importance of effective communication </a:t>
            </a:r>
            <a:endParaRPr lang="en-US" b="1" dirty="0">
              <a:solidFill>
                <a:srgbClr val="FF0000"/>
              </a:solidFill>
            </a:endParaRPr>
          </a:p>
        </p:txBody>
      </p:sp>
      <p:sp>
        <p:nvSpPr>
          <p:cNvPr id="9" name="Text Placeholder 8"/>
          <p:cNvSpPr>
            <a:spLocks noGrp="1"/>
          </p:cNvSpPr>
          <p:nvPr>
            <p:ph type="body" idx="1"/>
          </p:nvPr>
        </p:nvSpPr>
        <p:spPr>
          <a:xfrm>
            <a:off x="838200" y="1460310"/>
            <a:ext cx="10515600" cy="5227093"/>
          </a:xfrm>
        </p:spPr>
        <p:txBody>
          <a:bodyPr/>
          <a:lstStyle/>
          <a:p>
            <a:r>
              <a:rPr lang="en-US" dirty="0" smtClean="0"/>
              <a:t>Effective communication through oral presentation is crucial in various aspects of personal, academic, and professional life. </a:t>
            </a:r>
            <a:endParaRPr lang="en-US" dirty="0" smtClean="0"/>
          </a:p>
          <a:p>
            <a:r>
              <a:rPr lang="en-US" dirty="0" smtClean="0"/>
              <a:t>Here </a:t>
            </a:r>
            <a:r>
              <a:rPr lang="en-US" dirty="0" smtClean="0"/>
              <a:t>are some key reasons highlighting the importance of effective oral communication</a:t>
            </a:r>
            <a:r>
              <a:rPr lang="en-US" dirty="0" smtClean="0"/>
              <a:t>:</a:t>
            </a:r>
          </a:p>
          <a:p>
            <a:r>
              <a:rPr lang="en-US" b="1" dirty="0" smtClean="0"/>
              <a:t>Clarity and </a:t>
            </a:r>
            <a:r>
              <a:rPr lang="en-US" b="1" dirty="0" smtClean="0"/>
              <a:t>Understanding                     </a:t>
            </a:r>
            <a:r>
              <a:rPr lang="en-US" b="1" dirty="0" smtClean="0"/>
              <a:t>Engagement and </a:t>
            </a:r>
            <a:r>
              <a:rPr lang="en-US" b="1" dirty="0" smtClean="0"/>
              <a:t>Connection</a:t>
            </a:r>
          </a:p>
          <a:p>
            <a:r>
              <a:rPr lang="en-US" b="1" dirty="0" smtClean="0"/>
              <a:t>Persuasion and </a:t>
            </a:r>
            <a:r>
              <a:rPr lang="en-US" b="1" dirty="0" smtClean="0"/>
              <a:t>Influence                       </a:t>
            </a:r>
            <a:r>
              <a:rPr lang="en-US" b="1" dirty="0" smtClean="0"/>
              <a:t>Professional </a:t>
            </a:r>
            <a:r>
              <a:rPr lang="en-US" b="1" dirty="0" smtClean="0"/>
              <a:t>Success</a:t>
            </a:r>
          </a:p>
          <a:p>
            <a:r>
              <a:rPr lang="en-US" b="1" dirty="0" smtClean="0"/>
              <a:t>Team </a:t>
            </a:r>
            <a:r>
              <a:rPr lang="en-US" b="1" dirty="0" smtClean="0"/>
              <a:t>Collaboration                                 </a:t>
            </a:r>
            <a:r>
              <a:rPr lang="en-US" b="1" dirty="0" smtClean="0"/>
              <a:t>Feedback and </a:t>
            </a:r>
            <a:r>
              <a:rPr lang="en-US" b="1" dirty="0" smtClean="0"/>
              <a:t>Adaptability</a:t>
            </a:r>
          </a:p>
          <a:p>
            <a:pPr algn="r"/>
            <a:r>
              <a:rPr lang="en-US" b="1" dirty="0" smtClean="0"/>
              <a:t>Leadership </a:t>
            </a:r>
            <a:r>
              <a:rPr lang="en-US" b="1" dirty="0" smtClean="0"/>
              <a:t>Skills                                      Networking </a:t>
            </a:r>
            <a:r>
              <a:rPr lang="en-US" b="1" dirty="0" smtClean="0"/>
              <a:t>and Relationship </a:t>
            </a:r>
            <a:r>
              <a:rPr lang="en-US" b="1" dirty="0" smtClean="0"/>
              <a:t>             Building</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709</Words>
  <Application>Microsoft Office PowerPoint</Application>
  <PresentationFormat>Custom</PresentationFormat>
  <Paragraphs>92</Paragraphs>
  <Slides>11</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11</vt:i4>
      </vt:variant>
    </vt:vector>
  </HeadingPairs>
  <TitlesOfParts>
    <vt:vector size="16" baseType="lpstr">
      <vt:lpstr>Arial</vt:lpstr>
      <vt:lpstr>Calibri</vt:lpstr>
      <vt:lpstr>Arial Black</vt:lpstr>
      <vt:lpstr>Times New Roman</vt:lpstr>
      <vt:lpstr>1_Office Theme</vt:lpstr>
      <vt:lpstr>Slide 1</vt:lpstr>
      <vt:lpstr>INDEX </vt:lpstr>
      <vt:lpstr>Oral presentation</vt:lpstr>
      <vt:lpstr>Planning your oral presentation</vt:lpstr>
      <vt:lpstr>Practice</vt:lpstr>
      <vt:lpstr>Making presentation </vt:lpstr>
      <vt:lpstr>Slide 7</vt:lpstr>
      <vt:lpstr>Use of visual aids</vt:lpstr>
      <vt:lpstr>Importance of effective communication </vt:lpstr>
      <vt:lpstr>LaTeX – A document preparation system</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ucahh</cp:lastModifiedBy>
  <cp:revision>63</cp:revision>
  <dcterms:created xsi:type="dcterms:W3CDTF">2019-01-09T10:33:58Z</dcterms:created>
  <dcterms:modified xsi:type="dcterms:W3CDTF">2024-01-03T13:19:15Z</dcterms:modified>
</cp:coreProperties>
</file>