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60" r:id="rId5"/>
    <p:sldId id="263" r:id="rId6"/>
    <p:sldId id="262" r:id="rId7"/>
    <p:sldId id="261" r:id="rId8"/>
    <p:sldId id="259" r:id="rId9"/>
  </p:sldIdLst>
  <p:sldSz cx="12192000" cy="6858000"/>
  <p:notesSz cx="6858000" cy="9144000"/>
  <p:embeddedFontLst>
    <p:embeddedFont>
      <p:font typeface="Calibri" pitchFamily="34" charset="0"/>
      <p:regular r:id="rId11"/>
      <p:bold r:id="rId12"/>
      <p:italic r:id="rId13"/>
      <p:boldItalic r:id="rId14"/>
    </p:embeddedFont>
    <p:embeddedFont>
      <p:font typeface="Arial Black" pitchFamily="34" charset="0"/>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oduHMOk3uhM/02PeLJExVOK8V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8" d="100"/>
          <a:sy n="78" d="100"/>
        </p:scale>
        <p:origin x="-396" y="4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30"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3596242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1200" b="0">
                <a:solidFill>
                  <a:schemeClr val="dk1"/>
                </a:solidFill>
                <a:latin typeface="Times New Roman"/>
                <a:ea typeface="Times New Roman"/>
                <a:cs typeface="Times New Roman"/>
                <a:sym typeface="Times New Roman"/>
              </a:rPr>
              <a:t>1.#</a:t>
            </a: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6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6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6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7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7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9"/>
        <p:cNvGrpSpPr/>
        <p:nvPr/>
      </p:nvGrpSpPr>
      <p:grpSpPr>
        <a:xfrm>
          <a:off x="0" y="0"/>
          <a:ext cx="0" cy="0"/>
          <a:chOff x="0" y="0"/>
          <a:chExt cx="0" cy="0"/>
        </a:xfrm>
      </p:grpSpPr>
      <p:sp>
        <p:nvSpPr>
          <p:cNvPr id="10" name="Google Shape;10;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59" r:id="rId3"/>
    <p:sldLayoutId id="2147483660"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p:nvPr/>
        </p:nvSpPr>
        <p:spPr>
          <a:xfrm>
            <a:off x="-4421" y="5427341"/>
            <a:ext cx="12196421"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99" name="Google Shape;99;p1"/>
          <p:cNvSpPr/>
          <p:nvPr/>
        </p:nvSpPr>
        <p:spPr>
          <a:xfrm rot="10800000" flipH="1">
            <a:off x="9506857" y="5939880"/>
            <a:ext cx="1291772" cy="1157606"/>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00" name="Google Shape;100;p1"/>
          <p:cNvGraphicFramePr>
            <a:graphicFrameLocks noChangeAspect="1"/>
          </p:cNvGraphicFramePr>
          <p:nvPr/>
        </p:nvGraphicFramePr>
        <p:xfrm>
          <a:off x="76788" y="3121720"/>
          <a:ext cx="3303056" cy="3148059"/>
        </p:xfrm>
        <a:graphic>
          <a:graphicData uri="http://schemas.openxmlformats.org/presentationml/2006/ole">
            <p:oleObj spid="_x0000_s1040" r:id="rId4" imgW="3303056" imgH="3148059" progId="">
              <p:embed/>
            </p:oleObj>
          </a:graphicData>
        </a:graphic>
      </p:graphicFrame>
      <p:sp>
        <p:nvSpPr>
          <p:cNvPr id="101" name="Google Shape;101;p1"/>
          <p:cNvSpPr/>
          <p:nvPr/>
        </p:nvSpPr>
        <p:spPr>
          <a:xfrm flipH="1">
            <a:off x="7045437" y="-64960"/>
            <a:ext cx="5146562" cy="5852440"/>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2" name="Google Shape;102;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3" name="Google Shape;103;p1"/>
          <p:cNvPicPr preferRelativeResize="0"/>
          <p:nvPr/>
        </p:nvPicPr>
        <p:blipFill rotWithShape="1">
          <a:blip r:embed="rId5">
            <a:alphaModFix/>
          </a:blip>
          <a:srcRect/>
          <a:stretch/>
        </p:blipFill>
        <p:spPr>
          <a:xfrm>
            <a:off x="12104" y="24501"/>
            <a:ext cx="3859753" cy="1538254"/>
          </a:xfrm>
          <a:prstGeom prst="rect">
            <a:avLst/>
          </a:prstGeom>
          <a:noFill/>
          <a:ln>
            <a:noFill/>
          </a:ln>
        </p:spPr>
      </p:pic>
      <p:sp>
        <p:nvSpPr>
          <p:cNvPr id="104" name="Google Shape;104;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5" name="Google Shape;105;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p:txBody>
      </p:sp>
      <p:sp>
        <p:nvSpPr>
          <p:cNvPr id="106" name="Google Shape;106;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7" name="Google Shape;107;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08" name="Google Shape;108;p1"/>
          <p:cNvSpPr txBox="1"/>
          <p:nvPr/>
        </p:nvSpPr>
        <p:spPr>
          <a:xfrm>
            <a:off x="2818509" y="942434"/>
            <a:ext cx="8387468" cy="2582205"/>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3200"/>
              <a:buFont typeface="Arial"/>
              <a:buNone/>
            </a:pPr>
            <a:endParaRPr sz="3200" b="1" i="0" u="none" strike="noStrike" cap="none" dirty="0">
              <a:solidFill>
                <a:schemeClr val="dk1"/>
              </a:solidFill>
              <a:latin typeface="Arial Black"/>
              <a:ea typeface="Arial Black"/>
              <a:cs typeface="Arial Black"/>
              <a:sym typeface="Arial Black"/>
            </a:endParaRPr>
          </a:p>
          <a:p>
            <a:pPr marL="0" marR="0" lvl="0" indent="0" algn="ctr" rtl="0">
              <a:lnSpc>
                <a:spcPct val="90000"/>
              </a:lnSpc>
              <a:spcBef>
                <a:spcPts val="980"/>
              </a:spcBef>
              <a:spcAft>
                <a:spcPts val="0"/>
              </a:spcAft>
              <a:buClr>
                <a:srgbClr val="000000"/>
              </a:buClr>
              <a:buSzPts val="2400"/>
              <a:buFont typeface="Arial"/>
              <a:buNone/>
            </a:pPr>
            <a:r>
              <a:rPr lang="en-US" sz="4000" b="0" i="0" u="none" strike="noStrike" cap="none" dirty="0" smtClean="0">
                <a:solidFill>
                  <a:schemeClr val="dk1"/>
                </a:solidFill>
                <a:latin typeface="Times New Roman"/>
                <a:ea typeface="Times New Roman"/>
                <a:cs typeface="Times New Roman"/>
                <a:sym typeface="Times New Roman"/>
              </a:rPr>
              <a:t>CHAPTER </a:t>
            </a:r>
            <a:r>
              <a:rPr lang="en-US" sz="4000" dirty="0" smtClean="0">
                <a:solidFill>
                  <a:schemeClr val="dk1"/>
                </a:solidFill>
                <a:latin typeface="Times New Roman"/>
                <a:ea typeface="Times New Roman"/>
                <a:cs typeface="Times New Roman"/>
                <a:sym typeface="Times New Roman"/>
              </a:rPr>
              <a:t>9</a:t>
            </a:r>
          </a:p>
          <a:p>
            <a:pPr marL="0" marR="0" lvl="0" indent="0" algn="ctr" rtl="0">
              <a:lnSpc>
                <a:spcPct val="90000"/>
              </a:lnSpc>
              <a:spcBef>
                <a:spcPts val="980"/>
              </a:spcBef>
              <a:spcAft>
                <a:spcPts val="0"/>
              </a:spcAft>
              <a:buClr>
                <a:srgbClr val="000000"/>
              </a:buClr>
              <a:buSzPts val="2400"/>
              <a:buFont typeface="Arial"/>
              <a:buNone/>
            </a:pPr>
            <a:endParaRPr lang="en-US" sz="4000" dirty="0" smtClean="0">
              <a:solidFill>
                <a:schemeClr val="dk1"/>
              </a:solidFill>
              <a:latin typeface="Times New Roman"/>
              <a:ea typeface="Times New Roman"/>
              <a:cs typeface="Times New Roman"/>
              <a:sym typeface="Times New Roman"/>
            </a:endParaRPr>
          </a:p>
          <a:p>
            <a:pPr lvl="0" algn="ctr">
              <a:lnSpc>
                <a:spcPct val="90000"/>
              </a:lnSpc>
              <a:spcBef>
                <a:spcPts val="980"/>
              </a:spcBef>
              <a:buSzPts val="2400"/>
            </a:pPr>
            <a:r>
              <a:rPr lang="en-IN" sz="4000" b="1" dirty="0" smtClean="0">
                <a:solidFill>
                  <a:srgbClr val="FF0000"/>
                </a:solidFill>
              </a:rPr>
              <a:t>Testing of Hypothesis</a:t>
            </a:r>
            <a:endParaRPr lang="en-US" sz="4000" b="0" i="0" u="none" strike="noStrike" cap="none" dirty="0" smtClean="0">
              <a:solidFill>
                <a:srgbClr val="FF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solidFill>
                  <a:srgbClr val="FF0000"/>
                </a:solidFill>
              </a:rPr>
              <a:t>INDEX</a:t>
            </a:r>
            <a:r>
              <a:rPr lang="en-US" sz="1400" dirty="0">
                <a:solidFill>
                  <a:srgbClr val="FF0000"/>
                </a:solidFill>
                <a:latin typeface="Arial"/>
                <a:ea typeface="Arial"/>
                <a:cs typeface="Arial"/>
                <a:sym typeface="Arial"/>
              </a:rPr>
              <a:t/>
            </a:r>
            <a:br>
              <a:rPr lang="en-US" sz="1400" dirty="0">
                <a:solidFill>
                  <a:srgbClr val="FF0000"/>
                </a:solidFill>
                <a:latin typeface="Arial"/>
                <a:ea typeface="Arial"/>
                <a:cs typeface="Arial"/>
                <a:sym typeface="Arial"/>
              </a:rPr>
            </a:br>
            <a:endParaRPr lang="en-US" dirty="0">
              <a:solidFill>
                <a:srgbClr val="FF0000"/>
              </a:solidFill>
            </a:endParaRPr>
          </a:p>
        </p:txBody>
      </p:sp>
      <p:sp>
        <p:nvSpPr>
          <p:cNvPr id="3" name="Text Placeholder 2"/>
          <p:cNvSpPr>
            <a:spLocks noGrp="1"/>
          </p:cNvSpPr>
          <p:nvPr>
            <p:ph type="body" idx="1"/>
          </p:nvPr>
        </p:nvSpPr>
        <p:spPr>
          <a:xfrm>
            <a:off x="838200" y="1440493"/>
            <a:ext cx="10515600" cy="4736470"/>
          </a:xfrm>
        </p:spPr>
        <p:txBody>
          <a:bodyPr/>
          <a:lstStyle/>
          <a:p>
            <a:r>
              <a:rPr lang="en-US" dirty="0" smtClean="0"/>
              <a:t>Z- </a:t>
            </a:r>
            <a:r>
              <a:rPr lang="en-US" dirty="0" smtClean="0"/>
              <a:t>test</a:t>
            </a:r>
          </a:p>
          <a:p>
            <a:r>
              <a:rPr lang="en-US" dirty="0" smtClean="0"/>
              <a:t>F-test</a:t>
            </a:r>
            <a:endParaRPr lang="en-US" dirty="0"/>
          </a:p>
        </p:txBody>
      </p:sp>
      <p:sp>
        <p:nvSpPr>
          <p:cNvPr id="114" name="Google Shape;114;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pPr marL="0" lvl="0" indent="0" algn="r" rtl="0">
                <a:lnSpc>
                  <a:spcPct val="100000"/>
                </a:lnSpc>
                <a:spcBef>
                  <a:spcPts val="0"/>
                </a:spcBef>
                <a:spcAft>
                  <a:spcPts val="0"/>
                </a:spcAft>
                <a:buSzPts val="2000"/>
                <a:buNone/>
              </a:pPr>
              <a:t>2</a:t>
            </a:fld>
            <a:endParaRPr sz="2000" b="1">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solidFill>
                  <a:srgbClr val="FF0000"/>
                </a:solidFill>
              </a:rPr>
              <a:t>Z- </a:t>
            </a:r>
            <a:r>
              <a:rPr lang="en-US" b="1" dirty="0" smtClean="0">
                <a:solidFill>
                  <a:srgbClr val="FF0000"/>
                </a:solidFill>
              </a:rPr>
              <a:t>test</a:t>
            </a:r>
            <a:endParaRPr lang="en-US" b="1" dirty="0">
              <a:solidFill>
                <a:srgbClr val="FF0000"/>
              </a:solidFill>
            </a:endParaRPr>
          </a:p>
        </p:txBody>
      </p:sp>
      <p:sp>
        <p:nvSpPr>
          <p:cNvPr id="9" name="Text Placeholder 8"/>
          <p:cNvSpPr>
            <a:spLocks noGrp="1"/>
          </p:cNvSpPr>
          <p:nvPr>
            <p:ph type="body" idx="1"/>
          </p:nvPr>
        </p:nvSpPr>
        <p:spPr>
          <a:xfrm>
            <a:off x="545911" y="1405719"/>
            <a:ext cx="10931856" cy="5145206"/>
          </a:xfrm>
        </p:spPr>
        <p:txBody>
          <a:bodyPr/>
          <a:lstStyle/>
          <a:p>
            <a:r>
              <a:rPr lang="en-US" dirty="0" smtClean="0"/>
              <a:t>Z-test is a statistical test that is used to determine whether the mean of a sample is significantly different from a known population mean when the population standard deviation is known. </a:t>
            </a:r>
            <a:endParaRPr lang="en-US" dirty="0" smtClean="0"/>
          </a:p>
          <a:p>
            <a:r>
              <a:rPr lang="en-US" dirty="0" smtClean="0"/>
              <a:t>It </a:t>
            </a:r>
            <a:r>
              <a:rPr lang="en-US" dirty="0" smtClean="0"/>
              <a:t>is particularly useful when the sample size is large (&gt;30).</a:t>
            </a:r>
          </a:p>
          <a:p>
            <a:r>
              <a:rPr lang="en-US" dirty="0" smtClean="0"/>
              <a:t>Z-test can also be defined as a statistical method that is used to determine whether the distribution of the test statistics can be approximated using the normal distribution or not. </a:t>
            </a:r>
            <a:endParaRPr lang="en-US" dirty="0" smtClean="0"/>
          </a:p>
          <a:p>
            <a:r>
              <a:rPr lang="en-US" dirty="0" smtClean="0"/>
              <a:t>It </a:t>
            </a:r>
            <a:r>
              <a:rPr lang="en-US" dirty="0" smtClean="0"/>
              <a:t>is the method to determine whether two sample means are approximately the same or different when their variance is known and the sample size is large (should be &gt;= 30).</a:t>
            </a:r>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pic>
        <p:nvPicPr>
          <p:cNvPr id="10" name="Picture 2"/>
          <p:cNvPicPr>
            <a:picLocks noChangeAspect="1" noChangeArrowheads="1"/>
          </p:cNvPicPr>
          <p:nvPr/>
        </p:nvPicPr>
        <p:blipFill>
          <a:blip r:embed="rId2"/>
          <a:srcRect/>
          <a:stretch>
            <a:fillRect/>
          </a:stretch>
        </p:blipFill>
        <p:spPr bwMode="auto">
          <a:xfrm>
            <a:off x="1314273" y="5936777"/>
            <a:ext cx="2621882" cy="51861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smtClean="0">
                <a:solidFill>
                  <a:srgbClr val="FF0000"/>
                </a:solidFill>
              </a:rPr>
              <a:t>Steps to perform Z-test</a:t>
            </a:r>
            <a:r>
              <a:rPr lang="en-US" b="1" dirty="0" smtClean="0">
                <a:solidFill>
                  <a:srgbClr val="FF0000"/>
                </a:solidFill>
              </a:rPr>
              <a:t>:</a:t>
            </a:r>
            <a:endParaRPr lang="en-US" dirty="0">
              <a:solidFill>
                <a:srgbClr val="FF0000"/>
              </a:solidFill>
            </a:endParaRPr>
          </a:p>
        </p:txBody>
      </p:sp>
      <p:sp>
        <p:nvSpPr>
          <p:cNvPr id="9" name="Text Placeholder 8"/>
          <p:cNvSpPr>
            <a:spLocks noGrp="1"/>
          </p:cNvSpPr>
          <p:nvPr>
            <p:ph type="body" idx="1"/>
          </p:nvPr>
        </p:nvSpPr>
        <p:spPr/>
        <p:txBody>
          <a:bodyPr>
            <a:normAutofit fontScale="92500" lnSpcReduction="20000"/>
          </a:bodyPr>
          <a:lstStyle/>
          <a:p>
            <a:r>
              <a:rPr lang="en-US" dirty="0" smtClean="0"/>
              <a:t>First, identify the null and alternate hypotheses.</a:t>
            </a:r>
          </a:p>
          <a:p>
            <a:r>
              <a:rPr lang="en-US" dirty="0" smtClean="0"/>
              <a:t>Determine the level of significance (∝).</a:t>
            </a:r>
          </a:p>
          <a:p>
            <a:r>
              <a:rPr lang="en-US" dirty="0" smtClean="0"/>
              <a:t>Find the critical value of z in the z-test using</a:t>
            </a:r>
          </a:p>
          <a:p>
            <a:r>
              <a:rPr lang="en-US" dirty="0" smtClean="0"/>
              <a:t>Calculate the z-test statistics. Below is the formula for calculating the z-test statistics</a:t>
            </a:r>
            <a:r>
              <a:rPr lang="en-US" dirty="0" smtClean="0"/>
              <a:t>.</a:t>
            </a:r>
          </a:p>
          <a:p>
            <a:r>
              <a:rPr lang="en-US" dirty="0" smtClean="0"/>
              <a:t/>
            </a:r>
            <a:br>
              <a:rPr lang="en-US" dirty="0" smtClean="0"/>
            </a:br>
            <a:r>
              <a:rPr lang="en-US" dirty="0" smtClean="0"/>
              <a:t/>
            </a:r>
            <a:br>
              <a:rPr lang="en-US" dirty="0" smtClean="0"/>
            </a:br>
            <a:r>
              <a:rPr lang="en-US" dirty="0" smtClean="0"/>
              <a:t>where,</a:t>
            </a:r>
          </a:p>
          <a:p>
            <a:pPr lvl="1"/>
            <a:r>
              <a:rPr lang="en-US" dirty="0" smtClean="0"/>
              <a:t>X: </a:t>
            </a:r>
            <a:r>
              <a:rPr lang="en-US" dirty="0" smtClean="0"/>
              <a:t>mean of the sample.</a:t>
            </a:r>
          </a:p>
          <a:p>
            <a:pPr lvl="1"/>
            <a:r>
              <a:rPr lang="en-US" dirty="0" smtClean="0"/>
              <a:t>ᴜ: </a:t>
            </a:r>
            <a:r>
              <a:rPr lang="en-US" dirty="0" smtClean="0"/>
              <a:t>mean of the population.</a:t>
            </a:r>
          </a:p>
          <a:p>
            <a:pPr lvl="1"/>
            <a:r>
              <a:rPr lang="el-GR" dirty="0" smtClean="0"/>
              <a:t>σ</a:t>
            </a:r>
            <a:r>
              <a:rPr lang="en-US" dirty="0" smtClean="0"/>
              <a:t>: </a:t>
            </a:r>
            <a:r>
              <a:rPr lang="en-US" dirty="0" smtClean="0"/>
              <a:t>Standard deviation of the population.</a:t>
            </a:r>
          </a:p>
          <a:p>
            <a:pPr lvl="1"/>
            <a:r>
              <a:rPr lang="en-US" dirty="0" smtClean="0"/>
              <a:t>√n</a:t>
            </a:r>
            <a:r>
              <a:rPr lang="en-US" dirty="0" smtClean="0"/>
              <a:t>: sample size.</a:t>
            </a:r>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pic>
        <p:nvPicPr>
          <p:cNvPr id="15363" name="Picture 3"/>
          <p:cNvPicPr>
            <a:picLocks noChangeAspect="1" noChangeArrowheads="1"/>
          </p:cNvPicPr>
          <p:nvPr/>
        </p:nvPicPr>
        <p:blipFill>
          <a:blip r:embed="rId2"/>
          <a:srcRect/>
          <a:stretch>
            <a:fillRect/>
          </a:stretch>
        </p:blipFill>
        <p:spPr bwMode="auto">
          <a:xfrm>
            <a:off x="3416157" y="3764016"/>
            <a:ext cx="1578923" cy="61402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smtClean="0">
                <a:solidFill>
                  <a:srgbClr val="FF0000"/>
                </a:solidFill>
              </a:rPr>
              <a:t>Type of </a:t>
            </a:r>
            <a:r>
              <a:rPr lang="en-US" b="1" dirty="0" smtClean="0">
                <a:solidFill>
                  <a:srgbClr val="FF0000"/>
                </a:solidFill>
              </a:rPr>
              <a:t>Z-test</a:t>
            </a:r>
            <a:endParaRPr lang="en-US" dirty="0">
              <a:solidFill>
                <a:srgbClr val="FF0000"/>
              </a:solidFill>
            </a:endParaRPr>
          </a:p>
        </p:txBody>
      </p:sp>
      <p:sp>
        <p:nvSpPr>
          <p:cNvPr id="9" name="Text Placeholder 8"/>
          <p:cNvSpPr>
            <a:spLocks noGrp="1"/>
          </p:cNvSpPr>
          <p:nvPr>
            <p:ph type="body" idx="1"/>
          </p:nvPr>
        </p:nvSpPr>
        <p:spPr>
          <a:xfrm>
            <a:off x="327546" y="1323832"/>
            <a:ext cx="11559654" cy="5213445"/>
          </a:xfrm>
        </p:spPr>
        <p:txBody>
          <a:bodyPr/>
          <a:lstStyle/>
          <a:p>
            <a:pPr algn="just"/>
            <a:r>
              <a:rPr lang="en-US" b="1" dirty="0" smtClean="0"/>
              <a:t>Left-tailed Test: </a:t>
            </a:r>
            <a:r>
              <a:rPr lang="en-US" dirty="0" smtClean="0"/>
              <a:t>In this test, our region of rejection is located to the extreme left of the distribution. Here our null hypothesis is that the claimed value is less than or equal to the mean population value.</a:t>
            </a:r>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pic>
        <p:nvPicPr>
          <p:cNvPr id="16386" name="Picture 2"/>
          <p:cNvPicPr>
            <a:picLocks noChangeAspect="1" noChangeArrowheads="1"/>
          </p:cNvPicPr>
          <p:nvPr/>
        </p:nvPicPr>
        <p:blipFill>
          <a:blip r:embed="rId2"/>
          <a:srcRect/>
          <a:stretch>
            <a:fillRect/>
          </a:stretch>
        </p:blipFill>
        <p:spPr bwMode="auto">
          <a:xfrm>
            <a:off x="1978925" y="2967097"/>
            <a:ext cx="6359857" cy="358382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solidFill>
                  <a:srgbClr val="FF0000"/>
                </a:solidFill>
              </a:rPr>
              <a:t>Right-tailed Test</a:t>
            </a:r>
            <a:endParaRPr lang="en-US" dirty="0">
              <a:solidFill>
                <a:srgbClr val="FF0000"/>
              </a:solidFill>
            </a:endParaRPr>
          </a:p>
        </p:txBody>
      </p:sp>
      <p:sp>
        <p:nvSpPr>
          <p:cNvPr id="9" name="Text Placeholder 8"/>
          <p:cNvSpPr>
            <a:spLocks noGrp="1"/>
          </p:cNvSpPr>
          <p:nvPr>
            <p:ph type="body" idx="1"/>
          </p:nvPr>
        </p:nvSpPr>
        <p:spPr>
          <a:xfrm>
            <a:off x="259307" y="1392072"/>
            <a:ext cx="11655189" cy="5186149"/>
          </a:xfrm>
        </p:spPr>
        <p:txBody>
          <a:bodyPr/>
          <a:lstStyle/>
          <a:p>
            <a:r>
              <a:rPr lang="en-US" dirty="0" smtClean="0"/>
              <a:t>In this test, our region of rejection is located to the extreme right of the distribution. Here our null hypothesis is that the claimed value is less than or equal to the mean population value</a:t>
            </a:r>
            <a:r>
              <a:rPr lang="en-US" dirty="0" smtClean="0"/>
              <a:t>.</a:t>
            </a:r>
          </a:p>
          <a:p>
            <a:endParaRPr lang="en-US" b="1"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pic>
        <p:nvPicPr>
          <p:cNvPr id="17410" name="Picture 2"/>
          <p:cNvPicPr>
            <a:picLocks noChangeAspect="1" noChangeArrowheads="1"/>
          </p:cNvPicPr>
          <p:nvPr/>
        </p:nvPicPr>
        <p:blipFill>
          <a:blip r:embed="rId2"/>
          <a:srcRect/>
          <a:stretch>
            <a:fillRect/>
          </a:stretch>
        </p:blipFill>
        <p:spPr bwMode="auto">
          <a:xfrm>
            <a:off x="2271252" y="3131984"/>
            <a:ext cx="5651961" cy="317922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solidFill>
                  <a:srgbClr val="FF0000"/>
                </a:solidFill>
              </a:rPr>
              <a:t>Two-tailed test</a:t>
            </a:r>
            <a:endParaRPr lang="en-US" dirty="0">
              <a:solidFill>
                <a:srgbClr val="FF0000"/>
              </a:solidFill>
            </a:endParaRPr>
          </a:p>
        </p:txBody>
      </p:sp>
      <p:sp>
        <p:nvSpPr>
          <p:cNvPr id="9" name="Text Placeholder 8"/>
          <p:cNvSpPr>
            <a:spLocks noGrp="1"/>
          </p:cNvSpPr>
          <p:nvPr>
            <p:ph type="body" idx="1"/>
          </p:nvPr>
        </p:nvSpPr>
        <p:spPr>
          <a:xfrm>
            <a:off x="218364" y="1624084"/>
            <a:ext cx="11805314" cy="4940489"/>
          </a:xfrm>
        </p:spPr>
        <p:txBody>
          <a:bodyPr/>
          <a:lstStyle/>
          <a:p>
            <a:r>
              <a:rPr lang="en-US" dirty="0" smtClean="0"/>
              <a:t>In </a:t>
            </a:r>
            <a:r>
              <a:rPr lang="en-US" dirty="0" smtClean="0"/>
              <a:t>this test, our region of rejection is located to both extremes of the distribution. Here our null hypothesis is that the claimed value is equal to the mean population value.</a:t>
            </a:r>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pic>
        <p:nvPicPr>
          <p:cNvPr id="18434" name="Picture 2"/>
          <p:cNvPicPr>
            <a:picLocks noChangeAspect="1" noChangeArrowheads="1"/>
          </p:cNvPicPr>
          <p:nvPr/>
        </p:nvPicPr>
        <p:blipFill>
          <a:blip r:embed="rId2"/>
          <a:srcRect/>
          <a:stretch>
            <a:fillRect/>
          </a:stretch>
        </p:blipFill>
        <p:spPr bwMode="auto">
          <a:xfrm>
            <a:off x="2608729" y="3199652"/>
            <a:ext cx="5879259" cy="330708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smtClean="0">
                <a:solidFill>
                  <a:srgbClr val="FF0000"/>
                </a:solidFill>
              </a:rPr>
              <a:t>F-Test</a:t>
            </a:r>
            <a:endParaRPr lang="en-US" dirty="0">
              <a:solidFill>
                <a:srgbClr val="FF0000"/>
              </a:solidFill>
            </a:endParaRPr>
          </a:p>
        </p:txBody>
      </p:sp>
      <p:sp>
        <p:nvSpPr>
          <p:cNvPr id="9" name="Text Placeholder 8"/>
          <p:cNvSpPr>
            <a:spLocks noGrp="1"/>
          </p:cNvSpPr>
          <p:nvPr>
            <p:ph type="body" idx="1"/>
          </p:nvPr>
        </p:nvSpPr>
        <p:spPr/>
        <p:txBody>
          <a:bodyPr>
            <a:normAutofit fontScale="92500" lnSpcReduction="10000"/>
          </a:bodyPr>
          <a:lstStyle/>
          <a:p>
            <a:r>
              <a:rPr lang="en-US" dirty="0" smtClean="0"/>
              <a:t>F-Test is any test that utilizes the F-Distribution table to fulfill its purpose (for </a:t>
            </a:r>
            <a:r>
              <a:rPr lang="en-US" dirty="0" err="1" smtClean="0"/>
              <a:t>eg</a:t>
            </a:r>
            <a:r>
              <a:rPr lang="en-US" dirty="0" smtClean="0"/>
              <a:t>: ANOVA). </a:t>
            </a:r>
            <a:endParaRPr lang="en-US" dirty="0" smtClean="0"/>
          </a:p>
          <a:p>
            <a:r>
              <a:rPr lang="en-US" dirty="0" smtClean="0"/>
              <a:t>It </a:t>
            </a:r>
            <a:r>
              <a:rPr lang="en-US" dirty="0" smtClean="0"/>
              <a:t>compares the ratio of the variances of two populations and determines if they are statistically similar or not. </a:t>
            </a:r>
          </a:p>
          <a:p>
            <a:r>
              <a:rPr lang="en-US" b="1" dirty="0" smtClean="0"/>
              <a:t>We can use this test when :</a:t>
            </a:r>
            <a:endParaRPr lang="en-US" dirty="0" smtClean="0"/>
          </a:p>
          <a:p>
            <a:r>
              <a:rPr lang="en-US" dirty="0" smtClean="0"/>
              <a:t>The population is normally distributed.</a:t>
            </a:r>
          </a:p>
          <a:p>
            <a:r>
              <a:rPr lang="en-US" dirty="0" smtClean="0"/>
              <a:t>The samples are taken at random and are independent samples.</a:t>
            </a:r>
          </a:p>
          <a:p>
            <a:r>
              <a:rPr lang="en-US" b="1" dirty="0" smtClean="0"/>
              <a:t>Formulas Used</a:t>
            </a:r>
            <a:endParaRPr lang="en-US" dirty="0" smtClean="0"/>
          </a:p>
          <a:p>
            <a:r>
              <a:rPr lang="en-US" dirty="0" smtClean="0"/>
              <a:t>where, </a:t>
            </a:r>
            <a:r>
              <a:rPr lang="en-US" b="1" dirty="0" err="1" smtClean="0"/>
              <a:t>F</a:t>
            </a:r>
            <a:r>
              <a:rPr lang="en-US" b="1" baseline="-25000" dirty="0" err="1" smtClean="0"/>
              <a:t>calc</a:t>
            </a:r>
            <a:r>
              <a:rPr lang="en-US" b="1" dirty="0" smtClean="0"/>
              <a:t> =</a:t>
            </a:r>
            <a:r>
              <a:rPr lang="en-US" dirty="0" smtClean="0"/>
              <a:t> Critical F-value. </a:t>
            </a:r>
            <a:r>
              <a:rPr lang="en-US" b="1" dirty="0" smtClean="0"/>
              <a:t>σ</a:t>
            </a:r>
            <a:r>
              <a:rPr lang="en-US" b="1" baseline="-25000" dirty="0" smtClean="0"/>
              <a:t>1</a:t>
            </a:r>
            <a:r>
              <a:rPr lang="en-US" b="1" baseline="30000" dirty="0" smtClean="0"/>
              <a:t>2</a:t>
            </a:r>
            <a:r>
              <a:rPr lang="en-US" b="1" dirty="0" smtClean="0"/>
              <a:t> &amp; σ</a:t>
            </a:r>
            <a:r>
              <a:rPr lang="en-US" b="1" baseline="-25000" dirty="0" smtClean="0"/>
              <a:t>2</a:t>
            </a:r>
            <a:r>
              <a:rPr lang="en-US" b="1" baseline="30000" dirty="0" smtClean="0"/>
              <a:t>2</a:t>
            </a:r>
            <a:r>
              <a:rPr lang="en-US" b="1" dirty="0" smtClean="0"/>
              <a:t> = </a:t>
            </a:r>
            <a:r>
              <a:rPr lang="en-US" dirty="0" smtClean="0"/>
              <a:t>variance of the two samples. where, </a:t>
            </a:r>
            <a:r>
              <a:rPr lang="en-US" b="1" dirty="0" err="1" smtClean="0"/>
              <a:t>df</a:t>
            </a:r>
            <a:r>
              <a:rPr lang="en-US" b="1" dirty="0" smtClean="0"/>
              <a:t> =</a:t>
            </a:r>
            <a:r>
              <a:rPr lang="en-US" dirty="0" smtClean="0"/>
              <a:t> Degrees of freedom of the sample. </a:t>
            </a:r>
            <a:r>
              <a:rPr lang="en-US" b="1" dirty="0" err="1" smtClean="0"/>
              <a:t>n</a:t>
            </a:r>
            <a:r>
              <a:rPr lang="en-US" b="1" baseline="-25000" dirty="0" err="1" smtClean="0"/>
              <a:t>S</a:t>
            </a:r>
            <a:r>
              <a:rPr lang="en-US" b="1" dirty="0" smtClean="0"/>
              <a:t> =</a:t>
            </a:r>
            <a:r>
              <a:rPr lang="en-US" dirty="0" smtClean="0"/>
              <a:t> Sample size.</a:t>
            </a: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pic>
        <p:nvPicPr>
          <p:cNvPr id="19458" name="Picture 2"/>
          <p:cNvPicPr>
            <a:picLocks noChangeAspect="1" noChangeArrowheads="1"/>
          </p:cNvPicPr>
          <p:nvPr/>
        </p:nvPicPr>
        <p:blipFill>
          <a:blip r:embed="rId2"/>
          <a:srcRect/>
          <a:stretch>
            <a:fillRect/>
          </a:stretch>
        </p:blipFill>
        <p:spPr bwMode="auto">
          <a:xfrm>
            <a:off x="7261670" y="3316224"/>
            <a:ext cx="1486016" cy="823024"/>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7518845" y="4779265"/>
            <a:ext cx="2779835" cy="481838"/>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606</TotalTime>
  <Words>304</Words>
  <Application>Microsoft Office PowerPoint</Application>
  <PresentationFormat>Custom</PresentationFormat>
  <Paragraphs>46</Paragraphs>
  <Slides>8</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8</vt:i4>
      </vt:variant>
    </vt:vector>
  </HeadingPairs>
  <TitlesOfParts>
    <vt:vector size="13" baseType="lpstr">
      <vt:lpstr>Arial</vt:lpstr>
      <vt:lpstr>Calibri</vt:lpstr>
      <vt:lpstr>Arial Black</vt:lpstr>
      <vt:lpstr>Times New Roman</vt:lpstr>
      <vt:lpstr>1_Office Theme</vt:lpstr>
      <vt:lpstr>Slide 1</vt:lpstr>
      <vt:lpstr>INDEX </vt:lpstr>
      <vt:lpstr>Z- test</vt:lpstr>
      <vt:lpstr>Steps to perform Z-test:</vt:lpstr>
      <vt:lpstr>Type of Z-test</vt:lpstr>
      <vt:lpstr>Right-tailed Test</vt:lpstr>
      <vt:lpstr>Two-tailed test</vt:lpstr>
      <vt:lpstr>F-Test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ucahh</cp:lastModifiedBy>
  <cp:revision>66</cp:revision>
  <dcterms:created xsi:type="dcterms:W3CDTF">2019-01-09T10:33:58Z</dcterms:created>
  <dcterms:modified xsi:type="dcterms:W3CDTF">2024-01-03T14:09:06Z</dcterms:modified>
</cp:coreProperties>
</file>