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9144000"/>
  <p:notesSz cx="6858000" cy="9144000"/>
  <p:embeddedFontLst>
    <p:embeddedFont>
      <p:font typeface="Raleway ExtraBold"/>
      <p:bold r:id="rId19"/>
      <p:boldItalic r:id="rId20"/>
    </p:embeddedFont>
    <p:embeddedFont>
      <p:font typeface="Arial Black"/>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GoogleSlidesCustomDataVersion2">
      <go:slidesCustomData xmlns:go="http://customooxmlschemas.google.com/" r:id="rId22" roundtripDataSignature="AMtx7mjc/YYOJp0QJL27aghAe5x+EVhx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D5231A7-82F6-43CE-9256-9948220C1DA1}">
  <a:tblStyle styleId="{3D5231A7-82F6-43CE-9256-9948220C1DA1}" styleName="Table_0">
    <a:wholeTbl>
      <a:tcTxStyle>
        <a:font>
          <a:latin typeface="Arial"/>
          <a:ea typeface="Arial"/>
          <a:cs typeface="Arial"/>
        </a:font>
        <a:srgbClr val="000000"/>
      </a:tcTxStyle>
      <a:tcStyle>
        <a:tcBdr>
          <a:left>
            <a:ln cap="flat" cmpd="sng" w="6350">
              <a:solidFill>
                <a:srgbClr val="000000"/>
              </a:solidFill>
              <a:prstDash val="solid"/>
              <a:round/>
              <a:headEnd len="sm" w="sm" type="none"/>
              <a:tailEnd len="sm" w="sm" type="none"/>
            </a:ln>
          </a:left>
          <a:right>
            <a:ln cap="flat" cmpd="sng" w="6350">
              <a:solidFill>
                <a:srgbClr val="000000"/>
              </a:solidFill>
              <a:prstDash val="solid"/>
              <a:round/>
              <a:headEnd len="sm" w="sm" type="none"/>
              <a:tailEnd len="sm" w="sm" type="none"/>
            </a:ln>
          </a:right>
          <a:top>
            <a:ln cap="flat" cmpd="sng" w="6350">
              <a:solidFill>
                <a:srgbClr val="000000"/>
              </a:solidFill>
              <a:prstDash val="solid"/>
              <a:round/>
              <a:headEnd len="sm" w="sm" type="none"/>
              <a:tailEnd len="sm" w="sm" type="none"/>
            </a:ln>
          </a:top>
          <a:bottom>
            <a:ln cap="flat" cmpd="sng" w="6350">
              <a:solidFill>
                <a:srgbClr val="000000"/>
              </a:solidFill>
              <a:prstDash val="solid"/>
              <a:round/>
              <a:headEnd len="sm" w="sm" type="none"/>
              <a:tailEnd len="sm" w="sm" type="none"/>
            </a:ln>
          </a:bottom>
          <a:insideH>
            <a:ln cap="flat" cmpd="sng" w="6350">
              <a:solidFill>
                <a:srgbClr val="000000"/>
              </a:solidFill>
              <a:prstDash val="solid"/>
              <a:round/>
              <a:headEnd len="sm" w="sm" type="none"/>
              <a:tailEnd len="sm" w="sm" type="none"/>
            </a:ln>
          </a:insideH>
          <a:insideV>
            <a:ln cap="flat" cmpd="sng" w="63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RalewayExtraBold-boldItalic.fntdata"/><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font" Target="fonts/ArialBlack-regular.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alewayExtraBold-bold.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7"/>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2400"/>
              <a:buFont typeface="Cambria"/>
              <a:buNone/>
              <a:defRPr b="1" i="0" sz="2400" u="none" cap="none" strike="noStrik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27"/>
          <p:cNvSpPr txBox="1"/>
          <p:nvPr>
            <p:ph idx="1" type="body"/>
          </p:nvPr>
        </p:nvSpPr>
        <p:spPr>
          <a:xfrm>
            <a:off x="914400" y="1752600"/>
            <a:ext cx="8001000" cy="4495800"/>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mbria"/>
                <a:ea typeface="Cambria"/>
                <a:cs typeface="Cambria"/>
                <a:sym typeface="Cambria"/>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8" name="Google Shape;18;p27"/>
          <p:cNvSpPr txBox="1"/>
          <p:nvPr/>
        </p:nvSpPr>
        <p:spPr>
          <a:xfrm>
            <a:off x="2804329" y="87868"/>
            <a:ext cx="545553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Department of Computer Science and Engineering (CSE)</a:t>
            </a:r>
            <a:endParaRPr b="0" i="0" sz="17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7" name="Shape 67"/>
        <p:cNvGrpSpPr/>
        <p:nvPr/>
      </p:nvGrpSpPr>
      <p:grpSpPr>
        <a:xfrm>
          <a:off x="0" y="0"/>
          <a:ext cx="0" cy="0"/>
          <a:chOff x="0" y="0"/>
          <a:chExt cx="0" cy="0"/>
        </a:xfrm>
      </p:grpSpPr>
      <p:sp>
        <p:nvSpPr>
          <p:cNvPr id="68" name="Google Shape;68;p36"/>
          <p:cNvSpPr txBox="1"/>
          <p:nvPr>
            <p:ph type="title"/>
          </p:nvPr>
        </p:nvSpPr>
        <p:spPr>
          <a:xfrm rot="5400000">
            <a:off x="4732338" y="2171701"/>
            <a:ext cx="5851525" cy="20574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mbria"/>
              <a:buNone/>
              <a:defRPr b="1" i="0" sz="4400" u="none" cap="none" strike="noStrik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9" name="Google Shape;69;p36"/>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0" name="Google Shape;70;p36"/>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36"/>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36"/>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3" name="Google Shape;73;p36"/>
          <p:cNvSpPr txBox="1"/>
          <p:nvPr/>
        </p:nvSpPr>
        <p:spPr>
          <a:xfrm>
            <a:off x="2804329" y="87868"/>
            <a:ext cx="545553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1800">
                <a:solidFill>
                  <a:schemeClr val="dk1"/>
                </a:solidFill>
                <a:latin typeface="Calibri"/>
                <a:ea typeface="Calibri"/>
                <a:cs typeface="Calibri"/>
                <a:sym typeface="Calibri"/>
              </a:rPr>
              <a:t>Department of Computer Science and Engineering (CSE)</a:t>
            </a:r>
            <a:endParaRPr b="0" sz="1700">
              <a:solidFill>
                <a:schemeClr val="dk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74" name="Shape 74"/>
        <p:cNvGrpSpPr/>
        <p:nvPr/>
      </p:nvGrpSpPr>
      <p:grpSpPr>
        <a:xfrm>
          <a:off x="0" y="0"/>
          <a:ext cx="0" cy="0"/>
          <a:chOff x="0" y="0"/>
          <a:chExt cx="0" cy="0"/>
        </a:xfrm>
      </p:grpSpPr>
      <p:sp>
        <p:nvSpPr>
          <p:cNvPr id="75" name="Google Shape;75;p37"/>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mbria"/>
              <a:buNone/>
              <a:defRPr b="1" i="0" sz="4400" u="none" cap="none" strike="noStrik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Google Shape;76;p37"/>
          <p:cNvSpPr txBox="1"/>
          <p:nvPr>
            <p:ph idx="1" type="body"/>
          </p:nvPr>
        </p:nvSpPr>
        <p:spPr>
          <a:xfrm>
            <a:off x="457200" y="1600200"/>
            <a:ext cx="4038600" cy="4530725"/>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Google Shape;77;p37"/>
          <p:cNvSpPr txBox="1"/>
          <p:nvPr>
            <p:ph idx="2" type="body"/>
          </p:nvPr>
        </p:nvSpPr>
        <p:spPr>
          <a:xfrm>
            <a:off x="4648200" y="1600200"/>
            <a:ext cx="4038600" cy="4530725"/>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8" name="Google Shape;78;p37"/>
          <p:cNvSpPr txBox="1"/>
          <p:nvPr>
            <p:ph idx="10" type="dt"/>
          </p:nvPr>
        </p:nvSpPr>
        <p:spPr>
          <a:xfrm>
            <a:off x="457200" y="6243638"/>
            <a:ext cx="21336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3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0" name="Google Shape;80;p37"/>
          <p:cNvSpPr txBox="1"/>
          <p:nvPr>
            <p:ph idx="12" type="sldNum"/>
          </p:nvPr>
        </p:nvSpPr>
        <p:spPr>
          <a:xfrm>
            <a:off x="6553200" y="6243638"/>
            <a:ext cx="2133600" cy="4572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81" name="Shape 81"/>
        <p:cNvGrpSpPr/>
        <p:nvPr/>
      </p:nvGrpSpPr>
      <p:grpSpPr>
        <a:xfrm>
          <a:off x="0" y="0"/>
          <a:ext cx="0" cy="0"/>
          <a:chOff x="0" y="0"/>
          <a:chExt cx="0" cy="0"/>
        </a:xfrm>
      </p:grpSpPr>
      <p:sp>
        <p:nvSpPr>
          <p:cNvPr id="82" name="Google Shape;82;p38"/>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mbria"/>
              <a:buNone/>
              <a:defRPr b="1" i="0" sz="4400" u="none" cap="none" strike="noStrik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3" name="Google Shape;83;p38"/>
          <p:cNvSpPr txBox="1"/>
          <p:nvPr>
            <p:ph idx="1" type="body"/>
          </p:nvPr>
        </p:nvSpPr>
        <p:spPr>
          <a:xfrm>
            <a:off x="457200" y="1600200"/>
            <a:ext cx="4038600" cy="4530725"/>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4" name="Google Shape;84;p38"/>
          <p:cNvSpPr txBox="1"/>
          <p:nvPr>
            <p:ph idx="2" type="body"/>
          </p:nvPr>
        </p:nvSpPr>
        <p:spPr>
          <a:xfrm>
            <a:off x="4648200" y="1600200"/>
            <a:ext cx="4038600" cy="21891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5" name="Google Shape;85;p38"/>
          <p:cNvSpPr txBox="1"/>
          <p:nvPr>
            <p:ph idx="3" type="body"/>
          </p:nvPr>
        </p:nvSpPr>
        <p:spPr>
          <a:xfrm>
            <a:off x="4648200" y="3941763"/>
            <a:ext cx="4038600" cy="2189162"/>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6" name="Google Shape;86;p38"/>
          <p:cNvSpPr txBox="1"/>
          <p:nvPr>
            <p:ph idx="10" type="dt"/>
          </p:nvPr>
        </p:nvSpPr>
        <p:spPr>
          <a:xfrm>
            <a:off x="457200" y="6243638"/>
            <a:ext cx="21336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7" name="Google Shape;87;p3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p38"/>
          <p:cNvSpPr txBox="1"/>
          <p:nvPr>
            <p:ph idx="12" type="sldNum"/>
          </p:nvPr>
        </p:nvSpPr>
        <p:spPr>
          <a:xfrm>
            <a:off x="6553200" y="6243638"/>
            <a:ext cx="2133600" cy="4572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type="twoObj">
  <p:cSld name="TWO_OBJECTS">
    <p:spTree>
      <p:nvGrpSpPr>
        <p:cNvPr id="89" name="Shape 89"/>
        <p:cNvGrpSpPr/>
        <p:nvPr/>
      </p:nvGrpSpPr>
      <p:grpSpPr>
        <a:xfrm>
          <a:off x="0" y="0"/>
          <a:ext cx="0" cy="0"/>
          <a:chOff x="0" y="0"/>
          <a:chExt cx="0" cy="0"/>
        </a:xfrm>
      </p:grpSpPr>
      <p:sp>
        <p:nvSpPr>
          <p:cNvPr id="90" name="Google Shape;90;p39"/>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mbria"/>
              <a:buNone/>
              <a:defRPr b="1" i="0" sz="4400" u="none" cap="none" strike="noStrik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1" name="Google Shape;91;p39"/>
          <p:cNvSpPr txBox="1"/>
          <p:nvPr>
            <p:ph idx="1" type="body"/>
          </p:nvPr>
        </p:nvSpPr>
        <p:spPr>
          <a:xfrm>
            <a:off x="457200" y="1600200"/>
            <a:ext cx="4038600" cy="4530725"/>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2" name="Google Shape;92;p39"/>
          <p:cNvSpPr txBox="1"/>
          <p:nvPr>
            <p:ph idx="2" type="body"/>
          </p:nvPr>
        </p:nvSpPr>
        <p:spPr>
          <a:xfrm>
            <a:off x="4648200" y="1600200"/>
            <a:ext cx="4038600" cy="4530725"/>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3" name="Google Shape;93;p39"/>
          <p:cNvSpPr txBox="1"/>
          <p:nvPr>
            <p:ph idx="10" type="dt"/>
          </p:nvPr>
        </p:nvSpPr>
        <p:spPr>
          <a:xfrm>
            <a:off x="457200" y="6243638"/>
            <a:ext cx="21336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4" name="Google Shape;94;p3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5" name="Google Shape;95;p39"/>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9" name="Shape 19"/>
        <p:cNvGrpSpPr/>
        <p:nvPr/>
      </p:nvGrpSpPr>
      <p:grpSpPr>
        <a:xfrm>
          <a:off x="0" y="0"/>
          <a:ext cx="0" cy="0"/>
          <a:chOff x="0" y="0"/>
          <a:chExt cx="0" cy="0"/>
        </a:xfrm>
      </p:grpSpPr>
      <p:sp>
        <p:nvSpPr>
          <p:cNvPr id="20" name="Google Shape;20;p28"/>
          <p:cNvSpPr txBox="1"/>
          <p:nvPr>
            <p:ph type="ctrTitle"/>
          </p:nvPr>
        </p:nvSpPr>
        <p:spPr>
          <a:xfrm>
            <a:off x="1143000" y="3429000"/>
            <a:ext cx="7772400" cy="1066799"/>
          </a:xfrm>
          <a:prstGeom prst="rect">
            <a:avLst/>
          </a:prstGeom>
          <a:solidFill>
            <a:schemeClr val="lt1"/>
          </a:solidFill>
          <a:ln cap="sq" cmpd="thinThick" w="19050">
            <a:solidFill>
              <a:schemeClr val="dk1"/>
            </a:solidFill>
            <a:prstDash val="solid"/>
            <a:bevel/>
            <a:headEnd len="sm" w="sm" type="none"/>
            <a:tailEnd len="sm" w="sm" type="none"/>
          </a:ln>
        </p:spPr>
        <p:txBody>
          <a:bodyPr anchorCtr="0" anchor="ctr" bIns="45700" lIns="91425" spcFirstLastPara="1" rIns="91425" wrap="square" tIns="45700">
            <a:noAutofit/>
          </a:bodyPr>
          <a:lstStyle>
            <a:lvl1pPr lvl="0" marR="0" rtl="0" algn="r">
              <a:spcBef>
                <a:spcPts val="0"/>
              </a:spcBef>
              <a:spcAft>
                <a:spcPts val="0"/>
              </a:spcAft>
              <a:buClr>
                <a:schemeClr val="dk1"/>
              </a:buClr>
              <a:buSzPts val="4400"/>
              <a:buFont typeface="Cambria"/>
              <a:buNone/>
              <a:defRPr b="1" i="0" sz="4400" u="none" cap="none" strike="noStrik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28"/>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28"/>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28"/>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4" name="Google Shape;24;p28"/>
          <p:cNvSpPr txBox="1"/>
          <p:nvPr/>
        </p:nvSpPr>
        <p:spPr>
          <a:xfrm>
            <a:off x="2804329" y="87868"/>
            <a:ext cx="545553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1800">
                <a:solidFill>
                  <a:schemeClr val="dk1"/>
                </a:solidFill>
                <a:latin typeface="Calibri"/>
                <a:ea typeface="Calibri"/>
                <a:cs typeface="Calibri"/>
                <a:sym typeface="Calibri"/>
              </a:rPr>
              <a:t>Department of Computer Science and Engineering (CSE)</a:t>
            </a:r>
            <a:endParaRPr b="0" sz="1700">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5" name="Shape 25"/>
        <p:cNvGrpSpPr/>
        <p:nvPr/>
      </p:nvGrpSpPr>
      <p:grpSpPr>
        <a:xfrm>
          <a:off x="0" y="0"/>
          <a:ext cx="0" cy="0"/>
          <a:chOff x="0" y="0"/>
          <a:chExt cx="0" cy="0"/>
        </a:xfrm>
      </p:grpSpPr>
      <p:sp>
        <p:nvSpPr>
          <p:cNvPr id="26" name="Google Shape;26;p29"/>
          <p:cNvSpPr txBox="1"/>
          <p:nvPr>
            <p:ph idx="1" type="body"/>
          </p:nvPr>
        </p:nvSpPr>
        <p:spPr>
          <a:xfrm>
            <a:off x="762000" y="1447800"/>
            <a:ext cx="8229600" cy="4800600"/>
          </a:xfrm>
          <a:prstGeom prst="rect">
            <a:avLst/>
          </a:prstGeom>
          <a:noFill/>
          <a:ln>
            <a:noFill/>
          </a:ln>
        </p:spPr>
        <p:txBody>
          <a:bodyPr anchorCtr="0" anchor="t" bIns="45700" lIns="91425" spcFirstLastPara="1" rIns="91425" wrap="square" tIns="45700">
            <a:normAutofit/>
          </a:bodyPr>
          <a:lstStyle>
            <a:lvl1pPr indent="-368300" lvl="0" marL="457200" marR="0" rtl="0" algn="l">
              <a:spcBef>
                <a:spcPts val="440"/>
              </a:spcBef>
              <a:spcAft>
                <a:spcPts val="0"/>
              </a:spcAft>
              <a:buClr>
                <a:schemeClr val="dk1"/>
              </a:buClr>
              <a:buSzPts val="2200"/>
              <a:buFont typeface="Arial"/>
              <a:buChar char="•"/>
              <a:defRPr b="0" i="0" sz="2200" u="none" cap="none" strike="noStrike">
                <a:solidFill>
                  <a:schemeClr val="dk1"/>
                </a:solidFill>
                <a:latin typeface="Cambria"/>
                <a:ea typeface="Cambria"/>
                <a:cs typeface="Cambria"/>
                <a:sym typeface="Cambria"/>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7" name="Google Shape;27;p29"/>
          <p:cNvSpPr txBox="1"/>
          <p:nvPr>
            <p:ph idx="2" type="body"/>
          </p:nvPr>
        </p:nvSpPr>
        <p:spPr>
          <a:xfrm>
            <a:off x="1066800" y="609600"/>
            <a:ext cx="7924800" cy="685800"/>
          </a:xfrm>
          <a:prstGeom prst="rect">
            <a:avLst/>
          </a:prstGeom>
          <a:solidFill>
            <a:schemeClr val="lt1"/>
          </a:solidFill>
          <a:ln>
            <a:noFill/>
          </a:ln>
        </p:spPr>
        <p:txBody>
          <a:bodyPr anchorCtr="0" anchor="ctr" bIns="45700" lIns="91425" spcFirstLastPara="1" rIns="91425" wrap="square" tIns="45700">
            <a:normAutofit/>
          </a:bodyPr>
          <a:lstStyle>
            <a:lvl1pPr indent="-228600" lvl="0" marL="457200" marR="0" rtl="0" algn="ctr">
              <a:spcBef>
                <a:spcPts val="640"/>
              </a:spcBef>
              <a:spcAft>
                <a:spcPts val="0"/>
              </a:spcAft>
              <a:buClr>
                <a:srgbClr val="C00000"/>
              </a:buClr>
              <a:buSzPts val="3200"/>
              <a:buFont typeface="Arial"/>
              <a:buNone/>
              <a:defRPr b="1" i="0" sz="3200" u="none" cap="none" strike="noStrike">
                <a:solidFill>
                  <a:srgbClr val="C00000"/>
                </a:solidFill>
                <a:latin typeface="Cambria"/>
                <a:ea typeface="Cambria"/>
                <a:cs typeface="Cambria"/>
                <a:sym typeface="Cambria"/>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8" name="Google Shape;28;p29"/>
          <p:cNvSpPr txBox="1"/>
          <p:nvPr/>
        </p:nvSpPr>
        <p:spPr>
          <a:xfrm>
            <a:off x="2804329" y="87868"/>
            <a:ext cx="545553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1800">
                <a:solidFill>
                  <a:schemeClr val="dk1"/>
                </a:solidFill>
                <a:latin typeface="Calibri"/>
                <a:ea typeface="Calibri"/>
                <a:cs typeface="Calibri"/>
                <a:sym typeface="Calibri"/>
              </a:rPr>
              <a:t>Department of Computer Science and Engineering (CSE)</a:t>
            </a:r>
            <a:endParaRPr b="0" sz="1700">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9" name="Shape 29"/>
        <p:cNvGrpSpPr/>
        <p:nvPr/>
      </p:nvGrpSpPr>
      <p:grpSpPr>
        <a:xfrm>
          <a:off x="0" y="0"/>
          <a:ext cx="0" cy="0"/>
          <a:chOff x="0" y="0"/>
          <a:chExt cx="0" cy="0"/>
        </a:xfrm>
      </p:grpSpPr>
      <p:sp>
        <p:nvSpPr>
          <p:cNvPr id="30" name="Google Shape;30;p30"/>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30"/>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30"/>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30"/>
          <p:cNvSpPr/>
          <p:nvPr>
            <p:ph idx="2" type="pic"/>
          </p:nvPr>
        </p:nvSpPr>
        <p:spPr>
          <a:xfrm>
            <a:off x="2895600" y="1371600"/>
            <a:ext cx="6019800" cy="4724400"/>
          </a:xfrm>
          <a:prstGeom prst="rect">
            <a:avLst/>
          </a:prstGeom>
          <a:noFill/>
          <a:ln>
            <a:noFill/>
          </a:ln>
        </p:spPr>
      </p:sp>
      <p:sp>
        <p:nvSpPr>
          <p:cNvPr id="34" name="Google Shape;34;p30"/>
          <p:cNvSpPr txBox="1"/>
          <p:nvPr>
            <p:ph idx="1" type="body"/>
          </p:nvPr>
        </p:nvSpPr>
        <p:spPr>
          <a:xfrm>
            <a:off x="228600" y="1371600"/>
            <a:ext cx="2590800" cy="4724400"/>
          </a:xfrm>
          <a:prstGeom prst="rect">
            <a:avLst/>
          </a:prstGeom>
          <a:noFill/>
          <a:ln>
            <a:noFill/>
          </a:ln>
        </p:spPr>
        <p:txBody>
          <a:bodyPr anchorCtr="0" anchor="t" bIns="45700" lIns="91425" spcFirstLastPara="1" rIns="91425" wrap="square" tIns="45700">
            <a:norm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1pPr>
            <a:lvl2pPr indent="-342900" lvl="1" marL="9144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5" name="Google Shape;35;p30"/>
          <p:cNvSpPr txBox="1"/>
          <p:nvPr/>
        </p:nvSpPr>
        <p:spPr>
          <a:xfrm>
            <a:off x="2804329" y="87868"/>
            <a:ext cx="545553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1800">
                <a:solidFill>
                  <a:schemeClr val="dk1"/>
                </a:solidFill>
                <a:latin typeface="Calibri"/>
                <a:ea typeface="Calibri"/>
                <a:cs typeface="Calibri"/>
                <a:sym typeface="Calibri"/>
              </a:rPr>
              <a:t>Department of Computer Science and Engineering (CSE)</a:t>
            </a:r>
            <a:endParaRPr b="0" sz="1700">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6" name="Shape 36"/>
        <p:cNvGrpSpPr/>
        <p:nvPr/>
      </p:nvGrpSpPr>
      <p:grpSpPr>
        <a:xfrm>
          <a:off x="0" y="0"/>
          <a:ext cx="0" cy="0"/>
          <a:chOff x="0" y="0"/>
          <a:chExt cx="0" cy="0"/>
        </a:xfrm>
      </p:grpSpPr>
      <p:sp>
        <p:nvSpPr>
          <p:cNvPr id="37" name="Google Shape;37;p31"/>
          <p:cNvSpPr txBox="1"/>
          <p:nvPr>
            <p:ph idx="1" type="body"/>
          </p:nvPr>
        </p:nvSpPr>
        <p:spPr>
          <a:xfrm>
            <a:off x="609600" y="1524000"/>
            <a:ext cx="8305800" cy="4876800"/>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mbria"/>
                <a:ea typeface="Cambria"/>
                <a:cs typeface="Cambria"/>
                <a:sym typeface="Cambria"/>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8" name="Google Shape;38;p31"/>
          <p:cNvSpPr txBox="1"/>
          <p:nvPr>
            <p:ph idx="2" type="body"/>
          </p:nvPr>
        </p:nvSpPr>
        <p:spPr>
          <a:xfrm>
            <a:off x="1066800" y="533400"/>
            <a:ext cx="7848600" cy="685800"/>
          </a:xfrm>
          <a:prstGeom prst="rect">
            <a:avLst/>
          </a:prstGeom>
          <a:solidFill>
            <a:schemeClr val="lt1"/>
          </a:solidFill>
          <a:ln>
            <a:noFill/>
          </a:ln>
        </p:spPr>
        <p:txBody>
          <a:bodyPr anchorCtr="0" anchor="ctr" bIns="45700" lIns="91425" spcFirstLastPara="1" rIns="91425" wrap="square" tIns="45700">
            <a:normAutofit/>
          </a:bodyPr>
          <a:lstStyle>
            <a:lvl1pPr indent="-228600" lvl="0" marL="457200" marR="0" rtl="0" algn="ctr">
              <a:spcBef>
                <a:spcPts val="640"/>
              </a:spcBef>
              <a:spcAft>
                <a:spcPts val="0"/>
              </a:spcAft>
              <a:buClr>
                <a:schemeClr val="dk1"/>
              </a:buClr>
              <a:buSzPts val="3200"/>
              <a:buFont typeface="Arial"/>
              <a:buNone/>
              <a:defRPr b="1" i="0" sz="3200" u="none" cap="none" strike="noStrike">
                <a:solidFill>
                  <a:schemeClr val="dk1"/>
                </a:solidFill>
                <a:latin typeface="Cambria"/>
                <a:ea typeface="Cambria"/>
                <a:cs typeface="Cambria"/>
                <a:sym typeface="Cambria"/>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9" name="Google Shape;39;p31"/>
          <p:cNvSpPr txBox="1"/>
          <p:nvPr/>
        </p:nvSpPr>
        <p:spPr>
          <a:xfrm>
            <a:off x="2804329" y="87868"/>
            <a:ext cx="545553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1800">
                <a:solidFill>
                  <a:schemeClr val="dk1"/>
                </a:solidFill>
                <a:latin typeface="Calibri"/>
                <a:ea typeface="Calibri"/>
                <a:cs typeface="Calibri"/>
                <a:sym typeface="Calibri"/>
              </a:rPr>
              <a:t>Department of Computer Science and Engineering (CSE)</a:t>
            </a:r>
            <a:endParaRPr b="0" sz="1700">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
        <p:nvSpPr>
          <p:cNvPr id="41" name="Google Shape;41;p32"/>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32"/>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32"/>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4" name="Google Shape;44;p32"/>
          <p:cNvSpPr txBox="1"/>
          <p:nvPr/>
        </p:nvSpPr>
        <p:spPr>
          <a:xfrm>
            <a:off x="2804329" y="87868"/>
            <a:ext cx="545553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1800">
                <a:solidFill>
                  <a:schemeClr val="dk1"/>
                </a:solidFill>
                <a:latin typeface="Calibri"/>
                <a:ea typeface="Calibri"/>
                <a:cs typeface="Calibri"/>
                <a:sym typeface="Calibri"/>
              </a:rPr>
              <a:t>Department of Computer Science and Engineering (CSE)</a:t>
            </a:r>
            <a:endParaRPr b="0" sz="1700">
              <a:solidFill>
                <a:schemeClr val="dk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5" name="Shape 45"/>
        <p:cNvGrpSpPr/>
        <p:nvPr/>
      </p:nvGrpSpPr>
      <p:grpSpPr>
        <a:xfrm>
          <a:off x="0" y="0"/>
          <a:ext cx="0" cy="0"/>
          <a:chOff x="0" y="0"/>
          <a:chExt cx="0" cy="0"/>
        </a:xfrm>
      </p:grpSpPr>
      <p:sp>
        <p:nvSpPr>
          <p:cNvPr id="46" name="Google Shape;46;p3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Cambria"/>
              <a:buNone/>
              <a:defRPr b="1" i="0" sz="2000" u="none" cap="none" strike="noStrik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Google Shape;47;p3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mbria"/>
                <a:ea typeface="Cambria"/>
                <a:cs typeface="Cambria"/>
                <a:sym typeface="Cambri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8" name="Google Shape;48;p3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mbria"/>
                <a:ea typeface="Cambria"/>
                <a:cs typeface="Cambria"/>
                <a:sym typeface="Cambria"/>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49" name="Google Shape;49;p33"/>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0" name="Google Shape;50;p33"/>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 name="Google Shape;51;p33"/>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2" name="Shape 52"/>
        <p:cNvGrpSpPr/>
        <p:nvPr/>
      </p:nvGrpSpPr>
      <p:grpSpPr>
        <a:xfrm>
          <a:off x="0" y="0"/>
          <a:ext cx="0" cy="0"/>
          <a:chOff x="0" y="0"/>
          <a:chExt cx="0" cy="0"/>
        </a:xfrm>
      </p:grpSpPr>
      <p:sp>
        <p:nvSpPr>
          <p:cNvPr id="53" name="Google Shape;53;p3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Cambria"/>
              <a:buNone/>
              <a:defRPr b="1" i="0" sz="2000" u="none" cap="none" strike="noStrik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4" name="Google Shape;54;p34"/>
          <p:cNvSpPr/>
          <p:nvPr>
            <p:ph idx="2" type="pic"/>
          </p:nvPr>
        </p:nvSpPr>
        <p:spPr>
          <a:xfrm>
            <a:off x="1792288" y="612775"/>
            <a:ext cx="5486400" cy="4114800"/>
          </a:xfrm>
          <a:prstGeom prst="rect">
            <a:avLst/>
          </a:prstGeom>
          <a:noFill/>
          <a:ln>
            <a:noFill/>
          </a:ln>
        </p:spPr>
      </p:sp>
      <p:sp>
        <p:nvSpPr>
          <p:cNvPr id="55" name="Google Shape;55;p3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mbria"/>
                <a:ea typeface="Cambria"/>
                <a:cs typeface="Cambria"/>
                <a:sym typeface="Cambria"/>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56" name="Google Shape;56;p34"/>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34"/>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p34"/>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34"/>
          <p:cNvSpPr txBox="1"/>
          <p:nvPr/>
        </p:nvSpPr>
        <p:spPr>
          <a:xfrm>
            <a:off x="2804329" y="87868"/>
            <a:ext cx="545553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1800">
                <a:solidFill>
                  <a:schemeClr val="dk1"/>
                </a:solidFill>
                <a:latin typeface="Calibri"/>
                <a:ea typeface="Calibri"/>
                <a:cs typeface="Calibri"/>
                <a:sym typeface="Calibri"/>
              </a:rPr>
              <a:t>Department of Computer Science and Engineering (CSE)</a:t>
            </a:r>
            <a:endParaRPr b="0" sz="1700">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0" name="Shape 60"/>
        <p:cNvGrpSpPr/>
        <p:nvPr/>
      </p:nvGrpSpPr>
      <p:grpSpPr>
        <a:xfrm>
          <a:off x="0" y="0"/>
          <a:ext cx="0" cy="0"/>
          <a:chOff x="0" y="0"/>
          <a:chExt cx="0" cy="0"/>
        </a:xfrm>
      </p:grpSpPr>
      <p:sp>
        <p:nvSpPr>
          <p:cNvPr id="61" name="Google Shape;61;p35"/>
          <p:cNvSpPr txBox="1"/>
          <p:nvPr>
            <p:ph type="title"/>
          </p:nvPr>
        </p:nvSpPr>
        <p:spPr>
          <a:xfrm>
            <a:off x="304800" y="1371600"/>
            <a:ext cx="8229600" cy="6858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mbria"/>
              <a:buNone/>
              <a:defRPr b="1" i="0" sz="4400" u="none" cap="none" strike="noStrik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35"/>
          <p:cNvSpPr txBox="1"/>
          <p:nvPr>
            <p:ph idx="1" type="body"/>
          </p:nvPr>
        </p:nvSpPr>
        <p:spPr>
          <a:xfrm rot="5400000">
            <a:off x="2286000" y="228600"/>
            <a:ext cx="4267200" cy="82296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3" name="Google Shape;63;p35"/>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35"/>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 name="Google Shape;65;p35"/>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6" name="Google Shape;66;p35"/>
          <p:cNvSpPr txBox="1"/>
          <p:nvPr/>
        </p:nvSpPr>
        <p:spPr>
          <a:xfrm>
            <a:off x="2804329" y="87868"/>
            <a:ext cx="545553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1800">
                <a:solidFill>
                  <a:schemeClr val="dk1"/>
                </a:solidFill>
                <a:latin typeface="Calibri"/>
                <a:ea typeface="Calibri"/>
                <a:cs typeface="Calibri"/>
                <a:sym typeface="Calibri"/>
              </a:rPr>
              <a:t>Department of Computer Science and Engineering (CSE)</a:t>
            </a:r>
            <a:endParaRPr b="0" sz="1700">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2" Type="http://schemas.openxmlformats.org/officeDocument/2006/relationships/image" Target="../media/image1.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6"/>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26"/>
          <p:cNvSpPr txBox="1"/>
          <p:nvPr/>
        </p:nvSpPr>
        <p:spPr>
          <a:xfrm>
            <a:off x="0" y="6457890"/>
            <a:ext cx="914400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none" cap="none" strike="noStrike">
                <a:solidFill>
                  <a:schemeClr val="dk1"/>
                </a:solidFill>
                <a:latin typeface="Calibri"/>
                <a:ea typeface="Calibri"/>
                <a:cs typeface="Calibri"/>
                <a:sym typeface="Calibri"/>
              </a:rPr>
              <a:t>University Institute of Engineering (UIE)</a:t>
            </a:r>
            <a:endParaRPr b="1" i="0" sz="2000" u="none" cap="none" strike="noStrike">
              <a:solidFill>
                <a:schemeClr val="dk1"/>
              </a:solidFill>
              <a:latin typeface="Calibri"/>
              <a:ea typeface="Calibri"/>
              <a:cs typeface="Calibri"/>
              <a:sym typeface="Calibri"/>
            </a:endParaRPr>
          </a:p>
        </p:txBody>
      </p:sp>
      <p:cxnSp>
        <p:nvCxnSpPr>
          <p:cNvPr id="12" name="Google Shape;12;p26"/>
          <p:cNvCxnSpPr/>
          <p:nvPr/>
        </p:nvCxnSpPr>
        <p:spPr>
          <a:xfrm>
            <a:off x="0" y="6400800"/>
            <a:ext cx="9144000" cy="0"/>
          </a:xfrm>
          <a:prstGeom prst="straightConnector1">
            <a:avLst/>
          </a:prstGeom>
          <a:noFill/>
          <a:ln cap="flat" cmpd="thickThin" w="88900">
            <a:solidFill>
              <a:srgbClr val="C00000"/>
            </a:solidFill>
            <a:prstDash val="solid"/>
            <a:round/>
            <a:headEnd len="sm" w="sm" type="none"/>
            <a:tailEnd len="sm" w="sm" type="none"/>
          </a:ln>
        </p:spPr>
      </p:cxnSp>
      <p:pic>
        <p:nvPicPr>
          <p:cNvPr descr="https://encrypted-tbn3.gstatic.com/images?q=tbn:ANd9GcTyg3Gq4WoxkxO75aZWNEjYFvavmMfWdiMvs57jpDF8YRR3yCybqQ" id="13" name="Google Shape;13;p26">
            <a:hlinkClick r:id="rId1"/>
          </p:cNvPr>
          <p:cNvPicPr preferRelativeResize="0"/>
          <p:nvPr/>
        </p:nvPicPr>
        <p:blipFill rotWithShape="1">
          <a:blip r:embed="rId2">
            <a:alphaModFix/>
          </a:blip>
          <a:srcRect b="0" l="0" r="0" t="0"/>
          <a:stretch/>
        </p:blipFill>
        <p:spPr>
          <a:xfrm>
            <a:off x="152400" y="152400"/>
            <a:ext cx="768000" cy="1219200"/>
          </a:xfrm>
          <a:prstGeom prst="rect">
            <a:avLst/>
          </a:prstGeom>
          <a:noFill/>
          <a:ln>
            <a:noFill/>
          </a:ln>
        </p:spPr>
      </p:pic>
      <p:sp>
        <p:nvSpPr>
          <p:cNvPr id="14" name="Google Shape;14;p26"/>
          <p:cNvSpPr txBox="1"/>
          <p:nvPr/>
        </p:nvSpPr>
        <p:spPr>
          <a:xfrm>
            <a:off x="2804329" y="87868"/>
            <a:ext cx="545553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Department of Computer Science and Engineering (CSE)</a:t>
            </a:r>
            <a:endParaRPr b="0" i="0" sz="17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www.javatpoint.com/artificial-intelligence-tutoria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p:nvPr/>
        </p:nvSpPr>
        <p:spPr>
          <a:xfrm>
            <a:off x="-3316" y="5427342"/>
            <a:ext cx="9147315" cy="151855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1" name="Google Shape;101;p1"/>
          <p:cNvSpPr/>
          <p:nvPr/>
        </p:nvSpPr>
        <p:spPr>
          <a:xfrm>
            <a:off x="610696" y="5015018"/>
            <a:ext cx="75104" cy="928582"/>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2" name="Google Shape;102;p1"/>
          <p:cNvSpPr txBox="1"/>
          <p:nvPr/>
        </p:nvSpPr>
        <p:spPr>
          <a:xfrm>
            <a:off x="6572250" y="6508751"/>
            <a:ext cx="20574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200" u="none" cap="none" strike="noStrike">
              <a:solidFill>
                <a:srgbClr val="888888"/>
              </a:solidFill>
              <a:latin typeface="Calibri"/>
              <a:ea typeface="Calibri"/>
              <a:cs typeface="Calibri"/>
              <a:sym typeface="Calibri"/>
            </a:endParaRPr>
          </a:p>
        </p:txBody>
      </p:sp>
      <p:sp>
        <p:nvSpPr>
          <p:cNvPr id="103" name="Google Shape;103;p1"/>
          <p:cNvSpPr/>
          <p:nvPr/>
        </p:nvSpPr>
        <p:spPr>
          <a:xfrm flipH="1" rot="10800000">
            <a:off x="7130143" y="5939880"/>
            <a:ext cx="968829" cy="1157606"/>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aphicFrame>
        <p:nvGraphicFramePr>
          <p:cNvPr id="104" name="Google Shape;104;p1"/>
          <p:cNvGraphicFramePr/>
          <p:nvPr/>
        </p:nvGraphicFramePr>
        <p:xfrm>
          <a:off x="208509" y="2816352"/>
          <a:ext cx="1887461" cy="1901952"/>
        </p:xfrm>
        <a:graphic>
          <a:graphicData uri="http://schemas.openxmlformats.org/presentationml/2006/ole">
            <mc:AlternateContent>
              <mc:Choice Requires="v">
                <p:oleObj r:id="rId4" imgH="1901952" imgW="1887461" progId="" spid="_x0000_s1">
                  <p:embed/>
                </p:oleObj>
              </mc:Choice>
              <mc:Fallback>
                <p:oleObj r:id="rId5" imgH="1901952" imgW="1887461" progId="">
                  <p:embed/>
                  <p:pic>
                    <p:nvPicPr>
                      <p:cNvPr id="104" name="Google Shape;104;p1"/>
                      <p:cNvPicPr preferRelativeResize="0"/>
                      <p:nvPr/>
                    </p:nvPicPr>
                    <p:blipFill rotWithShape="1">
                      <a:blip r:embed="rId6">
                        <a:alphaModFix/>
                      </a:blip>
                      <a:srcRect b="0" l="0" r="0" t="0"/>
                      <a:stretch/>
                    </p:blipFill>
                    <p:spPr>
                      <a:xfrm>
                        <a:off x="208509" y="2816352"/>
                        <a:ext cx="1887461" cy="1901952"/>
                      </a:xfrm>
                      <a:prstGeom prst="rect">
                        <a:avLst/>
                      </a:prstGeom>
                      <a:noFill/>
                      <a:ln>
                        <a:noFill/>
                      </a:ln>
                    </p:spPr>
                  </p:pic>
                </p:oleObj>
              </mc:Fallback>
            </mc:AlternateContent>
          </a:graphicData>
        </a:graphic>
      </p:graphicFrame>
      <p:sp>
        <p:nvSpPr>
          <p:cNvPr id="105" name="Google Shape;105;p1"/>
          <p:cNvSpPr/>
          <p:nvPr/>
        </p:nvSpPr>
        <p:spPr>
          <a:xfrm flipH="1">
            <a:off x="5284078" y="-64960"/>
            <a:ext cx="3859922" cy="5852440"/>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6" name="Google Shape;106;p1"/>
          <p:cNvSpPr/>
          <p:nvPr/>
        </p:nvSpPr>
        <p:spPr>
          <a:xfrm>
            <a:off x="1593056" y="2025526"/>
            <a:ext cx="5122069" cy="158067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7" name="Google Shape;107;p1"/>
          <p:cNvSpPr/>
          <p:nvPr/>
        </p:nvSpPr>
        <p:spPr>
          <a:xfrm flipH="1">
            <a:off x="7372348" y="5334000"/>
            <a:ext cx="1774967" cy="1600201"/>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8" name="Google Shape;108;p1"/>
          <p:cNvSpPr txBox="1"/>
          <p:nvPr/>
        </p:nvSpPr>
        <p:spPr>
          <a:xfrm>
            <a:off x="5407907" y="5909833"/>
            <a:ext cx="369645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595959"/>
                </a:solidFill>
                <a:latin typeface="Arial"/>
                <a:ea typeface="Arial"/>
                <a:cs typeface="Arial"/>
                <a:sym typeface="Arial"/>
              </a:rPr>
              <a:t>DISCOVER . </a:t>
            </a:r>
            <a:r>
              <a:rPr b="1" i="0" lang="en-US" sz="2000" u="none" cap="none" strike="noStrike">
                <a:solidFill>
                  <a:srgbClr val="C00000"/>
                </a:solidFill>
                <a:latin typeface="Arial"/>
                <a:ea typeface="Arial"/>
                <a:cs typeface="Arial"/>
                <a:sym typeface="Arial"/>
              </a:rPr>
              <a:t>LEARN</a:t>
            </a:r>
            <a:r>
              <a:rPr b="1" i="0" lang="en-US" sz="2000" u="none" cap="none" strike="noStrike">
                <a:solidFill>
                  <a:srgbClr val="595959"/>
                </a:solidFill>
                <a:latin typeface="Arial"/>
                <a:ea typeface="Arial"/>
                <a:cs typeface="Arial"/>
                <a:sym typeface="Arial"/>
              </a:rPr>
              <a:t> . EMPOWER</a:t>
            </a:r>
            <a:endParaRPr b="1" i="0" sz="12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1" i="0" sz="1600" u="none" cap="none" strike="noStrike">
              <a:solidFill>
                <a:schemeClr val="dk1"/>
              </a:solidFill>
              <a:latin typeface="Arial"/>
              <a:ea typeface="Arial"/>
              <a:cs typeface="Arial"/>
              <a:sym typeface="Arial"/>
            </a:endParaRPr>
          </a:p>
        </p:txBody>
      </p:sp>
      <p:sp>
        <p:nvSpPr>
          <p:cNvPr id="109" name="Google Shape;109;p1"/>
          <p:cNvSpPr/>
          <p:nvPr/>
        </p:nvSpPr>
        <p:spPr>
          <a:xfrm>
            <a:off x="5328928" y="6071078"/>
            <a:ext cx="34289" cy="370620"/>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0" name="Google Shape;110;p1"/>
          <p:cNvSpPr txBox="1"/>
          <p:nvPr/>
        </p:nvSpPr>
        <p:spPr>
          <a:xfrm>
            <a:off x="2903893" y="6296559"/>
            <a:ext cx="13730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p:txBody>
      </p:sp>
      <p:sp>
        <p:nvSpPr>
          <p:cNvPr id="111" name="Google Shape;111;p1"/>
          <p:cNvSpPr txBox="1"/>
          <p:nvPr/>
        </p:nvSpPr>
        <p:spPr>
          <a:xfrm>
            <a:off x="0" y="1734313"/>
            <a:ext cx="9144000" cy="4909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u="none">
                <a:solidFill>
                  <a:schemeClr val="dk1"/>
                </a:solidFill>
                <a:latin typeface="Arial Black"/>
                <a:ea typeface="Arial Black"/>
                <a:cs typeface="Arial Black"/>
                <a:sym typeface="Arial Black"/>
              </a:rPr>
              <a:t>UNIVERSITY INSTITUTE OF ENGINEERING</a:t>
            </a:r>
            <a:endParaRPr/>
          </a:p>
          <a:p>
            <a:pPr indent="0" lvl="0" marL="0" marR="0" rtl="0" algn="ctr">
              <a:spcBef>
                <a:spcPts val="840"/>
              </a:spcBef>
              <a:spcAft>
                <a:spcPts val="0"/>
              </a:spcAft>
              <a:buNone/>
            </a:pPr>
            <a:r>
              <a:rPr b="1" lang="en-US" sz="2400" u="none">
                <a:solidFill>
                  <a:schemeClr val="dk1"/>
                </a:solidFill>
                <a:latin typeface="Arial Black"/>
                <a:ea typeface="Arial Black"/>
                <a:cs typeface="Arial Black"/>
                <a:sym typeface="Arial Black"/>
              </a:rPr>
              <a:t>DEPARTMENT OF COMPUTER SCIENCE &amp; ENGINEERING</a:t>
            </a:r>
            <a:endParaRPr/>
          </a:p>
          <a:p>
            <a:pPr indent="0" lvl="0" marL="0" marR="0" rtl="0" algn="ctr">
              <a:spcBef>
                <a:spcPts val="840"/>
              </a:spcBef>
              <a:spcAft>
                <a:spcPts val="0"/>
              </a:spcAft>
              <a:buNone/>
            </a:pPr>
            <a:r>
              <a:rPr b="0" lang="en-US" sz="2400" u="none">
                <a:solidFill>
                  <a:schemeClr val="dk1"/>
                </a:solidFill>
                <a:latin typeface="Arial"/>
                <a:ea typeface="Arial"/>
                <a:cs typeface="Arial"/>
                <a:sym typeface="Arial"/>
              </a:rPr>
              <a:t>Master of Engineering (Computer Science &amp; Engineering) </a:t>
            </a:r>
            <a:endParaRPr b="0" sz="2400" u="none">
              <a:solidFill>
                <a:schemeClr val="dk1"/>
              </a:solidFill>
              <a:latin typeface="Arial"/>
              <a:ea typeface="Arial"/>
              <a:cs typeface="Arial"/>
              <a:sym typeface="Arial"/>
            </a:endParaRPr>
          </a:p>
          <a:p>
            <a:pPr indent="0" lvl="0" marL="0" marR="0" rtl="0" algn="ctr">
              <a:spcBef>
                <a:spcPts val="840"/>
              </a:spcBef>
              <a:spcAft>
                <a:spcPts val="0"/>
              </a:spcAft>
              <a:buNone/>
            </a:pPr>
            <a:r>
              <a:t/>
            </a:r>
            <a:endParaRPr b="0" sz="2400" u="none">
              <a:solidFill>
                <a:schemeClr val="dk1"/>
              </a:solidFill>
              <a:latin typeface="Arial"/>
              <a:ea typeface="Arial"/>
              <a:cs typeface="Arial"/>
              <a:sym typeface="Arial"/>
            </a:endParaRPr>
          </a:p>
          <a:p>
            <a:pPr indent="0" lvl="0" marL="0" marR="0" rtl="0" algn="l">
              <a:lnSpc>
                <a:spcPct val="90000"/>
              </a:lnSpc>
              <a:spcBef>
                <a:spcPts val="840"/>
              </a:spcBef>
              <a:spcAft>
                <a:spcPts val="0"/>
              </a:spcAft>
              <a:buNone/>
            </a:pPr>
            <a:r>
              <a:rPr b="0" lang="en-US" sz="2000" u="none">
                <a:solidFill>
                  <a:schemeClr val="dk1"/>
                </a:solidFill>
                <a:latin typeface="Arial"/>
                <a:ea typeface="Arial"/>
                <a:cs typeface="Arial"/>
                <a:sym typeface="Arial"/>
              </a:rPr>
              <a:t>Subject Name : </a:t>
            </a:r>
            <a:r>
              <a:rPr b="1" lang="en-US" sz="2000">
                <a:solidFill>
                  <a:schemeClr val="dk1"/>
                </a:solidFill>
              </a:rPr>
              <a:t>Soft Computing</a:t>
            </a:r>
            <a:endParaRPr b="1" sz="2000">
              <a:solidFill>
                <a:schemeClr val="dk1"/>
              </a:solidFill>
            </a:endParaRPr>
          </a:p>
          <a:p>
            <a:pPr indent="0" lvl="0" marL="0" marR="0" rtl="0" algn="l">
              <a:lnSpc>
                <a:spcPct val="90000"/>
              </a:lnSpc>
              <a:spcBef>
                <a:spcPts val="840"/>
              </a:spcBef>
              <a:spcAft>
                <a:spcPts val="0"/>
              </a:spcAft>
              <a:buNone/>
            </a:pPr>
            <a:r>
              <a:rPr b="0" lang="en-US" sz="2000" u="none">
                <a:solidFill>
                  <a:schemeClr val="dk1"/>
                </a:solidFill>
                <a:latin typeface="Arial"/>
                <a:ea typeface="Arial"/>
                <a:cs typeface="Arial"/>
                <a:sym typeface="Arial"/>
              </a:rPr>
              <a:t>Department: CSE</a:t>
            </a:r>
            <a:endParaRPr/>
          </a:p>
          <a:p>
            <a:pPr indent="0" lvl="0" marL="0" marR="0" rtl="0" algn="l">
              <a:lnSpc>
                <a:spcPct val="90000"/>
              </a:lnSpc>
              <a:spcBef>
                <a:spcPts val="700"/>
              </a:spcBef>
              <a:spcAft>
                <a:spcPts val="0"/>
              </a:spcAft>
              <a:buNone/>
            </a:pPr>
            <a:r>
              <a:rPr b="0" lang="en-US" sz="2000" u="none">
                <a:solidFill>
                  <a:schemeClr val="dk1"/>
                </a:solidFill>
                <a:latin typeface="Arial"/>
                <a:ea typeface="Arial"/>
                <a:cs typeface="Arial"/>
                <a:sym typeface="Arial"/>
              </a:rPr>
              <a:t>Prepared By: </a:t>
            </a:r>
            <a:r>
              <a:rPr lang="en-US" sz="2000">
                <a:solidFill>
                  <a:schemeClr val="dk1"/>
                </a:solidFill>
              </a:rPr>
              <a:t>E</a:t>
            </a:r>
            <a:r>
              <a:rPr b="0" lang="en-US" sz="2000" u="none">
                <a:solidFill>
                  <a:schemeClr val="dk1"/>
                </a:solidFill>
                <a:latin typeface="Arial"/>
                <a:ea typeface="Arial"/>
                <a:cs typeface="Arial"/>
                <a:sym typeface="Arial"/>
              </a:rPr>
              <a:t>r. </a:t>
            </a:r>
            <a:r>
              <a:rPr b="0" lang="en-US" sz="2000" u="none">
                <a:solidFill>
                  <a:schemeClr val="dk1"/>
                </a:solidFill>
                <a:latin typeface="Arial"/>
                <a:ea typeface="Arial"/>
                <a:cs typeface="Arial"/>
                <a:sym typeface="Arial"/>
              </a:rPr>
              <a:t>Komal S</a:t>
            </a:r>
            <a:r>
              <a:rPr lang="en-US" sz="2000">
                <a:solidFill>
                  <a:schemeClr val="dk1"/>
                </a:solidFill>
              </a:rPr>
              <a:t>harma</a:t>
            </a:r>
            <a:r>
              <a:rPr b="0" lang="en-US" sz="2000" u="none">
                <a:solidFill>
                  <a:schemeClr val="dk1"/>
                </a:solidFill>
                <a:latin typeface="Arial"/>
                <a:ea typeface="Arial"/>
                <a:cs typeface="Arial"/>
                <a:sym typeface="Arial"/>
              </a:rPr>
              <a:t>.</a:t>
            </a:r>
            <a:endParaRPr b="1" sz="3200" u="none">
              <a:solidFill>
                <a:srgbClr val="262626"/>
              </a:solidFill>
              <a:latin typeface="Times New Roman"/>
              <a:ea typeface="Times New Roman"/>
              <a:cs typeface="Times New Roman"/>
              <a:sym typeface="Times New Roman"/>
            </a:endParaRPr>
          </a:p>
          <a:p>
            <a:pPr indent="0" lvl="0" marL="0" marR="0" rtl="0" algn="ctr">
              <a:lnSpc>
                <a:spcPct val="90000"/>
              </a:lnSpc>
              <a:spcBef>
                <a:spcPts val="700"/>
              </a:spcBef>
              <a:spcAft>
                <a:spcPts val="0"/>
              </a:spcAft>
              <a:buNone/>
            </a:pPr>
            <a:r>
              <a:t/>
            </a:r>
            <a:endParaRPr b="1" sz="3200" u="none">
              <a:solidFill>
                <a:srgbClr val="262626"/>
              </a:solidFill>
              <a:latin typeface="Times New Roman"/>
              <a:ea typeface="Times New Roman"/>
              <a:cs typeface="Times New Roman"/>
              <a:sym typeface="Times New Roman"/>
            </a:endParaRPr>
          </a:p>
          <a:p>
            <a:pPr indent="0" lvl="0" marL="0" marR="0" rtl="0" algn="ctr">
              <a:lnSpc>
                <a:spcPct val="90000"/>
              </a:lnSpc>
              <a:spcBef>
                <a:spcPts val="1120"/>
              </a:spcBef>
              <a:spcAft>
                <a:spcPts val="0"/>
              </a:spcAft>
              <a:buNone/>
            </a:pPr>
            <a:r>
              <a:rPr b="1" lang="en-US" sz="3200" u="none">
                <a:solidFill>
                  <a:srgbClr val="262626"/>
                </a:solidFill>
                <a:latin typeface="Times New Roman"/>
                <a:ea typeface="Times New Roman"/>
                <a:cs typeface="Times New Roman"/>
                <a:sym typeface="Times New Roman"/>
              </a:rPr>
              <a:t> </a:t>
            </a:r>
            <a:endParaRPr/>
          </a:p>
          <a:p>
            <a:pPr indent="0" lvl="0" marL="0" marR="0" rtl="0" algn="l">
              <a:spcBef>
                <a:spcPts val="1120"/>
              </a:spcBef>
              <a:spcAft>
                <a:spcPts val="0"/>
              </a:spcAft>
              <a:buNone/>
            </a:pPr>
            <a:r>
              <a:t/>
            </a:r>
            <a:endParaRPr b="0" sz="1600" u="none">
              <a:solidFill>
                <a:schemeClr val="dk1"/>
              </a:solidFill>
              <a:latin typeface="Raleway ExtraBold"/>
              <a:ea typeface="Raleway ExtraBold"/>
              <a:cs typeface="Raleway ExtraBold"/>
              <a:sym typeface="Raleway ExtraBo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0"/>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Cambria"/>
              <a:buNone/>
            </a:pPr>
            <a:r>
              <a:rPr lang="en-US"/>
              <a:t>Chapter 1.1</a:t>
            </a:r>
            <a:endParaRPr/>
          </a:p>
        </p:txBody>
      </p:sp>
      <p:sp>
        <p:nvSpPr>
          <p:cNvPr id="168" name="Google Shape;168;p10"/>
          <p:cNvSpPr txBox="1"/>
          <p:nvPr>
            <p:ph idx="1" type="body"/>
          </p:nvPr>
        </p:nvSpPr>
        <p:spPr>
          <a:xfrm>
            <a:off x="0" y="1752600"/>
            <a:ext cx="8915400" cy="4495800"/>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just">
              <a:spcBef>
                <a:spcPts val="0"/>
              </a:spcBef>
              <a:spcAft>
                <a:spcPts val="0"/>
              </a:spcAft>
              <a:buClr>
                <a:schemeClr val="dk1"/>
              </a:buClr>
              <a:buSzPct val="100000"/>
              <a:buNone/>
            </a:pPr>
            <a:r>
              <a:rPr b="1" lang="en-US" sz="2000"/>
              <a:t> </a:t>
            </a:r>
            <a:r>
              <a:rPr b="1" lang="en-US" sz="2000"/>
              <a:t>Need of soft computing</a:t>
            </a:r>
            <a:endParaRPr b="1" sz="2000"/>
          </a:p>
          <a:p>
            <a:pPr indent="-342900" lvl="0" marL="342900" rtl="0" algn="just">
              <a:spcBef>
                <a:spcPts val="0"/>
              </a:spcBef>
              <a:spcAft>
                <a:spcPts val="0"/>
              </a:spcAft>
              <a:buClr>
                <a:schemeClr val="dk1"/>
              </a:buClr>
              <a:buSzPct val="100000"/>
              <a:buNone/>
            </a:pPr>
            <a:r>
              <a:t/>
            </a:r>
            <a:endParaRPr b="1" sz="2000">
              <a:latin typeface="Times New Roman"/>
              <a:ea typeface="Times New Roman"/>
              <a:cs typeface="Times New Roman"/>
              <a:sym typeface="Times New Roman"/>
            </a:endParaRPr>
          </a:p>
          <a:p>
            <a:pPr indent="0" lvl="0" marL="0" rtl="0" algn="just">
              <a:spcBef>
                <a:spcPts val="1400"/>
              </a:spcBef>
              <a:spcAft>
                <a:spcPts val="0"/>
              </a:spcAft>
              <a:buClr>
                <a:schemeClr val="dk1"/>
              </a:buClr>
              <a:buSzPct val="54111"/>
              <a:buFont typeface="Arial"/>
              <a:buNone/>
            </a:pPr>
            <a:r>
              <a:rPr lang="en-US" sz="2032"/>
              <a:t>Sometimes, conventional computing or analytical models does not provide a solution to some real-world problems. In that case, we require other technique like soft computing to obtain an approximate solution.</a:t>
            </a:r>
            <a:endParaRPr sz="2032"/>
          </a:p>
          <a:p>
            <a:pPr indent="-328641" lvl="0" marL="457200" rtl="0" algn="just">
              <a:lnSpc>
                <a:spcPct val="115000"/>
              </a:lnSpc>
              <a:spcBef>
                <a:spcPts val="1400"/>
              </a:spcBef>
              <a:spcAft>
                <a:spcPts val="0"/>
              </a:spcAft>
              <a:buSzPct val="100000"/>
              <a:buFont typeface="Cambria"/>
              <a:buChar char="o"/>
            </a:pPr>
            <a:r>
              <a:rPr lang="en-US" sz="2032"/>
              <a:t>Hard computing is used for solving mathematical problems that need a precise answer. It fails to provide solutions for some real-life problems. Thereby for real-life problems whose precise solution does not exist, soft computing helps.</a:t>
            </a:r>
            <a:endParaRPr sz="2032"/>
          </a:p>
          <a:p>
            <a:pPr indent="-328641" lvl="0" marL="457200" rtl="0" algn="just">
              <a:lnSpc>
                <a:spcPct val="115000"/>
              </a:lnSpc>
              <a:spcBef>
                <a:spcPts val="300"/>
              </a:spcBef>
              <a:spcAft>
                <a:spcPts val="0"/>
              </a:spcAft>
              <a:buSzPct val="100000"/>
              <a:buFont typeface="Cambria"/>
              <a:buChar char="o"/>
            </a:pPr>
            <a:r>
              <a:rPr lang="en-US" sz="2032"/>
              <a:t>When conventional mathematical and analytical models fail, soft computing helps, e.g., You can map even the human mind using soft computing.</a:t>
            </a:r>
            <a:endParaRPr sz="2032"/>
          </a:p>
          <a:p>
            <a:pPr indent="-328641" lvl="0" marL="457200" rtl="0" algn="just">
              <a:lnSpc>
                <a:spcPct val="115000"/>
              </a:lnSpc>
              <a:spcBef>
                <a:spcPts val="300"/>
              </a:spcBef>
              <a:spcAft>
                <a:spcPts val="0"/>
              </a:spcAft>
              <a:buSzPct val="100000"/>
              <a:buFont typeface="Cambria"/>
              <a:buChar char="o"/>
            </a:pPr>
            <a:r>
              <a:rPr lang="en-US" sz="2032"/>
              <a:t>Analytical models can be used for solving mathematical problems and valid for ideal cases. But the real-world problems do not have an ideal case; these exist in a non-ideal environment.</a:t>
            </a:r>
            <a:endParaRPr sz="2032"/>
          </a:p>
          <a:p>
            <a:pPr indent="-328641" lvl="0" marL="457200" rtl="0" algn="just">
              <a:lnSpc>
                <a:spcPct val="115000"/>
              </a:lnSpc>
              <a:spcBef>
                <a:spcPts val="300"/>
              </a:spcBef>
              <a:spcAft>
                <a:spcPts val="0"/>
              </a:spcAft>
              <a:buSzPct val="100000"/>
              <a:buFont typeface="Cambria"/>
              <a:buChar char="o"/>
            </a:pPr>
            <a:r>
              <a:rPr lang="en-US" sz="2032"/>
              <a:t>Soft computing is not only limited to theory; it also gives insights into real-life problems.</a:t>
            </a:r>
            <a:endParaRPr sz="2032"/>
          </a:p>
          <a:p>
            <a:pPr indent="-328641" lvl="0" marL="457200" rtl="0" algn="just">
              <a:lnSpc>
                <a:spcPct val="115000"/>
              </a:lnSpc>
              <a:spcBef>
                <a:spcPts val="300"/>
              </a:spcBef>
              <a:spcAft>
                <a:spcPts val="0"/>
              </a:spcAft>
              <a:buSzPct val="100000"/>
              <a:buFont typeface="Cambria"/>
              <a:buChar char="o"/>
            </a:pPr>
            <a:r>
              <a:rPr lang="en-US" sz="2032"/>
              <a:t>Like all the above reasons, Soft computing helps to map the human mind, which cannot be possible with conventional mathematical and analytical models.</a:t>
            </a:r>
            <a:endParaRPr sz="2032"/>
          </a:p>
          <a:p>
            <a:pPr indent="0" lvl="0" marL="0" rtl="0" algn="just">
              <a:spcBef>
                <a:spcPts val="1400"/>
              </a:spcBef>
              <a:spcAft>
                <a:spcPts val="0"/>
              </a:spcAft>
              <a:buNone/>
            </a:pPr>
            <a:r>
              <a:t/>
            </a:r>
            <a:endParaRPr sz="2032"/>
          </a:p>
          <a:p>
            <a:pPr indent="-342900" lvl="0" marL="342900" rtl="0" algn="just">
              <a:spcBef>
                <a:spcPts val="400"/>
              </a:spcBef>
              <a:spcAft>
                <a:spcPts val="0"/>
              </a:spcAft>
              <a:buClr>
                <a:schemeClr val="dk1"/>
              </a:buClr>
              <a:buSzPct val="98384"/>
              <a:buNone/>
            </a:pPr>
            <a:r>
              <a:rPr lang="en-US" sz="2032"/>
              <a:t> </a:t>
            </a:r>
            <a:endParaRPr b="1" sz="2032"/>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1"/>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Cambria"/>
              <a:buNone/>
            </a:pPr>
            <a:r>
              <a:rPr lang="en-US"/>
              <a:t>Chapter 1.1</a:t>
            </a:r>
            <a:endParaRPr/>
          </a:p>
        </p:txBody>
      </p:sp>
      <p:sp>
        <p:nvSpPr>
          <p:cNvPr id="174" name="Google Shape;174;p11"/>
          <p:cNvSpPr txBox="1"/>
          <p:nvPr>
            <p:ph idx="1" type="body"/>
          </p:nvPr>
        </p:nvSpPr>
        <p:spPr>
          <a:xfrm>
            <a:off x="0" y="1752600"/>
            <a:ext cx="8915400" cy="44958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000"/>
              <a:buNone/>
            </a:pPr>
            <a:r>
              <a:rPr b="1" lang="en-US" sz="1800"/>
              <a:t> </a:t>
            </a:r>
            <a:r>
              <a:rPr b="1" lang="en-US" sz="1800"/>
              <a:t>Elements of soft computing</a:t>
            </a:r>
            <a:endParaRPr b="1" sz="1800"/>
          </a:p>
          <a:p>
            <a:pPr indent="-342900" lvl="0" marL="342900" rtl="0" algn="just">
              <a:spcBef>
                <a:spcPts val="0"/>
              </a:spcBef>
              <a:spcAft>
                <a:spcPts val="0"/>
              </a:spcAft>
              <a:buClr>
                <a:schemeClr val="dk1"/>
              </a:buClr>
              <a:buSzPts val="2000"/>
              <a:buNone/>
            </a:pPr>
            <a:r>
              <a:t/>
            </a:r>
            <a:endParaRPr b="1" sz="2000">
              <a:latin typeface="Times New Roman"/>
              <a:ea typeface="Times New Roman"/>
              <a:cs typeface="Times New Roman"/>
              <a:sym typeface="Times New Roman"/>
            </a:endParaRPr>
          </a:p>
          <a:p>
            <a:pPr indent="0" lvl="0" marL="0" rtl="0" algn="just">
              <a:spcBef>
                <a:spcPts val="1400"/>
              </a:spcBef>
              <a:spcAft>
                <a:spcPts val="1400"/>
              </a:spcAft>
              <a:buClr>
                <a:schemeClr val="dk1"/>
              </a:buClr>
              <a:buSzPts val="1100"/>
              <a:buFont typeface="Arial"/>
              <a:buNone/>
            </a:pPr>
            <a:r>
              <a:rPr lang="en-US" sz="1800"/>
              <a:t>Soft computing is viewed as a foundation component for an emerging field of conceptual intelligence. Fuzzy Logic (FL), Machine Learning (ML), Neural Network (NN), Probabilistic Reasoning (PR), and Evolutionary Computation (EC) are the supplements of soft computing. Also, these are techniques used by soft computing to resolve any complex problem.</a:t>
            </a:r>
            <a:endParaRPr b="1"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2"/>
          <p:cNvSpPr txBox="1"/>
          <p:nvPr>
            <p:ph type="title"/>
          </p:nvPr>
        </p:nvSpPr>
        <p:spPr>
          <a:xfrm>
            <a:off x="990600" y="665018"/>
            <a:ext cx="7924800" cy="101138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Cambria"/>
              <a:buNone/>
            </a:pPr>
            <a:r>
              <a:rPr lang="en-US"/>
              <a:t>Chapter 1.1</a:t>
            </a:r>
            <a:endParaRPr/>
          </a:p>
        </p:txBody>
      </p:sp>
      <p:sp>
        <p:nvSpPr>
          <p:cNvPr id="180" name="Google Shape;180;p12"/>
          <p:cNvSpPr txBox="1"/>
          <p:nvPr>
            <p:ph idx="1" type="body"/>
          </p:nvPr>
        </p:nvSpPr>
        <p:spPr>
          <a:xfrm>
            <a:off x="0" y="1330036"/>
            <a:ext cx="8915400" cy="4918364"/>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000"/>
              <a:buNone/>
            </a:pPr>
            <a:r>
              <a:rPr lang="en-US" sz="2000">
                <a:latin typeface="Times New Roman"/>
                <a:ea typeface="Times New Roman"/>
                <a:cs typeface="Times New Roman"/>
                <a:sym typeface="Times New Roman"/>
              </a:rPr>
              <a:t> </a:t>
            </a:r>
            <a:r>
              <a:rPr b="1" lang="en-US" sz="1800"/>
              <a:t>Elements of soft computing</a:t>
            </a:r>
            <a:r>
              <a:rPr b="1" lang="en-US" sz="2000">
                <a:latin typeface="Times New Roman"/>
                <a:ea typeface="Times New Roman"/>
                <a:cs typeface="Times New Roman"/>
                <a:sym typeface="Times New Roman"/>
              </a:rPr>
              <a:t> (Cont…)</a:t>
            </a:r>
            <a:endParaRPr b="1" sz="2000">
              <a:latin typeface="Times New Roman"/>
              <a:ea typeface="Times New Roman"/>
              <a:cs typeface="Times New Roman"/>
              <a:sym typeface="Times New Roman"/>
            </a:endParaRPr>
          </a:p>
          <a:p>
            <a:pPr indent="-342900" lvl="0" marL="342900" rtl="0" algn="just">
              <a:spcBef>
                <a:spcPts val="0"/>
              </a:spcBef>
              <a:spcAft>
                <a:spcPts val="0"/>
              </a:spcAft>
              <a:buClr>
                <a:schemeClr val="dk1"/>
              </a:buClr>
              <a:buSzPts val="2000"/>
              <a:buNone/>
            </a:pPr>
            <a:r>
              <a:t/>
            </a:r>
            <a:endParaRPr sz="1900">
              <a:solidFill>
                <a:srgbClr val="202124"/>
              </a:solidFill>
              <a:highlight>
                <a:srgbClr val="FFFFFF"/>
              </a:highlight>
            </a:endParaRPr>
          </a:p>
          <a:p>
            <a:pPr indent="-342900" lvl="0" marL="342900" rtl="0" algn="just">
              <a:spcBef>
                <a:spcPts val="0"/>
              </a:spcBef>
              <a:spcAft>
                <a:spcPts val="0"/>
              </a:spcAft>
              <a:buClr>
                <a:schemeClr val="dk1"/>
              </a:buClr>
              <a:buSzPts val="2000"/>
              <a:buNone/>
            </a:pPr>
            <a:r>
              <a:rPr lang="en-US" sz="2000">
                <a:solidFill>
                  <a:srgbClr val="202124"/>
                </a:solidFill>
                <a:highlight>
                  <a:srgbClr val="FFFFFF"/>
                </a:highlight>
              </a:rPr>
              <a:t>Soft computing is </a:t>
            </a:r>
            <a:r>
              <a:rPr lang="en-US" sz="2000">
                <a:solidFill>
                  <a:srgbClr val="040C28"/>
                </a:solidFill>
              </a:rPr>
              <a:t>the use of approximate</a:t>
            </a:r>
            <a:endParaRPr sz="2000">
              <a:solidFill>
                <a:srgbClr val="040C28"/>
              </a:solidFill>
            </a:endParaRPr>
          </a:p>
          <a:p>
            <a:pPr indent="-342900" lvl="0" marL="342900" rtl="0" algn="just">
              <a:spcBef>
                <a:spcPts val="0"/>
              </a:spcBef>
              <a:spcAft>
                <a:spcPts val="0"/>
              </a:spcAft>
              <a:buClr>
                <a:schemeClr val="dk1"/>
              </a:buClr>
              <a:buSzPts val="2000"/>
              <a:buNone/>
            </a:pPr>
            <a:r>
              <a:rPr lang="en-US" sz="2000">
                <a:solidFill>
                  <a:srgbClr val="040C28"/>
                </a:solidFill>
              </a:rPr>
              <a:t> calculations to provide imprecise</a:t>
            </a:r>
            <a:endParaRPr sz="2000">
              <a:solidFill>
                <a:srgbClr val="040C28"/>
              </a:solidFill>
            </a:endParaRPr>
          </a:p>
          <a:p>
            <a:pPr indent="-342900" lvl="0" marL="342900" rtl="0" algn="just">
              <a:spcBef>
                <a:spcPts val="0"/>
              </a:spcBef>
              <a:spcAft>
                <a:spcPts val="0"/>
              </a:spcAft>
              <a:buClr>
                <a:schemeClr val="dk1"/>
              </a:buClr>
              <a:buSzPts val="2000"/>
              <a:buNone/>
            </a:pPr>
            <a:r>
              <a:rPr lang="en-US" sz="2000">
                <a:solidFill>
                  <a:srgbClr val="040C28"/>
                </a:solidFill>
              </a:rPr>
              <a:t> but usable solutions to </a:t>
            </a:r>
            <a:endParaRPr sz="2000">
              <a:solidFill>
                <a:srgbClr val="040C28"/>
              </a:solidFill>
            </a:endParaRPr>
          </a:p>
          <a:p>
            <a:pPr indent="-342900" lvl="0" marL="342900" rtl="0" algn="just">
              <a:spcBef>
                <a:spcPts val="0"/>
              </a:spcBef>
              <a:spcAft>
                <a:spcPts val="0"/>
              </a:spcAft>
              <a:buClr>
                <a:schemeClr val="dk1"/>
              </a:buClr>
              <a:buSzPts val="2000"/>
              <a:buNone/>
            </a:pPr>
            <a:r>
              <a:rPr lang="en-US" sz="2000">
                <a:solidFill>
                  <a:srgbClr val="040C28"/>
                </a:solidFill>
              </a:rPr>
              <a:t>complex computational problems</a:t>
            </a:r>
            <a:r>
              <a:rPr lang="en-US" sz="2000">
                <a:solidFill>
                  <a:srgbClr val="202124"/>
                </a:solidFill>
                <a:highlight>
                  <a:srgbClr val="FFFFFF"/>
                </a:highlight>
              </a:rPr>
              <a:t>. </a:t>
            </a:r>
            <a:endParaRPr b="1" sz="2000"/>
          </a:p>
          <a:p>
            <a:pPr indent="0" lvl="0" marL="0" rtl="0" algn="just">
              <a:spcBef>
                <a:spcPts val="400"/>
              </a:spcBef>
              <a:spcAft>
                <a:spcPts val="0"/>
              </a:spcAft>
              <a:buNone/>
            </a:pPr>
            <a:r>
              <a:t/>
            </a:r>
            <a:endParaRPr b="1" sz="1900"/>
          </a:p>
          <a:p>
            <a:pPr indent="-342900" lvl="0" marL="342900" rtl="0" algn="just">
              <a:spcBef>
                <a:spcPts val="400"/>
              </a:spcBef>
              <a:spcAft>
                <a:spcPts val="0"/>
              </a:spcAft>
              <a:buClr>
                <a:schemeClr val="dk1"/>
              </a:buClr>
              <a:buSzPts val="2000"/>
              <a:buNone/>
            </a:pPr>
            <a:r>
              <a:rPr lang="en-US" sz="2000"/>
              <a:t> </a:t>
            </a:r>
            <a:endParaRPr b="1" sz="2000">
              <a:latin typeface="Times New Roman"/>
              <a:ea typeface="Times New Roman"/>
              <a:cs typeface="Times New Roman"/>
              <a:sym typeface="Times New Roman"/>
            </a:endParaRPr>
          </a:p>
        </p:txBody>
      </p:sp>
      <p:pic>
        <p:nvPicPr>
          <p:cNvPr descr="What is soft computing" id="181" name="Google Shape;181;p12"/>
          <p:cNvPicPr preferRelativeResize="0"/>
          <p:nvPr/>
        </p:nvPicPr>
        <p:blipFill>
          <a:blip r:embed="rId3">
            <a:alphaModFix/>
          </a:blip>
          <a:stretch>
            <a:fillRect/>
          </a:stretch>
        </p:blipFill>
        <p:spPr>
          <a:xfrm>
            <a:off x="2939814" y="1869925"/>
            <a:ext cx="5975586" cy="4378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Times New Roman"/>
              <a:buNone/>
            </a:pPr>
            <a:r>
              <a:rPr lang="en-US">
                <a:latin typeface="Times New Roman"/>
                <a:ea typeface="Times New Roman"/>
                <a:cs typeface="Times New Roman"/>
                <a:sym typeface="Times New Roman"/>
              </a:rPr>
              <a:t>COURSE DESCRIPTION</a:t>
            </a:r>
            <a:br>
              <a:rPr lang="en-US">
                <a:latin typeface="Times New Roman"/>
                <a:ea typeface="Times New Roman"/>
                <a:cs typeface="Times New Roman"/>
                <a:sym typeface="Times New Roman"/>
              </a:rPr>
            </a:br>
            <a:endParaRPr/>
          </a:p>
        </p:txBody>
      </p:sp>
      <p:sp>
        <p:nvSpPr>
          <p:cNvPr id="117" name="Google Shape;117;p2"/>
          <p:cNvSpPr txBox="1"/>
          <p:nvPr>
            <p:ph idx="1" type="body"/>
          </p:nvPr>
        </p:nvSpPr>
        <p:spPr>
          <a:xfrm>
            <a:off x="914400" y="1752600"/>
            <a:ext cx="8001000" cy="4495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latin typeface="Times New Roman"/>
                <a:ea typeface="Times New Roman"/>
                <a:cs typeface="Times New Roman"/>
                <a:sym typeface="Times New Roman"/>
              </a:rPr>
              <a:t>Soft Comtuting</a:t>
            </a:r>
            <a:r>
              <a:rPr lang="en-US" sz="2000">
                <a:latin typeface="Times New Roman"/>
                <a:ea typeface="Times New Roman"/>
                <a:cs typeface="Times New Roman"/>
                <a:sym typeface="Times New Roman"/>
              </a:rPr>
              <a:t> is everywhere. </a:t>
            </a:r>
            <a:endParaRPr/>
          </a:p>
          <a:p>
            <a:pPr indent="-342900" lvl="0" marL="342900" rtl="0" algn="l">
              <a:spcBef>
                <a:spcPts val="400"/>
              </a:spcBef>
              <a:spcAft>
                <a:spcPts val="0"/>
              </a:spcAft>
              <a:buClr>
                <a:schemeClr val="dk1"/>
              </a:buClr>
              <a:buSzPts val="2000"/>
              <a:buFont typeface="Times New Roman"/>
              <a:buChar char="•"/>
            </a:pPr>
            <a:r>
              <a:rPr lang="en-US" sz="2000">
                <a:solidFill>
                  <a:srgbClr val="040C28"/>
                </a:solidFill>
                <a:latin typeface="Times New Roman"/>
                <a:ea typeface="Times New Roman"/>
                <a:cs typeface="Times New Roman"/>
                <a:sym typeface="Times New Roman"/>
              </a:rPr>
              <a:t>An umbrella term used to describe types of algorithms that produce approximate solutions to unsolvable high-level problems in computer science</a:t>
            </a:r>
            <a:r>
              <a:rPr lang="en-US" sz="2000">
                <a:solidFill>
                  <a:srgbClr val="202124"/>
                </a:solidFill>
                <a:highlight>
                  <a:srgbClr val="FFFFFF"/>
                </a:highlight>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342900" lvl="0" marL="342900" rtl="0" algn="l">
              <a:spcBef>
                <a:spcPts val="400"/>
              </a:spcBef>
              <a:spcAft>
                <a:spcPts val="0"/>
              </a:spcAft>
              <a:buClr>
                <a:schemeClr val="dk1"/>
              </a:buClr>
              <a:buSzPts val="2000"/>
              <a:buNone/>
            </a:pPr>
            <a:r>
              <a:rPr lang="en-US" sz="2000">
                <a:latin typeface="Times New Roman"/>
                <a:ea typeface="Times New Roman"/>
                <a:cs typeface="Times New Roman"/>
                <a:sym typeface="Times New Roman"/>
              </a:rPr>
              <a:t> </a:t>
            </a:r>
            <a:endParaRPr/>
          </a:p>
          <a:p>
            <a:pPr indent="-215900" lvl="0" marL="342900" rtl="0" algn="l">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3"/>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Times New Roman"/>
              <a:buNone/>
            </a:pPr>
            <a:r>
              <a:rPr lang="en-US">
                <a:latin typeface="Times New Roman"/>
                <a:ea typeface="Times New Roman"/>
                <a:cs typeface="Times New Roman"/>
                <a:sym typeface="Times New Roman"/>
              </a:rPr>
              <a:t>COURSE </a:t>
            </a:r>
            <a:r>
              <a:rPr lang="en-US"/>
              <a:t>OBJECTIVES </a:t>
            </a:r>
            <a:br>
              <a:rPr lang="en-US">
                <a:latin typeface="Times New Roman"/>
                <a:ea typeface="Times New Roman"/>
                <a:cs typeface="Times New Roman"/>
                <a:sym typeface="Times New Roman"/>
              </a:rPr>
            </a:br>
            <a:endParaRPr/>
          </a:p>
        </p:txBody>
      </p:sp>
      <p:sp>
        <p:nvSpPr>
          <p:cNvPr id="123" name="Google Shape;123;p3"/>
          <p:cNvSpPr txBox="1"/>
          <p:nvPr>
            <p:ph idx="1" type="body"/>
          </p:nvPr>
        </p:nvSpPr>
        <p:spPr>
          <a:xfrm>
            <a:off x="914400" y="1752600"/>
            <a:ext cx="8001000" cy="4495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latin typeface="Times New Roman"/>
                <a:ea typeface="Times New Roman"/>
                <a:cs typeface="Times New Roman"/>
                <a:sym typeface="Times New Roman"/>
              </a:rPr>
              <a:t> </a:t>
            </a:r>
            <a:r>
              <a:rPr lang="en-US" sz="2000"/>
              <a:t>To understand </a:t>
            </a:r>
            <a:r>
              <a:rPr lang="en-US" sz="2000">
                <a:solidFill>
                  <a:srgbClr val="202124"/>
                </a:solidFill>
                <a:highlight>
                  <a:srgbClr val="FFFFFF"/>
                </a:highlight>
              </a:rPr>
              <a:t>soft computing concepts and techniques</a:t>
            </a:r>
            <a:endParaRPr sz="2900"/>
          </a:p>
          <a:p>
            <a:pPr indent="-342900" lvl="0" marL="342900" rtl="0" algn="l">
              <a:spcBef>
                <a:spcPts val="400"/>
              </a:spcBef>
              <a:spcAft>
                <a:spcPts val="0"/>
              </a:spcAft>
              <a:buClr>
                <a:schemeClr val="dk1"/>
              </a:buClr>
              <a:buSzPts val="2000"/>
              <a:buChar char="•"/>
            </a:pPr>
            <a:r>
              <a:rPr lang="en-US" sz="2000"/>
              <a:t>To </a:t>
            </a:r>
            <a:r>
              <a:rPr lang="en-US" sz="2000">
                <a:solidFill>
                  <a:srgbClr val="202124"/>
                </a:solidFill>
                <a:highlight>
                  <a:srgbClr val="FFFFFF"/>
                </a:highlight>
              </a:rPr>
              <a:t>foster their abilities in designing and implementing soft computing based solutions for real-world and engineering problems.</a:t>
            </a:r>
            <a:endParaRPr sz="2900"/>
          </a:p>
          <a:p>
            <a:pPr indent="-342900" lvl="0" marL="342900" rtl="0" algn="l">
              <a:spcBef>
                <a:spcPts val="400"/>
              </a:spcBef>
              <a:spcAft>
                <a:spcPts val="0"/>
              </a:spcAft>
              <a:buClr>
                <a:schemeClr val="dk1"/>
              </a:buClr>
              <a:buSzPts val="2000"/>
              <a:buChar char="•"/>
            </a:pPr>
            <a:r>
              <a:rPr lang="en-US" sz="2000"/>
              <a:t>To </a:t>
            </a:r>
            <a:r>
              <a:rPr lang="en-US" sz="2000">
                <a:solidFill>
                  <a:srgbClr val="202124"/>
                </a:solidFill>
                <a:highlight>
                  <a:srgbClr val="FFFFFF"/>
                </a:highlight>
              </a:rPr>
              <a:t>Introduce students to fuzzy systems, fuzzy logic and its applications</a:t>
            </a:r>
            <a:r>
              <a:rPr lang="en-US" sz="1500">
                <a:solidFill>
                  <a:srgbClr val="202124"/>
                </a:solidFill>
                <a:highlight>
                  <a:srgbClr val="FFFFFF"/>
                </a:highlight>
                <a:latin typeface="Arial"/>
                <a:ea typeface="Arial"/>
                <a:cs typeface="Arial"/>
                <a:sym typeface="Arial"/>
              </a:rPr>
              <a:t>.</a:t>
            </a:r>
            <a:endParaRPr/>
          </a:p>
          <a:p>
            <a:pPr indent="-342900" lvl="0" marL="342900" rtl="0" algn="l">
              <a:spcBef>
                <a:spcPts val="400"/>
              </a:spcBef>
              <a:spcAft>
                <a:spcPts val="0"/>
              </a:spcAft>
              <a:buClr>
                <a:schemeClr val="dk1"/>
              </a:buClr>
              <a:buSzPts val="2000"/>
              <a:buChar char="•"/>
            </a:pPr>
            <a:r>
              <a:rPr lang="en-US" sz="2000"/>
              <a:t>To </a:t>
            </a:r>
            <a:r>
              <a:rPr lang="en-US" sz="2000">
                <a:solidFill>
                  <a:srgbClr val="040C28"/>
                </a:solidFill>
              </a:rPr>
              <a:t>Provide the mathematical background for carrying out the optimization associated with neural network learning</a:t>
            </a:r>
            <a:r>
              <a:rPr lang="en-US" sz="2000"/>
              <a:t>.</a:t>
            </a:r>
            <a:endParaRPr sz="2000"/>
          </a:p>
          <a:p>
            <a:pPr indent="-215900" lvl="0" marL="342900" rtl="0" algn="l">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342900" lvl="0" marL="342900" rtl="0" algn="l">
              <a:spcBef>
                <a:spcPts val="400"/>
              </a:spcBef>
              <a:spcAft>
                <a:spcPts val="0"/>
              </a:spcAft>
              <a:buClr>
                <a:schemeClr val="dk1"/>
              </a:buClr>
              <a:buSzPts val="2000"/>
              <a:buNone/>
            </a:pPr>
            <a:r>
              <a:rPr lang="en-US" sz="2000">
                <a:latin typeface="Times New Roman"/>
                <a:ea typeface="Times New Roman"/>
                <a:cs typeface="Times New Roman"/>
                <a:sym typeface="Times New Roman"/>
              </a:rPr>
              <a:t> </a:t>
            </a:r>
            <a:endParaRPr/>
          </a:p>
          <a:p>
            <a:pPr indent="-215900" lvl="0" marL="342900" rtl="0" algn="l">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4"/>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Times New Roman"/>
              <a:buNone/>
            </a:pPr>
            <a:r>
              <a:rPr lang="en-US">
                <a:latin typeface="Times New Roman"/>
                <a:ea typeface="Times New Roman"/>
                <a:cs typeface="Times New Roman"/>
                <a:sym typeface="Times New Roman"/>
              </a:rPr>
              <a:t>COURSE </a:t>
            </a:r>
            <a:r>
              <a:rPr lang="en-US"/>
              <a:t>OUTCOMES</a:t>
            </a:r>
            <a:br>
              <a:rPr lang="en-US"/>
            </a:br>
            <a:endParaRPr/>
          </a:p>
        </p:txBody>
      </p:sp>
      <p:sp>
        <p:nvSpPr>
          <p:cNvPr id="129" name="Google Shape;129;p4"/>
          <p:cNvSpPr txBox="1"/>
          <p:nvPr>
            <p:ph idx="1" type="body"/>
          </p:nvPr>
        </p:nvSpPr>
        <p:spPr>
          <a:xfrm>
            <a:off x="914400" y="1752600"/>
            <a:ext cx="8001000" cy="4495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latin typeface="Times New Roman"/>
                <a:ea typeface="Times New Roman"/>
                <a:cs typeface="Times New Roman"/>
                <a:sym typeface="Times New Roman"/>
              </a:rPr>
              <a:t> </a:t>
            </a:r>
            <a:r>
              <a:rPr lang="en-US" sz="2000"/>
              <a:t>On completion of this course, the students are expected to have learnt about the following:</a:t>
            </a:r>
            <a:endParaRPr/>
          </a:p>
          <a:p>
            <a:pPr indent="-215900" lvl="0" marL="342900" rtl="0" algn="l">
              <a:spcBef>
                <a:spcPts val="400"/>
              </a:spcBef>
              <a:spcAft>
                <a:spcPts val="0"/>
              </a:spcAft>
              <a:buClr>
                <a:schemeClr val="dk1"/>
              </a:buClr>
              <a:buSzPts val="2000"/>
              <a:buNone/>
            </a:pPr>
            <a:r>
              <a:t/>
            </a:r>
            <a:endParaRPr sz="2000"/>
          </a:p>
          <a:p>
            <a:pPr indent="-215900" lvl="0" marL="342900" rtl="0" algn="l">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342900" lvl="0" marL="342900" rtl="0" algn="l">
              <a:spcBef>
                <a:spcPts val="400"/>
              </a:spcBef>
              <a:spcAft>
                <a:spcPts val="0"/>
              </a:spcAft>
              <a:buClr>
                <a:schemeClr val="dk1"/>
              </a:buClr>
              <a:buSzPts val="2000"/>
              <a:buNone/>
            </a:pPr>
            <a:r>
              <a:rPr lang="en-US" sz="2000">
                <a:latin typeface="Times New Roman"/>
                <a:ea typeface="Times New Roman"/>
                <a:cs typeface="Times New Roman"/>
                <a:sym typeface="Times New Roman"/>
              </a:rPr>
              <a:t> </a:t>
            </a:r>
            <a:endParaRPr/>
          </a:p>
          <a:p>
            <a:pPr indent="-215900" lvl="0" marL="342900" rtl="0" algn="l">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p:txBody>
      </p:sp>
      <p:graphicFrame>
        <p:nvGraphicFramePr>
          <p:cNvPr id="130" name="Google Shape;130;p4"/>
          <p:cNvGraphicFramePr/>
          <p:nvPr/>
        </p:nvGraphicFramePr>
        <p:xfrm>
          <a:off x="393900" y="2719575"/>
          <a:ext cx="3000000" cy="3000000"/>
        </p:xfrm>
        <a:graphic>
          <a:graphicData uri="http://schemas.openxmlformats.org/drawingml/2006/table">
            <a:tbl>
              <a:tblPr bandCol="1" bandRow="1">
                <a:noFill/>
                <a:tableStyleId>{3D5231A7-82F6-43CE-9256-9948220C1DA1}</a:tableStyleId>
              </a:tblPr>
              <a:tblGrid>
                <a:gridCol w="1158075"/>
                <a:gridCol w="7057650"/>
              </a:tblGrid>
              <a:tr h="415700">
                <a:tc>
                  <a:txBody>
                    <a:bodyPr/>
                    <a:lstStyle/>
                    <a:p>
                      <a:pPr indent="0" lvl="0" marL="171450" marR="400050" rtl="0" algn="just">
                        <a:spcBef>
                          <a:spcPts val="0"/>
                        </a:spcBef>
                        <a:spcAft>
                          <a:spcPts val="0"/>
                        </a:spcAft>
                        <a:buNone/>
                      </a:pPr>
                      <a:r>
                        <a:rPr lang="en-US" sz="1600">
                          <a:latin typeface="Times New Roman"/>
                          <a:ea typeface="Times New Roman"/>
                          <a:cs typeface="Times New Roman"/>
                          <a:sym typeface="Times New Roman"/>
                        </a:rPr>
                        <a:t>C01</a:t>
                      </a:r>
                      <a:endParaRPr sz="16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400050" rtl="0" algn="just">
                        <a:spcBef>
                          <a:spcPts val="0"/>
                        </a:spcBef>
                        <a:spcAft>
                          <a:spcPts val="0"/>
                        </a:spcAft>
                        <a:buNone/>
                      </a:pPr>
                      <a:r>
                        <a:rPr lang="en-US" sz="1600">
                          <a:latin typeface="Calibri"/>
                          <a:ea typeface="Calibri"/>
                          <a:cs typeface="Calibri"/>
                          <a:sym typeface="Calibri"/>
                        </a:rPr>
                        <a:t>    </a:t>
                      </a:r>
                      <a:r>
                        <a:rPr lang="en-US" sz="1600">
                          <a:latin typeface="Calibri"/>
                          <a:ea typeface="Calibri"/>
                          <a:cs typeface="Calibri"/>
                          <a:sym typeface="Calibri"/>
                        </a:rPr>
                        <a:t> </a:t>
                      </a:r>
                      <a:r>
                        <a:rPr lang="en-US" sz="1600">
                          <a:latin typeface="Times New Roman"/>
                          <a:ea typeface="Times New Roman"/>
                          <a:cs typeface="Times New Roman"/>
                          <a:sym typeface="Times New Roman"/>
                        </a:rPr>
                        <a:t>Describe familiarity with the basic concepts related to soft computing</a:t>
                      </a:r>
                      <a:endParaRPr sz="1600">
                        <a:latin typeface="Times New Roman"/>
                        <a:ea typeface="Times New Roman"/>
                        <a:cs typeface="Times New Roman"/>
                        <a:sym typeface="Times New Roman"/>
                      </a:endParaRPr>
                    </a:p>
                  </a:txBody>
                  <a:tcPr marT="0" marB="0" marR="73025" marL="73025" anchor="ctr">
                    <a:lnL cap="flat" cmpd="sng">
                      <a:solidFill>
                        <a:srgbClr val="000000"/>
                      </a:solidFill>
                      <a:prstDash val="solid"/>
                      <a:round/>
                      <a:headEnd len="sm" w="sm" type="none"/>
                      <a:tailEnd len="sm" w="sm" type="none"/>
                    </a:lnL>
                  </a:tcPr>
                </a:tc>
              </a:tr>
              <a:tr h="436700">
                <a:tc>
                  <a:txBody>
                    <a:bodyPr/>
                    <a:lstStyle/>
                    <a:p>
                      <a:pPr indent="0" lvl="0" marL="171450" marR="400050" rtl="0" algn="just">
                        <a:spcBef>
                          <a:spcPts val="0"/>
                        </a:spcBef>
                        <a:spcAft>
                          <a:spcPts val="0"/>
                        </a:spcAft>
                        <a:buNone/>
                      </a:pPr>
                      <a:r>
                        <a:rPr lang="en-US" sz="1600">
                          <a:latin typeface="Times New Roman"/>
                          <a:ea typeface="Times New Roman"/>
                          <a:cs typeface="Times New Roman"/>
                          <a:sym typeface="Times New Roman"/>
                        </a:rPr>
                        <a:t>CO2</a:t>
                      </a:r>
                      <a:endParaRPr sz="1600">
                        <a:latin typeface="Times New Roman"/>
                        <a:ea typeface="Times New Roman"/>
                        <a:cs typeface="Times New Roman"/>
                        <a:sym typeface="Times New Roman"/>
                      </a:endParaRPr>
                    </a:p>
                    <a:p>
                      <a:pPr indent="0" lvl="0" marL="0" rtl="0" algn="ctr">
                        <a:lnSpc>
                          <a:spcPct val="115000"/>
                        </a:lnSpc>
                        <a:spcBef>
                          <a:spcPts val="0"/>
                        </a:spcBef>
                        <a:spcAft>
                          <a:spcPts val="1000"/>
                        </a:spcAft>
                        <a:buNone/>
                      </a:pPr>
                      <a:r>
                        <a:t/>
                      </a:r>
                      <a:endParaRPr sz="16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171450" marR="400050" rtl="0" algn="just">
                        <a:spcBef>
                          <a:spcPts val="0"/>
                        </a:spcBef>
                        <a:spcAft>
                          <a:spcPts val="0"/>
                        </a:spcAft>
                        <a:buNone/>
                      </a:pPr>
                      <a:r>
                        <a:rPr lang="en-US" sz="1600">
                          <a:latin typeface="Times New Roman"/>
                          <a:ea typeface="Times New Roman"/>
                          <a:cs typeface="Times New Roman"/>
                          <a:sym typeface="Times New Roman"/>
                        </a:rPr>
                        <a:t>Illustrate various fuzzy lgic functions </a:t>
                      </a:r>
                      <a:endParaRPr sz="1600">
                        <a:latin typeface="Times New Roman"/>
                        <a:ea typeface="Times New Roman"/>
                        <a:cs typeface="Times New Roman"/>
                        <a:sym typeface="Times New Roman"/>
                      </a:endParaRPr>
                    </a:p>
                  </a:txBody>
                  <a:tcPr marT="0" marB="0" marR="73025" marL="73025" anchor="ctr">
                    <a:lnL cap="flat" cmpd="sng">
                      <a:solidFill>
                        <a:srgbClr val="000000"/>
                      </a:solidFill>
                      <a:prstDash val="solid"/>
                      <a:round/>
                      <a:headEnd len="sm" w="sm" type="none"/>
                      <a:tailEnd len="sm" w="sm" type="none"/>
                    </a:lnL>
                  </a:tcPr>
                </a:tc>
              </a:tr>
              <a:tr h="328650">
                <a:tc>
                  <a:txBody>
                    <a:bodyPr/>
                    <a:lstStyle/>
                    <a:p>
                      <a:pPr indent="0" lvl="0" marL="171450" marR="400050" rtl="0" algn="just">
                        <a:spcBef>
                          <a:spcPts val="0"/>
                        </a:spcBef>
                        <a:spcAft>
                          <a:spcPts val="0"/>
                        </a:spcAft>
                        <a:buNone/>
                      </a:pPr>
                      <a:r>
                        <a:rPr lang="en-US" sz="1600">
                          <a:latin typeface="Times New Roman"/>
                          <a:ea typeface="Times New Roman"/>
                          <a:cs typeface="Times New Roman"/>
                          <a:sym typeface="Times New Roman"/>
                        </a:rPr>
                        <a:t>CO3</a:t>
                      </a:r>
                      <a:endParaRPr sz="16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171450" marR="400050" rtl="0" algn="just">
                        <a:spcBef>
                          <a:spcPts val="0"/>
                        </a:spcBef>
                        <a:spcAft>
                          <a:spcPts val="0"/>
                        </a:spcAft>
                        <a:buNone/>
                      </a:pPr>
                      <a:r>
                        <a:rPr lang="en-US" sz="1600">
                          <a:latin typeface="Times New Roman"/>
                          <a:ea typeface="Times New Roman"/>
                          <a:cs typeface="Times New Roman"/>
                          <a:sym typeface="Times New Roman"/>
                        </a:rPr>
                        <a:t>Analyze numerous artificial neural network types</a:t>
                      </a:r>
                      <a:endParaRPr sz="1600">
                        <a:latin typeface="Times New Roman"/>
                        <a:ea typeface="Times New Roman"/>
                        <a:cs typeface="Times New Roman"/>
                        <a:sym typeface="Times New Roman"/>
                      </a:endParaRPr>
                    </a:p>
                  </a:txBody>
                  <a:tcPr marT="0" marB="0" marR="73025" marL="73025" anchor="ctr">
                    <a:lnL cap="flat" cmpd="sng">
                      <a:solidFill>
                        <a:srgbClr val="000000"/>
                      </a:solidFill>
                      <a:prstDash val="solid"/>
                      <a:round/>
                      <a:headEnd len="sm" w="sm" type="none"/>
                      <a:tailEnd len="sm" w="sm" type="none"/>
                    </a:lnL>
                  </a:tcPr>
                </a:tc>
              </a:tr>
              <a:tr h="509750">
                <a:tc>
                  <a:txBody>
                    <a:bodyPr/>
                    <a:lstStyle/>
                    <a:p>
                      <a:pPr indent="0" lvl="0" marL="171450" marR="400050" rtl="0" algn="just">
                        <a:spcBef>
                          <a:spcPts val="0"/>
                        </a:spcBef>
                        <a:spcAft>
                          <a:spcPts val="0"/>
                        </a:spcAft>
                        <a:buNone/>
                      </a:pPr>
                      <a:r>
                        <a:rPr lang="en-US" sz="1600">
                          <a:latin typeface="Times New Roman"/>
                          <a:ea typeface="Times New Roman"/>
                          <a:cs typeface="Times New Roman"/>
                          <a:sym typeface="Times New Roman"/>
                        </a:rPr>
                        <a:t>CO4</a:t>
                      </a:r>
                      <a:endParaRPr sz="16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171450" marR="400050" rtl="0" algn="just">
                        <a:spcBef>
                          <a:spcPts val="0"/>
                        </a:spcBef>
                        <a:spcAft>
                          <a:spcPts val="0"/>
                        </a:spcAft>
                        <a:buNone/>
                      </a:pPr>
                      <a:r>
                        <a:rPr lang="en-US" sz="1600">
                          <a:latin typeface="Times New Roman"/>
                          <a:ea typeface="Times New Roman"/>
                          <a:cs typeface="Times New Roman"/>
                          <a:sym typeface="Times New Roman"/>
                        </a:rPr>
                        <a:t>Outline fundamental concepts of genetic algorithms in machine learning</a:t>
                      </a:r>
                      <a:endParaRPr sz="1600">
                        <a:latin typeface="Times New Roman"/>
                        <a:ea typeface="Times New Roman"/>
                        <a:cs typeface="Times New Roman"/>
                        <a:sym typeface="Times New Roman"/>
                      </a:endParaRPr>
                    </a:p>
                  </a:txBody>
                  <a:tcPr marT="0" marB="0" marR="73025" marL="73025" anchor="ctr">
                    <a:lnL cap="flat" cmpd="sng">
                      <a:solidFill>
                        <a:srgbClr val="000000"/>
                      </a:solidFill>
                      <a:prstDash val="solid"/>
                      <a:round/>
                      <a:headEnd len="sm" w="sm" type="none"/>
                      <a:tailEnd len="sm" w="sm" type="none"/>
                    </a:lnL>
                  </a:tcPr>
                </a:tc>
              </a:tr>
              <a:tr h="359100">
                <a:tc>
                  <a:txBody>
                    <a:bodyPr/>
                    <a:lstStyle/>
                    <a:p>
                      <a:pPr indent="0" lvl="0" marL="171450" marR="400050" rtl="0" algn="just">
                        <a:spcBef>
                          <a:spcPts val="0"/>
                        </a:spcBef>
                        <a:spcAft>
                          <a:spcPts val="0"/>
                        </a:spcAft>
                        <a:buNone/>
                      </a:pPr>
                      <a:r>
                        <a:rPr lang="en-US" sz="1600">
                          <a:latin typeface="Times New Roman"/>
                          <a:ea typeface="Times New Roman"/>
                          <a:cs typeface="Times New Roman"/>
                          <a:sym typeface="Times New Roman"/>
                        </a:rPr>
                        <a:t>CO5</a:t>
                      </a:r>
                      <a:endParaRPr sz="16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171450" marR="400050" rtl="0" algn="just">
                        <a:lnSpc>
                          <a:spcPct val="100833"/>
                        </a:lnSpc>
                        <a:spcBef>
                          <a:spcPts val="225"/>
                        </a:spcBef>
                        <a:spcAft>
                          <a:spcPts val="0"/>
                        </a:spcAft>
                        <a:buNone/>
                      </a:pPr>
                      <a:r>
                        <a:rPr lang="en-US" sz="1600">
                          <a:latin typeface="Times New Roman"/>
                          <a:ea typeface="Times New Roman"/>
                          <a:cs typeface="Times New Roman"/>
                          <a:sym typeface="Times New Roman"/>
                        </a:rPr>
                        <a:t>Develop hybrid nature of FIS techniques to real world problems by extending the capabilities of existing technology</a:t>
                      </a:r>
                      <a:endParaRPr sz="1600">
                        <a:latin typeface="Times New Roman"/>
                        <a:ea typeface="Times New Roman"/>
                        <a:cs typeface="Times New Roman"/>
                        <a:sym typeface="Times New Roman"/>
                      </a:endParaRPr>
                    </a:p>
                  </a:txBody>
                  <a:tcPr marT="0" marB="0" marR="73025" marL="73025" anchor="ctr">
                    <a:lnL cap="flat" cmpd="sng">
                      <a:solidFill>
                        <a:srgbClr val="000000"/>
                      </a:solidFill>
                      <a:prstDash val="solid"/>
                      <a:round/>
                      <a:headEnd len="sm" w="sm" type="none"/>
                      <a:tailEnd len="sm" w="sm" type="none"/>
                    </a:ln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5"/>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Cambria"/>
              <a:buNone/>
            </a:pPr>
            <a:r>
              <a:rPr lang="en-US"/>
              <a:t>Chapter 1.1</a:t>
            </a:r>
            <a:endParaRPr/>
          </a:p>
        </p:txBody>
      </p:sp>
      <p:sp>
        <p:nvSpPr>
          <p:cNvPr id="136" name="Google Shape;136;p5"/>
          <p:cNvSpPr txBox="1"/>
          <p:nvPr>
            <p:ph idx="1" type="body"/>
          </p:nvPr>
        </p:nvSpPr>
        <p:spPr>
          <a:xfrm>
            <a:off x="0" y="1752600"/>
            <a:ext cx="8915400" cy="44958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000"/>
              <a:buNone/>
            </a:pPr>
            <a:r>
              <a:rPr b="1" lang="en-US" sz="2000"/>
              <a:t>Introduction to Soft Computing:</a:t>
            </a:r>
            <a:endParaRPr/>
          </a:p>
          <a:p>
            <a:pPr indent="-342900" lvl="0" marL="342900" rtl="0" algn="just">
              <a:spcBef>
                <a:spcPts val="400"/>
              </a:spcBef>
              <a:spcAft>
                <a:spcPts val="0"/>
              </a:spcAft>
              <a:buClr>
                <a:schemeClr val="dk1"/>
              </a:buClr>
              <a:buSzPts val="2000"/>
              <a:buNone/>
            </a:pPr>
            <a:r>
              <a:t/>
            </a:r>
            <a:endParaRPr b="1" sz="2000"/>
          </a:p>
          <a:p>
            <a:pPr indent="-317500" lvl="0" marL="342900" rtl="0" algn="just">
              <a:spcBef>
                <a:spcPts val="375"/>
              </a:spcBef>
              <a:spcAft>
                <a:spcPts val="0"/>
              </a:spcAft>
              <a:buSzPts val="2000"/>
              <a:buChar char="•"/>
            </a:pPr>
            <a:r>
              <a:rPr lang="en-US" sz="1700">
                <a:latin typeface="Times New Roman"/>
                <a:ea typeface="Times New Roman"/>
                <a:cs typeface="Times New Roman"/>
                <a:sym typeface="Times New Roman"/>
              </a:rPr>
              <a:t>What is soft computing</a:t>
            </a:r>
            <a:r>
              <a:rPr lang="en-US" sz="2000">
                <a:latin typeface="Times New Roman"/>
                <a:ea typeface="Times New Roman"/>
                <a:cs typeface="Times New Roman"/>
                <a:sym typeface="Times New Roman"/>
              </a:rPr>
              <a:t>? </a:t>
            </a:r>
            <a:endParaRPr/>
          </a:p>
          <a:p>
            <a:pPr indent="-215900" lvl="0" marL="342900" rtl="0" algn="just">
              <a:spcBef>
                <a:spcPts val="600"/>
              </a:spcBef>
              <a:spcAft>
                <a:spcPts val="0"/>
              </a:spcAft>
              <a:buClr>
                <a:schemeClr val="dk1"/>
              </a:buClr>
              <a:buSzPts val="2000"/>
              <a:buNone/>
            </a:pPr>
            <a:r>
              <a:t/>
            </a:r>
            <a:endParaRPr sz="2000">
              <a:latin typeface="Times New Roman"/>
              <a:ea typeface="Times New Roman"/>
              <a:cs typeface="Times New Roman"/>
              <a:sym typeface="Times New Roman"/>
            </a:endParaRPr>
          </a:p>
          <a:p>
            <a:pPr indent="-215900" lvl="0" marL="342900" rtl="0" algn="just">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spcBef>
                <a:spcPts val="1400"/>
              </a:spcBef>
              <a:spcAft>
                <a:spcPts val="1400"/>
              </a:spcAft>
              <a:buClr>
                <a:schemeClr val="dk1"/>
              </a:buClr>
              <a:buSzPts val="1100"/>
              <a:buFont typeface="Arial"/>
              <a:buNone/>
            </a:pPr>
            <a:r>
              <a:t/>
            </a:r>
            <a:endParaRPr>
              <a:latin typeface="Times New Roman"/>
              <a:ea typeface="Times New Roman"/>
              <a:cs typeface="Times New Roman"/>
              <a:sym typeface="Times New Roman"/>
            </a:endParaRPr>
          </a:p>
        </p:txBody>
      </p:sp>
      <p:sp>
        <p:nvSpPr>
          <p:cNvPr id="137" name="Google Shape;137;p5"/>
          <p:cNvSpPr/>
          <p:nvPr/>
        </p:nvSpPr>
        <p:spPr>
          <a:xfrm>
            <a:off x="0" y="5658000"/>
            <a:ext cx="9630300" cy="3693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1200"/>
              </a:spcBef>
              <a:spcAft>
                <a:spcPts val="200"/>
              </a:spcAft>
              <a:buClr>
                <a:schemeClr val="dk1"/>
              </a:buClr>
              <a:buSzPts val="1100"/>
              <a:buFont typeface="Arial"/>
              <a:buNone/>
            </a:pPr>
            <a:r>
              <a:rPr lang="en-US">
                <a:latin typeface="Times New Roman"/>
                <a:ea typeface="Times New Roman"/>
                <a:cs typeface="Times New Roman"/>
                <a:sym typeface="Times New Roman"/>
              </a:rPr>
              <a:t>Note: Basically, soft computing is different from traditional/conventional computing and it deals with approximation models.</a:t>
            </a:r>
            <a:endParaRPr>
              <a:latin typeface="Times New Roman"/>
              <a:ea typeface="Times New Roman"/>
              <a:cs typeface="Times New Roman"/>
              <a:sym typeface="Times New Roman"/>
            </a:endParaRPr>
          </a:p>
        </p:txBody>
      </p:sp>
      <p:pic>
        <p:nvPicPr>
          <p:cNvPr descr="What is soft computing" id="138" name="Google Shape;138;p5"/>
          <p:cNvPicPr preferRelativeResize="0"/>
          <p:nvPr/>
        </p:nvPicPr>
        <p:blipFill>
          <a:blip r:embed="rId3">
            <a:alphaModFix/>
          </a:blip>
          <a:stretch>
            <a:fillRect/>
          </a:stretch>
        </p:blipFill>
        <p:spPr>
          <a:xfrm>
            <a:off x="2784925" y="2581338"/>
            <a:ext cx="5238750" cy="2171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6"/>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Cambria"/>
              <a:buNone/>
            </a:pPr>
            <a:r>
              <a:rPr lang="en-US"/>
              <a:t>Chapter 1.1</a:t>
            </a:r>
            <a:endParaRPr/>
          </a:p>
        </p:txBody>
      </p:sp>
      <p:sp>
        <p:nvSpPr>
          <p:cNvPr id="144" name="Google Shape;144;p6"/>
          <p:cNvSpPr txBox="1"/>
          <p:nvPr>
            <p:ph idx="1" type="body"/>
          </p:nvPr>
        </p:nvSpPr>
        <p:spPr>
          <a:xfrm>
            <a:off x="0" y="1752600"/>
            <a:ext cx="8915400" cy="44958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000"/>
              <a:buNone/>
            </a:pPr>
            <a:r>
              <a:rPr b="1" lang="en-US" sz="2000"/>
              <a:t>Soft Computing</a:t>
            </a:r>
            <a:r>
              <a:rPr b="1" lang="en-US" sz="2000"/>
              <a:t>:</a:t>
            </a:r>
            <a:endParaRPr/>
          </a:p>
          <a:p>
            <a:pPr indent="-342900" lvl="0" marL="342900" rtl="0" algn="just">
              <a:spcBef>
                <a:spcPts val="400"/>
              </a:spcBef>
              <a:spcAft>
                <a:spcPts val="0"/>
              </a:spcAft>
              <a:buClr>
                <a:schemeClr val="dk1"/>
              </a:buClr>
              <a:buSzPts val="2000"/>
              <a:buNone/>
            </a:pPr>
            <a:r>
              <a:t/>
            </a:r>
            <a:endParaRPr b="1" sz="2000"/>
          </a:p>
          <a:p>
            <a:pPr indent="-342900" lvl="0" marL="342900" rtl="0" algn="just">
              <a:spcBef>
                <a:spcPts val="400"/>
              </a:spcBef>
              <a:spcAft>
                <a:spcPts val="0"/>
              </a:spcAft>
              <a:buClr>
                <a:schemeClr val="dk1"/>
              </a:buClr>
              <a:buSzPts val="2000"/>
              <a:buChar char="•"/>
            </a:pPr>
            <a:r>
              <a:rPr lang="en-US" sz="2000">
                <a:latin typeface="Times New Roman"/>
                <a:ea typeface="Times New Roman"/>
                <a:cs typeface="Times New Roman"/>
                <a:sym typeface="Times New Roman"/>
              </a:rPr>
              <a:t>What is Soft Computing? </a:t>
            </a:r>
            <a:endParaRPr/>
          </a:p>
          <a:p>
            <a:pPr indent="-368300" lvl="0" marL="342900" rtl="0" algn="just">
              <a:spcBef>
                <a:spcPts val="1400"/>
              </a:spcBef>
              <a:spcAft>
                <a:spcPts val="0"/>
              </a:spcAft>
              <a:buSzPts val="2800"/>
              <a:buChar char="•"/>
            </a:pPr>
            <a:r>
              <a:rPr lang="en-US" sz="2000">
                <a:latin typeface="Times New Roman"/>
                <a:ea typeface="Times New Roman"/>
                <a:cs typeface="Times New Roman"/>
                <a:sym typeface="Times New Roman"/>
              </a:rPr>
              <a:t>Soft computing is the reverse of hard (conventional) computing. It refers to a group of computational techniques that are based on </a:t>
            </a:r>
            <a:r>
              <a:rPr lang="en-US" sz="2000" u="sng">
                <a:latin typeface="Times New Roman"/>
                <a:ea typeface="Times New Roman"/>
                <a:cs typeface="Times New Roman"/>
                <a:sym typeface="Times New Roman"/>
                <a:hlinkClick r:id="rId3"/>
              </a:rPr>
              <a:t>artificial intelligence (AI)</a:t>
            </a:r>
            <a:r>
              <a:rPr lang="en-US" sz="2000">
                <a:latin typeface="Times New Roman"/>
                <a:ea typeface="Times New Roman"/>
                <a:cs typeface="Times New Roman"/>
                <a:sym typeface="Times New Roman"/>
              </a:rPr>
              <a:t> and natural selection. It provides cost-effective solutions to the complex real-life problems for which hard computing solution does not exist.</a:t>
            </a:r>
            <a:endParaRPr sz="2000">
              <a:latin typeface="Times New Roman"/>
              <a:ea typeface="Times New Roman"/>
              <a:cs typeface="Times New Roman"/>
              <a:sym typeface="Times New Roman"/>
            </a:endParaRPr>
          </a:p>
          <a:p>
            <a:pPr indent="-393700" lvl="0" marL="342900" rtl="0" algn="just">
              <a:spcBef>
                <a:spcPts val="1400"/>
              </a:spcBef>
              <a:spcAft>
                <a:spcPts val="0"/>
              </a:spcAft>
              <a:buSzPts val="3200"/>
              <a:buFont typeface="Times New Roman"/>
              <a:buChar char="•"/>
            </a:pPr>
            <a:r>
              <a:rPr b="1" lang="en-US" sz="2000">
                <a:latin typeface="Times New Roman"/>
                <a:ea typeface="Times New Roman"/>
                <a:cs typeface="Times New Roman"/>
                <a:sym typeface="Times New Roman"/>
              </a:rPr>
              <a:t>Zadeh</a:t>
            </a:r>
            <a:r>
              <a:rPr lang="en-US" sz="2000">
                <a:latin typeface="Times New Roman"/>
                <a:ea typeface="Times New Roman"/>
                <a:cs typeface="Times New Roman"/>
                <a:sym typeface="Times New Roman"/>
              </a:rPr>
              <a:t> coined the term of soft computing in 1992. The objective of soft computing is to provide precise approximation and quick solutions for complex real-life problems.</a:t>
            </a:r>
            <a:endParaRPr sz="2000">
              <a:latin typeface="Times New Roman"/>
              <a:ea typeface="Times New Roman"/>
              <a:cs typeface="Times New Roman"/>
              <a:sym typeface="Times New Roman"/>
            </a:endParaRPr>
          </a:p>
          <a:p>
            <a:pPr indent="0" lvl="0" marL="0" rtl="0" algn="just">
              <a:spcBef>
                <a:spcPts val="1400"/>
              </a:spcBef>
              <a:spcAft>
                <a:spcPts val="140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7"/>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Cambria"/>
              <a:buNone/>
            </a:pPr>
            <a:r>
              <a:rPr lang="en-US"/>
              <a:t>Chapter 1.1</a:t>
            </a:r>
            <a:endParaRPr/>
          </a:p>
        </p:txBody>
      </p:sp>
      <p:sp>
        <p:nvSpPr>
          <p:cNvPr id="150" name="Google Shape;150;p7"/>
          <p:cNvSpPr txBox="1"/>
          <p:nvPr>
            <p:ph idx="1" type="body"/>
          </p:nvPr>
        </p:nvSpPr>
        <p:spPr>
          <a:xfrm>
            <a:off x="0" y="1752600"/>
            <a:ext cx="8915400" cy="44958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spcBef>
                <a:spcPts val="1400"/>
              </a:spcBef>
              <a:spcAft>
                <a:spcPts val="0"/>
              </a:spcAft>
              <a:buClr>
                <a:schemeClr val="dk1"/>
              </a:buClr>
              <a:buSzPct val="55000"/>
              <a:buFont typeface="Arial"/>
              <a:buNone/>
            </a:pPr>
            <a:r>
              <a:rPr b="1" lang="en-US" sz="2000"/>
              <a:t>Some characteristics of Soft computing</a:t>
            </a:r>
            <a:endParaRPr sz="2000"/>
          </a:p>
          <a:p>
            <a:pPr indent="-342900" lvl="0" marL="342900" rtl="0" algn="just">
              <a:spcBef>
                <a:spcPts val="1400"/>
              </a:spcBef>
              <a:spcAft>
                <a:spcPts val="0"/>
              </a:spcAft>
              <a:buClr>
                <a:schemeClr val="dk1"/>
              </a:buClr>
              <a:buSzPct val="100000"/>
              <a:buNone/>
            </a:pPr>
            <a:r>
              <a:t/>
            </a:r>
            <a:endParaRPr b="1" sz="2000"/>
          </a:p>
          <a:p>
            <a:pPr indent="-307975" lvl="0" marL="342900" rtl="0" algn="just">
              <a:lnSpc>
                <a:spcPct val="115000"/>
              </a:lnSpc>
              <a:spcBef>
                <a:spcPts val="300"/>
              </a:spcBef>
              <a:spcAft>
                <a:spcPts val="0"/>
              </a:spcAft>
              <a:buSzPct val="100000"/>
              <a:buFont typeface="Cambria"/>
              <a:buChar char="•"/>
            </a:pPr>
            <a:r>
              <a:rPr lang="en-US" sz="2000"/>
              <a:t>Soft computing provides an approximate but precise solution for real-life problems.</a:t>
            </a:r>
            <a:endParaRPr sz="2000"/>
          </a:p>
          <a:p>
            <a:pPr indent="-307975" lvl="0" marL="342900" rtl="0" algn="just">
              <a:lnSpc>
                <a:spcPct val="115000"/>
              </a:lnSpc>
              <a:spcBef>
                <a:spcPts val="300"/>
              </a:spcBef>
              <a:spcAft>
                <a:spcPts val="0"/>
              </a:spcAft>
              <a:buSzPct val="100000"/>
              <a:buFont typeface="Cambria"/>
              <a:buChar char="•"/>
            </a:pPr>
            <a:r>
              <a:rPr lang="en-US" sz="2000"/>
              <a:t>The algorithms of soft computing are adaptive, so the current process is not affected by any kind of change in the environment.</a:t>
            </a:r>
            <a:endParaRPr sz="2000"/>
          </a:p>
          <a:p>
            <a:pPr indent="-307975" lvl="0" marL="342900" rtl="0" algn="just">
              <a:lnSpc>
                <a:spcPct val="115000"/>
              </a:lnSpc>
              <a:spcBef>
                <a:spcPts val="300"/>
              </a:spcBef>
              <a:spcAft>
                <a:spcPts val="0"/>
              </a:spcAft>
              <a:buSzPct val="100000"/>
              <a:buFont typeface="Times New Roman"/>
              <a:buChar char="•"/>
            </a:pPr>
            <a:r>
              <a:rPr lang="en-US" sz="2000"/>
              <a:t>The concept of soft computing is based on </a:t>
            </a:r>
            <a:r>
              <a:rPr b="1" lang="en-US" sz="2000"/>
              <a:t>learning from experimental data</a:t>
            </a:r>
            <a:r>
              <a:rPr lang="en-US" sz="2000"/>
              <a:t>. It means that soft computing does not require any mathematical model to solve the problem.</a:t>
            </a:r>
            <a:endParaRPr sz="2000"/>
          </a:p>
          <a:p>
            <a:pPr indent="-307975" lvl="0" marL="342900" rtl="0" algn="just">
              <a:lnSpc>
                <a:spcPct val="115000"/>
              </a:lnSpc>
              <a:spcBef>
                <a:spcPts val="300"/>
              </a:spcBef>
              <a:spcAft>
                <a:spcPts val="0"/>
              </a:spcAft>
              <a:buSzPct val="100000"/>
              <a:buFont typeface="Cambria"/>
              <a:buChar char="•"/>
            </a:pPr>
            <a:r>
              <a:rPr lang="en-US" sz="2000"/>
              <a:t>Soft computing helps users to solve real-world problems by providing approximate results that conventional and analytical models cannot solve.</a:t>
            </a:r>
            <a:endParaRPr sz="2000"/>
          </a:p>
          <a:p>
            <a:pPr indent="-307975" lvl="0" marL="342900" rtl="0" algn="just">
              <a:lnSpc>
                <a:spcPct val="115000"/>
              </a:lnSpc>
              <a:spcBef>
                <a:spcPts val="300"/>
              </a:spcBef>
              <a:spcAft>
                <a:spcPts val="0"/>
              </a:spcAft>
              <a:buSzPct val="100000"/>
              <a:buFont typeface="Cambria"/>
              <a:buChar char="•"/>
            </a:pPr>
            <a:r>
              <a:rPr lang="en-US" sz="2000"/>
              <a:t>It is based on Fuzzy logic, genetic algorithms, machine learning, ANN, and expert systems.</a:t>
            </a:r>
            <a:endParaRPr sz="2000"/>
          </a:p>
          <a:p>
            <a:pPr indent="0" lvl="0" marL="0" rtl="0" algn="just">
              <a:spcBef>
                <a:spcPts val="1400"/>
              </a:spcBef>
              <a:spcAft>
                <a:spcPts val="0"/>
              </a:spcAft>
              <a:buNone/>
            </a:pPr>
            <a:r>
              <a:t/>
            </a:r>
            <a:endParaRPr b="1"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8"/>
          <p:cNvSpPr txBox="1"/>
          <p:nvPr>
            <p:ph type="title"/>
          </p:nvPr>
        </p:nvSpPr>
        <p:spPr>
          <a:xfrm>
            <a:off x="974557" y="585537"/>
            <a:ext cx="7924800" cy="609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Cambria"/>
              <a:buNone/>
            </a:pPr>
            <a:r>
              <a:rPr lang="en-US"/>
              <a:t>Chapter 1.1</a:t>
            </a:r>
            <a:endParaRPr/>
          </a:p>
        </p:txBody>
      </p:sp>
      <p:sp>
        <p:nvSpPr>
          <p:cNvPr id="156" name="Google Shape;156;p8"/>
          <p:cNvSpPr txBox="1"/>
          <p:nvPr>
            <p:ph idx="1" type="body"/>
          </p:nvPr>
        </p:nvSpPr>
        <p:spPr>
          <a:xfrm>
            <a:off x="518175" y="1347525"/>
            <a:ext cx="8397300" cy="5510400"/>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just">
              <a:spcBef>
                <a:spcPts val="400"/>
              </a:spcBef>
              <a:spcAft>
                <a:spcPts val="0"/>
              </a:spcAft>
              <a:buClr>
                <a:schemeClr val="dk1"/>
              </a:buClr>
              <a:buSzPct val="64102"/>
              <a:buNone/>
            </a:pPr>
            <a:r>
              <a:rPr b="1" lang="en-US" sz="3120"/>
              <a:t>Example</a:t>
            </a:r>
            <a:endParaRPr sz="3520"/>
          </a:p>
          <a:p>
            <a:pPr indent="0" lvl="0" marL="0" rtl="0" algn="just">
              <a:spcBef>
                <a:spcPts val="1400"/>
              </a:spcBef>
              <a:spcAft>
                <a:spcPts val="0"/>
              </a:spcAft>
              <a:buNone/>
            </a:pPr>
            <a:r>
              <a:rPr lang="en-US" sz="2610"/>
              <a:t>Soft computing deals with the approximation model. Yoi will understand with the help of examples of how it deals with the approximation model.</a:t>
            </a:r>
            <a:endParaRPr sz="2610"/>
          </a:p>
          <a:p>
            <a:pPr indent="0" lvl="0" marL="0" rtl="0" algn="just">
              <a:spcBef>
                <a:spcPts val="1400"/>
              </a:spcBef>
              <a:spcAft>
                <a:spcPts val="0"/>
              </a:spcAft>
              <a:buNone/>
            </a:pPr>
            <a:r>
              <a:rPr lang="en-US" sz="2610"/>
              <a:t>Let's consider a problem that actually does not have any solution via traditional computing, but soft computing gives the approximate solution.</a:t>
            </a:r>
            <a:endParaRPr sz="2610"/>
          </a:p>
          <a:p>
            <a:pPr indent="0" lvl="0" marL="0" rtl="0" algn="just">
              <a:spcBef>
                <a:spcPts val="1400"/>
              </a:spcBef>
              <a:spcAft>
                <a:spcPts val="0"/>
              </a:spcAft>
              <a:buNone/>
            </a:pPr>
            <a:r>
              <a:rPr lang="en-US" sz="2610"/>
              <a:t>string1 = "xyz" and string2 = "xyw"</a:t>
            </a:r>
            <a:endParaRPr sz="2610"/>
          </a:p>
          <a:p>
            <a:pPr indent="-332185" lvl="0" marL="0" rtl="0" algn="just">
              <a:lnSpc>
                <a:spcPct val="115000"/>
              </a:lnSpc>
              <a:spcBef>
                <a:spcPts val="1400"/>
              </a:spcBef>
              <a:spcAft>
                <a:spcPts val="0"/>
              </a:spcAft>
              <a:buSzPct val="100000"/>
              <a:buFont typeface="Cambria"/>
              <a:buAutoNum type="arabicPeriod"/>
            </a:pPr>
            <a:r>
              <a:rPr lang="en-US" sz="2610"/>
              <a:t>Problem 1  </a:t>
            </a:r>
            <a:endParaRPr sz="2610"/>
          </a:p>
          <a:p>
            <a:pPr indent="-332185" lvl="0" marL="0" rtl="0" algn="just">
              <a:lnSpc>
                <a:spcPct val="115000"/>
              </a:lnSpc>
              <a:spcBef>
                <a:spcPts val="0"/>
              </a:spcBef>
              <a:spcAft>
                <a:spcPts val="0"/>
              </a:spcAft>
              <a:buSzPct val="100000"/>
              <a:buFont typeface="Cambria"/>
              <a:buAutoNum type="arabicPeriod"/>
            </a:pPr>
            <a:r>
              <a:rPr lang="en-US" sz="2610"/>
              <a:t>Are string1 and string2 same?  </a:t>
            </a:r>
            <a:endParaRPr sz="2610"/>
          </a:p>
          <a:p>
            <a:pPr indent="-332185" lvl="0" marL="0" rtl="0" algn="just">
              <a:lnSpc>
                <a:spcPct val="115000"/>
              </a:lnSpc>
              <a:spcBef>
                <a:spcPts val="0"/>
              </a:spcBef>
              <a:spcAft>
                <a:spcPts val="0"/>
              </a:spcAft>
              <a:buSzPct val="100000"/>
              <a:buFont typeface="Cambria"/>
              <a:buAutoNum type="arabicPeriod"/>
            </a:pPr>
            <a:r>
              <a:rPr lang="en-US" sz="2610"/>
              <a:t>Solution  </a:t>
            </a:r>
            <a:endParaRPr sz="2610"/>
          </a:p>
          <a:p>
            <a:pPr indent="-332185" lvl="0" marL="0" rtl="0" algn="just">
              <a:lnSpc>
                <a:spcPct val="115000"/>
              </a:lnSpc>
              <a:spcBef>
                <a:spcPts val="0"/>
              </a:spcBef>
              <a:spcAft>
                <a:spcPts val="0"/>
              </a:spcAft>
              <a:buSzPct val="100000"/>
              <a:buFont typeface="Cambria"/>
              <a:buAutoNum type="arabicPeriod"/>
            </a:pPr>
            <a:r>
              <a:rPr lang="en-US" sz="2610"/>
              <a:t>No, the solution is simply No. It does not require any algorithm to analyze this.  </a:t>
            </a:r>
            <a:endParaRPr sz="2610"/>
          </a:p>
          <a:p>
            <a:pPr indent="0" lvl="0" marL="0" rtl="0" algn="just">
              <a:spcBef>
                <a:spcPts val="1400"/>
              </a:spcBef>
              <a:spcAft>
                <a:spcPts val="0"/>
              </a:spcAft>
              <a:buNone/>
            </a:pPr>
            <a:r>
              <a:rPr lang="en-US" sz="2610"/>
              <a:t>Let's modify the problem a bit.</a:t>
            </a:r>
            <a:endParaRPr sz="2610"/>
          </a:p>
          <a:p>
            <a:pPr indent="-332185" lvl="0" marL="0" rtl="0" algn="just">
              <a:lnSpc>
                <a:spcPct val="115000"/>
              </a:lnSpc>
              <a:spcBef>
                <a:spcPts val="1400"/>
              </a:spcBef>
              <a:spcAft>
                <a:spcPts val="0"/>
              </a:spcAft>
              <a:buSzPct val="100000"/>
              <a:buFont typeface="Cambria"/>
              <a:buAutoNum type="arabicPeriod"/>
            </a:pPr>
            <a:r>
              <a:rPr lang="en-US" sz="2610"/>
              <a:t>Problem 2  </a:t>
            </a:r>
            <a:endParaRPr sz="2610"/>
          </a:p>
          <a:p>
            <a:pPr indent="-332185" lvl="0" marL="0" rtl="0" algn="just">
              <a:lnSpc>
                <a:spcPct val="115000"/>
              </a:lnSpc>
              <a:spcBef>
                <a:spcPts val="0"/>
              </a:spcBef>
              <a:spcAft>
                <a:spcPts val="0"/>
              </a:spcAft>
              <a:buSzPct val="100000"/>
              <a:buFont typeface="Cambria"/>
              <a:buAutoNum type="arabicPeriod"/>
            </a:pPr>
            <a:r>
              <a:rPr lang="en-US" sz="2610"/>
              <a:t>How much string1 and string2 are same?  </a:t>
            </a:r>
            <a:endParaRPr sz="2610"/>
          </a:p>
          <a:p>
            <a:pPr indent="-332185" lvl="0" marL="0" rtl="0" algn="just">
              <a:lnSpc>
                <a:spcPct val="115000"/>
              </a:lnSpc>
              <a:spcBef>
                <a:spcPts val="0"/>
              </a:spcBef>
              <a:spcAft>
                <a:spcPts val="0"/>
              </a:spcAft>
              <a:buSzPct val="100000"/>
              <a:buFont typeface="Cambria"/>
              <a:buAutoNum type="arabicPeriod"/>
            </a:pPr>
            <a:r>
              <a:rPr lang="en-US" sz="2610"/>
              <a:t>Solution  </a:t>
            </a:r>
            <a:endParaRPr sz="2610"/>
          </a:p>
          <a:p>
            <a:pPr indent="-332185" lvl="0" marL="0" rtl="0" algn="just">
              <a:lnSpc>
                <a:spcPct val="115000"/>
              </a:lnSpc>
              <a:spcBef>
                <a:spcPts val="0"/>
              </a:spcBef>
              <a:spcAft>
                <a:spcPts val="0"/>
              </a:spcAft>
              <a:buSzPct val="100000"/>
              <a:buFont typeface="Cambria"/>
              <a:buAutoNum type="arabicPeriod"/>
            </a:pPr>
            <a:r>
              <a:rPr lang="en-US" sz="2610"/>
              <a:t>Through conventional programming, either the answer is Yes or No. But these strings might be 80% similar according to soft computing.  </a:t>
            </a:r>
            <a:endParaRPr sz="2610"/>
          </a:p>
          <a:p>
            <a:pPr indent="0" lvl="0" marL="0" rtl="0" algn="just">
              <a:spcBef>
                <a:spcPts val="1400"/>
              </a:spcBef>
              <a:spcAft>
                <a:spcPts val="0"/>
              </a:spcAft>
              <a:buNone/>
            </a:pPr>
            <a:r>
              <a:rPr lang="en-US" sz="2610"/>
              <a:t>You have noticed that soft computing gave us the approximate solution.</a:t>
            </a:r>
            <a:endParaRPr sz="2610"/>
          </a:p>
          <a:p>
            <a:pPr indent="-287735" lvl="1" marL="742950" rtl="0" algn="just">
              <a:spcBef>
                <a:spcPts val="1400"/>
              </a:spcBef>
              <a:spcAft>
                <a:spcPts val="0"/>
              </a:spcAft>
              <a:buSzPct val="100000"/>
              <a:buFont typeface="Cambria"/>
              <a:buChar char="▪"/>
            </a:pPr>
            <a:r>
              <a:t/>
            </a:r>
            <a:endParaRPr sz="2610">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9"/>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Cambria"/>
              <a:buNone/>
            </a:pPr>
            <a:r>
              <a:rPr lang="en-US"/>
              <a:t>Chapter 1.1</a:t>
            </a:r>
            <a:endParaRPr/>
          </a:p>
        </p:txBody>
      </p:sp>
      <p:sp>
        <p:nvSpPr>
          <p:cNvPr id="162" name="Google Shape;162;p9"/>
          <p:cNvSpPr txBox="1"/>
          <p:nvPr>
            <p:ph idx="1" type="body"/>
          </p:nvPr>
        </p:nvSpPr>
        <p:spPr>
          <a:xfrm>
            <a:off x="0" y="1752600"/>
            <a:ext cx="8915400" cy="4495800"/>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spcBef>
                <a:spcPts val="0"/>
              </a:spcBef>
              <a:spcAft>
                <a:spcPts val="0"/>
              </a:spcAft>
              <a:buClr>
                <a:schemeClr val="dk1"/>
              </a:buClr>
              <a:buSzPts val="2000"/>
              <a:buNone/>
            </a:pPr>
            <a:r>
              <a:rPr b="1" lang="en-US" sz="2000"/>
              <a:t> </a:t>
            </a:r>
            <a:r>
              <a:rPr b="1" lang="en-US" sz="2000"/>
              <a:t>Applications of soft computing</a:t>
            </a:r>
            <a:endParaRPr b="1" sz="2000"/>
          </a:p>
          <a:p>
            <a:pPr indent="-342900" lvl="0" marL="342900" rtl="0" algn="just">
              <a:spcBef>
                <a:spcPts val="400"/>
              </a:spcBef>
              <a:spcAft>
                <a:spcPts val="0"/>
              </a:spcAft>
              <a:buClr>
                <a:schemeClr val="dk1"/>
              </a:buClr>
              <a:buSzPts val="2000"/>
              <a:buNone/>
            </a:pPr>
            <a:r>
              <a:t/>
            </a:r>
            <a:endParaRPr sz="2000"/>
          </a:p>
          <a:p>
            <a:pPr indent="0" lvl="0" marL="0" rtl="0" algn="just">
              <a:spcBef>
                <a:spcPts val="1400"/>
              </a:spcBef>
              <a:spcAft>
                <a:spcPts val="0"/>
              </a:spcAft>
              <a:buNone/>
            </a:pPr>
            <a:r>
              <a:rPr lang="en-US" sz="1691"/>
              <a:t>There are several applications of soft computing where it is used. Some of them are listed below:</a:t>
            </a:r>
            <a:endParaRPr sz="1691"/>
          </a:p>
          <a:p>
            <a:pPr indent="-336035" lvl="0" marL="457200" rtl="0" algn="just">
              <a:lnSpc>
                <a:spcPct val="115000"/>
              </a:lnSpc>
              <a:spcBef>
                <a:spcPts val="1400"/>
              </a:spcBef>
              <a:spcAft>
                <a:spcPts val="0"/>
              </a:spcAft>
              <a:buSzPts val="1692"/>
              <a:buFont typeface="Times New Roman"/>
              <a:buChar char="o"/>
            </a:pPr>
            <a:r>
              <a:rPr lang="en-US" sz="1691"/>
              <a:t>It is widely used in </a:t>
            </a:r>
            <a:r>
              <a:rPr b="1" lang="en-US" sz="1691"/>
              <a:t>gaming products like Poker and Checker</a:t>
            </a:r>
            <a:r>
              <a:rPr lang="en-US" sz="1691"/>
              <a:t>.</a:t>
            </a:r>
            <a:endParaRPr sz="1691"/>
          </a:p>
          <a:p>
            <a:pPr indent="-336035" lvl="0" marL="457200" rtl="0" algn="just">
              <a:lnSpc>
                <a:spcPct val="115000"/>
              </a:lnSpc>
              <a:spcBef>
                <a:spcPts val="300"/>
              </a:spcBef>
              <a:spcAft>
                <a:spcPts val="0"/>
              </a:spcAft>
              <a:buSzPts val="1692"/>
              <a:buFont typeface="Times New Roman"/>
              <a:buChar char="o"/>
            </a:pPr>
            <a:r>
              <a:rPr lang="en-US" sz="1691"/>
              <a:t>In kitchen appliances, such as </a:t>
            </a:r>
            <a:r>
              <a:rPr b="1" lang="en-US" sz="1691"/>
              <a:t>Microwave and Rice cooker</a:t>
            </a:r>
            <a:r>
              <a:rPr lang="en-US" sz="1691"/>
              <a:t>.</a:t>
            </a:r>
            <a:endParaRPr sz="1691"/>
          </a:p>
          <a:p>
            <a:pPr indent="-336035" lvl="0" marL="457200" rtl="0" algn="just">
              <a:lnSpc>
                <a:spcPct val="115000"/>
              </a:lnSpc>
              <a:spcBef>
                <a:spcPts val="300"/>
              </a:spcBef>
              <a:spcAft>
                <a:spcPts val="0"/>
              </a:spcAft>
              <a:buSzPts val="1692"/>
              <a:buFont typeface="Times New Roman"/>
              <a:buChar char="o"/>
            </a:pPr>
            <a:r>
              <a:rPr lang="en-US" sz="1691"/>
              <a:t>In most used home appliances - </a:t>
            </a:r>
            <a:r>
              <a:rPr b="1" lang="en-US" sz="1691"/>
              <a:t>Washing Machine, Heater, Refrigerator, and AC</a:t>
            </a:r>
            <a:r>
              <a:rPr lang="en-US" sz="1691"/>
              <a:t> as well.</a:t>
            </a:r>
            <a:endParaRPr sz="1691"/>
          </a:p>
          <a:p>
            <a:pPr indent="-336035" lvl="0" marL="457200" rtl="0" algn="just">
              <a:lnSpc>
                <a:spcPct val="115000"/>
              </a:lnSpc>
              <a:spcBef>
                <a:spcPts val="300"/>
              </a:spcBef>
              <a:spcAft>
                <a:spcPts val="0"/>
              </a:spcAft>
              <a:buSzPts val="1692"/>
              <a:buFont typeface="Times New Roman"/>
              <a:buChar char="o"/>
            </a:pPr>
            <a:r>
              <a:rPr lang="en-US" sz="1691"/>
              <a:t>Apart from all these usages, it is also used in </a:t>
            </a:r>
            <a:r>
              <a:rPr b="1" lang="en-US" sz="1691"/>
              <a:t>Robotics work</a:t>
            </a:r>
            <a:r>
              <a:rPr lang="en-US" sz="1691"/>
              <a:t> (Emotional per Robot form).</a:t>
            </a:r>
            <a:endParaRPr sz="1691"/>
          </a:p>
          <a:p>
            <a:pPr indent="-336035" lvl="0" marL="457200" rtl="0" algn="just">
              <a:lnSpc>
                <a:spcPct val="115000"/>
              </a:lnSpc>
              <a:spcBef>
                <a:spcPts val="300"/>
              </a:spcBef>
              <a:spcAft>
                <a:spcPts val="0"/>
              </a:spcAft>
              <a:buSzPts val="1692"/>
              <a:buFont typeface="Times New Roman"/>
              <a:buChar char="o"/>
            </a:pPr>
            <a:r>
              <a:rPr b="1" lang="en-US" sz="1691"/>
              <a:t>Image processing and Data compression</a:t>
            </a:r>
            <a:r>
              <a:rPr lang="en-US" sz="1691"/>
              <a:t> are also popular applications of soft computing.</a:t>
            </a:r>
            <a:endParaRPr sz="1691"/>
          </a:p>
          <a:p>
            <a:pPr indent="-336035" lvl="0" marL="457200" rtl="0" algn="just">
              <a:lnSpc>
                <a:spcPct val="115000"/>
              </a:lnSpc>
              <a:spcBef>
                <a:spcPts val="300"/>
              </a:spcBef>
              <a:spcAft>
                <a:spcPts val="0"/>
              </a:spcAft>
              <a:buSzPts val="1692"/>
              <a:buFont typeface="Cambria"/>
              <a:buChar char="o"/>
            </a:pPr>
            <a:r>
              <a:rPr lang="en-US" sz="1691"/>
              <a:t>Used for handwriting recognition.</a:t>
            </a:r>
            <a:endParaRPr sz="1691"/>
          </a:p>
          <a:p>
            <a:pPr indent="0" lvl="0" marL="0" rtl="0" algn="just">
              <a:spcBef>
                <a:spcPts val="1400"/>
              </a:spcBef>
              <a:spcAft>
                <a:spcPts val="1400"/>
              </a:spcAft>
              <a:buNone/>
            </a:pPr>
            <a:r>
              <a:rPr lang="en-US" sz="1691"/>
              <a:t>As we already said that, soft computing provides the solution to real-time problems and here you can see that. Besides these applications, there are many other applications of soft computing.</a:t>
            </a:r>
            <a:endParaRPr b="1" sz="1691"/>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2022-06-16T06:38:40Z</dcterms:created>
  <dc:creator>HP</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1B21CA5E887D4AC5923E3E25CCA88EDB</vt:lpwstr>
  </property>
  <property fmtid="{D5CDD505-2E9C-101B-9397-08002B2CF9AE}" pid="3" name="KSOProductBuildVer">
    <vt:lpwstr>1033-11.2.0.10451</vt:lpwstr>
  </property>
</Properties>
</file>