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6858000" cy="9144000"/>
  <p:embeddedFontLst>
    <p:embeddedFont>
      <p:font typeface="Raleway ExtraBold"/>
      <p:bold r:id="rId20"/>
      <p:boldItalic r:id="rId21"/>
    </p:embeddedFont>
    <p:embeddedFont>
      <p:font typeface="Arial Black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r:id="rId23" roundtripDataSignature="AMtx7mjzTaJ95zuO+IGwZHY/X8FKM7Eu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F957DA-05FE-4BDD-9AF3-4D0AE4E3D942}">
  <a:tblStyle styleId="{68F957DA-05FE-4BDD-9AF3-4D0AE4E3D9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ExtraBold-bold.fntdata"/><Relationship Id="rId11" Type="http://schemas.openxmlformats.org/officeDocument/2006/relationships/slide" Target="slides/slide5.xml"/><Relationship Id="rId22" Type="http://schemas.openxmlformats.org/officeDocument/2006/relationships/font" Target="fonts/ArialBlack-regular.fntdata"/><Relationship Id="rId10" Type="http://schemas.openxmlformats.org/officeDocument/2006/relationships/slide" Target="slides/slide4.xml"/><Relationship Id="rId21" Type="http://schemas.openxmlformats.org/officeDocument/2006/relationships/font" Target="fonts/RalewayExtraBold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79ff825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a79ff8252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/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None/>
              <a:defRPr b="1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7"/>
          <p:cNvSpPr txBox="1"/>
          <p:nvPr>
            <p:ph idx="1" type="body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7"/>
          <p:cNvSpPr txBox="1"/>
          <p:nvPr/>
        </p:nvSpPr>
        <p:spPr>
          <a:xfrm>
            <a:off x="2804329" y="87868"/>
            <a:ext cx="5455531" cy="369332"/>
          </a:xfrm>
          <a:prstGeom prst="rect">
            <a:avLst/>
          </a:prstGeom>
          <a:noFill/>
          <a:ln cap="flat" cmpd="dbl" w="508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b="1" i="0" sz="4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3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3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36"/>
          <p:cNvSpPr txBox="1"/>
          <p:nvPr/>
        </p:nvSpPr>
        <p:spPr>
          <a:xfrm>
            <a:off x="2804329" y="87868"/>
            <a:ext cx="5455531" cy="369332"/>
          </a:xfrm>
          <a:prstGeom prst="rect">
            <a:avLst/>
          </a:prstGeom>
          <a:noFill/>
          <a:ln cap="flat" cmpd="dbl" w="508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b="0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7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b="1" i="0" sz="4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37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37"/>
          <p:cNvSpPr txBox="1"/>
          <p:nvPr>
            <p:ph idx="2" type="body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37"/>
          <p:cNvSpPr txBox="1"/>
          <p:nvPr>
            <p:ph idx="10" type="dt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3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37"/>
          <p:cNvSpPr txBox="1"/>
          <p:nvPr>
            <p:ph idx="12" type="sldNum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8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b="1" i="0" sz="4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3" name="Google Shape;83;p38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38"/>
          <p:cNvSpPr txBox="1"/>
          <p:nvPr>
            <p:ph idx="2" type="body"/>
          </p:nvPr>
        </p:nvSpPr>
        <p:spPr>
          <a:xfrm>
            <a:off x="4648200" y="1600200"/>
            <a:ext cx="4038600" cy="2189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38"/>
          <p:cNvSpPr txBox="1"/>
          <p:nvPr>
            <p:ph idx="3" type="body"/>
          </p:nvPr>
        </p:nvSpPr>
        <p:spPr>
          <a:xfrm>
            <a:off x="4648200" y="3941763"/>
            <a:ext cx="4038600" cy="2189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38"/>
          <p:cNvSpPr txBox="1"/>
          <p:nvPr>
            <p:ph idx="10" type="dt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3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38"/>
          <p:cNvSpPr txBox="1"/>
          <p:nvPr>
            <p:ph idx="12" type="sldNum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 type="twoObj">
  <p:cSld name="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9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b="1" i="0" sz="4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1" name="Google Shape;91;p39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39"/>
          <p:cNvSpPr txBox="1"/>
          <p:nvPr>
            <p:ph idx="2" type="body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39"/>
          <p:cNvSpPr txBox="1"/>
          <p:nvPr>
            <p:ph idx="10" type="dt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3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39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8"/>
          <p:cNvSpPr txBox="1"/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solidFill>
            <a:schemeClr val="lt1"/>
          </a:solidFill>
          <a:ln cap="sq" cmpd="thinThick" w="19050">
            <a:solidFill>
              <a:schemeClr val="dk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b="1" i="0" sz="4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28"/>
          <p:cNvSpPr txBox="1"/>
          <p:nvPr/>
        </p:nvSpPr>
        <p:spPr>
          <a:xfrm>
            <a:off x="2804329" y="87868"/>
            <a:ext cx="5455531" cy="369332"/>
          </a:xfrm>
          <a:prstGeom prst="rect">
            <a:avLst/>
          </a:prstGeom>
          <a:noFill/>
          <a:ln cap="flat" cmpd="dbl" w="508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b="0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/>
          <p:nvPr>
            <p:ph idx="1" type="body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29"/>
          <p:cNvSpPr txBox="1"/>
          <p:nvPr>
            <p:ph idx="2" type="body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ctr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29"/>
          <p:cNvSpPr txBox="1"/>
          <p:nvPr/>
        </p:nvSpPr>
        <p:spPr>
          <a:xfrm>
            <a:off x="2804329" y="87868"/>
            <a:ext cx="5455531" cy="369332"/>
          </a:xfrm>
          <a:prstGeom prst="rect">
            <a:avLst/>
          </a:prstGeom>
          <a:noFill/>
          <a:ln cap="flat" cmpd="dbl" w="508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b="0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0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30"/>
          <p:cNvSpPr/>
          <p:nvPr>
            <p:ph idx="2" type="pic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30"/>
          <p:cNvSpPr txBox="1"/>
          <p:nvPr>
            <p:ph idx="1" type="body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30"/>
          <p:cNvSpPr txBox="1"/>
          <p:nvPr/>
        </p:nvSpPr>
        <p:spPr>
          <a:xfrm>
            <a:off x="2804329" y="87868"/>
            <a:ext cx="5455531" cy="369332"/>
          </a:xfrm>
          <a:prstGeom prst="rect">
            <a:avLst/>
          </a:prstGeom>
          <a:noFill/>
          <a:ln cap="flat" cmpd="dbl" w="508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b="0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1"/>
          <p:cNvSpPr txBox="1"/>
          <p:nvPr>
            <p:ph idx="1" type="body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1"/>
          <p:cNvSpPr txBox="1"/>
          <p:nvPr>
            <p:ph idx="2" type="body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1"/>
          <p:cNvSpPr txBox="1"/>
          <p:nvPr/>
        </p:nvSpPr>
        <p:spPr>
          <a:xfrm>
            <a:off x="2804329" y="87868"/>
            <a:ext cx="5455531" cy="369332"/>
          </a:xfrm>
          <a:prstGeom prst="rect">
            <a:avLst/>
          </a:prstGeom>
          <a:noFill/>
          <a:ln cap="flat" cmpd="dbl" w="508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b="0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3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32"/>
          <p:cNvSpPr txBox="1"/>
          <p:nvPr/>
        </p:nvSpPr>
        <p:spPr>
          <a:xfrm>
            <a:off x="2804329" y="87868"/>
            <a:ext cx="5455531" cy="369332"/>
          </a:xfrm>
          <a:prstGeom prst="rect">
            <a:avLst/>
          </a:prstGeom>
          <a:noFill/>
          <a:ln cap="flat" cmpd="dbl" w="508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b="0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None/>
              <a:defRPr b="1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3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3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3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None/>
              <a:defRPr b="1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3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3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3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34"/>
          <p:cNvSpPr txBox="1"/>
          <p:nvPr/>
        </p:nvSpPr>
        <p:spPr>
          <a:xfrm>
            <a:off x="2804329" y="87868"/>
            <a:ext cx="5455531" cy="369332"/>
          </a:xfrm>
          <a:prstGeom prst="rect">
            <a:avLst/>
          </a:prstGeom>
          <a:noFill/>
          <a:ln cap="flat" cmpd="dbl" w="508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b="0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5"/>
          <p:cNvSpPr txBox="1"/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b="1" i="0" sz="4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35"/>
          <p:cNvSpPr txBox="1"/>
          <p:nvPr>
            <p:ph idx="1" type="body"/>
          </p:nvPr>
        </p:nvSpPr>
        <p:spPr>
          <a:xfrm rot="5400000">
            <a:off x="2286000" y="228600"/>
            <a:ext cx="4267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3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35"/>
          <p:cNvSpPr txBox="1"/>
          <p:nvPr/>
        </p:nvSpPr>
        <p:spPr>
          <a:xfrm>
            <a:off x="2804329" y="87868"/>
            <a:ext cx="5455531" cy="369332"/>
          </a:xfrm>
          <a:prstGeom prst="rect">
            <a:avLst/>
          </a:prstGeom>
          <a:noFill/>
          <a:ln cap="flat" cmpd="dbl" w="508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b="0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26"/>
          <p:cNvSpPr txBox="1"/>
          <p:nvPr/>
        </p:nvSpPr>
        <p:spPr>
          <a:xfrm>
            <a:off x="0" y="6457890"/>
            <a:ext cx="9144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Institute of Engineering (UIE)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12;p26"/>
          <p:cNvCxnSpPr/>
          <p:nvPr/>
        </p:nvCxnSpPr>
        <p:spPr>
          <a:xfrm>
            <a:off x="0" y="6400800"/>
            <a:ext cx="9144000" cy="0"/>
          </a:xfrm>
          <a:prstGeom prst="straightConnector1">
            <a:avLst/>
          </a:prstGeom>
          <a:noFill/>
          <a:ln cap="flat" cmpd="thickThin" w="889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https://encrypted-tbn3.gstatic.com/images?q=tbn:ANd9GcTyg3Gq4WoxkxO75aZWNEjYFvavmMfWdiMvs57jpDF8YRR3yCybqQ" id="13" name="Google Shape;13;p26">
            <a:hlinkClick r:id="rId1"/>
          </p:cNvPr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400" y="152400"/>
            <a:ext cx="7680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6"/>
          <p:cNvSpPr txBox="1"/>
          <p:nvPr/>
        </p:nvSpPr>
        <p:spPr>
          <a:xfrm>
            <a:off x="2804329" y="87868"/>
            <a:ext cx="5455531" cy="369332"/>
          </a:xfrm>
          <a:prstGeom prst="rect">
            <a:avLst/>
          </a:prstGeom>
          <a:noFill/>
          <a:ln cap="flat" cmpd="dbl" w="508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/>
          <p:nvPr/>
        </p:nvSpPr>
        <p:spPr>
          <a:xfrm>
            <a:off x="-3316" y="5427342"/>
            <a:ext cx="9147315" cy="15185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610696" y="5015018"/>
            <a:ext cx="75104" cy="928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6572250" y="65087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/>
          <p:nvPr/>
        </p:nvSpPr>
        <p:spPr>
          <a:xfrm flipH="1" rot="10800000">
            <a:off x="7130143" y="5939880"/>
            <a:ext cx="968829" cy="1157606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4" name="Google Shape;104;p1"/>
          <p:cNvGraphicFramePr/>
          <p:nvPr/>
        </p:nvGraphicFramePr>
        <p:xfrm>
          <a:off x="208509" y="2816352"/>
          <a:ext cx="1887461" cy="1901952"/>
        </p:xfrm>
        <a:graphic>
          <a:graphicData uri="http://schemas.openxmlformats.org/presentationml/2006/ole">
            <mc:AlternateContent>
              <mc:Choice Requires="v">
                <p:oleObj r:id="rId4" imgH="1901952" imgW="1887461" progId="" spid="_x0000_s1">
                  <p:embed/>
                </p:oleObj>
              </mc:Choice>
              <mc:Fallback>
                <p:oleObj r:id="rId5" imgH="1901952" imgW="1887461" progId="">
                  <p:embed/>
                  <p:pic>
                    <p:nvPicPr>
                      <p:cNvPr id="104" name="Google Shape;104;p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08509" y="2816352"/>
                        <a:ext cx="1887461" cy="1901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" name="Google Shape;105;p1"/>
          <p:cNvSpPr/>
          <p:nvPr/>
        </p:nvSpPr>
        <p:spPr>
          <a:xfrm flipH="1">
            <a:off x="5284078" y="-64960"/>
            <a:ext cx="3859922" cy="5852440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1593056" y="2025526"/>
            <a:ext cx="5122069" cy="158067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/>
          <p:nvPr/>
        </p:nvSpPr>
        <p:spPr>
          <a:xfrm flipH="1">
            <a:off x="7372348" y="5334000"/>
            <a:ext cx="1774967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5407907" y="5909833"/>
            <a:ext cx="36964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b="1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5328928" y="6071078"/>
            <a:ext cx="3428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2903893" y="6296559"/>
            <a:ext cx="13730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11" name="Google Shape;111;p1"/>
          <p:cNvSpPr txBox="1"/>
          <p:nvPr/>
        </p:nvSpPr>
        <p:spPr>
          <a:xfrm>
            <a:off x="0" y="1734313"/>
            <a:ext cx="9144000" cy="49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UNIVERSITY INSTITUTE OF ENGINEERING</a:t>
            </a:r>
            <a:endParaRPr/>
          </a:p>
          <a:p>
            <a:pPr indent="0" lvl="0" marL="0" marR="0" rtl="0" algn="ctr">
              <a:spcBef>
                <a:spcPts val="840"/>
              </a:spcBef>
              <a:spcAft>
                <a:spcPts val="0"/>
              </a:spcAft>
              <a:buNone/>
            </a:pPr>
            <a:r>
              <a:rPr b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DEPARTMENT OF COMPUTER SCIENCE &amp; ENGINEERING</a:t>
            </a:r>
            <a:endParaRPr/>
          </a:p>
          <a:p>
            <a:pPr indent="0" lvl="0" marL="0" marR="0" rtl="0" algn="ctr">
              <a:spcBef>
                <a:spcPts val="840"/>
              </a:spcBef>
              <a:spcAft>
                <a:spcPts val="0"/>
              </a:spcAft>
              <a:buNone/>
            </a:pPr>
            <a:r>
              <a:rPr b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 of Engineering (Computer Science &amp; Engineering) </a:t>
            </a:r>
            <a:endParaRPr b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840"/>
              </a:spcBef>
              <a:spcAft>
                <a:spcPts val="0"/>
              </a:spcAft>
              <a:buNone/>
            </a:pPr>
            <a:r>
              <a:t/>
            </a:r>
            <a:endParaRPr b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b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Subject Name : </a:t>
            </a:r>
            <a:r>
              <a:rPr b="1" lang="en-US" sz="2000">
                <a:solidFill>
                  <a:schemeClr val="dk1"/>
                </a:solidFill>
              </a:rPr>
              <a:t>Soft Computing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b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Department: CSE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</a:t>
            </a:r>
            <a:r>
              <a:rPr lang="en-US" sz="2000">
                <a:solidFill>
                  <a:schemeClr val="dk1"/>
                </a:solidFill>
              </a:rPr>
              <a:t>E</a:t>
            </a:r>
            <a:r>
              <a:rPr b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r. </a:t>
            </a:r>
            <a:r>
              <a:rPr b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Komal S</a:t>
            </a:r>
            <a:r>
              <a:rPr lang="en-US" sz="2000">
                <a:solidFill>
                  <a:schemeClr val="dk1"/>
                </a:solidFill>
              </a:rPr>
              <a:t>harma</a:t>
            </a:r>
            <a:r>
              <a:rPr b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3200" u="non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3200" u="non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b="1" lang="en-US" sz="3200" u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spcBef>
                <a:spcPts val="1120"/>
              </a:spcBef>
              <a:spcAft>
                <a:spcPts val="0"/>
              </a:spcAft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/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None/>
            </a:pPr>
            <a:r>
              <a:rPr lang="en-US"/>
              <a:t>Chapter </a:t>
            </a:r>
            <a:r>
              <a:rPr lang="en-US"/>
              <a:t>1.1.2</a:t>
            </a:r>
            <a:endParaRPr/>
          </a:p>
        </p:txBody>
      </p:sp>
      <p:sp>
        <p:nvSpPr>
          <p:cNvPr id="167" name="Google Shape;167;p10"/>
          <p:cNvSpPr txBox="1"/>
          <p:nvPr>
            <p:ph idx="1" type="body"/>
          </p:nvPr>
        </p:nvSpPr>
        <p:spPr>
          <a:xfrm>
            <a:off x="0" y="1752600"/>
            <a:ext cx="8915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 </a:t>
            </a:r>
            <a:r>
              <a:rPr b="1" lang="en-US" sz="3120"/>
              <a:t>Hard vs. Soft Computing(Cont…..)</a:t>
            </a:r>
            <a:endParaRPr b="1" sz="2000"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685" lvl="0" marL="457200" rtl="0" algn="just">
              <a:spcBef>
                <a:spcPts val="400"/>
              </a:spcBef>
              <a:spcAft>
                <a:spcPts val="0"/>
              </a:spcAft>
              <a:buSzPts val="2033"/>
              <a:buChar char="•"/>
            </a:pPr>
            <a:r>
              <a:rPr lang="en-US" sz="2032"/>
              <a:t>Hard computing takes a lot of time to complete tasks and is costly while soft computing tolerance of uncertainty and imprecision is estimated to achieve Machine Intelligence Quotient (MIQ) and lower cost.</a:t>
            </a:r>
            <a:endParaRPr sz="2032"/>
          </a:p>
          <a:p>
            <a:pPr indent="-357685" lvl="0" marL="457200" rtl="0" algn="just">
              <a:spcBef>
                <a:spcPts val="0"/>
              </a:spcBef>
              <a:spcAft>
                <a:spcPts val="0"/>
              </a:spcAft>
              <a:buSzPts val="2033"/>
              <a:buChar char="•"/>
            </a:pPr>
            <a:r>
              <a:rPr lang="en-US" sz="2032"/>
              <a:t>It also provides better communication.</a:t>
            </a:r>
            <a:endParaRPr sz="2032"/>
          </a:p>
          <a:p>
            <a:pPr indent="-357685" lvl="0" marL="457200" rtl="0" algn="just">
              <a:spcBef>
                <a:spcPts val="0"/>
              </a:spcBef>
              <a:spcAft>
                <a:spcPts val="0"/>
              </a:spcAft>
              <a:buSzPts val="2033"/>
              <a:buChar char="•"/>
            </a:pPr>
            <a:r>
              <a:rPr lang="en-US" sz="2032"/>
              <a:t>Hard computing is best suited for solving mathematical problems which give some precise answers. </a:t>
            </a:r>
            <a:endParaRPr sz="2032"/>
          </a:p>
          <a:p>
            <a:pPr indent="-357685" lvl="0" marL="457200" rtl="0" algn="just">
              <a:spcBef>
                <a:spcPts val="0"/>
              </a:spcBef>
              <a:spcAft>
                <a:spcPts val="0"/>
              </a:spcAft>
              <a:buSzPts val="2033"/>
              <a:buChar char="•"/>
            </a:pPr>
            <a:r>
              <a:rPr lang="en-US" sz="2032"/>
              <a:t>Soft computing resolves the nonlinear issues that involve uncertainty and impreciseness as it has human-like intelligence that can resolve the real-life issue.</a:t>
            </a:r>
            <a:endParaRPr sz="2032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/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None/>
            </a:pPr>
            <a:r>
              <a:rPr lang="en-US"/>
              <a:t>Chapter </a:t>
            </a:r>
            <a:r>
              <a:rPr lang="en-US"/>
              <a:t>1.1.2</a:t>
            </a:r>
            <a:endParaRPr/>
          </a:p>
        </p:txBody>
      </p:sp>
      <p:sp>
        <p:nvSpPr>
          <p:cNvPr id="173" name="Google Shape;173;p11"/>
          <p:cNvSpPr txBox="1"/>
          <p:nvPr>
            <p:ph idx="1" type="body"/>
          </p:nvPr>
        </p:nvSpPr>
        <p:spPr>
          <a:xfrm>
            <a:off x="0" y="1752600"/>
            <a:ext cx="8915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3120"/>
              <a:t>Hard vs. Soft Computing(Cont…..)</a:t>
            </a:r>
            <a:endParaRPr b="1" sz="1800"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1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Hard computing takes a lot of time in computing as it requires the stated analytical model and the model soft computing is based on is that of human intelligence.</a:t>
            </a:r>
            <a:endParaRPr b="1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79ff82522_0_0"/>
          <p:cNvSpPr txBox="1"/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None/>
            </a:pPr>
            <a:r>
              <a:rPr lang="en-US"/>
              <a:t>Chapter 1.1.2</a:t>
            </a:r>
            <a:endParaRPr/>
          </a:p>
        </p:txBody>
      </p:sp>
      <p:sp>
        <p:nvSpPr>
          <p:cNvPr id="179" name="Google Shape;179;g2a79ff82522_0_0"/>
          <p:cNvSpPr txBox="1"/>
          <p:nvPr>
            <p:ph idx="1" type="body"/>
          </p:nvPr>
        </p:nvSpPr>
        <p:spPr>
          <a:xfrm>
            <a:off x="0" y="1752600"/>
            <a:ext cx="8915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1800"/>
              <a:t>Hard vs. Soft Computing(Cont…..)</a:t>
            </a:r>
            <a:endParaRPr b="1" sz="1800"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b="1" sz="2000"/>
          </a:p>
        </p:txBody>
      </p:sp>
      <p:pic>
        <p:nvPicPr>
          <p:cNvPr descr="What is soft computing" id="180" name="Google Shape;180;g2a79ff8252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6850" y="1505750"/>
            <a:ext cx="5848550" cy="4742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"/>
          <p:cNvSpPr txBox="1"/>
          <p:nvPr>
            <p:ph type="title"/>
          </p:nvPr>
        </p:nvSpPr>
        <p:spPr>
          <a:xfrm>
            <a:off x="990600" y="665018"/>
            <a:ext cx="7924800" cy="10113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None/>
            </a:pPr>
            <a:r>
              <a:rPr lang="en-US"/>
              <a:t>Chapter 1.1.2</a:t>
            </a:r>
            <a:endParaRPr/>
          </a:p>
        </p:txBody>
      </p:sp>
      <p:sp>
        <p:nvSpPr>
          <p:cNvPr id="186" name="Google Shape;186;p12"/>
          <p:cNvSpPr txBox="1"/>
          <p:nvPr>
            <p:ph idx="1" type="body"/>
          </p:nvPr>
        </p:nvSpPr>
        <p:spPr>
          <a:xfrm>
            <a:off x="0" y="1330025"/>
            <a:ext cx="9144000" cy="49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120"/>
              <a:t>Hard vs. Soft Computing(Cont…..)</a:t>
            </a:r>
            <a:endParaRPr b="1" sz="2120"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120"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9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7" name="Google Shape;18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038" y="2285050"/>
            <a:ext cx="7727925" cy="330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/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COURSE DESCRIPTION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17" name="Google Shape;117;p2"/>
          <p:cNvSpPr txBox="1"/>
          <p:nvPr>
            <p:ph idx="1" type="body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Soft Comtuting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is everywhere.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rgbClr val="040C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umbrella term used to describe types of algorithms that produce approximate solutions to unsolvable high-level problems in computer science</a:t>
            </a:r>
            <a:r>
              <a:rPr lang="en-US" sz="2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/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COURSE </a:t>
            </a:r>
            <a:r>
              <a:rPr lang="en-US"/>
              <a:t>OBJECTIVES 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23" name="Google Shape;123;p3"/>
          <p:cNvSpPr txBox="1"/>
          <p:nvPr>
            <p:ph idx="1" type="body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/>
              <a:t>To understand </a:t>
            </a:r>
            <a:r>
              <a:rPr lang="en-US" sz="2000">
                <a:solidFill>
                  <a:srgbClr val="202124"/>
                </a:solidFill>
                <a:highlight>
                  <a:srgbClr val="FFFFFF"/>
                </a:highlight>
              </a:rPr>
              <a:t>soft computing concepts and techniques</a:t>
            </a:r>
            <a:endParaRPr sz="29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To </a:t>
            </a:r>
            <a:r>
              <a:rPr lang="en-US" sz="2000">
                <a:solidFill>
                  <a:srgbClr val="202124"/>
                </a:solidFill>
                <a:highlight>
                  <a:srgbClr val="FFFFFF"/>
                </a:highlight>
              </a:rPr>
              <a:t>foster their abilities in designing and implementing soft computing based solutions for real-world and engineering problems.</a:t>
            </a:r>
            <a:endParaRPr sz="29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To </a:t>
            </a:r>
            <a:r>
              <a:rPr lang="en-US" sz="2000">
                <a:solidFill>
                  <a:srgbClr val="202124"/>
                </a:solidFill>
                <a:highlight>
                  <a:srgbClr val="FFFFFF"/>
                </a:highlight>
              </a:rPr>
              <a:t>Introduce students to fuzzy systems, fuzzy logic and its applications</a:t>
            </a:r>
            <a:r>
              <a:rPr lang="en-US" sz="15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To </a:t>
            </a:r>
            <a:r>
              <a:rPr lang="en-US" sz="2000">
                <a:solidFill>
                  <a:srgbClr val="040C28"/>
                </a:solidFill>
              </a:rPr>
              <a:t>Provide the mathematical background for carrying out the optimization associated with neural network learning</a:t>
            </a:r>
            <a:r>
              <a:rPr lang="en-US" sz="2000"/>
              <a:t>.</a:t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COURSE </a:t>
            </a:r>
            <a:r>
              <a:rPr lang="en-US"/>
              <a:t>OUTCOMES</a:t>
            </a:r>
            <a:br>
              <a:rPr lang="en-US"/>
            </a:br>
            <a:endParaRPr/>
          </a:p>
        </p:txBody>
      </p:sp>
      <p:sp>
        <p:nvSpPr>
          <p:cNvPr id="129" name="Google Shape;129;p4"/>
          <p:cNvSpPr txBox="1"/>
          <p:nvPr>
            <p:ph idx="1" type="body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/>
              <a:t>On completion of this course, the students are expected to have learnt about the following: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30" name="Google Shape;130;p4"/>
          <p:cNvGraphicFramePr/>
          <p:nvPr/>
        </p:nvGraphicFramePr>
        <p:xfrm>
          <a:off x="393900" y="2719575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{68F957DA-05FE-4BDD-9AF3-4D0AE4E3D942}</a:tableStyleId>
              </a:tblPr>
              <a:tblGrid>
                <a:gridCol w="1158075"/>
                <a:gridCol w="7057650"/>
              </a:tblGrid>
              <a:tr h="415700">
                <a:tc>
                  <a:txBody>
                    <a:bodyPr/>
                    <a:lstStyle/>
                    <a:p>
                      <a:pPr indent="0" lvl="0" marL="171450" marR="40005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C01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0005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</a:t>
                      </a: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Describe familiarity with the basic concepts related to soft computing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36700">
                <a:tc>
                  <a:txBody>
                    <a:bodyPr/>
                    <a:lstStyle/>
                    <a:p>
                      <a:pPr indent="0" lvl="0" marL="171450" marR="40005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71450" marR="40005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Illustrate various fuzzy lgic functions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28650">
                <a:tc>
                  <a:txBody>
                    <a:bodyPr/>
                    <a:lstStyle/>
                    <a:p>
                      <a:pPr indent="0" lvl="0" marL="171450" marR="40005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71450" marR="40005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Analyze numerous artificial neural network types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09750">
                <a:tc>
                  <a:txBody>
                    <a:bodyPr/>
                    <a:lstStyle/>
                    <a:p>
                      <a:pPr indent="0" lvl="0" marL="171450" marR="40005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71450" marR="40005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Outline fundamental concepts of genetic algorithms in machine learning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59100">
                <a:tc>
                  <a:txBody>
                    <a:bodyPr/>
                    <a:lstStyle/>
                    <a:p>
                      <a:pPr indent="0" lvl="0" marL="171450" marR="40005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71450" marR="400050" rtl="0" algn="just">
                        <a:lnSpc>
                          <a:spcPct val="100833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Develop hybrid nature of FIS techniques to real world problems by extending the capabilities of existing technology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None/>
            </a:pPr>
            <a:r>
              <a:rPr lang="en-US"/>
              <a:t>Chapter 1.1.2</a:t>
            </a:r>
            <a:endParaRPr/>
          </a:p>
        </p:txBody>
      </p:sp>
      <p:sp>
        <p:nvSpPr>
          <p:cNvPr id="136" name="Google Shape;136;p5"/>
          <p:cNvSpPr txBox="1"/>
          <p:nvPr>
            <p:ph idx="1" type="body"/>
          </p:nvPr>
        </p:nvSpPr>
        <p:spPr>
          <a:xfrm>
            <a:off x="2899175" y="1752600"/>
            <a:ext cx="49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800"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800"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800"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800"/>
              <a:t>Hard vs. Soft Computing</a:t>
            </a:r>
            <a:endParaRPr sz="3200"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/>
          </a:p>
          <a:p>
            <a:pPr indent="0" lvl="0" marL="0" rtl="0" algn="just">
              <a:spcBef>
                <a:spcPts val="3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15900" lvl="0" marL="34290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40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0" y="5658000"/>
            <a:ext cx="963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/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None/>
            </a:pPr>
            <a:r>
              <a:rPr lang="en-US"/>
              <a:t>Chapter </a:t>
            </a:r>
            <a:r>
              <a:rPr lang="en-US"/>
              <a:t>1.1.2</a:t>
            </a:r>
            <a:endParaRPr/>
          </a:p>
        </p:txBody>
      </p:sp>
      <p:sp>
        <p:nvSpPr>
          <p:cNvPr id="143" name="Google Shape;143;p6"/>
          <p:cNvSpPr txBox="1"/>
          <p:nvPr>
            <p:ph idx="1" type="body"/>
          </p:nvPr>
        </p:nvSpPr>
        <p:spPr>
          <a:xfrm>
            <a:off x="0" y="1752600"/>
            <a:ext cx="8915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Soft Computing</a:t>
            </a:r>
            <a:r>
              <a:rPr b="1" lang="en-US" sz="2000"/>
              <a:t>: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/>
          </a:p>
          <a:p>
            <a:pPr indent="-393700" lvl="0" marL="342900" rtl="0" algn="just">
              <a:spcBef>
                <a:spcPts val="140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Soft computing represents the certitude that the human mind has the capability to store and process information that is imprecise and lacks certainty. • In the current scenario, soft computing has developed in various domains as it solves the problem associated with current technology.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• For example: – Applied Mathematics – Multimedia Processing – Business and Economics – Medical engineering, etc. and various other areas.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None/>
            </a:pPr>
            <a:r>
              <a:rPr lang="en-US"/>
              <a:t>Chapter </a:t>
            </a:r>
            <a:r>
              <a:rPr lang="en-US"/>
              <a:t>1.1.2</a:t>
            </a:r>
            <a:endParaRPr/>
          </a:p>
        </p:txBody>
      </p:sp>
      <p:sp>
        <p:nvSpPr>
          <p:cNvPr id="149" name="Google Shape;149;p7"/>
          <p:cNvSpPr txBox="1"/>
          <p:nvPr>
            <p:ph idx="1" type="body"/>
          </p:nvPr>
        </p:nvSpPr>
        <p:spPr>
          <a:xfrm>
            <a:off x="0" y="1752600"/>
            <a:ext cx="8915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/>
              <a:t>Hard Computing</a:t>
            </a:r>
            <a:endParaRPr sz="2000"/>
          </a:p>
          <a:p>
            <a:pPr indent="-342900" lvl="0" marL="342900" rtl="0" algn="just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/>
          </a:p>
          <a:p>
            <a:pPr indent="-317500" lvl="0" marL="342900" rtl="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2000"/>
              <a:buFont typeface="Cambria"/>
              <a:buChar char="•"/>
            </a:pPr>
            <a:r>
              <a:rPr lang="en-US" sz="2000"/>
              <a:t>Hard computing has conventional intelligence and requires an analytical model. Hard computing generally requires prewritten programs and thus acts on a fixed set of instructions. </a:t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000"/>
              <a:t>• Hard computing needs predefined instructions and does not work beyond        those lines. Its principle relies on certainty and flexibility.</a:t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000"/>
              <a:t>• Soft computing is a new and modern approach that approximates systems</a:t>
            </a:r>
            <a:endParaRPr sz="2000"/>
          </a:p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type="title"/>
          </p:nvPr>
        </p:nvSpPr>
        <p:spPr>
          <a:xfrm>
            <a:off x="974557" y="585537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None/>
            </a:pPr>
            <a:r>
              <a:rPr lang="en-US"/>
              <a:t>Chapter </a:t>
            </a:r>
            <a:r>
              <a:rPr lang="en-US"/>
              <a:t>1.1.2</a:t>
            </a:r>
            <a:endParaRPr/>
          </a:p>
        </p:txBody>
      </p:sp>
      <p:sp>
        <p:nvSpPr>
          <p:cNvPr id="155" name="Google Shape;155;p8"/>
          <p:cNvSpPr txBox="1"/>
          <p:nvPr>
            <p:ph idx="1" type="body"/>
          </p:nvPr>
        </p:nvSpPr>
        <p:spPr>
          <a:xfrm>
            <a:off x="-552575" y="1347600"/>
            <a:ext cx="9279600" cy="55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3120"/>
              <a:t>         Hard vs. Soft Computing</a:t>
            </a:r>
            <a:endParaRPr b="1" sz="3120"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3120"/>
          </a:p>
          <a:p>
            <a:pPr indent="-375287" lvl="0" marL="914400" rtl="0" algn="just">
              <a:spcBef>
                <a:spcPts val="320"/>
              </a:spcBef>
              <a:spcAft>
                <a:spcPts val="0"/>
              </a:spcAft>
              <a:buSzPts val="2310"/>
              <a:buChar char="•"/>
            </a:pPr>
            <a:r>
              <a:rPr lang="en-US" sz="2310"/>
              <a:t>Hard computing is best for solving the mathematical problems which don’t solve the problems of the real world. </a:t>
            </a:r>
            <a:endParaRPr sz="2310"/>
          </a:p>
          <a:p>
            <a:pPr indent="0" lvl="0" marL="0" rtl="0" algn="just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2310"/>
          </a:p>
          <a:p>
            <a:pPr indent="-375287" lvl="0" marL="914400" rtl="0" algn="just">
              <a:spcBef>
                <a:spcPts val="320"/>
              </a:spcBef>
              <a:spcAft>
                <a:spcPts val="0"/>
              </a:spcAft>
              <a:buSzPts val="2310"/>
              <a:buChar char="•"/>
            </a:pPr>
            <a:r>
              <a:rPr lang="en-US" sz="2310"/>
              <a:t>Soft computing is better used in solving real world problems as it is stochastic in nature i.e., it is a randomly defined process that can be analyzed statistically but not with precision.</a:t>
            </a:r>
            <a:endParaRPr sz="231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/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None/>
            </a:pPr>
            <a:r>
              <a:rPr lang="en-US"/>
              <a:t>Chapter </a:t>
            </a:r>
            <a:r>
              <a:rPr lang="en-US"/>
              <a:t>1.1.2</a:t>
            </a:r>
            <a:endParaRPr/>
          </a:p>
        </p:txBody>
      </p:sp>
      <p:sp>
        <p:nvSpPr>
          <p:cNvPr id="161" name="Google Shape;161;p9"/>
          <p:cNvSpPr txBox="1"/>
          <p:nvPr>
            <p:ph idx="1" type="body"/>
          </p:nvPr>
        </p:nvSpPr>
        <p:spPr>
          <a:xfrm>
            <a:off x="0" y="1752600"/>
            <a:ext cx="8915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 </a:t>
            </a:r>
            <a:r>
              <a:rPr b="1" lang="en-US" sz="3120"/>
              <a:t> Hard vs. Soft Computing(Cont…..)</a:t>
            </a:r>
            <a:endParaRPr b="1" sz="2000"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36035" lvl="0" marL="457200" rtl="0" algn="just">
              <a:spcBef>
                <a:spcPts val="1400"/>
              </a:spcBef>
              <a:spcAft>
                <a:spcPts val="0"/>
              </a:spcAft>
              <a:buSzPts val="1692"/>
              <a:buChar char="•"/>
            </a:pPr>
            <a:r>
              <a:rPr lang="en-US" sz="1891"/>
              <a:t>H</a:t>
            </a:r>
            <a:r>
              <a:rPr lang="en-US" sz="2091"/>
              <a:t>ard computing relies on binary logic and predefined instructions like a numerical analysis and brisk software and uses two-valued logic. </a:t>
            </a:r>
            <a:endParaRPr sz="2091"/>
          </a:p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091"/>
          </a:p>
          <a:p>
            <a:pPr indent="-361435" lvl="0" marL="457200" rtl="0" algn="just">
              <a:spcBef>
                <a:spcPts val="1400"/>
              </a:spcBef>
              <a:spcAft>
                <a:spcPts val="0"/>
              </a:spcAft>
              <a:buSzPts val="2092"/>
              <a:buChar char="•"/>
            </a:pPr>
            <a:r>
              <a:rPr lang="en-US" sz="2091"/>
              <a:t>Soft computing is based on the model of the human mind where it has probabilistic reasoning, fuzzy logic, and uses multivalued logic.</a:t>
            </a:r>
            <a:endParaRPr sz="2091"/>
          </a:p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091"/>
          </a:p>
          <a:p>
            <a:pPr indent="-361435" lvl="0" marL="457200" rtl="0" algn="just">
              <a:spcBef>
                <a:spcPts val="1400"/>
              </a:spcBef>
              <a:spcAft>
                <a:spcPts val="0"/>
              </a:spcAft>
              <a:buSzPts val="2092"/>
              <a:buChar char="•"/>
            </a:pPr>
            <a:r>
              <a:rPr lang="en-US" sz="2091"/>
              <a:t>Hard computing needs exact input of the data and is sequential; on the other hand, Soft computing can handle an abundance of data and handles multiple computations which might not be exact in a parallel way.</a:t>
            </a:r>
            <a:endParaRPr sz="209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2022-06-16T06:38:40Z</dcterms:created>
  <dc:creator>HP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1B21CA5E887D4AC5923E3E25CCA88EDB</vt:lpwstr>
  </property>
  <property fmtid="{D5CDD505-2E9C-101B-9397-08002B2CF9AE}" pid="3" name="KSOProductBuildVer">
    <vt:lpwstr>1033-11.2.0.10451</vt:lpwstr>
  </property>
</Properties>
</file>