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6858000" cx="9144000"/>
  <p:notesSz cx="6858000" cy="9144000"/>
  <p:embeddedFontLst>
    <p:embeddedFont>
      <p:font typeface="Raleway ExtraBold"/>
      <p:bold r:id="rId15"/>
      <p:boldItalic r:id="rId16"/>
    </p:embeddedFont>
    <p:embeddedFont>
      <p:font typeface="Arial Black"/>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18" roundtripDataSignature="AMtx7miYpRb/slFYybzfijI7sZphy8h7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D84AA9-86C2-45C0-AB83-0BC093E7F5DC}">
  <a:tblStyle styleId="{83D84AA9-86C2-45C0-AB83-0BC093E7F5DC}" styleName="Table_0">
    <a:wholeTbl>
      <a:tcTxStyle b="off" i="off">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alewayExtraBold-bold.fntdata"/><Relationship Id="rId14" Type="http://schemas.openxmlformats.org/officeDocument/2006/relationships/slide" Target="slides/slide8.xml"/><Relationship Id="rId17" Type="http://schemas.openxmlformats.org/officeDocument/2006/relationships/font" Target="fonts/ArialBlack-regular.fntdata"/><Relationship Id="rId16" Type="http://schemas.openxmlformats.org/officeDocument/2006/relationships/font" Target="fonts/RalewayExtraBold-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7"/>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1"/>
              </a:buClr>
              <a:buSzPts val="2400"/>
              <a:buFont typeface="Cambria"/>
              <a:buNone/>
              <a:defRPr b="1" i="0" sz="2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 name="Google Shape;17;p27"/>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27"/>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36"/>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9" name="Google Shape;69;p3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36"/>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1" name="Google Shape;71;p36"/>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2" name="Google Shape;72;p3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36"/>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74" name="Shape 74"/>
        <p:cNvGrpSpPr/>
        <p:nvPr/>
      </p:nvGrpSpPr>
      <p:grpSpPr>
        <a:xfrm>
          <a:off x="0" y="0"/>
          <a:ext cx="0" cy="0"/>
          <a:chOff x="0" y="0"/>
          <a:chExt cx="0" cy="0"/>
        </a:xfrm>
      </p:grpSpPr>
      <p:sp>
        <p:nvSpPr>
          <p:cNvPr id="75" name="Google Shape;75;p37"/>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6" name="Google Shape;76;p37"/>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37"/>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37"/>
          <p:cNvSpPr txBox="1"/>
          <p:nvPr>
            <p:ph idx="10" type="dt"/>
          </p:nvPr>
        </p:nvSpPr>
        <p:spPr>
          <a:xfrm>
            <a:off x="457200" y="6243638"/>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9" name="Google Shape;79;p3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0" name="Google Shape;80;p37"/>
          <p:cNvSpPr txBox="1"/>
          <p:nvPr>
            <p:ph idx="12" type="sldNum"/>
          </p:nvPr>
        </p:nvSpPr>
        <p:spPr>
          <a:xfrm>
            <a:off x="6553200" y="6243638"/>
            <a:ext cx="213360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81" name="Shape 81"/>
        <p:cNvGrpSpPr/>
        <p:nvPr/>
      </p:nvGrpSpPr>
      <p:grpSpPr>
        <a:xfrm>
          <a:off x="0" y="0"/>
          <a:ext cx="0" cy="0"/>
          <a:chOff x="0" y="0"/>
          <a:chExt cx="0" cy="0"/>
        </a:xfrm>
      </p:grpSpPr>
      <p:sp>
        <p:nvSpPr>
          <p:cNvPr id="82" name="Google Shape;82;p38"/>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3" name="Google Shape;83;p38"/>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Google Shape;84;p38"/>
          <p:cNvSpPr txBox="1"/>
          <p:nvPr>
            <p:ph idx="2" type="body"/>
          </p:nvPr>
        </p:nvSpPr>
        <p:spPr>
          <a:xfrm>
            <a:off x="4648200" y="1600200"/>
            <a:ext cx="4038600" cy="218916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5" name="Google Shape;85;p38"/>
          <p:cNvSpPr txBox="1"/>
          <p:nvPr>
            <p:ph idx="3" type="body"/>
          </p:nvPr>
        </p:nvSpPr>
        <p:spPr>
          <a:xfrm>
            <a:off x="4648200" y="3941763"/>
            <a:ext cx="4038600" cy="218916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6" name="Google Shape;86;p38"/>
          <p:cNvSpPr txBox="1"/>
          <p:nvPr>
            <p:ph idx="10" type="dt"/>
          </p:nvPr>
        </p:nvSpPr>
        <p:spPr>
          <a:xfrm>
            <a:off x="457200" y="6243638"/>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7" name="Google Shape;87;p3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38"/>
          <p:cNvSpPr txBox="1"/>
          <p:nvPr>
            <p:ph idx="12" type="sldNum"/>
          </p:nvPr>
        </p:nvSpPr>
        <p:spPr>
          <a:xfrm>
            <a:off x="6553200" y="6243638"/>
            <a:ext cx="2133600" cy="457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type="twoObj">
  <p:cSld name="TWO_OBJECTS">
    <p:spTree>
      <p:nvGrpSpPr>
        <p:cNvPr id="89" name="Shape 89"/>
        <p:cNvGrpSpPr/>
        <p:nvPr/>
      </p:nvGrpSpPr>
      <p:grpSpPr>
        <a:xfrm>
          <a:off x="0" y="0"/>
          <a:ext cx="0" cy="0"/>
          <a:chOff x="0" y="0"/>
          <a:chExt cx="0" cy="0"/>
        </a:xfrm>
      </p:grpSpPr>
      <p:sp>
        <p:nvSpPr>
          <p:cNvPr id="90" name="Google Shape;90;p39"/>
          <p:cNvSpPr txBox="1"/>
          <p:nvPr>
            <p:ph type="title"/>
          </p:nvPr>
        </p:nvSpPr>
        <p:spPr>
          <a:xfrm>
            <a:off x="457200" y="277813"/>
            <a:ext cx="8229600" cy="11398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1" name="Google Shape;91;p39"/>
          <p:cNvSpPr txBox="1"/>
          <p:nvPr>
            <p:ph idx="1" type="body"/>
          </p:nvPr>
        </p:nvSpPr>
        <p:spPr>
          <a:xfrm>
            <a:off x="457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2" name="Google Shape;92;p39"/>
          <p:cNvSpPr txBox="1"/>
          <p:nvPr>
            <p:ph idx="2" type="body"/>
          </p:nvPr>
        </p:nvSpPr>
        <p:spPr>
          <a:xfrm>
            <a:off x="4648200" y="1600200"/>
            <a:ext cx="4038600" cy="45307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3" name="Google Shape;93;p39"/>
          <p:cNvSpPr txBox="1"/>
          <p:nvPr>
            <p:ph idx="10" type="dt"/>
          </p:nvPr>
        </p:nvSpPr>
        <p:spPr>
          <a:xfrm>
            <a:off x="457200" y="6243638"/>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4" name="Google Shape;94;p3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5" name="Google Shape;95;p39"/>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p28"/>
          <p:cNvSpPr txBox="1"/>
          <p:nvPr>
            <p:ph type="ctrTitle"/>
          </p:nvPr>
        </p:nvSpPr>
        <p:spPr>
          <a:xfrm>
            <a:off x="1143000" y="3429000"/>
            <a:ext cx="7772400" cy="1066799"/>
          </a:xfrm>
          <a:prstGeom prst="rect">
            <a:avLst/>
          </a:prstGeom>
          <a:solidFill>
            <a:schemeClr val="lt1"/>
          </a:solidFill>
          <a:ln cap="sq" cmpd="thinThick" w="19050">
            <a:solidFill>
              <a:schemeClr val="dk1"/>
            </a:solidFill>
            <a:prstDash val="solid"/>
            <a:bevel/>
            <a:headEnd len="sm" w="sm" type="none"/>
            <a:tailEnd len="sm" w="sm" type="none"/>
          </a:ln>
        </p:spPr>
        <p:txBody>
          <a:bodyPr anchorCtr="0" anchor="ctr" bIns="45700" lIns="91425" spcFirstLastPara="1" rIns="91425" wrap="square" tIns="45700">
            <a:noAutofit/>
          </a:bodyPr>
          <a:lstStyle>
            <a:lvl1pPr lvl="0" marR="0" rtl="0" algn="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28"/>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28"/>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28"/>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28"/>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sp>
        <p:nvSpPr>
          <p:cNvPr id="26" name="Google Shape;26;p29"/>
          <p:cNvSpPr txBox="1"/>
          <p:nvPr>
            <p:ph idx="1" type="body"/>
          </p:nvPr>
        </p:nvSpPr>
        <p:spPr>
          <a:xfrm>
            <a:off x="762000" y="1447800"/>
            <a:ext cx="8229600" cy="4800600"/>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100000"/>
              </a:lnSpc>
              <a:spcBef>
                <a:spcPts val="440"/>
              </a:spcBef>
              <a:spcAft>
                <a:spcPts val="0"/>
              </a:spcAft>
              <a:buClr>
                <a:schemeClr val="dk1"/>
              </a:buClr>
              <a:buSzPts val="2200"/>
              <a:buFont typeface="Arial"/>
              <a:buChar char="•"/>
              <a:defRPr b="0" i="0" sz="2200" u="none" cap="none" strike="noStrike">
                <a:solidFill>
                  <a:schemeClr val="dk1"/>
                </a:solidFill>
                <a:latin typeface="Cambria"/>
                <a:ea typeface="Cambria"/>
                <a:cs typeface="Cambria"/>
                <a:sym typeface="Cambri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29"/>
          <p:cNvSpPr txBox="1"/>
          <p:nvPr>
            <p:ph idx="2" type="body"/>
          </p:nvPr>
        </p:nvSpPr>
        <p:spPr>
          <a:xfrm>
            <a:off x="1066800" y="609600"/>
            <a:ext cx="79248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rtl="0" algn="ctr">
              <a:lnSpc>
                <a:spcPct val="100000"/>
              </a:lnSpc>
              <a:spcBef>
                <a:spcPts val="640"/>
              </a:spcBef>
              <a:spcAft>
                <a:spcPts val="0"/>
              </a:spcAft>
              <a:buClr>
                <a:srgbClr val="C00000"/>
              </a:buClr>
              <a:buSzPts val="3200"/>
              <a:buFont typeface="Arial"/>
              <a:buNone/>
              <a:defRPr b="1" i="0" sz="3200" u="none" cap="none" strike="noStrike">
                <a:solidFill>
                  <a:srgbClr val="C00000"/>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8" name="Google Shape;28;p29"/>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9" name="Shape 29"/>
        <p:cNvGrpSpPr/>
        <p:nvPr/>
      </p:nvGrpSpPr>
      <p:grpSpPr>
        <a:xfrm>
          <a:off x="0" y="0"/>
          <a:ext cx="0" cy="0"/>
          <a:chOff x="0" y="0"/>
          <a:chExt cx="0" cy="0"/>
        </a:xfrm>
      </p:grpSpPr>
      <p:sp>
        <p:nvSpPr>
          <p:cNvPr id="30" name="Google Shape;30;p3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1" name="Google Shape;31;p3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30"/>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30"/>
          <p:cNvSpPr/>
          <p:nvPr>
            <p:ph idx="2" type="pic"/>
          </p:nvPr>
        </p:nvSpPr>
        <p:spPr>
          <a:xfrm>
            <a:off x="2895600" y="1371600"/>
            <a:ext cx="6019800" cy="4724400"/>
          </a:xfrm>
          <a:prstGeom prst="rect">
            <a:avLst/>
          </a:prstGeom>
          <a:noFill/>
          <a:ln>
            <a:noFill/>
          </a:ln>
        </p:spPr>
      </p:sp>
      <p:sp>
        <p:nvSpPr>
          <p:cNvPr id="34" name="Google Shape;34;p30"/>
          <p:cNvSpPr txBox="1"/>
          <p:nvPr>
            <p:ph idx="1" type="body"/>
          </p:nvPr>
        </p:nvSpPr>
        <p:spPr>
          <a:xfrm>
            <a:off x="228600" y="1371600"/>
            <a:ext cx="2590800" cy="4724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mbria"/>
                <a:ea typeface="Cambria"/>
                <a:cs typeface="Cambria"/>
                <a:sym typeface="Cambria"/>
              </a:defRPr>
            </a:lvl1pPr>
            <a:lvl2pPr indent="-342900" lvl="1" marL="9144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5" name="Google Shape;35;p30"/>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31"/>
          <p:cNvSpPr txBox="1"/>
          <p:nvPr>
            <p:ph idx="1" type="body"/>
          </p:nvPr>
        </p:nvSpPr>
        <p:spPr>
          <a:xfrm>
            <a:off x="609600" y="1524000"/>
            <a:ext cx="8305800" cy="48768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mbria"/>
                <a:ea typeface="Cambria"/>
                <a:cs typeface="Cambria"/>
                <a:sym typeface="Cambri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 name="Google Shape;38;p31"/>
          <p:cNvSpPr txBox="1"/>
          <p:nvPr>
            <p:ph idx="2" type="body"/>
          </p:nvPr>
        </p:nvSpPr>
        <p:spPr>
          <a:xfrm>
            <a:off x="1066800" y="533400"/>
            <a:ext cx="7848600" cy="685800"/>
          </a:xfrm>
          <a:prstGeom prst="rect">
            <a:avLst/>
          </a:prstGeom>
          <a:solidFill>
            <a:schemeClr val="lt1"/>
          </a:solidFill>
          <a:ln>
            <a:noFill/>
          </a:ln>
        </p:spPr>
        <p:txBody>
          <a:bodyPr anchorCtr="0" anchor="ctr" bIns="45700" lIns="91425" spcFirstLastPara="1" rIns="91425" wrap="square" tIns="45700">
            <a:normAutofit/>
          </a:bodyPr>
          <a:lstStyle>
            <a:lvl1pPr indent="-228600" lvl="0" marL="457200" marR="0" rtl="0" algn="ctr">
              <a:lnSpc>
                <a:spcPct val="100000"/>
              </a:lnSpc>
              <a:spcBef>
                <a:spcPts val="640"/>
              </a:spcBef>
              <a:spcAft>
                <a:spcPts val="0"/>
              </a:spcAft>
              <a:buClr>
                <a:schemeClr val="dk1"/>
              </a:buClr>
              <a:buSzPts val="3200"/>
              <a:buFont typeface="Arial"/>
              <a:buNone/>
              <a:defRPr b="1" i="0" sz="32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9" name="Google Shape;39;p31"/>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
        <p:nvSpPr>
          <p:cNvPr id="41" name="Google Shape;41;p3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2" name="Google Shape;42;p3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32"/>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4" name="Google Shape;44;p32"/>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7" name="Google Shape;47;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mbria"/>
                <a:ea typeface="Cambria"/>
                <a:cs typeface="Cambria"/>
                <a:sym typeface="Cambria"/>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8" name="Google Shape;48;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49" name="Google Shape;49;p33"/>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0" name="Google Shape;50;p33"/>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1" name="Google Shape;51;p33"/>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2" name="Shape 52"/>
        <p:cNvGrpSpPr/>
        <p:nvPr/>
      </p:nvGrpSpPr>
      <p:grpSpPr>
        <a:xfrm>
          <a:off x="0" y="0"/>
          <a:ext cx="0" cy="0"/>
          <a:chOff x="0" y="0"/>
          <a:chExt cx="0" cy="0"/>
        </a:xfrm>
      </p:grpSpPr>
      <p:sp>
        <p:nvSpPr>
          <p:cNvPr id="53" name="Google Shape;53;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2000"/>
              <a:buFont typeface="Cambria"/>
              <a:buNone/>
              <a:defRPr b="1" i="0" sz="20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4" name="Google Shape;54;p34"/>
          <p:cNvSpPr/>
          <p:nvPr>
            <p:ph idx="2" type="pic"/>
          </p:nvPr>
        </p:nvSpPr>
        <p:spPr>
          <a:xfrm>
            <a:off x="1792288" y="612775"/>
            <a:ext cx="5486400" cy="4114800"/>
          </a:xfrm>
          <a:prstGeom prst="rect">
            <a:avLst/>
          </a:prstGeom>
          <a:noFill/>
          <a:ln>
            <a:noFill/>
          </a:ln>
        </p:spPr>
      </p:sp>
      <p:sp>
        <p:nvSpPr>
          <p:cNvPr id="55" name="Google Shape;55;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280"/>
              </a:spcBef>
              <a:spcAft>
                <a:spcPts val="0"/>
              </a:spcAft>
              <a:buClr>
                <a:schemeClr val="dk1"/>
              </a:buClr>
              <a:buSzPts val="1400"/>
              <a:buFont typeface="Arial"/>
              <a:buNone/>
              <a:defRPr b="0" i="0" sz="1400" u="none" cap="none" strike="noStrike">
                <a:solidFill>
                  <a:schemeClr val="dk1"/>
                </a:solidFill>
                <a:latin typeface="Cambria"/>
                <a:ea typeface="Cambria"/>
                <a:cs typeface="Cambria"/>
                <a:sym typeface="Cambria"/>
              </a:defRPr>
            </a:lvl1pPr>
            <a:lvl2pPr indent="-228600" lvl="1" marL="914400" marR="0" rtl="0" algn="l">
              <a:lnSpc>
                <a:spcPct val="100000"/>
              </a:lnSpc>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56" name="Google Shape;56;p34"/>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7" name="Google Shape;57;p34"/>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8" name="Google Shape;58;p34"/>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34"/>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0" name="Shape 60"/>
        <p:cNvGrpSpPr/>
        <p:nvPr/>
      </p:nvGrpSpPr>
      <p:grpSpPr>
        <a:xfrm>
          <a:off x="0" y="0"/>
          <a:ext cx="0" cy="0"/>
          <a:chOff x="0" y="0"/>
          <a:chExt cx="0" cy="0"/>
        </a:xfrm>
      </p:grpSpPr>
      <p:sp>
        <p:nvSpPr>
          <p:cNvPr id="61" name="Google Shape;61;p35"/>
          <p:cNvSpPr txBox="1"/>
          <p:nvPr>
            <p:ph type="title"/>
          </p:nvPr>
        </p:nvSpPr>
        <p:spPr>
          <a:xfrm>
            <a:off x="304800" y="1371600"/>
            <a:ext cx="8229600" cy="685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mbria"/>
              <a:buNone/>
              <a:defRPr b="1" i="0" sz="4400" u="none" cap="none" strike="noStrike">
                <a:solidFill>
                  <a:schemeClr val="dk1"/>
                </a:solidFill>
                <a:latin typeface="Cambria"/>
                <a:ea typeface="Cambria"/>
                <a:cs typeface="Cambria"/>
                <a:sym typeface="Cambr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2" name="Google Shape;62;p35"/>
          <p:cNvSpPr txBox="1"/>
          <p:nvPr>
            <p:ph idx="1" type="body"/>
          </p:nvPr>
        </p:nvSpPr>
        <p:spPr>
          <a:xfrm rot="5400000">
            <a:off x="2286000" y="228600"/>
            <a:ext cx="4267200" cy="8229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mbria"/>
                <a:ea typeface="Cambria"/>
                <a:cs typeface="Cambria"/>
                <a:sym typeface="Cambria"/>
              </a:defRPr>
            </a:lvl1pPr>
            <a:lvl2pPr indent="-381000" lvl="1" marL="9144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35"/>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4" name="Google Shape;64;p35"/>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5" name="Google Shape;65;p35"/>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6" name="Google Shape;66;p35"/>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idx="12" type="sldNum"/>
          </p:nvPr>
        </p:nvSpPr>
        <p:spPr>
          <a:xfrm>
            <a:off x="7010400" y="6492875"/>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26"/>
          <p:cNvSpPr txBox="1"/>
          <p:nvPr/>
        </p:nvSpPr>
        <p:spPr>
          <a:xfrm>
            <a:off x="0" y="6457890"/>
            <a:ext cx="9144000"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University Institute of Engineering (UIE)</a:t>
            </a:r>
            <a:endParaRPr b="1" i="0" sz="2000" u="none" cap="none" strike="noStrike">
              <a:solidFill>
                <a:schemeClr val="dk1"/>
              </a:solidFill>
              <a:latin typeface="Calibri"/>
              <a:ea typeface="Calibri"/>
              <a:cs typeface="Calibri"/>
              <a:sym typeface="Calibri"/>
            </a:endParaRPr>
          </a:p>
        </p:txBody>
      </p:sp>
      <p:cxnSp>
        <p:nvCxnSpPr>
          <p:cNvPr id="12" name="Google Shape;12;p26"/>
          <p:cNvCxnSpPr/>
          <p:nvPr/>
        </p:nvCxnSpPr>
        <p:spPr>
          <a:xfrm>
            <a:off x="0" y="6400800"/>
            <a:ext cx="9144000" cy="0"/>
          </a:xfrm>
          <a:prstGeom prst="straightConnector1">
            <a:avLst/>
          </a:prstGeom>
          <a:noFill/>
          <a:ln cap="flat" cmpd="thickThin" w="88900">
            <a:solidFill>
              <a:srgbClr val="C00000"/>
            </a:solidFill>
            <a:prstDash val="solid"/>
            <a:round/>
            <a:headEnd len="sm" w="sm" type="none"/>
            <a:tailEnd len="sm" w="sm" type="none"/>
          </a:ln>
        </p:spPr>
      </p:cxnSp>
      <p:pic>
        <p:nvPicPr>
          <p:cNvPr descr="https://encrypted-tbn3.gstatic.com/images?q=tbn:ANd9GcTyg3Gq4WoxkxO75aZWNEjYFvavmMfWdiMvs57jpDF8YRR3yCybqQ" id="13" name="Google Shape;13;p26">
            <a:hlinkClick r:id="rId1"/>
          </p:cNvPr>
          <p:cNvPicPr preferRelativeResize="0"/>
          <p:nvPr/>
        </p:nvPicPr>
        <p:blipFill rotWithShape="1">
          <a:blip r:embed="rId2">
            <a:alphaModFix/>
          </a:blip>
          <a:srcRect b="0" l="0" r="0" t="0"/>
          <a:stretch/>
        </p:blipFill>
        <p:spPr>
          <a:xfrm>
            <a:off x="152400" y="152400"/>
            <a:ext cx="768000" cy="1219200"/>
          </a:xfrm>
          <a:prstGeom prst="rect">
            <a:avLst/>
          </a:prstGeom>
          <a:noFill/>
          <a:ln>
            <a:noFill/>
          </a:ln>
        </p:spPr>
      </p:pic>
      <p:sp>
        <p:nvSpPr>
          <p:cNvPr id="14" name="Google Shape;14;p26"/>
          <p:cNvSpPr txBox="1"/>
          <p:nvPr/>
        </p:nvSpPr>
        <p:spPr>
          <a:xfrm>
            <a:off x="2804329" y="87868"/>
            <a:ext cx="5455531" cy="369332"/>
          </a:xfrm>
          <a:prstGeom prst="rect">
            <a:avLst/>
          </a:prstGeom>
          <a:noFill/>
          <a:ln cap="flat" cmpd="dbl" w="50800">
            <a:solidFill>
              <a:srgbClr val="C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Department of Computer Science and Engineering (CSE)</a:t>
            </a:r>
            <a:endParaRPr b="0" i="0" sz="17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javatpoint.com/artificial-neural-network" TargetMode="External"/><Relationship Id="rId4" Type="http://schemas.openxmlformats.org/officeDocument/2006/relationships/hyperlink" Target="https://www.javatpoint.com/keras-artificial-neural-networ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p:nvPr/>
        </p:nvSpPr>
        <p:spPr>
          <a:xfrm>
            <a:off x="-3316" y="5427342"/>
            <a:ext cx="9147315" cy="15185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1"/>
          <p:cNvSpPr/>
          <p:nvPr/>
        </p:nvSpPr>
        <p:spPr>
          <a:xfrm>
            <a:off x="610696" y="5015018"/>
            <a:ext cx="75104" cy="928582"/>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
          <p:cNvSpPr txBox="1"/>
          <p:nvPr/>
        </p:nvSpPr>
        <p:spPr>
          <a:xfrm>
            <a:off x="6572250" y="6508751"/>
            <a:ext cx="20574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103" name="Google Shape;103;p1"/>
          <p:cNvSpPr/>
          <p:nvPr/>
        </p:nvSpPr>
        <p:spPr>
          <a:xfrm flipH="1" rot="10800000">
            <a:off x="7130143" y="5939880"/>
            <a:ext cx="968829" cy="1157606"/>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04" name="Google Shape;104;p1"/>
          <p:cNvGraphicFramePr/>
          <p:nvPr/>
        </p:nvGraphicFramePr>
        <p:xfrm>
          <a:off x="208509" y="2816352"/>
          <a:ext cx="1887461" cy="1901952"/>
        </p:xfrm>
        <a:graphic>
          <a:graphicData uri="http://schemas.openxmlformats.org/presentationml/2006/ole">
            <mc:AlternateContent>
              <mc:Choice Requires="v">
                <p:oleObj r:id="rId4" imgH="1901952" imgW="1887461" progId="" spid="_x0000_s1">
                  <p:embed/>
                </p:oleObj>
              </mc:Choice>
              <mc:Fallback>
                <p:oleObj r:id="rId5" imgH="1901952" imgW="1887461" progId="">
                  <p:embed/>
                  <p:pic>
                    <p:nvPicPr>
                      <p:cNvPr id="104" name="Google Shape;104;p1"/>
                      <p:cNvPicPr preferRelativeResize="0"/>
                      <p:nvPr/>
                    </p:nvPicPr>
                    <p:blipFill rotWithShape="1">
                      <a:blip r:embed="rId6">
                        <a:alphaModFix/>
                      </a:blip>
                      <a:srcRect b="0" l="0" r="0" t="0"/>
                      <a:stretch/>
                    </p:blipFill>
                    <p:spPr>
                      <a:xfrm>
                        <a:off x="208509" y="2816352"/>
                        <a:ext cx="1887461" cy="1901952"/>
                      </a:xfrm>
                      <a:prstGeom prst="rect">
                        <a:avLst/>
                      </a:prstGeom>
                      <a:noFill/>
                      <a:ln>
                        <a:noFill/>
                      </a:ln>
                    </p:spPr>
                  </p:pic>
                </p:oleObj>
              </mc:Fallback>
            </mc:AlternateContent>
          </a:graphicData>
        </a:graphic>
      </p:graphicFrame>
      <p:sp>
        <p:nvSpPr>
          <p:cNvPr id="105" name="Google Shape;105;p1"/>
          <p:cNvSpPr/>
          <p:nvPr/>
        </p:nvSpPr>
        <p:spPr>
          <a:xfrm flipH="1">
            <a:off x="5284078" y="-64960"/>
            <a:ext cx="3859922" cy="5852440"/>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 name="Google Shape;106;p1"/>
          <p:cNvSpPr/>
          <p:nvPr/>
        </p:nvSpPr>
        <p:spPr>
          <a:xfrm>
            <a:off x="1593056" y="2025526"/>
            <a:ext cx="5122069"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7" name="Google Shape;107;p1"/>
          <p:cNvSpPr/>
          <p:nvPr/>
        </p:nvSpPr>
        <p:spPr>
          <a:xfrm flipH="1">
            <a:off x="7372348" y="5334000"/>
            <a:ext cx="1774967"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8" name="Google Shape;108;p1"/>
          <p:cNvSpPr txBox="1"/>
          <p:nvPr/>
        </p:nvSpPr>
        <p:spPr>
          <a:xfrm>
            <a:off x="5407907" y="5909833"/>
            <a:ext cx="369645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09" name="Google Shape;109;p1"/>
          <p:cNvSpPr/>
          <p:nvPr/>
        </p:nvSpPr>
        <p:spPr>
          <a:xfrm>
            <a:off x="5328928" y="6071078"/>
            <a:ext cx="3428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1"/>
          <p:cNvSpPr txBox="1"/>
          <p:nvPr/>
        </p:nvSpPr>
        <p:spPr>
          <a:xfrm>
            <a:off x="2903893" y="6296559"/>
            <a:ext cx="137308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111" name="Google Shape;111;p1"/>
          <p:cNvSpPr txBox="1"/>
          <p:nvPr/>
        </p:nvSpPr>
        <p:spPr>
          <a:xfrm>
            <a:off x="0" y="1734313"/>
            <a:ext cx="9144000" cy="4909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Black"/>
                <a:ea typeface="Arial Black"/>
                <a:cs typeface="Arial Black"/>
                <a:sym typeface="Arial Black"/>
              </a:rPr>
              <a:t>UNIVERSITY INSTITUTE OF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840"/>
              </a:spcBef>
              <a:spcAft>
                <a:spcPts val="0"/>
              </a:spcAft>
              <a:buClr>
                <a:srgbClr val="000000"/>
              </a:buClr>
              <a:buSzPts val="2400"/>
              <a:buFont typeface="Arial"/>
              <a:buNone/>
            </a:pPr>
            <a:r>
              <a:rPr b="1" i="0" lang="en-US" sz="2400" u="none" cap="none" strike="noStrike">
                <a:solidFill>
                  <a:schemeClr val="dk1"/>
                </a:solidFill>
                <a:latin typeface="Arial Black"/>
                <a:ea typeface="Arial Black"/>
                <a:cs typeface="Arial Black"/>
                <a:sym typeface="Arial Black"/>
              </a:rPr>
              <a:t>DEPARTMENT OF COMPUTER SCIENCE &amp; ENGINEERING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84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Master of Engineering (Computer Science &amp; Engineering) </a:t>
            </a:r>
            <a:endParaRPr b="0" i="0" sz="2400" u="none" cap="none" strike="noStrike">
              <a:solidFill>
                <a:schemeClr val="dk1"/>
              </a:solidFill>
              <a:latin typeface="Arial"/>
              <a:ea typeface="Arial"/>
              <a:cs typeface="Arial"/>
              <a:sym typeface="Arial"/>
            </a:endParaRPr>
          </a:p>
          <a:p>
            <a:pPr indent="0" lvl="0" marL="0" marR="0" rtl="0" algn="ctr">
              <a:lnSpc>
                <a:spcPct val="100000"/>
              </a:lnSpc>
              <a:spcBef>
                <a:spcPts val="84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90000"/>
              </a:lnSpc>
              <a:spcBef>
                <a:spcPts val="84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Subject Name : </a:t>
            </a:r>
            <a:r>
              <a:rPr b="1" i="0" lang="en-US" sz="2000" u="none" cap="none" strike="noStrike">
                <a:solidFill>
                  <a:schemeClr val="dk1"/>
                </a:solidFill>
                <a:latin typeface="Arial"/>
                <a:ea typeface="Arial"/>
                <a:cs typeface="Arial"/>
                <a:sym typeface="Arial"/>
              </a:rPr>
              <a:t>Soft Computing</a:t>
            </a:r>
            <a:endParaRPr b="1" i="0" sz="2000" u="none" cap="none" strike="noStrike">
              <a:solidFill>
                <a:schemeClr val="dk1"/>
              </a:solidFill>
              <a:latin typeface="Arial"/>
              <a:ea typeface="Arial"/>
              <a:cs typeface="Arial"/>
              <a:sym typeface="Arial"/>
            </a:endParaRPr>
          </a:p>
          <a:p>
            <a:pPr indent="0" lvl="0" marL="0" marR="0" rtl="0" algn="l">
              <a:lnSpc>
                <a:spcPct val="90000"/>
              </a:lnSpc>
              <a:spcBef>
                <a:spcPts val="84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Department: CSE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7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Prepared By: Er. Komal Sharma.</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700"/>
              </a:spcBef>
              <a:spcAft>
                <a:spcPts val="0"/>
              </a:spcAft>
              <a:buClr>
                <a:srgbClr val="000000"/>
              </a:buClr>
              <a:buSzPts val="3200"/>
              <a:buFont typeface="Arial"/>
              <a:buNone/>
            </a:pPr>
            <a:r>
              <a:t/>
            </a:r>
            <a:endParaRPr b="1" i="0" sz="3200" u="none" cap="none" strike="noStrike">
              <a:solidFill>
                <a:srgbClr val="262626"/>
              </a:solidFill>
              <a:latin typeface="Times New Roman"/>
              <a:ea typeface="Times New Roman"/>
              <a:cs typeface="Times New Roman"/>
              <a:sym typeface="Times New Roman"/>
            </a:endParaRPr>
          </a:p>
          <a:p>
            <a:pPr indent="0" lvl="0" marL="0" marR="0" rtl="0" algn="ctr">
              <a:lnSpc>
                <a:spcPct val="90000"/>
              </a:lnSpc>
              <a:spcBef>
                <a:spcPts val="1120"/>
              </a:spcBef>
              <a:spcAft>
                <a:spcPts val="0"/>
              </a:spcAft>
              <a:buClr>
                <a:srgbClr val="000000"/>
              </a:buClr>
              <a:buSzPts val="3200"/>
              <a:buFont typeface="Arial"/>
              <a:buNone/>
            </a:pPr>
            <a:r>
              <a:rPr b="1" i="0" lang="en-US" sz="3200" u="none" cap="none" strike="noStrike">
                <a:solidFill>
                  <a:srgbClr val="262626"/>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120"/>
              </a:spcBef>
              <a:spcAft>
                <a:spcPts val="0"/>
              </a:spcAft>
              <a:buClr>
                <a:srgbClr val="000000"/>
              </a:buClr>
              <a:buSzPts val="1600"/>
              <a:buFont typeface="Arial"/>
              <a:buNone/>
            </a:pPr>
            <a:r>
              <a:t/>
            </a:r>
            <a:endParaRPr b="0" i="0" sz="1600" u="none" cap="none" strike="noStrike">
              <a:solidFill>
                <a:schemeClr val="dk1"/>
              </a:solidFill>
              <a:latin typeface="Raleway ExtraBold"/>
              <a:ea typeface="Raleway ExtraBold"/>
              <a:cs typeface="Raleway ExtraBold"/>
              <a:sym typeface="Raleway ExtraBo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lang="en-US">
                <a:latin typeface="Times New Roman"/>
                <a:ea typeface="Times New Roman"/>
                <a:cs typeface="Times New Roman"/>
                <a:sym typeface="Times New Roman"/>
              </a:rPr>
              <a:t>COURSE DESCRIPTION</a:t>
            </a:r>
            <a:br>
              <a:rPr lang="en-US">
                <a:latin typeface="Times New Roman"/>
                <a:ea typeface="Times New Roman"/>
                <a:cs typeface="Times New Roman"/>
                <a:sym typeface="Times New Roman"/>
              </a:rPr>
            </a:br>
            <a:endParaRPr/>
          </a:p>
        </p:txBody>
      </p:sp>
      <p:sp>
        <p:nvSpPr>
          <p:cNvPr id="117" name="Google Shape;117;p2"/>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Soft Comtuting is everywhere. </a:t>
            </a:r>
            <a:endParaRPr/>
          </a:p>
          <a:p>
            <a:pPr indent="-342900" lvl="0" marL="342900" rtl="0" algn="l">
              <a:lnSpc>
                <a:spcPct val="100000"/>
              </a:lnSpc>
              <a:spcBef>
                <a:spcPts val="400"/>
              </a:spcBef>
              <a:spcAft>
                <a:spcPts val="0"/>
              </a:spcAft>
              <a:buClr>
                <a:schemeClr val="dk1"/>
              </a:buClr>
              <a:buSzPts val="2000"/>
              <a:buFont typeface="Times New Roman"/>
              <a:buChar char="•"/>
            </a:pPr>
            <a:r>
              <a:rPr lang="en-US" sz="2000">
                <a:solidFill>
                  <a:srgbClr val="040C28"/>
                </a:solidFill>
                <a:latin typeface="Times New Roman"/>
                <a:ea typeface="Times New Roman"/>
                <a:cs typeface="Times New Roman"/>
                <a:sym typeface="Times New Roman"/>
              </a:rPr>
              <a:t>An umbrella term used to describe types of algorithms that produce approximate solutions to unsolvable high-level problems in computer science</a:t>
            </a:r>
            <a:r>
              <a:rPr lang="en-US" sz="2000">
                <a:solidFill>
                  <a:srgbClr val="202124"/>
                </a:solidFill>
                <a:highlight>
                  <a:srgbClr val="FFFFFF"/>
                </a:highlight>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lang="en-US">
                <a:latin typeface="Times New Roman"/>
                <a:ea typeface="Times New Roman"/>
                <a:cs typeface="Times New Roman"/>
                <a:sym typeface="Times New Roman"/>
              </a:rPr>
              <a:t>COURSE </a:t>
            </a:r>
            <a:r>
              <a:rPr lang="en-US"/>
              <a:t>OBJECTIVES </a:t>
            </a:r>
            <a:br>
              <a:rPr lang="en-US">
                <a:latin typeface="Times New Roman"/>
                <a:ea typeface="Times New Roman"/>
                <a:cs typeface="Times New Roman"/>
                <a:sym typeface="Times New Roman"/>
              </a:rPr>
            </a:br>
            <a:endParaRPr/>
          </a:p>
        </p:txBody>
      </p:sp>
      <p:sp>
        <p:nvSpPr>
          <p:cNvPr id="123" name="Google Shape;123;p3"/>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 </a:t>
            </a:r>
            <a:r>
              <a:rPr lang="en-US" sz="2000"/>
              <a:t>To understand </a:t>
            </a:r>
            <a:r>
              <a:rPr lang="en-US" sz="2000">
                <a:solidFill>
                  <a:srgbClr val="202124"/>
                </a:solidFill>
                <a:highlight>
                  <a:srgbClr val="FFFFFF"/>
                </a:highlight>
              </a:rPr>
              <a:t>soft computing concepts and techniques</a:t>
            </a:r>
            <a:endParaRPr sz="2900"/>
          </a:p>
          <a:p>
            <a:pPr indent="-342900" lvl="0" marL="342900" rtl="0" algn="l">
              <a:lnSpc>
                <a:spcPct val="100000"/>
              </a:lnSpc>
              <a:spcBef>
                <a:spcPts val="400"/>
              </a:spcBef>
              <a:spcAft>
                <a:spcPts val="0"/>
              </a:spcAft>
              <a:buClr>
                <a:schemeClr val="dk1"/>
              </a:buClr>
              <a:buSzPts val="2000"/>
              <a:buChar char="•"/>
            </a:pPr>
            <a:r>
              <a:rPr lang="en-US" sz="2000"/>
              <a:t>To </a:t>
            </a:r>
            <a:r>
              <a:rPr lang="en-US" sz="2000">
                <a:solidFill>
                  <a:srgbClr val="202124"/>
                </a:solidFill>
                <a:highlight>
                  <a:srgbClr val="FFFFFF"/>
                </a:highlight>
              </a:rPr>
              <a:t>foster their abilities in designing and implementing soft computing based solutions for real-world and engineering problems.</a:t>
            </a:r>
            <a:endParaRPr sz="2900"/>
          </a:p>
          <a:p>
            <a:pPr indent="-342900" lvl="0" marL="342900" rtl="0" algn="l">
              <a:lnSpc>
                <a:spcPct val="100000"/>
              </a:lnSpc>
              <a:spcBef>
                <a:spcPts val="400"/>
              </a:spcBef>
              <a:spcAft>
                <a:spcPts val="0"/>
              </a:spcAft>
              <a:buClr>
                <a:schemeClr val="dk1"/>
              </a:buClr>
              <a:buSzPts val="2000"/>
              <a:buChar char="•"/>
            </a:pPr>
            <a:r>
              <a:rPr lang="en-US" sz="2000"/>
              <a:t>To </a:t>
            </a:r>
            <a:r>
              <a:rPr lang="en-US" sz="2000">
                <a:solidFill>
                  <a:srgbClr val="202124"/>
                </a:solidFill>
                <a:highlight>
                  <a:srgbClr val="FFFFFF"/>
                </a:highlight>
              </a:rPr>
              <a:t>Introduce students to fuzzy systems, fuzzy logic and its applications</a:t>
            </a:r>
            <a:r>
              <a:rPr lang="en-US" sz="1500">
                <a:solidFill>
                  <a:srgbClr val="202124"/>
                </a:solidFill>
                <a:highlight>
                  <a:srgbClr val="FFFFFF"/>
                </a:highlight>
                <a:latin typeface="Arial"/>
                <a:ea typeface="Arial"/>
                <a:cs typeface="Arial"/>
                <a:sym typeface="Arial"/>
              </a:rPr>
              <a:t>.</a:t>
            </a:r>
            <a:endParaRPr/>
          </a:p>
          <a:p>
            <a:pPr indent="-342900" lvl="0" marL="342900" rtl="0" algn="l">
              <a:lnSpc>
                <a:spcPct val="100000"/>
              </a:lnSpc>
              <a:spcBef>
                <a:spcPts val="400"/>
              </a:spcBef>
              <a:spcAft>
                <a:spcPts val="0"/>
              </a:spcAft>
              <a:buClr>
                <a:schemeClr val="dk1"/>
              </a:buClr>
              <a:buSzPts val="2000"/>
              <a:buChar char="•"/>
            </a:pPr>
            <a:r>
              <a:rPr lang="en-US" sz="2000"/>
              <a:t>To </a:t>
            </a:r>
            <a:r>
              <a:rPr lang="en-US" sz="2000">
                <a:solidFill>
                  <a:srgbClr val="040C28"/>
                </a:solidFill>
              </a:rPr>
              <a:t>Provide the mathematical background for carrying out the optimization associated with neural network learning</a:t>
            </a:r>
            <a:r>
              <a:rPr lang="en-US" sz="2000"/>
              <a:t>.</a:t>
            </a:r>
            <a:endParaRPr sz="2000"/>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Times New Roman"/>
              <a:buNone/>
            </a:pPr>
            <a:r>
              <a:rPr lang="en-US">
                <a:latin typeface="Times New Roman"/>
                <a:ea typeface="Times New Roman"/>
                <a:cs typeface="Times New Roman"/>
                <a:sym typeface="Times New Roman"/>
              </a:rPr>
              <a:t>COURSE </a:t>
            </a:r>
            <a:r>
              <a:rPr lang="en-US"/>
              <a:t>OUTCOMES</a:t>
            </a:r>
            <a:br>
              <a:rPr lang="en-US"/>
            </a:br>
            <a:endParaRPr/>
          </a:p>
        </p:txBody>
      </p:sp>
      <p:sp>
        <p:nvSpPr>
          <p:cNvPr id="129" name="Google Shape;129;p4"/>
          <p:cNvSpPr txBox="1"/>
          <p:nvPr>
            <p:ph idx="1" type="body"/>
          </p:nvPr>
        </p:nvSpPr>
        <p:spPr>
          <a:xfrm>
            <a:off x="914400" y="1752600"/>
            <a:ext cx="8001000" cy="4495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 </a:t>
            </a:r>
            <a:r>
              <a:rPr lang="en-US" sz="2000"/>
              <a:t>On completion of this course, the students are expected to have learnt about the following:</a:t>
            </a:r>
            <a:endParaRPr/>
          </a:p>
          <a:p>
            <a:pPr indent="-215900" lvl="0" marL="342900" rtl="0" algn="l">
              <a:lnSpc>
                <a:spcPct val="100000"/>
              </a:lnSpc>
              <a:spcBef>
                <a:spcPts val="400"/>
              </a:spcBef>
              <a:spcAft>
                <a:spcPts val="0"/>
              </a:spcAft>
              <a:buClr>
                <a:schemeClr val="dk1"/>
              </a:buClr>
              <a:buSzPts val="2000"/>
              <a:buNone/>
            </a:pPr>
            <a:r>
              <a:t/>
            </a:r>
            <a:endParaRPr sz="2000"/>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dk1"/>
              </a:buClr>
              <a:buSzPts val="2000"/>
              <a:buNone/>
            </a:pPr>
            <a:r>
              <a:rPr lang="en-US" sz="2000">
                <a:latin typeface="Times New Roman"/>
                <a:ea typeface="Times New Roman"/>
                <a:cs typeface="Times New Roman"/>
                <a:sym typeface="Times New Roman"/>
              </a:rPr>
              <a:t> </a:t>
            </a:r>
            <a:endParaRPr/>
          </a:p>
          <a:p>
            <a:pPr indent="-215900" lvl="0" marL="342900" rtl="0" algn="l">
              <a:lnSpc>
                <a:spcPct val="100000"/>
              </a:lnSpc>
              <a:spcBef>
                <a:spcPts val="400"/>
              </a:spcBef>
              <a:spcAft>
                <a:spcPts val="0"/>
              </a:spcAft>
              <a:buClr>
                <a:schemeClr val="dk1"/>
              </a:buClr>
              <a:buSzPts val="2000"/>
              <a:buNone/>
            </a:pPr>
            <a:r>
              <a:t/>
            </a:r>
            <a:endParaRPr sz="2000">
              <a:latin typeface="Times New Roman"/>
              <a:ea typeface="Times New Roman"/>
              <a:cs typeface="Times New Roman"/>
              <a:sym typeface="Times New Roman"/>
            </a:endParaRPr>
          </a:p>
        </p:txBody>
      </p:sp>
      <p:graphicFrame>
        <p:nvGraphicFramePr>
          <p:cNvPr id="130" name="Google Shape;130;p4"/>
          <p:cNvGraphicFramePr/>
          <p:nvPr/>
        </p:nvGraphicFramePr>
        <p:xfrm>
          <a:off x="393900" y="2719575"/>
          <a:ext cx="3000000" cy="3000000"/>
        </p:xfrm>
        <a:graphic>
          <a:graphicData uri="http://schemas.openxmlformats.org/drawingml/2006/table">
            <a:tbl>
              <a:tblPr bandCol="1" bandRow="1">
                <a:noFill/>
                <a:tableStyleId>{83D84AA9-86C2-45C0-AB83-0BC093E7F5DC}</a:tableStyleId>
              </a:tblPr>
              <a:tblGrid>
                <a:gridCol w="1158075"/>
                <a:gridCol w="7057650"/>
              </a:tblGrid>
              <a:tr h="415700">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C01</a:t>
                      </a:r>
                      <a:endParaRPr sz="16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400050" rtl="0" algn="just">
                        <a:lnSpc>
                          <a:spcPct val="100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     </a:t>
                      </a:r>
                      <a:r>
                        <a:rPr lang="en-US" sz="1600" u="none" cap="none" strike="noStrike">
                          <a:latin typeface="Times New Roman"/>
                          <a:ea typeface="Times New Roman"/>
                          <a:cs typeface="Times New Roman"/>
                          <a:sym typeface="Times New Roman"/>
                        </a:rPr>
                        <a:t>Describe familiarity with the basic concepts related to soft computing</a:t>
                      </a:r>
                      <a:endParaRPr sz="1600" u="none" cap="none" strike="noStrike">
                        <a:latin typeface="Times New Roman"/>
                        <a:ea typeface="Times New Roman"/>
                        <a:cs typeface="Times New Roman"/>
                        <a:sym typeface="Times New Roman"/>
                      </a:endParaRPr>
                    </a:p>
                  </a:txBody>
                  <a:tcPr marT="0" marB="0" marR="73025" marL="73025" anchor="ctr">
                    <a:lnL cap="flat" cmpd="sng" w="9525">
                      <a:solidFill>
                        <a:srgbClr val="000000"/>
                      </a:solidFill>
                      <a:prstDash val="solid"/>
                      <a:round/>
                      <a:headEnd len="sm" w="sm" type="none"/>
                      <a:tailEnd len="sm" w="sm" type="none"/>
                    </a:lnL>
                  </a:tcPr>
                </a:tc>
              </a:tr>
              <a:tr h="436700">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CO2</a:t>
                      </a:r>
                      <a:endParaRPr sz="1600" u="none" cap="none" strike="noStrike">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600"/>
                        <a:buFont typeface="Arial"/>
                        <a:buNone/>
                      </a:pPr>
                      <a:r>
                        <a:t/>
                      </a:r>
                      <a:endParaRPr sz="16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Illustrate various fuzzy lgic functions </a:t>
                      </a:r>
                      <a:endParaRPr sz="1600" u="none" cap="none" strike="noStrike">
                        <a:latin typeface="Times New Roman"/>
                        <a:ea typeface="Times New Roman"/>
                        <a:cs typeface="Times New Roman"/>
                        <a:sym typeface="Times New Roman"/>
                      </a:endParaRPr>
                    </a:p>
                  </a:txBody>
                  <a:tcPr marT="0" marB="0" marR="73025" marL="73025" anchor="ctr">
                    <a:lnL cap="flat" cmpd="sng" w="9525">
                      <a:solidFill>
                        <a:srgbClr val="000000"/>
                      </a:solidFill>
                      <a:prstDash val="solid"/>
                      <a:round/>
                      <a:headEnd len="sm" w="sm" type="none"/>
                      <a:tailEnd len="sm" w="sm" type="none"/>
                    </a:lnL>
                  </a:tcPr>
                </a:tc>
              </a:tr>
              <a:tr h="328650">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CO3</a:t>
                      </a:r>
                      <a:endParaRPr sz="16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Analyze numerous artificial neural network types</a:t>
                      </a:r>
                      <a:endParaRPr sz="1600" u="none" cap="none" strike="noStrike">
                        <a:latin typeface="Times New Roman"/>
                        <a:ea typeface="Times New Roman"/>
                        <a:cs typeface="Times New Roman"/>
                        <a:sym typeface="Times New Roman"/>
                      </a:endParaRPr>
                    </a:p>
                  </a:txBody>
                  <a:tcPr marT="0" marB="0" marR="73025" marL="73025" anchor="ctr">
                    <a:lnL cap="flat" cmpd="sng" w="9525">
                      <a:solidFill>
                        <a:srgbClr val="000000"/>
                      </a:solidFill>
                      <a:prstDash val="solid"/>
                      <a:round/>
                      <a:headEnd len="sm" w="sm" type="none"/>
                      <a:tailEnd len="sm" w="sm" type="none"/>
                    </a:lnL>
                  </a:tcPr>
                </a:tc>
              </a:tr>
              <a:tr h="509750">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CO4</a:t>
                      </a:r>
                      <a:endParaRPr sz="16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Outline fundamental concepts of genetic algorithms in machine learning</a:t>
                      </a:r>
                      <a:endParaRPr sz="1600" u="none" cap="none" strike="noStrike">
                        <a:latin typeface="Times New Roman"/>
                        <a:ea typeface="Times New Roman"/>
                        <a:cs typeface="Times New Roman"/>
                        <a:sym typeface="Times New Roman"/>
                      </a:endParaRPr>
                    </a:p>
                  </a:txBody>
                  <a:tcPr marT="0" marB="0" marR="73025" marL="73025" anchor="ctr">
                    <a:lnL cap="flat" cmpd="sng" w="9525">
                      <a:solidFill>
                        <a:srgbClr val="000000"/>
                      </a:solidFill>
                      <a:prstDash val="solid"/>
                      <a:round/>
                      <a:headEnd len="sm" w="sm" type="none"/>
                      <a:tailEnd len="sm" w="sm" type="none"/>
                    </a:lnL>
                  </a:tcPr>
                </a:tc>
              </a:tr>
              <a:tr h="359100">
                <a:tc>
                  <a:txBody>
                    <a:bodyPr/>
                    <a:lstStyle/>
                    <a:p>
                      <a:pPr indent="0" lvl="0" marL="171450" marR="400050" rtl="0" algn="just">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CO5</a:t>
                      </a:r>
                      <a:endParaRPr sz="1600" u="none" cap="none" strike="noStrike">
                        <a:latin typeface="Times New Roman"/>
                        <a:ea typeface="Times New Roman"/>
                        <a:cs typeface="Times New Roman"/>
                        <a:sym typeface="Times New Roman"/>
                      </a:endParaRPr>
                    </a:p>
                  </a:txBody>
                  <a:tcPr marT="0" marB="0"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171450" marR="400050" rtl="0" algn="just">
                        <a:lnSpc>
                          <a:spcPct val="100833"/>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Develop hybrid nature of FIS techniques to real world problems by extending the capabilities of existing technology</a:t>
                      </a:r>
                      <a:endParaRPr sz="1600" u="none" cap="none" strike="noStrike">
                        <a:latin typeface="Times New Roman"/>
                        <a:ea typeface="Times New Roman"/>
                        <a:cs typeface="Times New Roman"/>
                        <a:sym typeface="Times New Roman"/>
                      </a:endParaRPr>
                    </a:p>
                  </a:txBody>
                  <a:tcPr marT="0" marB="0" marR="73025" marL="73025" anchor="ctr">
                    <a:lnL cap="flat" cmpd="sng" w="9525">
                      <a:solidFill>
                        <a:srgbClr val="000000"/>
                      </a:solidFill>
                      <a:prstDash val="solid"/>
                      <a:round/>
                      <a:headEnd len="sm" w="sm" type="none"/>
                      <a:tailEnd len="sm" w="sm" type="none"/>
                    </a:ln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mbria"/>
              <a:buNone/>
            </a:pPr>
            <a:r>
              <a:rPr lang="en-US"/>
              <a:t>Chapter 1.1.3</a:t>
            </a:r>
            <a:endParaRPr/>
          </a:p>
        </p:txBody>
      </p:sp>
      <p:sp>
        <p:nvSpPr>
          <p:cNvPr id="136" name="Google Shape;136;p5"/>
          <p:cNvSpPr txBox="1"/>
          <p:nvPr>
            <p:ph idx="1" type="body"/>
          </p:nvPr>
        </p:nvSpPr>
        <p:spPr>
          <a:xfrm>
            <a:off x="0" y="1473100"/>
            <a:ext cx="9144000" cy="477540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000"/>
              <a:buFont typeface="Arial"/>
              <a:buNone/>
            </a:pPr>
            <a:r>
              <a:rPr lang="en-US" sz="2000">
                <a:latin typeface="Times New Roman"/>
                <a:ea typeface="Times New Roman"/>
                <a:cs typeface="Times New Roman"/>
                <a:sym typeface="Times New Roman"/>
              </a:rPr>
              <a:t> </a:t>
            </a:r>
            <a:r>
              <a:rPr b="1" lang="en-US" sz="1800"/>
              <a:t>Elements of soft computing</a:t>
            </a:r>
            <a:endParaRPr b="1" sz="2000">
              <a:latin typeface="Times New Roman"/>
              <a:ea typeface="Times New Roman"/>
              <a:cs typeface="Times New Roman"/>
              <a:sym typeface="Times New Roman"/>
            </a:endParaRPr>
          </a:p>
          <a:p>
            <a:pPr indent="-342900" lvl="0" marL="342900" rtl="0" algn="just">
              <a:spcBef>
                <a:spcPts val="0"/>
              </a:spcBef>
              <a:spcAft>
                <a:spcPts val="0"/>
              </a:spcAft>
              <a:buClr>
                <a:schemeClr val="dk1"/>
              </a:buClr>
              <a:buSzPts val="2000"/>
              <a:buFont typeface="Arial"/>
              <a:buNone/>
            </a:pPr>
            <a:r>
              <a:t/>
            </a:r>
            <a:endParaRPr sz="1900">
              <a:solidFill>
                <a:srgbClr val="202124"/>
              </a:solidFill>
              <a:highlight>
                <a:schemeClr val="lt1"/>
              </a:highlight>
            </a:endParaRPr>
          </a:p>
          <a:p>
            <a:pPr indent="-342900" lvl="0" marL="342900" rtl="0" algn="just">
              <a:spcBef>
                <a:spcPts val="0"/>
              </a:spcBef>
              <a:spcAft>
                <a:spcPts val="0"/>
              </a:spcAft>
              <a:buClr>
                <a:schemeClr val="dk1"/>
              </a:buClr>
              <a:buSzPts val="2000"/>
              <a:buFont typeface="Arial"/>
              <a:buNone/>
            </a:pPr>
            <a:r>
              <a:rPr lang="en-US" sz="2000">
                <a:solidFill>
                  <a:srgbClr val="202124"/>
                </a:solidFill>
                <a:highlight>
                  <a:schemeClr val="lt1"/>
                </a:highlight>
              </a:rPr>
              <a:t>Soft computing is </a:t>
            </a:r>
            <a:r>
              <a:rPr lang="en-US" sz="2000">
                <a:solidFill>
                  <a:srgbClr val="040C28"/>
                </a:solidFill>
              </a:rPr>
              <a:t>the use of approximate</a:t>
            </a:r>
            <a:endParaRPr sz="2000">
              <a:solidFill>
                <a:srgbClr val="040C28"/>
              </a:solidFill>
            </a:endParaRPr>
          </a:p>
          <a:p>
            <a:pPr indent="-342900" lvl="0" marL="342900" rtl="0" algn="just">
              <a:spcBef>
                <a:spcPts val="0"/>
              </a:spcBef>
              <a:spcAft>
                <a:spcPts val="0"/>
              </a:spcAft>
              <a:buClr>
                <a:schemeClr val="dk1"/>
              </a:buClr>
              <a:buSzPts val="2000"/>
              <a:buFont typeface="Arial"/>
              <a:buNone/>
            </a:pPr>
            <a:r>
              <a:rPr lang="en-US" sz="2000">
                <a:solidFill>
                  <a:srgbClr val="040C28"/>
                </a:solidFill>
              </a:rPr>
              <a:t> calculations to provide imprecise</a:t>
            </a:r>
            <a:endParaRPr sz="2000">
              <a:solidFill>
                <a:srgbClr val="040C28"/>
              </a:solidFill>
            </a:endParaRPr>
          </a:p>
          <a:p>
            <a:pPr indent="-342900" lvl="0" marL="342900" rtl="0" algn="just">
              <a:spcBef>
                <a:spcPts val="0"/>
              </a:spcBef>
              <a:spcAft>
                <a:spcPts val="0"/>
              </a:spcAft>
              <a:buClr>
                <a:schemeClr val="dk1"/>
              </a:buClr>
              <a:buSzPts val="2000"/>
              <a:buFont typeface="Arial"/>
              <a:buNone/>
            </a:pPr>
            <a:r>
              <a:rPr lang="en-US" sz="2000">
                <a:solidFill>
                  <a:srgbClr val="040C28"/>
                </a:solidFill>
              </a:rPr>
              <a:t> but usable solutions to </a:t>
            </a:r>
            <a:endParaRPr sz="2000">
              <a:solidFill>
                <a:srgbClr val="040C28"/>
              </a:solidFill>
            </a:endParaRPr>
          </a:p>
          <a:p>
            <a:pPr indent="-342900" lvl="0" marL="342900" rtl="0" algn="just">
              <a:spcBef>
                <a:spcPts val="0"/>
              </a:spcBef>
              <a:spcAft>
                <a:spcPts val="0"/>
              </a:spcAft>
              <a:buClr>
                <a:schemeClr val="dk1"/>
              </a:buClr>
              <a:buSzPts val="2000"/>
              <a:buFont typeface="Arial"/>
              <a:buNone/>
            </a:pPr>
            <a:r>
              <a:rPr lang="en-US" sz="2000">
                <a:solidFill>
                  <a:srgbClr val="040C28"/>
                </a:solidFill>
              </a:rPr>
              <a:t>complex computational problems</a:t>
            </a:r>
            <a:r>
              <a:rPr lang="en-US" sz="2000">
                <a:solidFill>
                  <a:srgbClr val="202124"/>
                </a:solidFill>
                <a:highlight>
                  <a:schemeClr val="lt1"/>
                </a:highlight>
              </a:rPr>
              <a:t>.</a:t>
            </a:r>
            <a:endParaRPr sz="2000">
              <a:solidFill>
                <a:srgbClr val="202124"/>
              </a:solidFill>
              <a:highlight>
                <a:schemeClr val="lt1"/>
              </a:highlight>
            </a:endParaRPr>
          </a:p>
          <a:p>
            <a:pPr indent="0" lvl="0" marL="0" rtl="0" algn="just">
              <a:spcBef>
                <a:spcPts val="1400"/>
              </a:spcBef>
              <a:spcAft>
                <a:spcPts val="0"/>
              </a:spcAft>
              <a:buClr>
                <a:schemeClr val="dk1"/>
              </a:buClr>
              <a:buSzPts val="1100"/>
              <a:buFont typeface="Arial"/>
              <a:buNone/>
            </a:pPr>
            <a:r>
              <a:rPr lang="en-US" sz="1500"/>
              <a:t>Any problems can be resolved effectively</a:t>
            </a:r>
            <a:endParaRPr sz="1500"/>
          </a:p>
          <a:p>
            <a:pPr indent="0" lvl="0" marL="0" rtl="0" algn="just">
              <a:spcBef>
                <a:spcPts val="1400"/>
              </a:spcBef>
              <a:spcAft>
                <a:spcPts val="0"/>
              </a:spcAft>
              <a:buClr>
                <a:schemeClr val="dk1"/>
              </a:buClr>
              <a:buSzPts val="1100"/>
              <a:buFont typeface="Arial"/>
              <a:buNone/>
            </a:pPr>
            <a:r>
              <a:rPr lang="en-US" sz="1500"/>
              <a:t> using these components.</a:t>
            </a:r>
            <a:endParaRPr sz="1500"/>
          </a:p>
          <a:p>
            <a:pPr indent="0" lvl="0" marL="0" rtl="0" algn="just">
              <a:spcBef>
                <a:spcPts val="1400"/>
              </a:spcBef>
              <a:spcAft>
                <a:spcPts val="0"/>
              </a:spcAft>
              <a:buClr>
                <a:schemeClr val="dk1"/>
              </a:buClr>
              <a:buSzPts val="1100"/>
              <a:buFont typeface="Arial"/>
              <a:buNone/>
            </a:pPr>
            <a:r>
              <a:rPr lang="en-US" sz="1500"/>
              <a:t>Following are three types of techniques  used</a:t>
            </a:r>
            <a:endParaRPr sz="1500"/>
          </a:p>
          <a:p>
            <a:pPr indent="0" lvl="0" marL="0" rtl="0" algn="just">
              <a:spcBef>
                <a:spcPts val="1400"/>
              </a:spcBef>
              <a:spcAft>
                <a:spcPts val="0"/>
              </a:spcAft>
              <a:buClr>
                <a:schemeClr val="dk1"/>
              </a:buClr>
              <a:buSzPts val="1100"/>
              <a:buFont typeface="Arial"/>
              <a:buNone/>
            </a:pPr>
            <a:r>
              <a:rPr lang="en-US" sz="1500"/>
              <a:t> by soft computing:</a:t>
            </a:r>
            <a:endParaRPr sz="1500"/>
          </a:p>
          <a:p>
            <a:pPr indent="-323850" lvl="0" marL="457200" rtl="0" algn="just">
              <a:lnSpc>
                <a:spcPct val="115000"/>
              </a:lnSpc>
              <a:spcBef>
                <a:spcPts val="1400"/>
              </a:spcBef>
              <a:spcAft>
                <a:spcPts val="0"/>
              </a:spcAft>
              <a:buSzPts val="1500"/>
              <a:buFont typeface="Cambria"/>
              <a:buChar char="o"/>
            </a:pPr>
            <a:r>
              <a:rPr lang="en-US" sz="1500"/>
              <a:t>Fuzzy Logic</a:t>
            </a:r>
            <a:endParaRPr sz="1500"/>
          </a:p>
          <a:p>
            <a:pPr indent="-323850" lvl="0" marL="457200" rtl="0" algn="just">
              <a:lnSpc>
                <a:spcPct val="115000"/>
              </a:lnSpc>
              <a:spcBef>
                <a:spcPts val="300"/>
              </a:spcBef>
              <a:spcAft>
                <a:spcPts val="0"/>
              </a:spcAft>
              <a:buSzPts val="1500"/>
              <a:buFont typeface="Cambria"/>
              <a:buChar char="o"/>
            </a:pPr>
            <a:r>
              <a:rPr lang="en-US" sz="1500"/>
              <a:t>Artificial Neural Network (ANN)</a:t>
            </a:r>
            <a:endParaRPr sz="1500"/>
          </a:p>
          <a:p>
            <a:pPr indent="-323850" lvl="0" marL="457200" rtl="0" algn="just">
              <a:lnSpc>
                <a:spcPct val="115000"/>
              </a:lnSpc>
              <a:spcBef>
                <a:spcPts val="300"/>
              </a:spcBef>
              <a:spcAft>
                <a:spcPts val="0"/>
              </a:spcAft>
              <a:buSzPts val="1500"/>
              <a:buFont typeface="Cambria"/>
              <a:buChar char="o"/>
            </a:pPr>
            <a:r>
              <a:rPr lang="en-US" sz="1500"/>
              <a:t>Genetic Algorithms</a:t>
            </a:r>
            <a:endParaRPr sz="1500"/>
          </a:p>
          <a:p>
            <a:pPr indent="-342900" lvl="0" marL="342900" rtl="0" algn="just">
              <a:spcBef>
                <a:spcPts val="1400"/>
              </a:spcBef>
              <a:spcAft>
                <a:spcPts val="0"/>
              </a:spcAft>
              <a:buClr>
                <a:schemeClr val="dk1"/>
              </a:buClr>
              <a:buSzPts val="2000"/>
              <a:buFont typeface="Arial"/>
              <a:buNone/>
            </a:pPr>
            <a:r>
              <a:t/>
            </a:r>
            <a:endParaRPr sz="2000">
              <a:solidFill>
                <a:srgbClr val="202124"/>
              </a:solidFill>
              <a:highlight>
                <a:schemeClr val="lt1"/>
              </a:highlight>
            </a:endParaRPr>
          </a:p>
        </p:txBody>
      </p:sp>
      <p:sp>
        <p:nvSpPr>
          <p:cNvPr id="137" name="Google Shape;137;p5"/>
          <p:cNvSpPr/>
          <p:nvPr/>
        </p:nvSpPr>
        <p:spPr>
          <a:xfrm>
            <a:off x="0" y="5658000"/>
            <a:ext cx="96303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1200"/>
              </a:spcBef>
              <a:spcAft>
                <a:spcPts val="200"/>
              </a:spcAft>
              <a:buClr>
                <a:schemeClr val="dk1"/>
              </a:buClr>
              <a:buSzPts val="11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pic>
        <p:nvPicPr>
          <p:cNvPr descr="What is soft computing" id="138" name="Google Shape;138;p5"/>
          <p:cNvPicPr preferRelativeResize="0"/>
          <p:nvPr/>
        </p:nvPicPr>
        <p:blipFill rotWithShape="1">
          <a:blip r:embed="rId3">
            <a:alphaModFix/>
          </a:blip>
          <a:srcRect b="0" l="0" r="0" t="0"/>
          <a:stretch/>
        </p:blipFill>
        <p:spPr>
          <a:xfrm>
            <a:off x="3768125" y="1870025"/>
            <a:ext cx="5375875" cy="4378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mbria"/>
              <a:buNone/>
            </a:pPr>
            <a:r>
              <a:rPr lang="en-US"/>
              <a:t>Chapter 1.1.3</a:t>
            </a:r>
            <a:endParaRPr/>
          </a:p>
        </p:txBody>
      </p:sp>
      <p:sp>
        <p:nvSpPr>
          <p:cNvPr id="144" name="Google Shape;144;p6"/>
          <p:cNvSpPr txBox="1"/>
          <p:nvPr>
            <p:ph idx="1" type="body"/>
          </p:nvPr>
        </p:nvSpPr>
        <p:spPr>
          <a:xfrm>
            <a:off x="0" y="1752600"/>
            <a:ext cx="8915400" cy="44958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000"/>
              </a:spcBef>
              <a:spcAft>
                <a:spcPts val="0"/>
              </a:spcAft>
              <a:buClr>
                <a:schemeClr val="dk1"/>
              </a:buClr>
              <a:buSzPts val="1100"/>
              <a:buNone/>
            </a:pPr>
            <a:r>
              <a:rPr b="1" lang="en-US" sz="2000"/>
              <a:t>Fuzzy Logic (FL)</a:t>
            </a:r>
            <a:r>
              <a:rPr b="1" lang="en-US" sz="2000"/>
              <a:t>:</a:t>
            </a:r>
            <a:endParaRPr b="1"/>
          </a:p>
          <a:p>
            <a:pPr indent="-342900" lvl="0" marL="342900" rtl="0" algn="just">
              <a:lnSpc>
                <a:spcPct val="100000"/>
              </a:lnSpc>
              <a:spcBef>
                <a:spcPts val="400"/>
              </a:spcBef>
              <a:spcAft>
                <a:spcPts val="0"/>
              </a:spcAft>
              <a:buClr>
                <a:schemeClr val="dk1"/>
              </a:buClr>
              <a:buSzPts val="2000"/>
              <a:buNone/>
            </a:pPr>
            <a:r>
              <a:t/>
            </a:r>
            <a:endParaRPr b="1" sz="2000"/>
          </a:p>
          <a:p>
            <a:pPr indent="-355600" lvl="0" marL="457200" rtl="0" algn="just">
              <a:spcBef>
                <a:spcPts val="1400"/>
              </a:spcBef>
              <a:spcAft>
                <a:spcPts val="0"/>
              </a:spcAft>
              <a:buSzPts val="2000"/>
              <a:buFont typeface="Times New Roman"/>
              <a:buChar char="•"/>
            </a:pPr>
            <a:r>
              <a:rPr lang="en-US" sz="2000">
                <a:latin typeface="Times New Roman"/>
                <a:ea typeface="Times New Roman"/>
                <a:cs typeface="Times New Roman"/>
                <a:sym typeface="Times New Roman"/>
              </a:rPr>
              <a:t>Fuzzy logic is nothing but mathematical logic which tries to solve problems with an open and imprecise spectrum of data. It makes it easy to obtain an array of precise conclusions.</a:t>
            </a:r>
            <a:endParaRPr sz="2000">
              <a:latin typeface="Times New Roman"/>
              <a:ea typeface="Times New Roman"/>
              <a:cs typeface="Times New Roman"/>
              <a:sym typeface="Times New Roman"/>
            </a:endParaRPr>
          </a:p>
          <a:p>
            <a:pPr indent="-355600" lvl="0" marL="457200" rtl="0" algn="just">
              <a:spcBef>
                <a:spcPts val="0"/>
              </a:spcBef>
              <a:spcAft>
                <a:spcPts val="0"/>
              </a:spcAft>
              <a:buSzPts val="2000"/>
              <a:buFont typeface="Times New Roman"/>
              <a:buChar char="•"/>
            </a:pPr>
            <a:r>
              <a:rPr lang="en-US" sz="2000">
                <a:latin typeface="Times New Roman"/>
                <a:ea typeface="Times New Roman"/>
                <a:cs typeface="Times New Roman"/>
                <a:sym typeface="Times New Roman"/>
              </a:rPr>
              <a:t>Fuzzy logic is basically designed to achieve the best possible solution to complex problems from all the available information and input data. Fuzzy logics are considered as the best solution finders.</a:t>
            </a:r>
            <a:endParaRPr sz="2000">
              <a:latin typeface="Times New Roman"/>
              <a:ea typeface="Times New Roman"/>
              <a:cs typeface="Times New Roman"/>
              <a:sym typeface="Times New Roman"/>
            </a:endParaRPr>
          </a:p>
          <a:p>
            <a:pPr indent="0" lvl="0" marL="0" rtl="0" algn="just">
              <a:lnSpc>
                <a:spcPct val="100000"/>
              </a:lnSpc>
              <a:spcBef>
                <a:spcPts val="1400"/>
              </a:spcBef>
              <a:spcAft>
                <a:spcPts val="1400"/>
              </a:spcAft>
              <a:buSzPts val="2400"/>
              <a:buNone/>
            </a:pPr>
            <a:r>
              <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990600" y="1066800"/>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mbria"/>
              <a:buNone/>
            </a:pPr>
            <a:r>
              <a:rPr lang="en-US"/>
              <a:t>Chapter 1.1.3</a:t>
            </a:r>
            <a:endParaRPr/>
          </a:p>
        </p:txBody>
      </p:sp>
      <p:sp>
        <p:nvSpPr>
          <p:cNvPr id="150" name="Google Shape;150;p7"/>
          <p:cNvSpPr txBox="1"/>
          <p:nvPr>
            <p:ph idx="1" type="body"/>
          </p:nvPr>
        </p:nvSpPr>
        <p:spPr>
          <a:xfrm>
            <a:off x="0" y="1752600"/>
            <a:ext cx="8915400" cy="4495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000"/>
              </a:spcBef>
              <a:spcAft>
                <a:spcPts val="0"/>
              </a:spcAft>
              <a:buClr>
                <a:schemeClr val="dk1"/>
              </a:buClr>
              <a:buSzPts val="1100"/>
              <a:buFont typeface="Arial"/>
              <a:buNone/>
            </a:pPr>
            <a:r>
              <a:rPr b="1" lang="en-US" sz="2000"/>
              <a:t>Neural Network (ANN)</a:t>
            </a:r>
            <a:endParaRPr b="1" sz="2000"/>
          </a:p>
          <a:p>
            <a:pPr indent="0" lvl="0" marL="0" rtl="0" algn="just">
              <a:spcBef>
                <a:spcPts val="1400"/>
              </a:spcBef>
              <a:spcAft>
                <a:spcPts val="0"/>
              </a:spcAft>
              <a:buClr>
                <a:schemeClr val="dk1"/>
              </a:buClr>
              <a:buSzPts val="1100"/>
              <a:buFont typeface="Arial"/>
              <a:buNone/>
            </a:pPr>
            <a:r>
              <a:rPr lang="en-US" sz="2000"/>
              <a:t>Neural networks were developed in the 1950s, which helped soft computing to solve real-world problems, which a computer cannot do itself. We all know that a human brain can easily describe real-world conditions, but a computer cannot.</a:t>
            </a:r>
            <a:endParaRPr sz="2000"/>
          </a:p>
          <a:p>
            <a:pPr indent="0" lvl="0" marL="0" rtl="0" algn="just">
              <a:spcBef>
                <a:spcPts val="1400"/>
              </a:spcBef>
              <a:spcAft>
                <a:spcPts val="0"/>
              </a:spcAft>
              <a:buClr>
                <a:schemeClr val="dk1"/>
              </a:buClr>
              <a:buSzPts val="1100"/>
              <a:buFont typeface="Arial"/>
              <a:buNone/>
            </a:pPr>
            <a:r>
              <a:rPr lang="en-US" sz="2000"/>
              <a:t>An </a:t>
            </a:r>
            <a:r>
              <a:rPr lang="en-US" sz="2000" u="sng">
                <a:hlinkClick r:id="rId3"/>
              </a:rPr>
              <a:t>artificial neural network (ANN)</a:t>
            </a:r>
            <a:r>
              <a:rPr lang="en-US" sz="2000"/>
              <a:t> emulates a network of neurons that makes a human brain (means a machine that can think like a human mind). Thereby the computer or a machine can learn things so that they can take decisions like the human brain.</a:t>
            </a:r>
            <a:endParaRPr sz="2000"/>
          </a:p>
          <a:p>
            <a:pPr indent="0" lvl="0" marL="0" rtl="0" algn="just">
              <a:spcBef>
                <a:spcPts val="1400"/>
              </a:spcBef>
              <a:spcAft>
                <a:spcPts val="0"/>
              </a:spcAft>
              <a:buClr>
                <a:schemeClr val="dk1"/>
              </a:buClr>
              <a:buSzPts val="1100"/>
              <a:buFont typeface="Arial"/>
              <a:buNone/>
            </a:pPr>
            <a:r>
              <a:rPr lang="en-US" sz="2000" u="sng">
                <a:hlinkClick r:id="rId4"/>
              </a:rPr>
              <a:t>Artificial Neural Networks (ANN)</a:t>
            </a:r>
            <a:r>
              <a:rPr lang="en-US" sz="2000"/>
              <a:t> are mutually connected with brain cells and created using regular computing programming. It is like as the human neural system.</a:t>
            </a:r>
            <a:endParaRPr sz="2000"/>
          </a:p>
          <a:p>
            <a:pPr indent="0" lvl="0" marL="0" rtl="0" algn="just">
              <a:lnSpc>
                <a:spcPct val="100000"/>
              </a:lnSpc>
              <a:spcBef>
                <a:spcPts val="1400"/>
              </a:spcBef>
              <a:spcAft>
                <a:spcPts val="0"/>
              </a:spcAft>
              <a:buSzPts val="2400"/>
              <a:buNone/>
            </a:pPr>
            <a:r>
              <a:t/>
            </a:r>
            <a:endParaRPr b="1"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974557" y="585537"/>
            <a:ext cx="79248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mbria"/>
              <a:buNone/>
            </a:pPr>
            <a:r>
              <a:rPr lang="en-US"/>
              <a:t>Chapter 1.1.3</a:t>
            </a:r>
            <a:endParaRPr/>
          </a:p>
        </p:txBody>
      </p:sp>
      <p:sp>
        <p:nvSpPr>
          <p:cNvPr id="156" name="Google Shape;156;p8"/>
          <p:cNvSpPr txBox="1"/>
          <p:nvPr>
            <p:ph idx="1" type="body"/>
          </p:nvPr>
        </p:nvSpPr>
        <p:spPr>
          <a:xfrm>
            <a:off x="0" y="1347600"/>
            <a:ext cx="9144000" cy="5606100"/>
          </a:xfrm>
          <a:prstGeom prst="rect">
            <a:avLst/>
          </a:prstGeom>
          <a:noFill/>
          <a:ln>
            <a:noFill/>
          </a:ln>
        </p:spPr>
        <p:txBody>
          <a:bodyPr anchorCtr="0" anchor="t" bIns="45700" lIns="91425" spcFirstLastPara="1" rIns="91425" wrap="square" tIns="45700">
            <a:normAutofit/>
          </a:bodyPr>
          <a:lstStyle/>
          <a:p>
            <a:pPr indent="-342900" lvl="0" marL="342900" rtl="0" algn="just">
              <a:lnSpc>
                <a:spcPct val="100000"/>
              </a:lnSpc>
              <a:spcBef>
                <a:spcPts val="400"/>
              </a:spcBef>
              <a:spcAft>
                <a:spcPts val="0"/>
              </a:spcAft>
              <a:buClr>
                <a:schemeClr val="dk1"/>
              </a:buClr>
              <a:buSzPts val="2000"/>
              <a:buNone/>
            </a:pPr>
            <a:r>
              <a:rPr b="1" lang="en-US" sz="2000"/>
              <a:t>Genetic Algorithms (GA)</a:t>
            </a:r>
            <a:endParaRPr b="1" sz="2000"/>
          </a:p>
          <a:p>
            <a:pPr indent="-381000" lvl="0" marL="457200" rtl="0" algn="just">
              <a:spcBef>
                <a:spcPts val="1400"/>
              </a:spcBef>
              <a:spcAft>
                <a:spcPts val="0"/>
              </a:spcAft>
              <a:buSzPts val="2400"/>
              <a:buFont typeface="Times New Roman"/>
              <a:buChar char="•"/>
            </a:pPr>
            <a:r>
              <a:rPr lang="en-US">
                <a:latin typeface="Times New Roman"/>
                <a:ea typeface="Times New Roman"/>
                <a:cs typeface="Times New Roman"/>
                <a:sym typeface="Times New Roman"/>
              </a:rPr>
              <a:t>Genetic algorithm is almost based on nature and take all inspirations from it. There is no genetic algorithm that is based on search-based algorithms, which find its roots in natural selection and the concept of genetics.</a:t>
            </a:r>
            <a:endParaRPr>
              <a:latin typeface="Times New Roman"/>
              <a:ea typeface="Times New Roman"/>
              <a:cs typeface="Times New Roman"/>
              <a:sym typeface="Times New Roman"/>
            </a:endParaRPr>
          </a:p>
          <a:p>
            <a:pPr indent="0" lvl="0" marL="0" rtl="0" algn="just">
              <a:spcBef>
                <a:spcPts val="1400"/>
              </a:spcBef>
              <a:spcAft>
                <a:spcPts val="0"/>
              </a:spcAft>
              <a:buNone/>
            </a:pPr>
            <a:r>
              <a:t/>
            </a:r>
            <a:endParaRPr>
              <a:latin typeface="Times New Roman"/>
              <a:ea typeface="Times New Roman"/>
              <a:cs typeface="Times New Roman"/>
              <a:sym typeface="Times New Roman"/>
            </a:endParaRPr>
          </a:p>
          <a:p>
            <a:pPr indent="-381000" lvl="0" marL="457200" rtl="0" algn="just">
              <a:spcBef>
                <a:spcPts val="1400"/>
              </a:spcBef>
              <a:spcAft>
                <a:spcPts val="0"/>
              </a:spcAft>
              <a:buSzPts val="2400"/>
              <a:buFont typeface="Times New Roman"/>
              <a:buChar char="•"/>
            </a:pPr>
            <a:r>
              <a:rPr lang="en-US">
                <a:latin typeface="Times New Roman"/>
                <a:ea typeface="Times New Roman"/>
                <a:cs typeface="Times New Roman"/>
                <a:sym typeface="Times New Roman"/>
              </a:rPr>
              <a:t>In addition, a genetic algorithm is a subset of a large branch of computation.</a:t>
            </a:r>
            <a:endParaRPr>
              <a:latin typeface="Times New Roman"/>
              <a:ea typeface="Times New Roman"/>
              <a:cs typeface="Times New Roman"/>
              <a:sym typeface="Times New Roman"/>
            </a:endParaRPr>
          </a:p>
          <a:p>
            <a:pPr indent="-342900" lvl="0" marL="342900" rtl="0" algn="just">
              <a:lnSpc>
                <a:spcPct val="100000"/>
              </a:lnSpc>
              <a:spcBef>
                <a:spcPts val="1400"/>
              </a:spcBef>
              <a:spcAft>
                <a:spcPts val="0"/>
              </a:spcAft>
              <a:buClr>
                <a:schemeClr val="dk1"/>
              </a:buClr>
              <a:buSzPts val="2000"/>
              <a:buNone/>
            </a:pPr>
            <a:r>
              <a:t/>
            </a:r>
            <a:endParaRPr b="1" sz="312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2022-06-16T06:38:40Z</dcterms:created>
  <dc:creator>HP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1B21CA5E887D4AC5923E3E25CCA88EDB</vt:lpwstr>
  </property>
  <property fmtid="{D5CDD505-2E9C-101B-9397-08002B2CF9AE}" pid="3" name="KSOProductBuildVer">
    <vt:lpwstr>1033-11.2.0.10451</vt:lpwstr>
  </property>
</Properties>
</file>