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144000"/>
  <p:notesSz cx="6858000" cy="9144000"/>
  <p:embeddedFontLst>
    <p:embeddedFont>
      <p:font typeface="Raleway ExtraBold"/>
      <p:bold r:id="rId19"/>
      <p:boldItalic r:id="rId20"/>
    </p:embeddedFont>
    <p:embeddedFont>
      <p:font typeface="Arial Black"/>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22" roundtripDataSignature="AMtx7mgnUzFm2REwLC85vlQYvIe76ob4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A287E5-B4AB-4E73-902A-C9EBDF8C997A}">
  <a:tblStyle styleId="{F2A287E5-B4AB-4E73-902A-C9EBDF8C997A}"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RalewayExtraBold-boldItalic.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ArialBlack-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alewayExtraBold-bold.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74c655410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74c655410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a74c655410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74c655410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74c655410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2a74c655410_0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a74c655410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a74c655410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2a74c655410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74c655410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74c655410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2a74c655410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7"/>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2400"/>
              <a:buFont typeface="Cambria"/>
              <a:buNone/>
              <a:defRPr b="1" i="0" sz="24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27"/>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 name="Google Shape;18;p27"/>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36"/>
          <p:cNvSpPr txBox="1"/>
          <p:nvPr>
            <p:ph type="title"/>
          </p:nvPr>
        </p:nvSpPr>
        <p:spPr>
          <a:xfrm rot="5400000">
            <a:off x="4732338" y="2171701"/>
            <a:ext cx="5851525" cy="20574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9" name="Google Shape;69;p3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0" name="Google Shape;70;p36"/>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1" name="Google Shape;71;p36"/>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2" name="Google Shape;72;p36"/>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36"/>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74" name="Shape 74"/>
        <p:cNvGrpSpPr/>
        <p:nvPr/>
      </p:nvGrpSpPr>
      <p:grpSpPr>
        <a:xfrm>
          <a:off x="0" y="0"/>
          <a:ext cx="0" cy="0"/>
          <a:chOff x="0" y="0"/>
          <a:chExt cx="0" cy="0"/>
        </a:xfrm>
      </p:grpSpPr>
      <p:sp>
        <p:nvSpPr>
          <p:cNvPr id="75" name="Google Shape;75;p3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6" name="Google Shape;76;p37"/>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37"/>
          <p:cNvSpPr txBox="1"/>
          <p:nvPr>
            <p:ph idx="2" type="body"/>
          </p:nvPr>
        </p:nvSpPr>
        <p:spPr>
          <a:xfrm>
            <a:off x="4648200" y="1600200"/>
            <a:ext cx="4038600" cy="45307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Google Shape;78;p37"/>
          <p:cNvSpPr txBox="1"/>
          <p:nvPr>
            <p:ph idx="10" type="dt"/>
          </p:nvPr>
        </p:nvSpPr>
        <p:spPr>
          <a:xfrm>
            <a:off x="457200" y="6243638"/>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9" name="Google Shape;79;p3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0" name="Google Shape;80;p37"/>
          <p:cNvSpPr txBox="1"/>
          <p:nvPr>
            <p:ph idx="12" type="sldNum"/>
          </p:nvPr>
        </p:nvSpPr>
        <p:spPr>
          <a:xfrm>
            <a:off x="6553200" y="6243638"/>
            <a:ext cx="2133600" cy="457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81" name="Shape 81"/>
        <p:cNvGrpSpPr/>
        <p:nvPr/>
      </p:nvGrpSpPr>
      <p:grpSpPr>
        <a:xfrm>
          <a:off x="0" y="0"/>
          <a:ext cx="0" cy="0"/>
          <a:chOff x="0" y="0"/>
          <a:chExt cx="0" cy="0"/>
        </a:xfrm>
      </p:grpSpPr>
      <p:sp>
        <p:nvSpPr>
          <p:cNvPr id="82" name="Google Shape;82;p3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3" name="Google Shape;83;p38"/>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4" name="Google Shape;84;p38"/>
          <p:cNvSpPr txBox="1"/>
          <p:nvPr>
            <p:ph idx="2" type="body"/>
          </p:nvPr>
        </p:nvSpPr>
        <p:spPr>
          <a:xfrm>
            <a:off x="4648200" y="1600200"/>
            <a:ext cx="4038600" cy="218916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5" name="Google Shape;85;p38"/>
          <p:cNvSpPr txBox="1"/>
          <p:nvPr>
            <p:ph idx="3" type="body"/>
          </p:nvPr>
        </p:nvSpPr>
        <p:spPr>
          <a:xfrm>
            <a:off x="4648200" y="3941763"/>
            <a:ext cx="4038600" cy="218916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Google Shape;86;p38"/>
          <p:cNvSpPr txBox="1"/>
          <p:nvPr>
            <p:ph idx="10" type="dt"/>
          </p:nvPr>
        </p:nvSpPr>
        <p:spPr>
          <a:xfrm>
            <a:off x="457200" y="6243638"/>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7" name="Google Shape;87;p3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p38"/>
          <p:cNvSpPr txBox="1"/>
          <p:nvPr>
            <p:ph idx="12" type="sldNum"/>
          </p:nvPr>
        </p:nvSpPr>
        <p:spPr>
          <a:xfrm>
            <a:off x="6553200" y="6243638"/>
            <a:ext cx="2133600" cy="457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type="twoObj">
  <p:cSld name="TWO_OBJECTS">
    <p:spTree>
      <p:nvGrpSpPr>
        <p:cNvPr id="89" name="Shape 89"/>
        <p:cNvGrpSpPr/>
        <p:nvPr/>
      </p:nvGrpSpPr>
      <p:grpSpPr>
        <a:xfrm>
          <a:off x="0" y="0"/>
          <a:ext cx="0" cy="0"/>
          <a:chOff x="0" y="0"/>
          <a:chExt cx="0" cy="0"/>
        </a:xfrm>
      </p:grpSpPr>
      <p:sp>
        <p:nvSpPr>
          <p:cNvPr id="90" name="Google Shape;90;p3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1" name="Google Shape;91;p39"/>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2" name="Google Shape;92;p39"/>
          <p:cNvSpPr txBox="1"/>
          <p:nvPr>
            <p:ph idx="2" type="body"/>
          </p:nvPr>
        </p:nvSpPr>
        <p:spPr>
          <a:xfrm>
            <a:off x="4648200" y="1600200"/>
            <a:ext cx="4038600" cy="45307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Google Shape;93;p39"/>
          <p:cNvSpPr txBox="1"/>
          <p:nvPr>
            <p:ph idx="10" type="dt"/>
          </p:nvPr>
        </p:nvSpPr>
        <p:spPr>
          <a:xfrm>
            <a:off x="457200" y="6243638"/>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4" name="Google Shape;94;p3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5" name="Google Shape;95;p39"/>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9" name="Shape 19"/>
        <p:cNvGrpSpPr/>
        <p:nvPr/>
      </p:nvGrpSpPr>
      <p:grpSpPr>
        <a:xfrm>
          <a:off x="0" y="0"/>
          <a:ext cx="0" cy="0"/>
          <a:chOff x="0" y="0"/>
          <a:chExt cx="0" cy="0"/>
        </a:xfrm>
      </p:grpSpPr>
      <p:sp>
        <p:nvSpPr>
          <p:cNvPr id="20" name="Google Shape;20;p28"/>
          <p:cNvSpPr txBox="1"/>
          <p:nvPr>
            <p:ph type="ctrTitle"/>
          </p:nvPr>
        </p:nvSpPr>
        <p:spPr>
          <a:xfrm>
            <a:off x="1143000" y="3429000"/>
            <a:ext cx="7772400" cy="1066799"/>
          </a:xfrm>
          <a:prstGeom prst="rect">
            <a:avLst/>
          </a:prstGeom>
          <a:solidFill>
            <a:schemeClr val="lt1"/>
          </a:solidFill>
          <a:ln cap="sq" cmpd="thinThick" w="19050">
            <a:solidFill>
              <a:schemeClr val="dk1"/>
            </a:solidFill>
            <a:prstDash val="solid"/>
            <a:bevel/>
            <a:headEnd len="sm" w="sm" type="none"/>
            <a:tailEnd len="sm" w="sm" type="none"/>
          </a:ln>
        </p:spPr>
        <p:txBody>
          <a:bodyPr anchorCtr="0" anchor="ctr" bIns="45700" lIns="91425" spcFirstLastPara="1" rIns="91425" wrap="square" tIns="45700">
            <a:noAutofit/>
          </a:bodyPr>
          <a:lstStyle>
            <a:lvl1pPr lvl="0" marR="0" rtl="0" algn="r">
              <a:lnSpc>
                <a:spcPct val="100000"/>
              </a:lnSpc>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28"/>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 name="Google Shape;22;p28"/>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28"/>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28"/>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5" name="Shape 25"/>
        <p:cNvGrpSpPr/>
        <p:nvPr/>
      </p:nvGrpSpPr>
      <p:grpSpPr>
        <a:xfrm>
          <a:off x="0" y="0"/>
          <a:ext cx="0" cy="0"/>
          <a:chOff x="0" y="0"/>
          <a:chExt cx="0" cy="0"/>
        </a:xfrm>
      </p:grpSpPr>
      <p:sp>
        <p:nvSpPr>
          <p:cNvPr id="26" name="Google Shape;26;p29"/>
          <p:cNvSpPr txBox="1"/>
          <p:nvPr>
            <p:ph idx="1" type="body"/>
          </p:nvPr>
        </p:nvSpPr>
        <p:spPr>
          <a:xfrm>
            <a:off x="762000" y="1447800"/>
            <a:ext cx="8229600" cy="4800600"/>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mbria"/>
                <a:ea typeface="Cambria"/>
                <a:cs typeface="Cambria"/>
                <a:sym typeface="Cambri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29"/>
          <p:cNvSpPr txBox="1"/>
          <p:nvPr>
            <p:ph idx="2" type="body"/>
          </p:nvPr>
        </p:nvSpPr>
        <p:spPr>
          <a:xfrm>
            <a:off x="1066800" y="609600"/>
            <a:ext cx="7924800" cy="685800"/>
          </a:xfrm>
          <a:prstGeom prst="rect">
            <a:avLst/>
          </a:prstGeom>
          <a:solidFill>
            <a:schemeClr val="lt1"/>
          </a:solidFill>
          <a:ln>
            <a:noFill/>
          </a:ln>
        </p:spPr>
        <p:txBody>
          <a:bodyPr anchorCtr="0" anchor="ctr" bIns="45700" lIns="91425" spcFirstLastPara="1" rIns="91425" wrap="square" tIns="45700">
            <a:normAutofit/>
          </a:bodyPr>
          <a:lstStyle>
            <a:lvl1pPr indent="-228600" lvl="0" marL="457200" marR="0" rtl="0" algn="ctr">
              <a:lnSpc>
                <a:spcPct val="100000"/>
              </a:lnSpc>
              <a:spcBef>
                <a:spcPts val="640"/>
              </a:spcBef>
              <a:spcAft>
                <a:spcPts val="0"/>
              </a:spcAft>
              <a:buClr>
                <a:srgbClr val="C00000"/>
              </a:buClr>
              <a:buSzPts val="3200"/>
              <a:buFont typeface="Arial"/>
              <a:buNone/>
              <a:defRPr b="1" i="0" sz="3200" u="none" cap="none" strike="noStrike">
                <a:solidFill>
                  <a:srgbClr val="C00000"/>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8" name="Google Shape;28;p29"/>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9" name="Shape 29"/>
        <p:cNvGrpSpPr/>
        <p:nvPr/>
      </p:nvGrpSpPr>
      <p:grpSpPr>
        <a:xfrm>
          <a:off x="0" y="0"/>
          <a:ext cx="0" cy="0"/>
          <a:chOff x="0" y="0"/>
          <a:chExt cx="0" cy="0"/>
        </a:xfrm>
      </p:grpSpPr>
      <p:sp>
        <p:nvSpPr>
          <p:cNvPr id="30" name="Google Shape;30;p30"/>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 name="Google Shape;31;p30"/>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 name="Google Shape;32;p30"/>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30"/>
          <p:cNvSpPr/>
          <p:nvPr>
            <p:ph idx="2" type="pic"/>
          </p:nvPr>
        </p:nvSpPr>
        <p:spPr>
          <a:xfrm>
            <a:off x="2895600" y="1371600"/>
            <a:ext cx="6019800" cy="4724400"/>
          </a:xfrm>
          <a:prstGeom prst="rect">
            <a:avLst/>
          </a:prstGeom>
          <a:noFill/>
          <a:ln>
            <a:noFill/>
          </a:ln>
        </p:spPr>
      </p:sp>
      <p:sp>
        <p:nvSpPr>
          <p:cNvPr id="34" name="Google Shape;34;p30"/>
          <p:cNvSpPr txBox="1"/>
          <p:nvPr>
            <p:ph idx="1" type="body"/>
          </p:nvPr>
        </p:nvSpPr>
        <p:spPr>
          <a:xfrm>
            <a:off x="228600" y="1371600"/>
            <a:ext cx="2590800" cy="4724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1pPr>
            <a:lvl2pPr indent="-342900" lvl="1" marL="9144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5" name="Google Shape;35;p30"/>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 name="Shape 36"/>
        <p:cNvGrpSpPr/>
        <p:nvPr/>
      </p:nvGrpSpPr>
      <p:grpSpPr>
        <a:xfrm>
          <a:off x="0" y="0"/>
          <a:ext cx="0" cy="0"/>
          <a:chOff x="0" y="0"/>
          <a:chExt cx="0" cy="0"/>
        </a:xfrm>
      </p:grpSpPr>
      <p:sp>
        <p:nvSpPr>
          <p:cNvPr id="37" name="Google Shape;37;p31"/>
          <p:cNvSpPr txBox="1"/>
          <p:nvPr>
            <p:ph idx="1" type="body"/>
          </p:nvPr>
        </p:nvSpPr>
        <p:spPr>
          <a:xfrm>
            <a:off x="609600" y="1524000"/>
            <a:ext cx="8305800" cy="48768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8" name="Google Shape;38;p31"/>
          <p:cNvSpPr txBox="1"/>
          <p:nvPr>
            <p:ph idx="2" type="body"/>
          </p:nvPr>
        </p:nvSpPr>
        <p:spPr>
          <a:xfrm>
            <a:off x="1066800" y="533400"/>
            <a:ext cx="7848600" cy="685800"/>
          </a:xfrm>
          <a:prstGeom prst="rect">
            <a:avLst/>
          </a:prstGeom>
          <a:solidFill>
            <a:schemeClr val="lt1"/>
          </a:solidFill>
          <a:ln>
            <a:noFill/>
          </a:ln>
        </p:spPr>
        <p:txBody>
          <a:bodyPr anchorCtr="0" anchor="ctr" bIns="45700" lIns="91425" spcFirstLastPara="1" rIns="91425" wrap="square" tIns="45700">
            <a:normAutofit/>
          </a:bodyPr>
          <a:lstStyle>
            <a:lvl1pPr indent="-228600" lvl="0" marL="457200" marR="0" rtl="0" algn="ctr">
              <a:lnSpc>
                <a:spcPct val="100000"/>
              </a:lnSpc>
              <a:spcBef>
                <a:spcPts val="640"/>
              </a:spcBef>
              <a:spcAft>
                <a:spcPts val="0"/>
              </a:spcAft>
              <a:buClr>
                <a:schemeClr val="dk1"/>
              </a:buClr>
              <a:buSzPts val="3200"/>
              <a:buFont typeface="Arial"/>
              <a:buNone/>
              <a:defRPr b="1" i="0" sz="32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Google Shape;39;p31"/>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
        <p:nvSpPr>
          <p:cNvPr id="41" name="Google Shape;41;p32"/>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2" name="Google Shape;42;p32"/>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3" name="Google Shape;43;p32"/>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4" name="Google Shape;44;p32"/>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5" name="Shape 45"/>
        <p:cNvGrpSpPr/>
        <p:nvPr/>
      </p:nvGrpSpPr>
      <p:grpSpPr>
        <a:xfrm>
          <a:off x="0" y="0"/>
          <a:ext cx="0" cy="0"/>
          <a:chOff x="0" y="0"/>
          <a:chExt cx="0" cy="0"/>
        </a:xfrm>
      </p:grpSpPr>
      <p:sp>
        <p:nvSpPr>
          <p:cNvPr id="46" name="Google Shape;46;p3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2000"/>
              <a:buFont typeface="Cambria"/>
              <a:buNone/>
              <a:defRPr b="1" i="0" sz="20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7" name="Google Shape;47;p3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mbria"/>
                <a:ea typeface="Cambria"/>
                <a:cs typeface="Cambria"/>
                <a:sym typeface="Cambri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8" name="Google Shape;48;p3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mbria"/>
                <a:ea typeface="Cambria"/>
                <a:cs typeface="Cambria"/>
                <a:sym typeface="Cambria"/>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9" name="Google Shape;49;p33"/>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0" name="Google Shape;50;p33"/>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1" name="Google Shape;51;p33"/>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2" name="Shape 52"/>
        <p:cNvGrpSpPr/>
        <p:nvPr/>
      </p:nvGrpSpPr>
      <p:grpSpPr>
        <a:xfrm>
          <a:off x="0" y="0"/>
          <a:ext cx="0" cy="0"/>
          <a:chOff x="0" y="0"/>
          <a:chExt cx="0" cy="0"/>
        </a:xfrm>
      </p:grpSpPr>
      <p:sp>
        <p:nvSpPr>
          <p:cNvPr id="53" name="Google Shape;53;p3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2000"/>
              <a:buFont typeface="Cambria"/>
              <a:buNone/>
              <a:defRPr b="1" i="0" sz="20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4" name="Google Shape;54;p34"/>
          <p:cNvSpPr/>
          <p:nvPr>
            <p:ph idx="2" type="pic"/>
          </p:nvPr>
        </p:nvSpPr>
        <p:spPr>
          <a:xfrm>
            <a:off x="1792288" y="612775"/>
            <a:ext cx="5486400" cy="4114800"/>
          </a:xfrm>
          <a:prstGeom prst="rect">
            <a:avLst/>
          </a:prstGeom>
          <a:noFill/>
          <a:ln>
            <a:noFill/>
          </a:ln>
        </p:spPr>
      </p:sp>
      <p:sp>
        <p:nvSpPr>
          <p:cNvPr id="55" name="Google Shape;55;p3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mbria"/>
                <a:ea typeface="Cambria"/>
                <a:cs typeface="Cambria"/>
                <a:sym typeface="Cambria"/>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6" name="Google Shape;56;p34"/>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7" name="Google Shape;57;p34"/>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8" name="Google Shape;58;p34"/>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34"/>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0" name="Shape 60"/>
        <p:cNvGrpSpPr/>
        <p:nvPr/>
      </p:nvGrpSpPr>
      <p:grpSpPr>
        <a:xfrm>
          <a:off x="0" y="0"/>
          <a:ext cx="0" cy="0"/>
          <a:chOff x="0" y="0"/>
          <a:chExt cx="0" cy="0"/>
        </a:xfrm>
      </p:grpSpPr>
      <p:sp>
        <p:nvSpPr>
          <p:cNvPr id="61" name="Google Shape;61;p35"/>
          <p:cNvSpPr txBox="1"/>
          <p:nvPr>
            <p:ph type="title"/>
          </p:nvPr>
        </p:nvSpPr>
        <p:spPr>
          <a:xfrm>
            <a:off x="304800" y="1371600"/>
            <a:ext cx="8229600" cy="685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2" name="Google Shape;62;p35"/>
          <p:cNvSpPr txBox="1"/>
          <p:nvPr>
            <p:ph idx="1" type="body"/>
          </p:nvPr>
        </p:nvSpPr>
        <p:spPr>
          <a:xfrm rot="5400000">
            <a:off x="2286000" y="228600"/>
            <a:ext cx="4267200" cy="8229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35"/>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4" name="Google Shape;64;p35"/>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5" name="Google Shape;65;p35"/>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35"/>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26"/>
          <p:cNvSpPr txBox="1"/>
          <p:nvPr/>
        </p:nvSpPr>
        <p:spPr>
          <a:xfrm>
            <a:off x="0" y="6457890"/>
            <a:ext cx="9144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University Institute of Engineering (UIE)</a:t>
            </a:r>
            <a:endParaRPr b="1" i="0" sz="2000" u="none" cap="none" strike="noStrike">
              <a:solidFill>
                <a:schemeClr val="dk1"/>
              </a:solidFill>
              <a:latin typeface="Calibri"/>
              <a:ea typeface="Calibri"/>
              <a:cs typeface="Calibri"/>
              <a:sym typeface="Calibri"/>
            </a:endParaRPr>
          </a:p>
        </p:txBody>
      </p:sp>
      <p:cxnSp>
        <p:nvCxnSpPr>
          <p:cNvPr id="12" name="Google Shape;12;p26"/>
          <p:cNvCxnSpPr/>
          <p:nvPr/>
        </p:nvCxnSpPr>
        <p:spPr>
          <a:xfrm>
            <a:off x="0" y="6400800"/>
            <a:ext cx="9144000" cy="0"/>
          </a:xfrm>
          <a:prstGeom prst="straightConnector1">
            <a:avLst/>
          </a:prstGeom>
          <a:noFill/>
          <a:ln cap="flat" cmpd="thickThin" w="88900">
            <a:solidFill>
              <a:srgbClr val="C00000"/>
            </a:solidFill>
            <a:prstDash val="solid"/>
            <a:round/>
            <a:headEnd len="sm" w="sm" type="none"/>
            <a:tailEnd len="sm" w="sm" type="none"/>
          </a:ln>
        </p:spPr>
      </p:cxnSp>
      <p:pic>
        <p:nvPicPr>
          <p:cNvPr descr="https://encrypted-tbn3.gstatic.com/images?q=tbn:ANd9GcTyg3Gq4WoxkxO75aZWNEjYFvavmMfWdiMvs57jpDF8YRR3yCybqQ" id="13" name="Google Shape;13;p26">
            <a:hlinkClick r:id="rId1"/>
          </p:cNvPr>
          <p:cNvPicPr preferRelativeResize="0"/>
          <p:nvPr/>
        </p:nvPicPr>
        <p:blipFill rotWithShape="1">
          <a:blip r:embed="rId2">
            <a:alphaModFix/>
          </a:blip>
          <a:srcRect b="0" l="0" r="0" t="0"/>
          <a:stretch/>
        </p:blipFill>
        <p:spPr>
          <a:xfrm>
            <a:off x="152400" y="152400"/>
            <a:ext cx="768000" cy="1219200"/>
          </a:xfrm>
          <a:prstGeom prst="rect">
            <a:avLst/>
          </a:prstGeom>
          <a:noFill/>
          <a:ln>
            <a:noFill/>
          </a:ln>
        </p:spPr>
      </p:pic>
      <p:sp>
        <p:nvSpPr>
          <p:cNvPr id="14" name="Google Shape;14;p26"/>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p:nvPr/>
        </p:nvSpPr>
        <p:spPr>
          <a:xfrm>
            <a:off x="-3316" y="5427342"/>
            <a:ext cx="9147315"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p1"/>
          <p:cNvSpPr/>
          <p:nvPr/>
        </p:nvSpPr>
        <p:spPr>
          <a:xfrm>
            <a:off x="610696" y="5015018"/>
            <a:ext cx="75104" cy="928582"/>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1"/>
          <p:cNvSpPr txBox="1"/>
          <p:nvPr/>
        </p:nvSpPr>
        <p:spPr>
          <a:xfrm>
            <a:off x="6572250" y="6508751"/>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sp>
        <p:nvSpPr>
          <p:cNvPr id="103" name="Google Shape;103;p1"/>
          <p:cNvSpPr/>
          <p:nvPr/>
        </p:nvSpPr>
        <p:spPr>
          <a:xfrm flipH="1" rot="10800000">
            <a:off x="7130143" y="5939880"/>
            <a:ext cx="968829" cy="1157606"/>
          </a:xfrm>
          <a:prstGeom prst="rtTriangle">
            <a:avLst/>
          </a:prstGeom>
          <a:solidFill>
            <a:srgbClr val="F2F2F2">
              <a:alpha val="1607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04" name="Google Shape;104;p1"/>
          <p:cNvGraphicFramePr/>
          <p:nvPr/>
        </p:nvGraphicFramePr>
        <p:xfrm>
          <a:off x="208509" y="2816352"/>
          <a:ext cx="1887461" cy="1901952"/>
        </p:xfrm>
        <a:graphic>
          <a:graphicData uri="http://schemas.openxmlformats.org/presentationml/2006/ole">
            <mc:AlternateContent>
              <mc:Choice Requires="v">
                <p:oleObj r:id="rId4" imgH="1901952" imgW="1887461" progId="" spid="_x0000_s1">
                  <p:embed/>
                </p:oleObj>
              </mc:Choice>
              <mc:Fallback>
                <p:oleObj r:id="rId5" imgH="1901952" imgW="1887461" progId="">
                  <p:embed/>
                  <p:pic>
                    <p:nvPicPr>
                      <p:cNvPr id="104" name="Google Shape;104;p1"/>
                      <p:cNvPicPr preferRelativeResize="0"/>
                      <p:nvPr/>
                    </p:nvPicPr>
                    <p:blipFill rotWithShape="1">
                      <a:blip r:embed="rId6">
                        <a:alphaModFix/>
                      </a:blip>
                      <a:srcRect b="0" l="0" r="0" t="0"/>
                      <a:stretch/>
                    </p:blipFill>
                    <p:spPr>
                      <a:xfrm>
                        <a:off x="208509" y="2816352"/>
                        <a:ext cx="1887461" cy="1901952"/>
                      </a:xfrm>
                      <a:prstGeom prst="rect">
                        <a:avLst/>
                      </a:prstGeom>
                      <a:noFill/>
                      <a:ln>
                        <a:noFill/>
                      </a:ln>
                    </p:spPr>
                  </p:pic>
                </p:oleObj>
              </mc:Fallback>
            </mc:AlternateContent>
          </a:graphicData>
        </a:graphic>
      </p:graphicFrame>
      <p:sp>
        <p:nvSpPr>
          <p:cNvPr id="105" name="Google Shape;105;p1"/>
          <p:cNvSpPr/>
          <p:nvPr/>
        </p:nvSpPr>
        <p:spPr>
          <a:xfrm flipH="1">
            <a:off x="5284078" y="-64960"/>
            <a:ext cx="3859922" cy="5852440"/>
          </a:xfrm>
          <a:prstGeom prst="rtTriangle">
            <a:avLst/>
          </a:prstGeom>
          <a:solidFill>
            <a:srgbClr val="F2F2F2">
              <a:alpha val="16078"/>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6" name="Google Shape;106;p1"/>
          <p:cNvSpPr/>
          <p:nvPr/>
        </p:nvSpPr>
        <p:spPr>
          <a:xfrm>
            <a:off x="1593056" y="2025526"/>
            <a:ext cx="5122069" cy="1580679"/>
          </a:xfrm>
          <a:prstGeom prst="rect">
            <a:avLst/>
          </a:prstGeom>
          <a:gradFill>
            <a:gsLst>
              <a:gs pos="0">
                <a:srgbClr val="FFFFFF">
                  <a:alpha val="0"/>
                </a:srgbClr>
              </a:gs>
              <a:gs pos="2655">
                <a:srgbClr val="FFFFFF">
                  <a:alpha val="0"/>
                </a:srgbClr>
              </a:gs>
              <a:gs pos="15000">
                <a:srgbClr val="FFFFFF">
                  <a:alpha val="32941"/>
                </a:srgbClr>
              </a:gs>
              <a:gs pos="51000">
                <a:schemeClr val="lt1"/>
              </a:gs>
              <a:gs pos="94000">
                <a:srgbClr val="FFFFFF">
                  <a:alpha val="32941"/>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7" name="Google Shape;107;p1"/>
          <p:cNvSpPr/>
          <p:nvPr/>
        </p:nvSpPr>
        <p:spPr>
          <a:xfrm flipH="1">
            <a:off x="7372348" y="5334000"/>
            <a:ext cx="1774967"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 name="Google Shape;108;p1"/>
          <p:cNvSpPr txBox="1"/>
          <p:nvPr/>
        </p:nvSpPr>
        <p:spPr>
          <a:xfrm>
            <a:off x="5407907" y="5909833"/>
            <a:ext cx="369645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09" name="Google Shape;109;p1"/>
          <p:cNvSpPr/>
          <p:nvPr/>
        </p:nvSpPr>
        <p:spPr>
          <a:xfrm>
            <a:off x="5328928" y="6071078"/>
            <a:ext cx="3428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1"/>
          <p:cNvSpPr txBox="1"/>
          <p:nvPr/>
        </p:nvSpPr>
        <p:spPr>
          <a:xfrm>
            <a:off x="2903893" y="6296559"/>
            <a:ext cx="137308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11" name="Google Shape;111;p1"/>
          <p:cNvSpPr txBox="1"/>
          <p:nvPr/>
        </p:nvSpPr>
        <p:spPr>
          <a:xfrm>
            <a:off x="0" y="1734313"/>
            <a:ext cx="9144000" cy="4909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Black"/>
                <a:ea typeface="Arial Black"/>
                <a:cs typeface="Arial Black"/>
                <a:sym typeface="Arial Black"/>
              </a:rPr>
              <a:t>UNIVERSITY INSTITUTE OF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840"/>
              </a:spcBef>
              <a:spcAft>
                <a:spcPts val="0"/>
              </a:spcAft>
              <a:buClr>
                <a:srgbClr val="000000"/>
              </a:buClr>
              <a:buSzPts val="2400"/>
              <a:buFont typeface="Arial"/>
              <a:buNone/>
            </a:pPr>
            <a:r>
              <a:rPr b="1" i="0" lang="en-US" sz="2400" u="none" cap="none" strike="noStrike">
                <a:solidFill>
                  <a:schemeClr val="dk1"/>
                </a:solidFill>
                <a:latin typeface="Arial Black"/>
                <a:ea typeface="Arial Black"/>
                <a:cs typeface="Arial Black"/>
                <a:sym typeface="Arial Black"/>
              </a:rPr>
              <a:t>DEPARTMENT OF COMPUTER SCIENCE &amp;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84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Master of Engineering (Computer Science &amp; Engineering) </a:t>
            </a:r>
            <a:endParaRPr b="0" i="0" sz="2400" u="none" cap="none" strike="noStrike">
              <a:solidFill>
                <a:schemeClr val="dk1"/>
              </a:solidFill>
              <a:latin typeface="Arial"/>
              <a:ea typeface="Arial"/>
              <a:cs typeface="Arial"/>
              <a:sym typeface="Arial"/>
            </a:endParaRPr>
          </a:p>
          <a:p>
            <a:pPr indent="0" lvl="0" marL="0" marR="0" rtl="0" algn="ctr">
              <a:lnSpc>
                <a:spcPct val="100000"/>
              </a:lnSpc>
              <a:spcBef>
                <a:spcPts val="84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90000"/>
              </a:lnSpc>
              <a:spcBef>
                <a:spcPts val="84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Subject Name : </a:t>
            </a:r>
            <a:r>
              <a:rPr b="1" i="0" lang="en-US" sz="2000" u="none" cap="none" strike="noStrike">
                <a:solidFill>
                  <a:schemeClr val="dk1"/>
                </a:solidFill>
                <a:latin typeface="Arial"/>
                <a:ea typeface="Arial"/>
                <a:cs typeface="Arial"/>
                <a:sym typeface="Arial"/>
              </a:rPr>
              <a:t>Soft Computing</a:t>
            </a:r>
            <a:endParaRPr b="1" i="0" sz="2000" u="none" cap="none" strike="noStrike">
              <a:solidFill>
                <a:schemeClr val="dk1"/>
              </a:solidFill>
              <a:latin typeface="Arial"/>
              <a:ea typeface="Arial"/>
              <a:cs typeface="Arial"/>
              <a:sym typeface="Arial"/>
            </a:endParaRPr>
          </a:p>
          <a:p>
            <a:pPr indent="0" lvl="0" marL="0" marR="0" rtl="0" algn="l">
              <a:lnSpc>
                <a:spcPct val="90000"/>
              </a:lnSpc>
              <a:spcBef>
                <a:spcPts val="84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Department: CSE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70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Prepared By: Er. Komal Sharma.</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700"/>
              </a:spcBef>
              <a:spcAft>
                <a:spcPts val="0"/>
              </a:spcAft>
              <a:buClr>
                <a:srgbClr val="000000"/>
              </a:buClr>
              <a:buSzPts val="3200"/>
              <a:buFont typeface="Arial"/>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Clr>
                <a:srgbClr val="000000"/>
              </a:buClr>
              <a:buSzPts val="3200"/>
              <a:buFont typeface="Arial"/>
              <a:buNone/>
            </a:pPr>
            <a:r>
              <a:rPr b="1" i="0" lang="en-US" sz="3200" u="none" cap="none" strike="noStrike">
                <a:solidFill>
                  <a:srgbClr val="262626"/>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120"/>
              </a:spcBef>
              <a:spcAft>
                <a:spcPts val="0"/>
              </a:spcAft>
              <a:buClr>
                <a:srgbClr val="000000"/>
              </a:buClr>
              <a:buSzPts val="1600"/>
              <a:buFont typeface="Arial"/>
              <a:buNone/>
            </a:pPr>
            <a:r>
              <a:t/>
            </a:r>
            <a:endParaRPr b="0" i="0" sz="1600" u="none" cap="none" strike="noStrike">
              <a:solidFill>
                <a:schemeClr val="dk1"/>
              </a:solidFill>
              <a:latin typeface="Raleway ExtraBold"/>
              <a:ea typeface="Raleway ExtraBold"/>
              <a:cs typeface="Raleway ExtraBold"/>
              <a:sym typeface="Raleway ExtraBo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a74c655410_0_8"/>
          <p:cNvSpPr txBox="1"/>
          <p:nvPr>
            <p:ph type="title"/>
          </p:nvPr>
        </p:nvSpPr>
        <p:spPr>
          <a:xfrm>
            <a:off x="990600" y="1066800"/>
            <a:ext cx="7924800" cy="609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1.1.4</a:t>
            </a:r>
            <a:endParaRPr/>
          </a:p>
          <a:p>
            <a:pPr indent="0" lvl="0" marL="0" rtl="0" algn="ctr">
              <a:spcBef>
                <a:spcPts val="0"/>
              </a:spcBef>
              <a:spcAft>
                <a:spcPts val="0"/>
              </a:spcAft>
              <a:buNone/>
            </a:pPr>
            <a:r>
              <a:t/>
            </a:r>
            <a:endParaRPr/>
          </a:p>
        </p:txBody>
      </p:sp>
      <p:sp>
        <p:nvSpPr>
          <p:cNvPr id="170" name="Google Shape;170;g2a74c655410_0_8"/>
          <p:cNvSpPr txBox="1"/>
          <p:nvPr>
            <p:ph idx="1" type="body"/>
          </p:nvPr>
        </p:nvSpPr>
        <p:spPr>
          <a:xfrm>
            <a:off x="0" y="1752600"/>
            <a:ext cx="9144000" cy="4495800"/>
          </a:xfrm>
          <a:prstGeom prst="rect">
            <a:avLst/>
          </a:prstGeom>
        </p:spPr>
        <p:txBody>
          <a:bodyPr anchorCtr="0" anchor="t" bIns="45700" lIns="91425" spcFirstLastPara="1" rIns="91425" wrap="square" tIns="45700">
            <a:normAutofit/>
          </a:bodyPr>
          <a:lstStyle/>
          <a:p>
            <a:pPr indent="0" lvl="0" marL="0" rtl="0" algn="just">
              <a:lnSpc>
                <a:spcPct val="115000"/>
              </a:lnSpc>
              <a:spcBef>
                <a:spcPts val="1800"/>
              </a:spcBef>
              <a:spcAft>
                <a:spcPts val="0"/>
              </a:spcAft>
              <a:buNone/>
            </a:pPr>
            <a:r>
              <a:rPr b="1" lang="en-US" sz="2000">
                <a:latin typeface="Times New Roman"/>
                <a:ea typeface="Times New Roman"/>
                <a:cs typeface="Times New Roman"/>
                <a:sym typeface="Times New Roman"/>
              </a:rPr>
              <a:t>Architecture of a Fuzzy Logic System(Cont…..)</a:t>
            </a:r>
            <a:endParaRPr b="1" sz="2000">
              <a:latin typeface="Times New Roman"/>
              <a:ea typeface="Times New Roman"/>
              <a:cs typeface="Times New Roman"/>
              <a:sym typeface="Times New Roman"/>
            </a:endParaRPr>
          </a:p>
          <a:p>
            <a:pPr indent="0" lvl="0" marL="0" rtl="0" algn="l">
              <a:spcBef>
                <a:spcPts val="480"/>
              </a:spcBef>
              <a:spcAft>
                <a:spcPts val="0"/>
              </a:spcAft>
              <a:buNone/>
            </a:pPr>
            <a:r>
              <a:t/>
            </a:r>
            <a:endParaRPr/>
          </a:p>
        </p:txBody>
      </p:sp>
      <p:pic>
        <p:nvPicPr>
          <p:cNvPr descr="Fuzzy Logic Tutorial" id="171" name="Google Shape;171;g2a74c655410_0_8"/>
          <p:cNvPicPr preferRelativeResize="0"/>
          <p:nvPr/>
        </p:nvPicPr>
        <p:blipFill>
          <a:blip r:embed="rId3">
            <a:alphaModFix/>
          </a:blip>
          <a:stretch>
            <a:fillRect/>
          </a:stretch>
        </p:blipFill>
        <p:spPr>
          <a:xfrm>
            <a:off x="897325" y="2333625"/>
            <a:ext cx="7075474" cy="351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a74c655410_0_16"/>
          <p:cNvSpPr txBox="1"/>
          <p:nvPr>
            <p:ph type="title"/>
          </p:nvPr>
        </p:nvSpPr>
        <p:spPr>
          <a:xfrm>
            <a:off x="990600" y="1066800"/>
            <a:ext cx="7924800" cy="609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1.1.4</a:t>
            </a:r>
            <a:endParaRPr/>
          </a:p>
          <a:p>
            <a:pPr indent="0" lvl="0" marL="0" rtl="0" algn="ctr">
              <a:spcBef>
                <a:spcPts val="0"/>
              </a:spcBef>
              <a:spcAft>
                <a:spcPts val="0"/>
              </a:spcAft>
              <a:buNone/>
            </a:pPr>
            <a:r>
              <a:t/>
            </a:r>
            <a:endParaRPr/>
          </a:p>
        </p:txBody>
      </p:sp>
      <p:sp>
        <p:nvSpPr>
          <p:cNvPr id="178" name="Google Shape;178;g2a74c655410_0_16"/>
          <p:cNvSpPr txBox="1"/>
          <p:nvPr>
            <p:ph idx="1" type="body"/>
          </p:nvPr>
        </p:nvSpPr>
        <p:spPr>
          <a:xfrm>
            <a:off x="0" y="1752600"/>
            <a:ext cx="9144000" cy="4495800"/>
          </a:xfrm>
          <a:prstGeom prst="rect">
            <a:avLst/>
          </a:prstGeom>
        </p:spPr>
        <p:txBody>
          <a:bodyPr anchorCtr="0" anchor="t" bIns="45700" lIns="91425" spcFirstLastPara="1" rIns="91425" wrap="square" tIns="45700">
            <a:normAutofit/>
          </a:bodyPr>
          <a:lstStyle/>
          <a:p>
            <a:pPr indent="0" lvl="0" marL="0" rtl="0" algn="just">
              <a:lnSpc>
                <a:spcPct val="115000"/>
              </a:lnSpc>
              <a:spcBef>
                <a:spcPts val="1800"/>
              </a:spcBef>
              <a:spcAft>
                <a:spcPts val="0"/>
              </a:spcAft>
              <a:buNone/>
            </a:pPr>
            <a:r>
              <a:rPr b="1" lang="en-US" sz="2000">
                <a:latin typeface="Times New Roman"/>
                <a:ea typeface="Times New Roman"/>
                <a:cs typeface="Times New Roman"/>
                <a:sym typeface="Times New Roman"/>
              </a:rPr>
              <a:t>Architecture of a Fuzzy Logic System(Cont…..)</a:t>
            </a:r>
            <a:endParaRPr b="1" sz="2000">
              <a:latin typeface="Times New Roman"/>
              <a:ea typeface="Times New Roman"/>
              <a:cs typeface="Times New Roman"/>
              <a:sym typeface="Times New Roman"/>
            </a:endParaRPr>
          </a:p>
          <a:p>
            <a:pPr indent="0" lvl="0" marL="0" rtl="0" algn="just">
              <a:lnSpc>
                <a:spcPct val="115000"/>
              </a:lnSpc>
              <a:spcBef>
                <a:spcPts val="1000"/>
              </a:spcBef>
              <a:spcAft>
                <a:spcPts val="0"/>
              </a:spcAft>
              <a:buClr>
                <a:schemeClr val="dk1"/>
              </a:buClr>
              <a:buSzPts val="1100"/>
              <a:buFont typeface="Arial"/>
              <a:buNone/>
            </a:pPr>
            <a:r>
              <a:rPr lang="en-US" sz="1800">
                <a:latin typeface="Times New Roman"/>
                <a:ea typeface="Times New Roman"/>
                <a:cs typeface="Times New Roman"/>
                <a:sym typeface="Times New Roman"/>
              </a:rPr>
              <a:t>1. Rule Base</a:t>
            </a:r>
            <a:endParaRPr sz="18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Rule Base is a component used for storing the set of rules and the If-Then conditions given by the experts are used for controlling the decision-making systems. There are so many updates that come in the Fuzzy theory recently, which offers effective methods for designing and tuning of fuzzy controllers. These updates or developments decreases the number of fuzzy set of rules.</a:t>
            </a:r>
            <a:endParaRPr sz="1800">
              <a:latin typeface="Times New Roman"/>
              <a:ea typeface="Times New Roman"/>
              <a:cs typeface="Times New Roman"/>
              <a:sym typeface="Times New Roman"/>
            </a:endParaRPr>
          </a:p>
          <a:p>
            <a:pPr indent="0" lvl="0" marL="0" rtl="0" algn="just">
              <a:lnSpc>
                <a:spcPct val="115000"/>
              </a:lnSpc>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2. Fuzzification</a:t>
            </a:r>
            <a:endParaRPr sz="18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b="1" lang="en-US" sz="1800">
                <a:latin typeface="Times New Roman"/>
                <a:ea typeface="Times New Roman"/>
                <a:cs typeface="Times New Roman"/>
                <a:sym typeface="Times New Roman"/>
              </a:rPr>
              <a:t>Fuzzification</a:t>
            </a:r>
            <a:r>
              <a:rPr lang="en-US" sz="1800">
                <a:latin typeface="Times New Roman"/>
                <a:ea typeface="Times New Roman"/>
                <a:cs typeface="Times New Roman"/>
                <a:sym typeface="Times New Roman"/>
              </a:rPr>
              <a:t> is a module or component for transforming the system inputs, i.e., it converts the crisp number into fuzzy steps. The crisp numbers are those inputs which are measured by the sensors and then fuzzification passed them into the control systems for further processing. This component divides the input signals into following five states in any Fuzzy Logic system:</a:t>
            </a:r>
            <a:endParaRPr sz="1800">
              <a:latin typeface="Times New Roman"/>
              <a:ea typeface="Times New Roman"/>
              <a:cs typeface="Times New Roman"/>
              <a:sym typeface="Times New Roman"/>
            </a:endParaRPr>
          </a:p>
          <a:p>
            <a:pPr indent="0" lvl="0" marL="0" rtl="0" algn="l">
              <a:spcBef>
                <a:spcPts val="14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a74c655410_0_23"/>
          <p:cNvSpPr txBox="1"/>
          <p:nvPr>
            <p:ph type="title"/>
          </p:nvPr>
        </p:nvSpPr>
        <p:spPr>
          <a:xfrm>
            <a:off x="990600" y="1066800"/>
            <a:ext cx="7924800" cy="609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1.1.4</a:t>
            </a:r>
            <a:endParaRPr/>
          </a:p>
          <a:p>
            <a:pPr indent="0" lvl="0" marL="0" rtl="0" algn="ctr">
              <a:spcBef>
                <a:spcPts val="0"/>
              </a:spcBef>
              <a:spcAft>
                <a:spcPts val="0"/>
              </a:spcAft>
              <a:buNone/>
            </a:pPr>
            <a:r>
              <a:t/>
            </a:r>
            <a:endParaRPr/>
          </a:p>
        </p:txBody>
      </p:sp>
      <p:sp>
        <p:nvSpPr>
          <p:cNvPr id="185" name="Google Shape;185;g2a74c655410_0_23"/>
          <p:cNvSpPr txBox="1"/>
          <p:nvPr>
            <p:ph idx="1" type="body"/>
          </p:nvPr>
        </p:nvSpPr>
        <p:spPr>
          <a:xfrm>
            <a:off x="0" y="1752600"/>
            <a:ext cx="9144000" cy="4495800"/>
          </a:xfrm>
          <a:prstGeom prst="rect">
            <a:avLst/>
          </a:prstGeom>
        </p:spPr>
        <p:txBody>
          <a:bodyPr anchorCtr="0" anchor="t" bIns="45700" lIns="91425" spcFirstLastPara="1" rIns="91425" wrap="square" tIns="45700">
            <a:normAutofit fontScale="92500" lnSpcReduction="20000"/>
          </a:bodyPr>
          <a:lstStyle/>
          <a:p>
            <a:pPr indent="0" lvl="0" marL="0" rtl="0" algn="just">
              <a:lnSpc>
                <a:spcPct val="115000"/>
              </a:lnSpc>
              <a:spcBef>
                <a:spcPts val="1800"/>
              </a:spcBef>
              <a:spcAft>
                <a:spcPts val="0"/>
              </a:spcAft>
              <a:buNone/>
            </a:pPr>
            <a:r>
              <a:rPr b="1" lang="en-US" sz="2000">
                <a:latin typeface="Times New Roman"/>
                <a:ea typeface="Times New Roman"/>
                <a:cs typeface="Times New Roman"/>
                <a:sym typeface="Times New Roman"/>
              </a:rPr>
              <a:t>Architecture of a Fuzzy Logic System(Cont…..)</a:t>
            </a:r>
            <a:endParaRPr b="1" sz="2000">
              <a:latin typeface="Times New Roman"/>
              <a:ea typeface="Times New Roman"/>
              <a:cs typeface="Times New Roman"/>
              <a:sym typeface="Times New Roman"/>
            </a:endParaRPr>
          </a:p>
          <a:p>
            <a:pPr indent="-316706" lvl="0" marL="457200" rtl="0" algn="just">
              <a:lnSpc>
                <a:spcPct val="115000"/>
              </a:lnSpc>
              <a:spcBef>
                <a:spcPts val="400"/>
              </a:spcBef>
              <a:spcAft>
                <a:spcPts val="0"/>
              </a:spcAft>
              <a:buSzPct val="100000"/>
              <a:buFont typeface="Times New Roman"/>
              <a:buChar char="o"/>
            </a:pPr>
            <a:r>
              <a:rPr lang="en-US" sz="1500">
                <a:latin typeface="Times New Roman"/>
                <a:ea typeface="Times New Roman"/>
                <a:cs typeface="Times New Roman"/>
                <a:sym typeface="Times New Roman"/>
              </a:rPr>
              <a:t>Large Positive (LP)</a:t>
            </a:r>
            <a:endParaRPr sz="1500">
              <a:latin typeface="Times New Roman"/>
              <a:ea typeface="Times New Roman"/>
              <a:cs typeface="Times New Roman"/>
              <a:sym typeface="Times New Roman"/>
            </a:endParaRPr>
          </a:p>
          <a:p>
            <a:pPr indent="-316706" lvl="0" marL="457200" rtl="0" algn="just">
              <a:lnSpc>
                <a:spcPct val="115000"/>
              </a:lnSpc>
              <a:spcBef>
                <a:spcPts val="300"/>
              </a:spcBef>
              <a:spcAft>
                <a:spcPts val="0"/>
              </a:spcAft>
              <a:buSzPct val="100000"/>
              <a:buFont typeface="Times New Roman"/>
              <a:buChar char="o"/>
            </a:pPr>
            <a:r>
              <a:rPr lang="en-US" sz="1500">
                <a:latin typeface="Times New Roman"/>
                <a:ea typeface="Times New Roman"/>
                <a:cs typeface="Times New Roman"/>
                <a:sym typeface="Times New Roman"/>
              </a:rPr>
              <a:t>Medium Positive (MP)</a:t>
            </a:r>
            <a:endParaRPr sz="1500">
              <a:latin typeface="Times New Roman"/>
              <a:ea typeface="Times New Roman"/>
              <a:cs typeface="Times New Roman"/>
              <a:sym typeface="Times New Roman"/>
            </a:endParaRPr>
          </a:p>
          <a:p>
            <a:pPr indent="-316706" lvl="0" marL="457200" rtl="0" algn="just">
              <a:lnSpc>
                <a:spcPct val="115000"/>
              </a:lnSpc>
              <a:spcBef>
                <a:spcPts val="300"/>
              </a:spcBef>
              <a:spcAft>
                <a:spcPts val="0"/>
              </a:spcAft>
              <a:buSzPct val="100000"/>
              <a:buFont typeface="Times New Roman"/>
              <a:buChar char="o"/>
            </a:pPr>
            <a:r>
              <a:rPr lang="en-US" sz="1500">
                <a:latin typeface="Times New Roman"/>
                <a:ea typeface="Times New Roman"/>
                <a:cs typeface="Times New Roman"/>
                <a:sym typeface="Times New Roman"/>
              </a:rPr>
              <a:t>Small (S)</a:t>
            </a:r>
            <a:endParaRPr sz="1500">
              <a:latin typeface="Times New Roman"/>
              <a:ea typeface="Times New Roman"/>
              <a:cs typeface="Times New Roman"/>
              <a:sym typeface="Times New Roman"/>
            </a:endParaRPr>
          </a:p>
          <a:p>
            <a:pPr indent="-316706" lvl="0" marL="457200" rtl="0" algn="just">
              <a:lnSpc>
                <a:spcPct val="115000"/>
              </a:lnSpc>
              <a:spcBef>
                <a:spcPts val="300"/>
              </a:spcBef>
              <a:spcAft>
                <a:spcPts val="0"/>
              </a:spcAft>
              <a:buSzPct val="100000"/>
              <a:buFont typeface="Times New Roman"/>
              <a:buChar char="o"/>
            </a:pPr>
            <a:r>
              <a:rPr lang="en-US" sz="1500">
                <a:latin typeface="Times New Roman"/>
                <a:ea typeface="Times New Roman"/>
                <a:cs typeface="Times New Roman"/>
                <a:sym typeface="Times New Roman"/>
              </a:rPr>
              <a:t>Medium Negative (MN)</a:t>
            </a:r>
            <a:endParaRPr sz="1500">
              <a:latin typeface="Times New Roman"/>
              <a:ea typeface="Times New Roman"/>
              <a:cs typeface="Times New Roman"/>
              <a:sym typeface="Times New Roman"/>
            </a:endParaRPr>
          </a:p>
          <a:p>
            <a:pPr indent="-316706" lvl="0" marL="457200" rtl="0" algn="just">
              <a:lnSpc>
                <a:spcPct val="115000"/>
              </a:lnSpc>
              <a:spcBef>
                <a:spcPts val="300"/>
              </a:spcBef>
              <a:spcAft>
                <a:spcPts val="0"/>
              </a:spcAft>
              <a:buSzPct val="100000"/>
              <a:buFont typeface="Times New Roman"/>
              <a:buChar char="o"/>
            </a:pPr>
            <a:r>
              <a:rPr lang="en-US" sz="1500">
                <a:latin typeface="Times New Roman"/>
                <a:ea typeface="Times New Roman"/>
                <a:cs typeface="Times New Roman"/>
                <a:sym typeface="Times New Roman"/>
              </a:rPr>
              <a:t>Large negative (LN)</a:t>
            </a:r>
            <a:endParaRPr sz="1500">
              <a:latin typeface="Times New Roman"/>
              <a:ea typeface="Times New Roman"/>
              <a:cs typeface="Times New Roman"/>
              <a:sym typeface="Times New Roman"/>
            </a:endParaRPr>
          </a:p>
          <a:p>
            <a:pPr indent="0" lvl="0" marL="0" rtl="0" algn="just">
              <a:lnSpc>
                <a:spcPct val="115000"/>
              </a:lnSpc>
              <a:spcBef>
                <a:spcPts val="1400"/>
              </a:spcBef>
              <a:spcAft>
                <a:spcPts val="0"/>
              </a:spcAft>
              <a:buNone/>
            </a:pPr>
            <a:r>
              <a:rPr lang="en-US" sz="1500">
                <a:latin typeface="Times New Roman"/>
                <a:ea typeface="Times New Roman"/>
                <a:cs typeface="Times New Roman"/>
                <a:sym typeface="Times New Roman"/>
              </a:rPr>
              <a:t>3. </a:t>
            </a:r>
            <a:r>
              <a:rPr b="1" lang="en-US" sz="1500">
                <a:latin typeface="Times New Roman"/>
                <a:ea typeface="Times New Roman"/>
                <a:cs typeface="Times New Roman"/>
                <a:sym typeface="Times New Roman"/>
              </a:rPr>
              <a:t>Inference Engine</a:t>
            </a:r>
            <a:endParaRPr b="1" sz="1500">
              <a:latin typeface="Times New Roman"/>
              <a:ea typeface="Times New Roman"/>
              <a:cs typeface="Times New Roman"/>
              <a:sym typeface="Times New Roman"/>
            </a:endParaRPr>
          </a:p>
          <a:p>
            <a:pPr indent="0" lvl="0" marL="0" rtl="0" algn="just">
              <a:spcBef>
                <a:spcPts val="1400"/>
              </a:spcBef>
              <a:spcAft>
                <a:spcPts val="0"/>
              </a:spcAft>
              <a:buNone/>
            </a:pPr>
            <a:r>
              <a:rPr lang="en-US" sz="1500">
                <a:latin typeface="Times New Roman"/>
                <a:ea typeface="Times New Roman"/>
                <a:cs typeface="Times New Roman"/>
                <a:sym typeface="Times New Roman"/>
              </a:rPr>
              <a:t>This component is a main component in any Fuzzy Logic system (FLS), because all the information is processed in the Inference Engine. It allows users to find the matching degree between the current fuzzy input and the rules. After the matching degree, this system determines which rule is to be added according to the given input field. When all rules are fired, then they are combined for developing the control actions.</a:t>
            </a:r>
            <a:endParaRPr sz="1500">
              <a:latin typeface="Times New Roman"/>
              <a:ea typeface="Times New Roman"/>
              <a:cs typeface="Times New Roman"/>
              <a:sym typeface="Times New Roman"/>
            </a:endParaRPr>
          </a:p>
          <a:p>
            <a:pPr indent="0" lvl="0" marL="0" rtl="0" algn="just">
              <a:lnSpc>
                <a:spcPct val="115000"/>
              </a:lnSpc>
              <a:spcBef>
                <a:spcPts val="1400"/>
              </a:spcBef>
              <a:spcAft>
                <a:spcPts val="0"/>
              </a:spcAft>
              <a:buNone/>
            </a:pPr>
            <a:r>
              <a:rPr lang="en-US" sz="1500">
                <a:latin typeface="Times New Roman"/>
                <a:ea typeface="Times New Roman"/>
                <a:cs typeface="Times New Roman"/>
                <a:sym typeface="Times New Roman"/>
              </a:rPr>
              <a:t>4.</a:t>
            </a:r>
            <a:r>
              <a:rPr b="1" lang="en-US" sz="1500">
                <a:latin typeface="Times New Roman"/>
                <a:ea typeface="Times New Roman"/>
                <a:cs typeface="Times New Roman"/>
                <a:sym typeface="Times New Roman"/>
              </a:rPr>
              <a:t> Defuzzification</a:t>
            </a:r>
            <a:endParaRPr b="1" sz="1500">
              <a:latin typeface="Times New Roman"/>
              <a:ea typeface="Times New Roman"/>
              <a:cs typeface="Times New Roman"/>
              <a:sym typeface="Times New Roman"/>
            </a:endParaRPr>
          </a:p>
          <a:p>
            <a:pPr indent="0" lvl="0" marL="0" rtl="0" algn="just">
              <a:spcBef>
                <a:spcPts val="1400"/>
              </a:spcBef>
              <a:spcAft>
                <a:spcPts val="0"/>
              </a:spcAft>
              <a:buNone/>
            </a:pPr>
            <a:r>
              <a:rPr b="1" lang="en-US" sz="1500">
                <a:latin typeface="Times New Roman"/>
                <a:ea typeface="Times New Roman"/>
                <a:cs typeface="Times New Roman"/>
                <a:sym typeface="Times New Roman"/>
              </a:rPr>
              <a:t>Defuzzification</a:t>
            </a:r>
            <a:r>
              <a:rPr lang="en-US" sz="1500">
                <a:latin typeface="Times New Roman"/>
                <a:ea typeface="Times New Roman"/>
                <a:cs typeface="Times New Roman"/>
                <a:sym typeface="Times New Roman"/>
              </a:rPr>
              <a:t> is a module or component, which takes the fuzzy set inputs generated by the </a:t>
            </a:r>
            <a:r>
              <a:rPr b="1" lang="en-US" sz="1500">
                <a:latin typeface="Times New Roman"/>
                <a:ea typeface="Times New Roman"/>
                <a:cs typeface="Times New Roman"/>
                <a:sym typeface="Times New Roman"/>
              </a:rPr>
              <a:t>Inference Engine</a:t>
            </a:r>
            <a:r>
              <a:rPr lang="en-US" sz="1500">
                <a:latin typeface="Times New Roman"/>
                <a:ea typeface="Times New Roman"/>
                <a:cs typeface="Times New Roman"/>
                <a:sym typeface="Times New Roman"/>
              </a:rPr>
              <a:t>, and then transforms them into a crisp value.  It is the last step in the process of a fuzzy logic system. The crisp value is a type of value which is acceptable by the user. Various techniques are present to do this, but the user has to select the best one fo</a:t>
            </a:r>
            <a:endParaRPr sz="2500">
              <a:latin typeface="Times New Roman"/>
              <a:ea typeface="Times New Roman"/>
              <a:cs typeface="Times New Roman"/>
              <a:sym typeface="Times New Roman"/>
            </a:endParaRPr>
          </a:p>
          <a:p>
            <a:pPr indent="0" lvl="0" marL="0" rtl="0" algn="l">
              <a:spcBef>
                <a:spcPts val="14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Times New Roman"/>
              <a:buNone/>
            </a:pPr>
            <a:r>
              <a:rPr lang="en-US">
                <a:latin typeface="Times New Roman"/>
                <a:ea typeface="Times New Roman"/>
                <a:cs typeface="Times New Roman"/>
                <a:sym typeface="Times New Roman"/>
              </a:rPr>
              <a:t>COURSE DESCRIPTION</a:t>
            </a:r>
            <a:br>
              <a:rPr lang="en-US">
                <a:latin typeface="Times New Roman"/>
                <a:ea typeface="Times New Roman"/>
                <a:cs typeface="Times New Roman"/>
                <a:sym typeface="Times New Roman"/>
              </a:rPr>
            </a:br>
            <a:endParaRPr/>
          </a:p>
        </p:txBody>
      </p:sp>
      <p:sp>
        <p:nvSpPr>
          <p:cNvPr id="117" name="Google Shape;117;p2"/>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Soft Comtuting is everywhere. </a:t>
            </a:r>
            <a:endParaRPr/>
          </a:p>
          <a:p>
            <a:pPr indent="-342900" lvl="0" marL="342900" rtl="0" algn="l">
              <a:lnSpc>
                <a:spcPct val="100000"/>
              </a:lnSpc>
              <a:spcBef>
                <a:spcPts val="400"/>
              </a:spcBef>
              <a:spcAft>
                <a:spcPts val="0"/>
              </a:spcAft>
              <a:buClr>
                <a:schemeClr val="dk1"/>
              </a:buClr>
              <a:buSzPts val="2000"/>
              <a:buFont typeface="Times New Roman"/>
              <a:buChar char="•"/>
            </a:pPr>
            <a:r>
              <a:rPr lang="en-US" sz="2000">
                <a:solidFill>
                  <a:srgbClr val="040C28"/>
                </a:solidFill>
                <a:latin typeface="Times New Roman"/>
                <a:ea typeface="Times New Roman"/>
                <a:cs typeface="Times New Roman"/>
                <a:sym typeface="Times New Roman"/>
              </a:rPr>
              <a:t>An umbrella term used to describe types of algorithms that produce approximate solutions to unsolvable high-level problems in computer science</a:t>
            </a:r>
            <a:r>
              <a:rPr lang="en-US" sz="2000">
                <a:solidFill>
                  <a:srgbClr val="202124"/>
                </a:solidFill>
                <a:highlight>
                  <a:srgbClr val="FFFFFF"/>
                </a:highlight>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215900" lvl="0" marL="3429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Times New Roman"/>
              <a:buNone/>
            </a:pPr>
            <a:r>
              <a:rPr lang="en-US">
                <a:latin typeface="Times New Roman"/>
                <a:ea typeface="Times New Roman"/>
                <a:cs typeface="Times New Roman"/>
                <a:sym typeface="Times New Roman"/>
              </a:rPr>
              <a:t>COURSE </a:t>
            </a:r>
            <a:r>
              <a:rPr lang="en-US"/>
              <a:t>OBJECTIVES </a:t>
            </a:r>
            <a:br>
              <a:rPr lang="en-US">
                <a:latin typeface="Times New Roman"/>
                <a:ea typeface="Times New Roman"/>
                <a:cs typeface="Times New Roman"/>
                <a:sym typeface="Times New Roman"/>
              </a:rPr>
            </a:br>
            <a:endParaRPr/>
          </a:p>
        </p:txBody>
      </p:sp>
      <p:sp>
        <p:nvSpPr>
          <p:cNvPr id="123" name="Google Shape;123;p3"/>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 </a:t>
            </a:r>
            <a:r>
              <a:rPr lang="en-US" sz="2000"/>
              <a:t>To understand </a:t>
            </a:r>
            <a:r>
              <a:rPr lang="en-US" sz="2000">
                <a:solidFill>
                  <a:srgbClr val="202124"/>
                </a:solidFill>
                <a:highlight>
                  <a:srgbClr val="FFFFFF"/>
                </a:highlight>
              </a:rPr>
              <a:t>soft computing concepts and techniques</a:t>
            </a:r>
            <a:endParaRPr sz="2900"/>
          </a:p>
          <a:p>
            <a:pPr indent="-342900" lvl="0" marL="342900" rtl="0" algn="l">
              <a:lnSpc>
                <a:spcPct val="100000"/>
              </a:lnSpc>
              <a:spcBef>
                <a:spcPts val="400"/>
              </a:spcBef>
              <a:spcAft>
                <a:spcPts val="0"/>
              </a:spcAft>
              <a:buClr>
                <a:schemeClr val="dk1"/>
              </a:buClr>
              <a:buSzPts val="2000"/>
              <a:buChar char="•"/>
            </a:pPr>
            <a:r>
              <a:rPr lang="en-US" sz="2000"/>
              <a:t>To </a:t>
            </a:r>
            <a:r>
              <a:rPr lang="en-US" sz="2000">
                <a:solidFill>
                  <a:srgbClr val="202124"/>
                </a:solidFill>
                <a:highlight>
                  <a:srgbClr val="FFFFFF"/>
                </a:highlight>
              </a:rPr>
              <a:t>foster their abilities in designing and implementing soft computing based solutions for real-world and engineering problems.</a:t>
            </a:r>
            <a:endParaRPr sz="2900"/>
          </a:p>
          <a:p>
            <a:pPr indent="-342900" lvl="0" marL="342900" rtl="0" algn="l">
              <a:lnSpc>
                <a:spcPct val="100000"/>
              </a:lnSpc>
              <a:spcBef>
                <a:spcPts val="400"/>
              </a:spcBef>
              <a:spcAft>
                <a:spcPts val="0"/>
              </a:spcAft>
              <a:buClr>
                <a:schemeClr val="dk1"/>
              </a:buClr>
              <a:buSzPts val="2000"/>
              <a:buChar char="•"/>
            </a:pPr>
            <a:r>
              <a:rPr lang="en-US" sz="2000"/>
              <a:t>To </a:t>
            </a:r>
            <a:r>
              <a:rPr lang="en-US" sz="2000">
                <a:solidFill>
                  <a:srgbClr val="202124"/>
                </a:solidFill>
                <a:highlight>
                  <a:srgbClr val="FFFFFF"/>
                </a:highlight>
              </a:rPr>
              <a:t>Introduce students to fuzzy systems, fuzzy logic and its applications</a:t>
            </a:r>
            <a:r>
              <a:rPr lang="en-US" sz="1500">
                <a:solidFill>
                  <a:srgbClr val="202124"/>
                </a:solidFill>
                <a:highlight>
                  <a:srgbClr val="FFFFFF"/>
                </a:highlight>
                <a:latin typeface="Arial"/>
                <a:ea typeface="Arial"/>
                <a:cs typeface="Arial"/>
                <a:sym typeface="Arial"/>
              </a:rPr>
              <a:t>.</a:t>
            </a:r>
            <a:endParaRPr/>
          </a:p>
          <a:p>
            <a:pPr indent="-342900" lvl="0" marL="342900" rtl="0" algn="l">
              <a:lnSpc>
                <a:spcPct val="100000"/>
              </a:lnSpc>
              <a:spcBef>
                <a:spcPts val="400"/>
              </a:spcBef>
              <a:spcAft>
                <a:spcPts val="0"/>
              </a:spcAft>
              <a:buClr>
                <a:schemeClr val="dk1"/>
              </a:buClr>
              <a:buSzPts val="2000"/>
              <a:buChar char="•"/>
            </a:pPr>
            <a:r>
              <a:rPr lang="en-US" sz="2000"/>
              <a:t>To </a:t>
            </a:r>
            <a:r>
              <a:rPr lang="en-US" sz="2000">
                <a:solidFill>
                  <a:srgbClr val="040C28"/>
                </a:solidFill>
              </a:rPr>
              <a:t>Provide the mathematical background for carrying out the optimization associated with neural network learning</a:t>
            </a:r>
            <a:r>
              <a:rPr lang="en-US" sz="2000"/>
              <a:t>.</a:t>
            </a:r>
            <a:endParaRPr sz="2000"/>
          </a:p>
          <a:p>
            <a:pPr indent="-215900" lvl="0" marL="3429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215900" lvl="0" marL="3429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Times New Roman"/>
              <a:buNone/>
            </a:pPr>
            <a:r>
              <a:rPr lang="en-US">
                <a:latin typeface="Times New Roman"/>
                <a:ea typeface="Times New Roman"/>
                <a:cs typeface="Times New Roman"/>
                <a:sym typeface="Times New Roman"/>
              </a:rPr>
              <a:t>COURSE </a:t>
            </a:r>
            <a:r>
              <a:rPr lang="en-US"/>
              <a:t>OUTCOMES</a:t>
            </a:r>
            <a:br>
              <a:rPr lang="en-US"/>
            </a:br>
            <a:endParaRPr/>
          </a:p>
        </p:txBody>
      </p:sp>
      <p:sp>
        <p:nvSpPr>
          <p:cNvPr id="129" name="Google Shape;129;p4"/>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 </a:t>
            </a:r>
            <a:r>
              <a:rPr lang="en-US" sz="2000"/>
              <a:t>On completion of this course, the students are expected to have learnt about the following:</a:t>
            </a:r>
            <a:endParaRPr/>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215900" lvl="0" marL="3429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graphicFrame>
        <p:nvGraphicFramePr>
          <p:cNvPr id="130" name="Google Shape;130;p4"/>
          <p:cNvGraphicFramePr/>
          <p:nvPr/>
        </p:nvGraphicFramePr>
        <p:xfrm>
          <a:off x="393900" y="2719575"/>
          <a:ext cx="3000000" cy="3000000"/>
        </p:xfrm>
        <a:graphic>
          <a:graphicData uri="http://schemas.openxmlformats.org/drawingml/2006/table">
            <a:tbl>
              <a:tblPr bandCol="1" bandRow="1">
                <a:noFill/>
                <a:tableStyleId>{F2A287E5-B4AB-4E73-902A-C9EBDF8C997A}</a:tableStyleId>
              </a:tblPr>
              <a:tblGrid>
                <a:gridCol w="1158075"/>
                <a:gridCol w="7057650"/>
              </a:tblGrid>
              <a:tr h="415700">
                <a:tc>
                  <a:txBody>
                    <a:bodyPr/>
                    <a:lstStyle/>
                    <a:p>
                      <a:pPr indent="0" lvl="0" marL="171450" marR="40005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C01</a:t>
                      </a:r>
                      <a:endParaRPr sz="16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00050" rtl="0" algn="just">
                        <a:lnSpc>
                          <a:spcPct val="100000"/>
                        </a:lnSpc>
                        <a:spcBef>
                          <a:spcPts val="0"/>
                        </a:spcBef>
                        <a:spcAft>
                          <a:spcPts val="0"/>
                        </a:spcAft>
                        <a:buClr>
                          <a:srgbClr val="000000"/>
                        </a:buClr>
                        <a:buSzPts val="1600"/>
                        <a:buFont typeface="Arial"/>
                        <a:buNone/>
                      </a:pPr>
                      <a:r>
                        <a:rPr lang="en-US" sz="1600" u="none" cap="none" strike="noStrike">
                          <a:latin typeface="Calibri"/>
                          <a:ea typeface="Calibri"/>
                          <a:cs typeface="Calibri"/>
                          <a:sym typeface="Calibri"/>
                        </a:rPr>
                        <a:t>     </a:t>
                      </a:r>
                      <a:r>
                        <a:rPr lang="en-US" sz="1600" u="none" cap="none" strike="noStrike">
                          <a:latin typeface="Times New Roman"/>
                          <a:ea typeface="Times New Roman"/>
                          <a:cs typeface="Times New Roman"/>
                          <a:sym typeface="Times New Roman"/>
                        </a:rPr>
                        <a:t>Describe familiarity with the basic concepts related to soft computing</a:t>
                      </a:r>
                      <a:endParaRPr sz="1600" u="none" cap="none" strike="noStrike">
                        <a:latin typeface="Times New Roman"/>
                        <a:ea typeface="Times New Roman"/>
                        <a:cs typeface="Times New Roman"/>
                        <a:sym typeface="Times New Roman"/>
                      </a:endParaRPr>
                    </a:p>
                  </a:txBody>
                  <a:tcPr marT="0" marB="0" marR="73025" marL="73025" anchor="ctr">
                    <a:lnL cap="flat" cmpd="sng" w="9525">
                      <a:solidFill>
                        <a:srgbClr val="000000"/>
                      </a:solidFill>
                      <a:prstDash val="solid"/>
                      <a:round/>
                      <a:headEnd len="sm" w="sm" type="none"/>
                      <a:tailEnd len="sm" w="sm" type="none"/>
                    </a:lnL>
                  </a:tcPr>
                </a:tc>
              </a:tr>
              <a:tr h="436700">
                <a:tc>
                  <a:txBody>
                    <a:bodyPr/>
                    <a:lstStyle/>
                    <a:p>
                      <a:pPr indent="0" lvl="0" marL="171450" marR="40005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CO2</a:t>
                      </a:r>
                      <a:endParaRPr sz="1600" u="none" cap="none" strike="noStrike">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1450" marR="40005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Illustrate various fuzzy lgic functions </a:t>
                      </a:r>
                      <a:endParaRPr sz="1600" u="none" cap="none" strike="noStrike">
                        <a:latin typeface="Times New Roman"/>
                        <a:ea typeface="Times New Roman"/>
                        <a:cs typeface="Times New Roman"/>
                        <a:sym typeface="Times New Roman"/>
                      </a:endParaRPr>
                    </a:p>
                  </a:txBody>
                  <a:tcPr marT="0" marB="0" marR="73025" marL="73025" anchor="ctr">
                    <a:lnL cap="flat" cmpd="sng" w="9525">
                      <a:solidFill>
                        <a:srgbClr val="000000"/>
                      </a:solidFill>
                      <a:prstDash val="solid"/>
                      <a:round/>
                      <a:headEnd len="sm" w="sm" type="none"/>
                      <a:tailEnd len="sm" w="sm" type="none"/>
                    </a:lnL>
                  </a:tcPr>
                </a:tc>
              </a:tr>
              <a:tr h="328650">
                <a:tc>
                  <a:txBody>
                    <a:bodyPr/>
                    <a:lstStyle/>
                    <a:p>
                      <a:pPr indent="0" lvl="0" marL="171450" marR="40005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CO3</a:t>
                      </a:r>
                      <a:endParaRPr sz="16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1450" marR="40005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Analyze numerous artificial neural network types</a:t>
                      </a:r>
                      <a:endParaRPr sz="1600" u="none" cap="none" strike="noStrike">
                        <a:latin typeface="Times New Roman"/>
                        <a:ea typeface="Times New Roman"/>
                        <a:cs typeface="Times New Roman"/>
                        <a:sym typeface="Times New Roman"/>
                      </a:endParaRPr>
                    </a:p>
                  </a:txBody>
                  <a:tcPr marT="0" marB="0" marR="73025" marL="73025" anchor="ctr">
                    <a:lnL cap="flat" cmpd="sng" w="9525">
                      <a:solidFill>
                        <a:srgbClr val="000000"/>
                      </a:solidFill>
                      <a:prstDash val="solid"/>
                      <a:round/>
                      <a:headEnd len="sm" w="sm" type="none"/>
                      <a:tailEnd len="sm" w="sm" type="none"/>
                    </a:lnL>
                  </a:tcPr>
                </a:tc>
              </a:tr>
              <a:tr h="509750">
                <a:tc>
                  <a:txBody>
                    <a:bodyPr/>
                    <a:lstStyle/>
                    <a:p>
                      <a:pPr indent="0" lvl="0" marL="171450" marR="40005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CO4</a:t>
                      </a:r>
                      <a:endParaRPr sz="16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1450" marR="40005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Outline fundamental concepts of genetic algorithms in machine learning</a:t>
                      </a:r>
                      <a:endParaRPr sz="1600" u="none" cap="none" strike="noStrike">
                        <a:latin typeface="Times New Roman"/>
                        <a:ea typeface="Times New Roman"/>
                        <a:cs typeface="Times New Roman"/>
                        <a:sym typeface="Times New Roman"/>
                      </a:endParaRPr>
                    </a:p>
                  </a:txBody>
                  <a:tcPr marT="0" marB="0" marR="73025" marL="73025" anchor="ctr">
                    <a:lnL cap="flat" cmpd="sng" w="9525">
                      <a:solidFill>
                        <a:srgbClr val="000000"/>
                      </a:solidFill>
                      <a:prstDash val="solid"/>
                      <a:round/>
                      <a:headEnd len="sm" w="sm" type="none"/>
                      <a:tailEnd len="sm" w="sm" type="none"/>
                    </a:lnL>
                  </a:tcPr>
                </a:tc>
              </a:tr>
              <a:tr h="359100">
                <a:tc>
                  <a:txBody>
                    <a:bodyPr/>
                    <a:lstStyle/>
                    <a:p>
                      <a:pPr indent="0" lvl="0" marL="171450" marR="40005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CO5</a:t>
                      </a:r>
                      <a:endParaRPr sz="16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1450" marR="400050" rtl="0" algn="just">
                        <a:lnSpc>
                          <a:spcPct val="100833"/>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Develop hybrid nature of FIS techniques to real world problems by extending the capabilities of existing technology</a:t>
                      </a:r>
                      <a:endParaRPr sz="1600" u="none" cap="none" strike="noStrike">
                        <a:latin typeface="Times New Roman"/>
                        <a:ea typeface="Times New Roman"/>
                        <a:cs typeface="Times New Roman"/>
                        <a:sym typeface="Times New Roman"/>
                      </a:endParaRPr>
                    </a:p>
                  </a:txBody>
                  <a:tcPr marT="0" marB="0" marR="73025" marL="73025" anchor="ctr">
                    <a:lnL cap="flat" cmpd="sng" w="9525">
                      <a:solidFill>
                        <a:srgbClr val="000000"/>
                      </a:solidFill>
                      <a:prstDash val="solid"/>
                      <a:round/>
                      <a:headEnd len="sm" w="sm" type="none"/>
                      <a:tailEnd len="sm" w="sm" type="none"/>
                    </a:ln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mbria"/>
              <a:buNone/>
            </a:pPr>
            <a:r>
              <a:rPr lang="en-US"/>
              <a:t>Chapter 1.1.3</a:t>
            </a:r>
            <a:endParaRPr/>
          </a:p>
        </p:txBody>
      </p:sp>
      <p:sp>
        <p:nvSpPr>
          <p:cNvPr id="136" name="Google Shape;136;p5"/>
          <p:cNvSpPr txBox="1"/>
          <p:nvPr>
            <p:ph idx="1" type="body"/>
          </p:nvPr>
        </p:nvSpPr>
        <p:spPr>
          <a:xfrm>
            <a:off x="0" y="1473100"/>
            <a:ext cx="9144000" cy="47754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800"/>
              </a:spcBef>
              <a:spcAft>
                <a:spcPts val="0"/>
              </a:spcAft>
              <a:buNone/>
            </a:pPr>
            <a:r>
              <a:rPr b="1" lang="en-US">
                <a:latin typeface="Times New Roman"/>
                <a:ea typeface="Times New Roman"/>
                <a:cs typeface="Times New Roman"/>
                <a:sym typeface="Times New Roman"/>
              </a:rPr>
              <a:t>What is Fuzzy Logic?</a:t>
            </a:r>
            <a:endParaRPr b="1">
              <a:latin typeface="Times New Roman"/>
              <a:ea typeface="Times New Roman"/>
              <a:cs typeface="Times New Roman"/>
              <a:sym typeface="Times New Roman"/>
            </a:endParaRPr>
          </a:p>
          <a:p>
            <a:pPr indent="0" lvl="0" marL="0" rtl="0" algn="just">
              <a:spcBef>
                <a:spcPts val="1400"/>
              </a:spcBef>
              <a:spcAft>
                <a:spcPts val="0"/>
              </a:spcAft>
              <a:buNone/>
            </a:pPr>
            <a:r>
              <a:rPr lang="en-US">
                <a:latin typeface="Times New Roman"/>
                <a:ea typeface="Times New Roman"/>
                <a:cs typeface="Times New Roman"/>
                <a:sym typeface="Times New Roman"/>
              </a:rPr>
              <a:t>The </a:t>
            </a:r>
            <a:r>
              <a:rPr b="1" lang="en-US">
                <a:latin typeface="Times New Roman"/>
                <a:ea typeface="Times New Roman"/>
                <a:cs typeface="Times New Roman"/>
                <a:sym typeface="Times New Roman"/>
              </a:rPr>
              <a:t>'Fuzzy'</a:t>
            </a:r>
            <a:r>
              <a:rPr lang="en-US">
                <a:latin typeface="Times New Roman"/>
                <a:ea typeface="Times New Roman"/>
                <a:cs typeface="Times New Roman"/>
                <a:sym typeface="Times New Roman"/>
              </a:rPr>
              <a:t> word means the things that are not clear or are vague. Sometimes, we cannot decide in real life that the given problem or statement is either true or false. At that time, this concept provides many values between the true and false and gives the flexibility to find the best solution to that problem.</a:t>
            </a:r>
            <a:endParaRPr>
              <a:latin typeface="Times New Roman"/>
              <a:ea typeface="Times New Roman"/>
              <a:cs typeface="Times New Roman"/>
              <a:sym typeface="Times New Roman"/>
            </a:endParaRPr>
          </a:p>
          <a:p>
            <a:pPr indent="0" lvl="0" marL="0" rtl="0" algn="just">
              <a:lnSpc>
                <a:spcPct val="115000"/>
              </a:lnSpc>
              <a:spcBef>
                <a:spcPts val="1400"/>
              </a:spcBef>
              <a:spcAft>
                <a:spcPts val="0"/>
              </a:spcAft>
              <a:buNone/>
            </a:pPr>
            <a:r>
              <a:t/>
            </a:r>
            <a:endParaRPr>
              <a:latin typeface="Times New Roman"/>
              <a:ea typeface="Times New Roman"/>
              <a:cs typeface="Times New Roman"/>
              <a:sym typeface="Times New Roman"/>
            </a:endParaRPr>
          </a:p>
          <a:p>
            <a:pPr indent="-342900" lvl="0" marL="342900" rtl="0" algn="just">
              <a:lnSpc>
                <a:spcPct val="100000"/>
              </a:lnSpc>
              <a:spcBef>
                <a:spcPts val="1400"/>
              </a:spcBef>
              <a:spcAft>
                <a:spcPts val="0"/>
              </a:spcAft>
              <a:buClr>
                <a:schemeClr val="dk1"/>
              </a:buClr>
              <a:buSzPts val="2000"/>
              <a:buFont typeface="Arial"/>
              <a:buNone/>
            </a:pPr>
            <a:r>
              <a:t/>
            </a:r>
            <a:endParaRPr sz="2000">
              <a:solidFill>
                <a:srgbClr val="202124"/>
              </a:solidFill>
              <a:highlight>
                <a:schemeClr val="lt1"/>
              </a:highlight>
            </a:endParaRPr>
          </a:p>
        </p:txBody>
      </p:sp>
      <p:sp>
        <p:nvSpPr>
          <p:cNvPr id="137" name="Google Shape;137;p5"/>
          <p:cNvSpPr/>
          <p:nvPr/>
        </p:nvSpPr>
        <p:spPr>
          <a:xfrm>
            <a:off x="0" y="5658000"/>
            <a:ext cx="96303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1200"/>
              </a:spcBef>
              <a:spcAft>
                <a:spcPts val="200"/>
              </a:spcAft>
              <a:buClr>
                <a:schemeClr val="dk1"/>
              </a:buClr>
              <a:buSzPts val="11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990600" y="791650"/>
            <a:ext cx="7924800" cy="72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mbria"/>
              <a:buNone/>
            </a:pPr>
            <a:r>
              <a:rPr lang="en-US"/>
              <a:t>Chapter 1.1.3</a:t>
            </a:r>
            <a:endParaRPr/>
          </a:p>
        </p:txBody>
      </p:sp>
      <p:sp>
        <p:nvSpPr>
          <p:cNvPr id="143" name="Google Shape;143;p6"/>
          <p:cNvSpPr txBox="1"/>
          <p:nvPr>
            <p:ph idx="1" type="body"/>
          </p:nvPr>
        </p:nvSpPr>
        <p:spPr>
          <a:xfrm>
            <a:off x="0" y="1752600"/>
            <a:ext cx="8915400" cy="44958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000"/>
              </a:spcBef>
              <a:spcAft>
                <a:spcPts val="0"/>
              </a:spcAft>
              <a:buClr>
                <a:schemeClr val="dk1"/>
              </a:buClr>
              <a:buSzPts val="1100"/>
              <a:buNone/>
            </a:pPr>
            <a:r>
              <a:rPr b="1" lang="en-US" sz="1800">
                <a:latin typeface="Times New Roman"/>
                <a:ea typeface="Times New Roman"/>
                <a:cs typeface="Times New Roman"/>
                <a:sym typeface="Times New Roman"/>
              </a:rPr>
              <a:t>Example of Fuzzy Logic as comparing to Boolean Logic</a:t>
            </a:r>
            <a:r>
              <a:rPr b="1" lang="en-US" sz="2000"/>
              <a:t>:</a:t>
            </a:r>
            <a:endParaRPr b="1"/>
          </a:p>
          <a:p>
            <a:pPr indent="-342900" lvl="0" marL="342900" rtl="0" algn="just">
              <a:lnSpc>
                <a:spcPct val="100000"/>
              </a:lnSpc>
              <a:spcBef>
                <a:spcPts val="400"/>
              </a:spcBef>
              <a:spcAft>
                <a:spcPts val="0"/>
              </a:spcAft>
              <a:buClr>
                <a:schemeClr val="dk1"/>
              </a:buClr>
              <a:buSzPts val="2000"/>
              <a:buNone/>
            </a:pPr>
            <a:r>
              <a:t/>
            </a:r>
            <a:endParaRPr b="1" sz="2000"/>
          </a:p>
          <a:p>
            <a:pPr indent="0" lvl="0" marL="0" rtl="0" algn="just">
              <a:lnSpc>
                <a:spcPct val="100000"/>
              </a:lnSpc>
              <a:spcBef>
                <a:spcPts val="1400"/>
              </a:spcBef>
              <a:spcAft>
                <a:spcPts val="1400"/>
              </a:spcAft>
              <a:buSzPts val="2400"/>
              <a:buNone/>
            </a:pPr>
            <a:r>
              <a:t/>
            </a:r>
            <a:endParaRPr sz="2000">
              <a:latin typeface="Times New Roman"/>
              <a:ea typeface="Times New Roman"/>
              <a:cs typeface="Times New Roman"/>
              <a:sym typeface="Times New Roman"/>
            </a:endParaRPr>
          </a:p>
        </p:txBody>
      </p:sp>
      <p:pic>
        <p:nvPicPr>
          <p:cNvPr descr="Fuzzy Logic Tutorial" id="144" name="Google Shape;144;p6"/>
          <p:cNvPicPr preferRelativeResize="0"/>
          <p:nvPr/>
        </p:nvPicPr>
        <p:blipFill>
          <a:blip r:embed="rId3">
            <a:alphaModFix/>
          </a:blip>
          <a:stretch>
            <a:fillRect/>
          </a:stretch>
        </p:blipFill>
        <p:spPr>
          <a:xfrm>
            <a:off x="2037250" y="2254750"/>
            <a:ext cx="5892050" cy="393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mbria"/>
              <a:buNone/>
            </a:pPr>
            <a:r>
              <a:rPr lang="en-US"/>
              <a:t>Chapter 1.1.3</a:t>
            </a:r>
            <a:endParaRPr/>
          </a:p>
        </p:txBody>
      </p:sp>
      <p:sp>
        <p:nvSpPr>
          <p:cNvPr id="150" name="Google Shape;150;p7"/>
          <p:cNvSpPr txBox="1"/>
          <p:nvPr>
            <p:ph idx="1" type="body"/>
          </p:nvPr>
        </p:nvSpPr>
        <p:spPr>
          <a:xfrm>
            <a:off x="0" y="1752600"/>
            <a:ext cx="8915400" cy="4495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800"/>
              </a:spcBef>
              <a:spcAft>
                <a:spcPts val="0"/>
              </a:spcAft>
              <a:buClr>
                <a:schemeClr val="dk1"/>
              </a:buClr>
              <a:buSzPts val="1100"/>
              <a:buFont typeface="Arial"/>
              <a:buNone/>
            </a:pPr>
            <a:r>
              <a:rPr b="1" lang="en-US">
                <a:latin typeface="Times New Roman"/>
                <a:ea typeface="Times New Roman"/>
                <a:cs typeface="Times New Roman"/>
                <a:sym typeface="Times New Roman"/>
              </a:rPr>
              <a:t>Fuzzy Logic(Cont…..)</a:t>
            </a:r>
            <a:endParaRPr b="1" sz="2000"/>
          </a:p>
          <a:p>
            <a:pPr indent="0" lvl="0" marL="0" rtl="0" algn="just">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Fuzzy logic contains the multiple logical values and these values are the truth values of a variable or problem between 0 and 1. This concept was introduced by </a:t>
            </a:r>
            <a:r>
              <a:rPr b="1" lang="en-US" sz="1800">
                <a:latin typeface="Times New Roman"/>
                <a:ea typeface="Times New Roman"/>
                <a:cs typeface="Times New Roman"/>
                <a:sym typeface="Times New Roman"/>
              </a:rPr>
              <a:t>Lofti Zadeh</a:t>
            </a:r>
            <a:r>
              <a:rPr lang="en-US" sz="1800">
                <a:latin typeface="Times New Roman"/>
                <a:ea typeface="Times New Roman"/>
                <a:cs typeface="Times New Roman"/>
                <a:sym typeface="Times New Roman"/>
              </a:rPr>
              <a:t> in </a:t>
            </a:r>
            <a:r>
              <a:rPr b="1" lang="en-US" sz="1800">
                <a:latin typeface="Times New Roman"/>
                <a:ea typeface="Times New Roman"/>
                <a:cs typeface="Times New Roman"/>
                <a:sym typeface="Times New Roman"/>
              </a:rPr>
              <a:t>1965</a:t>
            </a:r>
            <a:r>
              <a:rPr lang="en-US" sz="1800">
                <a:latin typeface="Times New Roman"/>
                <a:ea typeface="Times New Roman"/>
                <a:cs typeface="Times New Roman"/>
                <a:sym typeface="Times New Roman"/>
              </a:rPr>
              <a:t> based on the </a:t>
            </a:r>
            <a:r>
              <a:rPr b="1" lang="en-US" sz="1800">
                <a:latin typeface="Times New Roman"/>
                <a:ea typeface="Times New Roman"/>
                <a:cs typeface="Times New Roman"/>
                <a:sym typeface="Times New Roman"/>
              </a:rPr>
              <a:t>Fuzzy Set Theory</a:t>
            </a:r>
            <a:r>
              <a:rPr lang="en-US" sz="1800">
                <a:latin typeface="Times New Roman"/>
                <a:ea typeface="Times New Roman"/>
                <a:cs typeface="Times New Roman"/>
                <a:sym typeface="Times New Roman"/>
              </a:rPr>
              <a:t>. This concept provides the possibilities which are not given by computers, but similar to the range of possibilities generated by humans.</a:t>
            </a:r>
            <a:endParaRPr sz="18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In the Boolean system, only two possibilities (0 and 1) exist, where 1 denotes the absolute truth value and 0 denotes the absolute false value. But in the fuzzy system, there are multiple possibilities present between the 0 and 1, which are partially false and partially true.</a:t>
            </a:r>
            <a:endParaRPr sz="18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The Fuzzy logic can be implemented in systems such as micro-controllers, workstation-based or large network-based systems for achieving the definite output. It can also be implemented in both hardware or software.</a:t>
            </a:r>
            <a:endParaRPr sz="1800">
              <a:latin typeface="Times New Roman"/>
              <a:ea typeface="Times New Roman"/>
              <a:cs typeface="Times New Roman"/>
              <a:sym typeface="Times New Roman"/>
            </a:endParaRPr>
          </a:p>
          <a:p>
            <a:pPr indent="0" lvl="0" marL="0" rtl="0" algn="just">
              <a:lnSpc>
                <a:spcPct val="100000"/>
              </a:lnSpc>
              <a:spcBef>
                <a:spcPts val="1400"/>
              </a:spcBef>
              <a:spcAft>
                <a:spcPts val="0"/>
              </a:spcAft>
              <a:buClr>
                <a:schemeClr val="dk1"/>
              </a:buClr>
              <a:buSzPts val="1100"/>
              <a:buFont typeface="Arial"/>
              <a:buNone/>
            </a:pPr>
            <a:r>
              <a:t/>
            </a:r>
            <a:endParaRPr sz="2000"/>
          </a:p>
          <a:p>
            <a:pPr indent="0" lvl="0" marL="0" rtl="0" algn="just">
              <a:lnSpc>
                <a:spcPct val="100000"/>
              </a:lnSpc>
              <a:spcBef>
                <a:spcPts val="1400"/>
              </a:spcBef>
              <a:spcAft>
                <a:spcPts val="0"/>
              </a:spcAft>
              <a:buSzPts val="2400"/>
              <a:buNone/>
            </a:pPr>
            <a:r>
              <a:t/>
            </a:r>
            <a:endParaRPr b="1"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974557" y="585537"/>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mbria"/>
              <a:buNone/>
            </a:pPr>
            <a:r>
              <a:rPr lang="en-US"/>
              <a:t>Chapter 1.1.3</a:t>
            </a:r>
            <a:endParaRPr/>
          </a:p>
        </p:txBody>
      </p:sp>
      <p:sp>
        <p:nvSpPr>
          <p:cNvPr id="156" name="Google Shape;156;p8"/>
          <p:cNvSpPr txBox="1"/>
          <p:nvPr>
            <p:ph idx="1" type="body"/>
          </p:nvPr>
        </p:nvSpPr>
        <p:spPr>
          <a:xfrm>
            <a:off x="0" y="1347600"/>
            <a:ext cx="9144000" cy="560610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15000"/>
              </a:lnSpc>
              <a:spcBef>
                <a:spcPts val="1800"/>
              </a:spcBef>
              <a:spcAft>
                <a:spcPts val="0"/>
              </a:spcAft>
              <a:buNone/>
            </a:pPr>
            <a:r>
              <a:rPr b="1" lang="en-US" sz="2000">
                <a:latin typeface="Times New Roman"/>
                <a:ea typeface="Times New Roman"/>
                <a:cs typeface="Times New Roman"/>
                <a:sym typeface="Times New Roman"/>
              </a:rPr>
              <a:t>Characteristics of Fuzzy Logic</a:t>
            </a:r>
            <a:endParaRPr b="1" sz="3200"/>
          </a:p>
          <a:p>
            <a:pPr indent="0" lvl="0" marL="0" rtl="0" algn="just">
              <a:spcBef>
                <a:spcPts val="1400"/>
              </a:spcBef>
              <a:spcAft>
                <a:spcPts val="0"/>
              </a:spcAft>
              <a:buClr>
                <a:schemeClr val="dk1"/>
              </a:buClr>
              <a:buSzPts val="1100"/>
              <a:buFont typeface="Arial"/>
              <a:buNone/>
            </a:pPr>
            <a:r>
              <a:rPr lang="en-US" sz="1800">
                <a:latin typeface="Times New Roman"/>
                <a:ea typeface="Times New Roman"/>
                <a:cs typeface="Times New Roman"/>
                <a:sym typeface="Times New Roman"/>
              </a:rPr>
              <a:t>Following are the characteristics of fuzzy logic:</a:t>
            </a:r>
            <a:endParaRPr sz="1800">
              <a:latin typeface="Times New Roman"/>
              <a:ea typeface="Times New Roman"/>
              <a:cs typeface="Times New Roman"/>
              <a:sym typeface="Times New Roman"/>
            </a:endParaRPr>
          </a:p>
          <a:p>
            <a:pPr indent="-342900" lvl="0" marL="457200" rtl="0" algn="just">
              <a:lnSpc>
                <a:spcPct val="115000"/>
              </a:lnSpc>
              <a:spcBef>
                <a:spcPts val="1400"/>
              </a:spcBef>
              <a:spcAft>
                <a:spcPts val="0"/>
              </a:spcAft>
              <a:buSzPts val="1800"/>
              <a:buFont typeface="Times New Roman"/>
              <a:buAutoNum type="arabicPeriod"/>
            </a:pPr>
            <a:r>
              <a:rPr lang="en-US" sz="1800">
                <a:latin typeface="Times New Roman"/>
                <a:ea typeface="Times New Roman"/>
                <a:cs typeface="Times New Roman"/>
                <a:sym typeface="Times New Roman"/>
              </a:rPr>
              <a:t>This concept is flexible and we can easily understand and implement it.</a:t>
            </a:r>
            <a:endParaRPr sz="1800">
              <a:latin typeface="Times New Roman"/>
              <a:ea typeface="Times New Roman"/>
              <a:cs typeface="Times New Roman"/>
              <a:sym typeface="Times New Roman"/>
            </a:endParaRPr>
          </a:p>
          <a:p>
            <a:pPr indent="-342900" lvl="0" marL="457200" rtl="0" algn="just">
              <a:lnSpc>
                <a:spcPct val="115000"/>
              </a:lnSpc>
              <a:spcBef>
                <a:spcPts val="300"/>
              </a:spcBef>
              <a:spcAft>
                <a:spcPts val="0"/>
              </a:spcAft>
              <a:buSzPts val="1800"/>
              <a:buFont typeface="Times New Roman"/>
              <a:buAutoNum type="arabicPeriod"/>
            </a:pPr>
            <a:r>
              <a:rPr lang="en-US" sz="1800">
                <a:latin typeface="Times New Roman"/>
                <a:ea typeface="Times New Roman"/>
                <a:cs typeface="Times New Roman"/>
                <a:sym typeface="Times New Roman"/>
              </a:rPr>
              <a:t>It is used for helping the minimization of the logics created by the human.</a:t>
            </a:r>
            <a:endParaRPr sz="1800">
              <a:latin typeface="Times New Roman"/>
              <a:ea typeface="Times New Roman"/>
              <a:cs typeface="Times New Roman"/>
              <a:sym typeface="Times New Roman"/>
            </a:endParaRPr>
          </a:p>
          <a:p>
            <a:pPr indent="-342900" lvl="0" marL="457200" rtl="0" algn="just">
              <a:lnSpc>
                <a:spcPct val="115000"/>
              </a:lnSpc>
              <a:spcBef>
                <a:spcPts val="300"/>
              </a:spcBef>
              <a:spcAft>
                <a:spcPts val="0"/>
              </a:spcAft>
              <a:buSzPts val="1800"/>
              <a:buFont typeface="Times New Roman"/>
              <a:buAutoNum type="arabicPeriod"/>
            </a:pPr>
            <a:r>
              <a:rPr lang="en-US" sz="1800">
                <a:latin typeface="Times New Roman"/>
                <a:ea typeface="Times New Roman"/>
                <a:cs typeface="Times New Roman"/>
                <a:sym typeface="Times New Roman"/>
              </a:rPr>
              <a:t>It is the best method for finding the solution of those problems which are suitable for approximate or uncertain reasoning.</a:t>
            </a:r>
            <a:endParaRPr sz="1800">
              <a:latin typeface="Times New Roman"/>
              <a:ea typeface="Times New Roman"/>
              <a:cs typeface="Times New Roman"/>
              <a:sym typeface="Times New Roman"/>
            </a:endParaRPr>
          </a:p>
          <a:p>
            <a:pPr indent="-342900" lvl="0" marL="457200" rtl="0" algn="just">
              <a:lnSpc>
                <a:spcPct val="115000"/>
              </a:lnSpc>
              <a:spcBef>
                <a:spcPts val="300"/>
              </a:spcBef>
              <a:spcAft>
                <a:spcPts val="0"/>
              </a:spcAft>
              <a:buSzPts val="1800"/>
              <a:buFont typeface="Times New Roman"/>
              <a:buAutoNum type="arabicPeriod"/>
            </a:pPr>
            <a:r>
              <a:rPr lang="en-US" sz="1800">
                <a:latin typeface="Times New Roman"/>
                <a:ea typeface="Times New Roman"/>
                <a:cs typeface="Times New Roman"/>
                <a:sym typeface="Times New Roman"/>
              </a:rPr>
              <a:t>It always offers two values, which denote the two possible solutions for a problem and statement.</a:t>
            </a:r>
            <a:endParaRPr sz="1800">
              <a:latin typeface="Times New Roman"/>
              <a:ea typeface="Times New Roman"/>
              <a:cs typeface="Times New Roman"/>
              <a:sym typeface="Times New Roman"/>
            </a:endParaRPr>
          </a:p>
          <a:p>
            <a:pPr indent="-342900" lvl="0" marL="457200" rtl="0" algn="just">
              <a:lnSpc>
                <a:spcPct val="115000"/>
              </a:lnSpc>
              <a:spcBef>
                <a:spcPts val="300"/>
              </a:spcBef>
              <a:spcAft>
                <a:spcPts val="0"/>
              </a:spcAft>
              <a:buSzPts val="1800"/>
              <a:buFont typeface="Times New Roman"/>
              <a:buAutoNum type="arabicPeriod"/>
            </a:pPr>
            <a:r>
              <a:rPr lang="en-US" sz="1800">
                <a:latin typeface="Times New Roman"/>
                <a:ea typeface="Times New Roman"/>
                <a:cs typeface="Times New Roman"/>
                <a:sym typeface="Times New Roman"/>
              </a:rPr>
              <a:t>It allows users to build or create the functions which are non-linear of arbitrary complexity.</a:t>
            </a:r>
            <a:endParaRPr sz="1800">
              <a:latin typeface="Times New Roman"/>
              <a:ea typeface="Times New Roman"/>
              <a:cs typeface="Times New Roman"/>
              <a:sym typeface="Times New Roman"/>
            </a:endParaRPr>
          </a:p>
          <a:p>
            <a:pPr indent="-342900" lvl="0" marL="457200" rtl="0" algn="just">
              <a:lnSpc>
                <a:spcPct val="115000"/>
              </a:lnSpc>
              <a:spcBef>
                <a:spcPts val="300"/>
              </a:spcBef>
              <a:spcAft>
                <a:spcPts val="0"/>
              </a:spcAft>
              <a:buSzPts val="1800"/>
              <a:buFont typeface="Times New Roman"/>
              <a:buAutoNum type="arabicPeriod"/>
            </a:pPr>
            <a:r>
              <a:rPr lang="en-US" sz="1800">
                <a:latin typeface="Times New Roman"/>
                <a:ea typeface="Times New Roman"/>
                <a:cs typeface="Times New Roman"/>
                <a:sym typeface="Times New Roman"/>
              </a:rPr>
              <a:t>In fuzzy logic, everything is a matter of degree.</a:t>
            </a:r>
            <a:endParaRPr sz="1800">
              <a:latin typeface="Times New Roman"/>
              <a:ea typeface="Times New Roman"/>
              <a:cs typeface="Times New Roman"/>
              <a:sym typeface="Times New Roman"/>
            </a:endParaRPr>
          </a:p>
          <a:p>
            <a:pPr indent="-342900" lvl="0" marL="457200" rtl="0" algn="just">
              <a:lnSpc>
                <a:spcPct val="115000"/>
              </a:lnSpc>
              <a:spcBef>
                <a:spcPts val="300"/>
              </a:spcBef>
              <a:spcAft>
                <a:spcPts val="0"/>
              </a:spcAft>
              <a:buSzPts val="1800"/>
              <a:buFont typeface="Times New Roman"/>
              <a:buAutoNum type="arabicPeriod"/>
            </a:pPr>
            <a:r>
              <a:rPr lang="en-US" sz="1800">
                <a:latin typeface="Times New Roman"/>
                <a:ea typeface="Times New Roman"/>
                <a:cs typeface="Times New Roman"/>
                <a:sym typeface="Times New Roman"/>
              </a:rPr>
              <a:t>In the Fuzzy logic, any system which is logical can be easily fuzzified.</a:t>
            </a:r>
            <a:endParaRPr sz="1800">
              <a:latin typeface="Times New Roman"/>
              <a:ea typeface="Times New Roman"/>
              <a:cs typeface="Times New Roman"/>
              <a:sym typeface="Times New Roman"/>
            </a:endParaRPr>
          </a:p>
          <a:p>
            <a:pPr indent="-342900" lvl="0" marL="457200" rtl="0" algn="just">
              <a:lnSpc>
                <a:spcPct val="115000"/>
              </a:lnSpc>
              <a:spcBef>
                <a:spcPts val="300"/>
              </a:spcBef>
              <a:spcAft>
                <a:spcPts val="0"/>
              </a:spcAft>
              <a:buSzPts val="1800"/>
              <a:buFont typeface="Times New Roman"/>
              <a:buAutoNum type="arabicPeriod"/>
            </a:pPr>
            <a:r>
              <a:rPr lang="en-US" sz="1800">
                <a:latin typeface="Times New Roman"/>
                <a:ea typeface="Times New Roman"/>
                <a:cs typeface="Times New Roman"/>
                <a:sym typeface="Times New Roman"/>
              </a:rPr>
              <a:t>It is based on natural language processing.</a:t>
            </a:r>
            <a:endParaRPr sz="1800">
              <a:latin typeface="Times New Roman"/>
              <a:ea typeface="Times New Roman"/>
              <a:cs typeface="Times New Roman"/>
              <a:sym typeface="Times New Roman"/>
            </a:endParaRPr>
          </a:p>
          <a:p>
            <a:pPr indent="-342900" lvl="0" marL="457200" rtl="0" algn="just">
              <a:lnSpc>
                <a:spcPct val="115000"/>
              </a:lnSpc>
              <a:spcBef>
                <a:spcPts val="300"/>
              </a:spcBef>
              <a:spcAft>
                <a:spcPts val="0"/>
              </a:spcAft>
              <a:buSzPts val="1800"/>
              <a:buFont typeface="Times New Roman"/>
              <a:buAutoNum type="arabicPeriod"/>
            </a:pPr>
            <a:r>
              <a:rPr lang="en-US" sz="1800">
                <a:latin typeface="Times New Roman"/>
                <a:ea typeface="Times New Roman"/>
                <a:cs typeface="Times New Roman"/>
                <a:sym typeface="Times New Roman"/>
              </a:rPr>
              <a:t>It is also used by the quantitative analysts for improving their algorithm's execution.</a:t>
            </a:r>
            <a:endParaRPr sz="1800">
              <a:latin typeface="Times New Roman"/>
              <a:ea typeface="Times New Roman"/>
              <a:cs typeface="Times New Roman"/>
              <a:sym typeface="Times New Roman"/>
            </a:endParaRPr>
          </a:p>
          <a:p>
            <a:pPr indent="-342900" lvl="0" marL="457200" rtl="0" algn="just">
              <a:lnSpc>
                <a:spcPct val="115000"/>
              </a:lnSpc>
              <a:spcBef>
                <a:spcPts val="300"/>
              </a:spcBef>
              <a:spcAft>
                <a:spcPts val="0"/>
              </a:spcAft>
              <a:buSzPts val="1800"/>
              <a:buFont typeface="Times New Roman"/>
              <a:buAutoNum type="arabicPeriod"/>
            </a:pPr>
            <a:r>
              <a:rPr lang="en-US" sz="1800">
                <a:latin typeface="Times New Roman"/>
                <a:ea typeface="Times New Roman"/>
                <a:cs typeface="Times New Roman"/>
                <a:sym typeface="Times New Roman"/>
              </a:rPr>
              <a:t>It also allows users to integrate with the programming.</a:t>
            </a:r>
            <a:endParaRPr sz="1800">
              <a:latin typeface="Times New Roman"/>
              <a:ea typeface="Times New Roman"/>
              <a:cs typeface="Times New Roman"/>
              <a:sym typeface="Times New Roman"/>
            </a:endParaRPr>
          </a:p>
          <a:p>
            <a:pPr indent="-342900" lvl="0" marL="342900" rtl="0" algn="just">
              <a:lnSpc>
                <a:spcPct val="100000"/>
              </a:lnSpc>
              <a:spcBef>
                <a:spcPts val="1400"/>
              </a:spcBef>
              <a:spcAft>
                <a:spcPts val="0"/>
              </a:spcAft>
              <a:buClr>
                <a:schemeClr val="dk1"/>
              </a:buClr>
              <a:buSzPts val="2000"/>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a74c655410_0_2"/>
          <p:cNvSpPr txBox="1"/>
          <p:nvPr>
            <p:ph type="title"/>
          </p:nvPr>
        </p:nvSpPr>
        <p:spPr>
          <a:xfrm>
            <a:off x="990600" y="1066800"/>
            <a:ext cx="7924800" cy="6096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400"/>
              <a:buFont typeface="Cambria"/>
              <a:buNone/>
            </a:pPr>
            <a:r>
              <a:rPr lang="en-US"/>
              <a:t>Chapter 1.1.4</a:t>
            </a:r>
            <a:endParaRPr/>
          </a:p>
          <a:p>
            <a:pPr indent="0" lvl="0" marL="0" rtl="0" algn="ctr">
              <a:spcBef>
                <a:spcPts val="0"/>
              </a:spcBef>
              <a:spcAft>
                <a:spcPts val="0"/>
              </a:spcAft>
              <a:buNone/>
            </a:pPr>
            <a:r>
              <a:t/>
            </a:r>
            <a:endParaRPr/>
          </a:p>
        </p:txBody>
      </p:sp>
      <p:sp>
        <p:nvSpPr>
          <p:cNvPr id="163" name="Google Shape;163;g2a74c655410_0_2"/>
          <p:cNvSpPr txBox="1"/>
          <p:nvPr>
            <p:ph idx="1" type="body"/>
          </p:nvPr>
        </p:nvSpPr>
        <p:spPr>
          <a:xfrm>
            <a:off x="914400" y="1752600"/>
            <a:ext cx="8001000" cy="4495800"/>
          </a:xfrm>
          <a:prstGeom prst="rect">
            <a:avLst/>
          </a:prstGeom>
        </p:spPr>
        <p:txBody>
          <a:bodyPr anchorCtr="0" anchor="t" bIns="45700" lIns="91425" spcFirstLastPara="1" rIns="91425" wrap="square" tIns="45700">
            <a:normAutofit/>
          </a:bodyPr>
          <a:lstStyle/>
          <a:p>
            <a:pPr indent="0" lvl="0" marL="0" rtl="0" algn="just">
              <a:lnSpc>
                <a:spcPct val="115000"/>
              </a:lnSpc>
              <a:spcBef>
                <a:spcPts val="1800"/>
              </a:spcBef>
              <a:spcAft>
                <a:spcPts val="0"/>
              </a:spcAft>
              <a:buClr>
                <a:schemeClr val="dk1"/>
              </a:buClr>
              <a:buSzPts val="1100"/>
              <a:buFont typeface="Arial"/>
              <a:buNone/>
            </a:pPr>
            <a:r>
              <a:rPr b="1" lang="en-US" sz="2000">
                <a:latin typeface="Times New Roman"/>
                <a:ea typeface="Times New Roman"/>
                <a:cs typeface="Times New Roman"/>
                <a:sym typeface="Times New Roman"/>
              </a:rPr>
              <a:t>Architecture of a Fuzzy Logic System</a:t>
            </a:r>
            <a:endParaRPr b="1" sz="2000">
              <a:latin typeface="Times New Roman"/>
              <a:ea typeface="Times New Roman"/>
              <a:cs typeface="Times New Roman"/>
              <a:sym typeface="Times New Roman"/>
            </a:endParaRPr>
          </a:p>
          <a:p>
            <a:pPr indent="0" lvl="0" marL="0" rtl="0" algn="just">
              <a:spcBef>
                <a:spcPts val="1400"/>
              </a:spcBef>
              <a:spcAft>
                <a:spcPts val="0"/>
              </a:spcAft>
              <a:buClr>
                <a:schemeClr val="dk1"/>
              </a:buClr>
              <a:buSzPts val="1100"/>
              <a:buFont typeface="Arial"/>
              <a:buNone/>
            </a:pPr>
            <a:r>
              <a:rPr lang="en-US" sz="2000">
                <a:latin typeface="Times New Roman"/>
                <a:ea typeface="Times New Roman"/>
                <a:cs typeface="Times New Roman"/>
                <a:sym typeface="Times New Roman"/>
              </a:rPr>
              <a:t>In the architecture of the </a:t>
            </a:r>
            <a:r>
              <a:rPr b="1" lang="en-US" sz="2000">
                <a:latin typeface="Times New Roman"/>
                <a:ea typeface="Times New Roman"/>
                <a:cs typeface="Times New Roman"/>
                <a:sym typeface="Times New Roman"/>
              </a:rPr>
              <a:t>Fuzzy Logic</a:t>
            </a:r>
            <a:r>
              <a:rPr lang="en-US" sz="2000">
                <a:latin typeface="Times New Roman"/>
                <a:ea typeface="Times New Roman"/>
                <a:cs typeface="Times New Roman"/>
                <a:sym typeface="Times New Roman"/>
              </a:rPr>
              <a:t> system, each component plays an important role. The architecture consists of the different four components which are given below.</a:t>
            </a:r>
            <a:endParaRPr sz="2000">
              <a:latin typeface="Times New Roman"/>
              <a:ea typeface="Times New Roman"/>
              <a:cs typeface="Times New Roman"/>
              <a:sym typeface="Times New Roman"/>
            </a:endParaRPr>
          </a:p>
          <a:p>
            <a:pPr indent="-355600" lvl="0" marL="457200" rtl="0" algn="just">
              <a:lnSpc>
                <a:spcPct val="115000"/>
              </a:lnSpc>
              <a:spcBef>
                <a:spcPts val="1400"/>
              </a:spcBef>
              <a:spcAft>
                <a:spcPts val="0"/>
              </a:spcAft>
              <a:buSzPts val="2000"/>
              <a:buFont typeface="Times New Roman"/>
              <a:buAutoNum type="arabicPeriod"/>
            </a:pPr>
            <a:r>
              <a:rPr lang="en-US" sz="2000">
                <a:latin typeface="Times New Roman"/>
                <a:ea typeface="Times New Roman"/>
                <a:cs typeface="Times New Roman"/>
                <a:sym typeface="Times New Roman"/>
              </a:rPr>
              <a:t>Rule Base</a:t>
            </a:r>
            <a:endParaRPr sz="2000">
              <a:latin typeface="Times New Roman"/>
              <a:ea typeface="Times New Roman"/>
              <a:cs typeface="Times New Roman"/>
              <a:sym typeface="Times New Roman"/>
            </a:endParaRPr>
          </a:p>
          <a:p>
            <a:pPr indent="-355600" lvl="0" marL="457200" rtl="0" algn="just">
              <a:lnSpc>
                <a:spcPct val="115000"/>
              </a:lnSpc>
              <a:spcBef>
                <a:spcPts val="300"/>
              </a:spcBef>
              <a:spcAft>
                <a:spcPts val="0"/>
              </a:spcAft>
              <a:buSzPts val="2000"/>
              <a:buFont typeface="Times New Roman"/>
              <a:buAutoNum type="arabicPeriod"/>
            </a:pPr>
            <a:r>
              <a:rPr lang="en-US" sz="2000">
                <a:latin typeface="Times New Roman"/>
                <a:ea typeface="Times New Roman"/>
                <a:cs typeface="Times New Roman"/>
                <a:sym typeface="Times New Roman"/>
              </a:rPr>
              <a:t>Fuzzification</a:t>
            </a:r>
            <a:endParaRPr sz="2000">
              <a:latin typeface="Times New Roman"/>
              <a:ea typeface="Times New Roman"/>
              <a:cs typeface="Times New Roman"/>
              <a:sym typeface="Times New Roman"/>
            </a:endParaRPr>
          </a:p>
          <a:p>
            <a:pPr indent="-355600" lvl="0" marL="457200" rtl="0" algn="just">
              <a:lnSpc>
                <a:spcPct val="115000"/>
              </a:lnSpc>
              <a:spcBef>
                <a:spcPts val="300"/>
              </a:spcBef>
              <a:spcAft>
                <a:spcPts val="0"/>
              </a:spcAft>
              <a:buSzPts val="2000"/>
              <a:buFont typeface="Times New Roman"/>
              <a:buAutoNum type="arabicPeriod"/>
            </a:pPr>
            <a:r>
              <a:rPr lang="en-US" sz="2000">
                <a:latin typeface="Times New Roman"/>
                <a:ea typeface="Times New Roman"/>
                <a:cs typeface="Times New Roman"/>
                <a:sym typeface="Times New Roman"/>
              </a:rPr>
              <a:t>Inference Engine</a:t>
            </a:r>
            <a:endParaRPr sz="2000">
              <a:latin typeface="Times New Roman"/>
              <a:ea typeface="Times New Roman"/>
              <a:cs typeface="Times New Roman"/>
              <a:sym typeface="Times New Roman"/>
            </a:endParaRPr>
          </a:p>
          <a:p>
            <a:pPr indent="-355600" lvl="0" marL="457200" rtl="0" algn="just">
              <a:lnSpc>
                <a:spcPct val="115000"/>
              </a:lnSpc>
              <a:spcBef>
                <a:spcPts val="300"/>
              </a:spcBef>
              <a:spcAft>
                <a:spcPts val="0"/>
              </a:spcAft>
              <a:buSzPts val="2000"/>
              <a:buFont typeface="Times New Roman"/>
              <a:buAutoNum type="arabicPeriod"/>
            </a:pPr>
            <a:r>
              <a:rPr lang="en-US" sz="2000">
                <a:latin typeface="Times New Roman"/>
                <a:ea typeface="Times New Roman"/>
                <a:cs typeface="Times New Roman"/>
                <a:sym typeface="Times New Roman"/>
              </a:rPr>
              <a:t>Defuzzification</a:t>
            </a:r>
            <a:endParaRPr sz="2000">
              <a:latin typeface="Times New Roman"/>
              <a:ea typeface="Times New Roman"/>
              <a:cs typeface="Times New Roman"/>
              <a:sym typeface="Times New Roman"/>
            </a:endParaRPr>
          </a:p>
          <a:p>
            <a:pPr indent="0" lvl="0" marL="0" rtl="0" algn="l">
              <a:spcBef>
                <a:spcPts val="14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2022-06-16T06:38:40Z</dcterms:created>
  <dc:creator>HP</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1B21CA5E887D4AC5923E3E25CCA88EDB</vt:lpwstr>
  </property>
  <property fmtid="{D5CDD505-2E9C-101B-9397-08002B2CF9AE}" pid="3" name="KSOProductBuildVer">
    <vt:lpwstr>1033-11.2.0.10451</vt:lpwstr>
  </property>
</Properties>
</file>