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Raleway ExtraBold"/>
      <p:bold r:id="rId34"/>
      <p:boldItalic r:id="rId35"/>
    </p:embeddedFont>
    <p:embeddedFont>
      <p:font typeface="Arial Black"/>
      <p:regular r:id="rId36"/>
    </p:embeddedFont>
    <p:embeddedFont>
      <p:font typeface="Cambria Mat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8" roundtripDataSignature="AMtx7mjveQlPAng73teAcmsaGkHzXbCb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111674-F35B-44E1-9990-AAA896FE1DDB}">
  <a:tblStyle styleId="{4F111674-F35B-44E1-9990-AAA896FE1DDB}"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455DEF2-A70F-4433-91C5-8E43062E3DA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ExtraBold-boldItalic.fntdata"/><Relationship Id="rId12" Type="http://schemas.openxmlformats.org/officeDocument/2006/relationships/slide" Target="slides/slide6.xml"/><Relationship Id="rId34" Type="http://schemas.openxmlformats.org/officeDocument/2006/relationships/font" Target="fonts/RalewayExtraBold-bold.fntdata"/><Relationship Id="rId15" Type="http://schemas.openxmlformats.org/officeDocument/2006/relationships/slide" Target="slides/slide9.xml"/><Relationship Id="rId37" Type="http://schemas.openxmlformats.org/officeDocument/2006/relationships/font" Target="fonts/CambriaMath-regular.fntdata"/><Relationship Id="rId14" Type="http://schemas.openxmlformats.org/officeDocument/2006/relationships/slide" Target="slides/slide8.xml"/><Relationship Id="rId36" Type="http://schemas.openxmlformats.org/officeDocument/2006/relationships/font" Target="fonts/ArialBlack-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74c65541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a74c655410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a74c655410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74c655410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a74c655410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a74c655410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74c65541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a74c655410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2a74c655410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4048f4af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64048f4af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264048f4af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4048f4af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64048f4af2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64048f4af2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4048f4af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64048f4af2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64048f4af2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4048f4af2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64048f4af2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64048f4af2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4048f4af2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264048f4af2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64048f4af2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4048f4af2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64048f4af2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64048f4af2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4048f4af2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64048f4af2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64048f4af2_0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4048f4af2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64048f4af2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64048f4af2_0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4048f4af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264048f4af2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264048f4af2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4048f4af2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64048f4af2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64048f4af2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4048f4af2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64048f4af2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64048f4af2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4048f4af2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64048f4af2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64048f4af2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4048f4af2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64048f4af2_0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64048f4af2_0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4048f4af2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64048f4af2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64048f4af2_0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4048f4af2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64048f4af2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64048f4af2_0_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4c65541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a74c65541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a74c65541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7"/>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7"/>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6"/>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3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3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4" name="Shape 74"/>
        <p:cNvGrpSpPr/>
        <p:nvPr/>
      </p:nvGrpSpPr>
      <p:grpSpPr>
        <a:xfrm>
          <a:off x="0" y="0"/>
          <a:ext cx="0" cy="0"/>
          <a:chOff x="0" y="0"/>
          <a:chExt cx="0" cy="0"/>
        </a:xfrm>
      </p:grpSpPr>
      <p:sp>
        <p:nvSpPr>
          <p:cNvPr id="75" name="Google Shape;75;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37"/>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37"/>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37"/>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37"/>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81" name="Shape 81"/>
        <p:cNvGrpSpPr/>
        <p:nvPr/>
      </p:nvGrpSpPr>
      <p:grpSpPr>
        <a:xfrm>
          <a:off x="0" y="0"/>
          <a:ext cx="0" cy="0"/>
          <a:chOff x="0" y="0"/>
          <a:chExt cx="0" cy="0"/>
        </a:xfrm>
      </p:grpSpPr>
      <p:sp>
        <p:nvSpPr>
          <p:cNvPr id="82" name="Google Shape;82;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p38"/>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38"/>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38"/>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38"/>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38"/>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89" name="Shape 89"/>
        <p:cNvGrpSpPr/>
        <p:nvPr/>
      </p:nvGrpSpPr>
      <p:grpSpPr>
        <a:xfrm>
          <a:off x="0" y="0"/>
          <a:ext cx="0" cy="0"/>
          <a:chOff x="0" y="0"/>
          <a:chExt cx="0" cy="0"/>
        </a:xfrm>
      </p:grpSpPr>
      <p:sp>
        <p:nvSpPr>
          <p:cNvPr id="90" name="Google Shape;90;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39"/>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9"/>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39"/>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3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8"/>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8"/>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9"/>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29"/>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lnSpc>
                <a:spcPct val="100000"/>
              </a:lnSpc>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29"/>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0"/>
          <p:cNvSpPr/>
          <p:nvPr>
            <p:ph idx="2" type="pic"/>
          </p:nvPr>
        </p:nvSpPr>
        <p:spPr>
          <a:xfrm>
            <a:off x="2895600" y="1371600"/>
            <a:ext cx="6019800" cy="4724400"/>
          </a:xfrm>
          <a:prstGeom prst="rect">
            <a:avLst/>
          </a:prstGeom>
          <a:noFill/>
          <a:ln>
            <a:noFill/>
          </a:ln>
        </p:spPr>
      </p:sp>
      <p:sp>
        <p:nvSpPr>
          <p:cNvPr id="34" name="Google Shape;34;p30"/>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30"/>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31"/>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31"/>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lnSpc>
                <a:spcPct val="100000"/>
              </a:lnSpc>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1"/>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3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32"/>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9" name="Google Shape;49;p3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3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3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34"/>
          <p:cNvSpPr/>
          <p:nvPr>
            <p:ph idx="2" type="pic"/>
          </p:nvPr>
        </p:nvSpPr>
        <p:spPr>
          <a:xfrm>
            <a:off x="1792288" y="612775"/>
            <a:ext cx="5486400" cy="4114800"/>
          </a:xfrm>
          <a:prstGeom prst="rect">
            <a:avLst/>
          </a:prstGeom>
          <a:noFill/>
          <a:ln>
            <a:noFill/>
          </a:ln>
        </p:spPr>
      </p:sp>
      <p:sp>
        <p:nvSpPr>
          <p:cNvPr id="55" name="Google Shape;55;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Google Shape;56;p3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3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3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34"/>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35"/>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35"/>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3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3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3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35"/>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26"/>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26">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
        <p:nvSpPr>
          <p:cNvPr id="14" name="Google Shape;14;p2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3316" y="5427342"/>
            <a:ext cx="9147315"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p:nvPr/>
        </p:nvSpPr>
        <p:spPr>
          <a:xfrm>
            <a:off x="610696" y="5015018"/>
            <a:ext cx="75104" cy="92858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6572250" y="6508751"/>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3" name="Google Shape;103;p1"/>
          <p:cNvSpPr/>
          <p:nvPr/>
        </p:nvSpPr>
        <p:spPr>
          <a:xfrm flipH="1" rot="10800000">
            <a:off x="7130143" y="5939880"/>
            <a:ext cx="968829" cy="1157606"/>
          </a:xfrm>
          <a:prstGeom prst="rtTriangle">
            <a:avLst/>
          </a:prstGeom>
          <a:solidFill>
            <a:srgbClr val="F2F2F2">
              <a:alpha val="1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4" name="Google Shape;104;p1"/>
          <p:cNvGraphicFramePr/>
          <p:nvPr/>
        </p:nvGraphicFramePr>
        <p:xfrm>
          <a:off x="208509" y="2816352"/>
          <a:ext cx="1887461" cy="1901952"/>
        </p:xfrm>
        <a:graphic>
          <a:graphicData uri="http://schemas.openxmlformats.org/presentationml/2006/ole">
            <mc:AlternateContent>
              <mc:Choice Requires="v">
                <p:oleObj r:id="rId4" imgH="1901952" imgW="1887461" progId="" spid="_x0000_s1">
                  <p:embed/>
                </p:oleObj>
              </mc:Choice>
              <mc:Fallback>
                <p:oleObj r:id="rId5" imgH="1901952" imgW="1887461" progId="">
                  <p:embed/>
                  <p:pic>
                    <p:nvPicPr>
                      <p:cNvPr id="104" name="Google Shape;104;p1"/>
                      <p:cNvPicPr preferRelativeResize="0"/>
                      <p:nvPr/>
                    </p:nvPicPr>
                    <p:blipFill rotWithShape="1">
                      <a:blip r:embed="rId6">
                        <a:alphaModFix/>
                      </a:blip>
                      <a:srcRect b="0" l="0" r="0" t="0"/>
                      <a:stretch/>
                    </p:blipFill>
                    <p:spPr>
                      <a:xfrm>
                        <a:off x="208509" y="2816352"/>
                        <a:ext cx="1887461" cy="1901952"/>
                      </a:xfrm>
                      <a:prstGeom prst="rect">
                        <a:avLst/>
                      </a:prstGeom>
                      <a:noFill/>
                      <a:ln>
                        <a:noFill/>
                      </a:ln>
                    </p:spPr>
                  </p:pic>
                </p:oleObj>
              </mc:Fallback>
            </mc:AlternateContent>
          </a:graphicData>
        </a:graphic>
      </p:graphicFrame>
      <p:sp>
        <p:nvSpPr>
          <p:cNvPr id="105" name="Google Shape;105;p1"/>
          <p:cNvSpPr/>
          <p:nvPr/>
        </p:nvSpPr>
        <p:spPr>
          <a:xfrm flipH="1">
            <a:off x="5284078" y="-64960"/>
            <a:ext cx="3859922" cy="5852440"/>
          </a:xfrm>
          <a:prstGeom prst="rtTriangle">
            <a:avLst/>
          </a:prstGeom>
          <a:solidFill>
            <a:srgbClr val="F2F2F2">
              <a:alpha val="1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
          <p:cNvSpPr/>
          <p:nvPr/>
        </p:nvSpPr>
        <p:spPr>
          <a:xfrm>
            <a:off x="1593056" y="2025526"/>
            <a:ext cx="5122069" cy="1580679"/>
          </a:xfrm>
          <a:prstGeom prst="rect">
            <a:avLst/>
          </a:prstGeom>
          <a:gradFill>
            <a:gsLst>
              <a:gs pos="0">
                <a:srgbClr val="FFFFFF">
                  <a:alpha val="0"/>
                </a:srgbClr>
              </a:gs>
              <a:gs pos="2655">
                <a:srgbClr val="FFFFFF">
                  <a:alpha val="0"/>
                </a:srgbClr>
              </a:gs>
              <a:gs pos="15000">
                <a:srgbClr val="FFFFFF">
                  <a:alpha val="32549"/>
                </a:srgbClr>
              </a:gs>
              <a:gs pos="51000">
                <a:schemeClr val="lt1"/>
              </a:gs>
              <a:gs pos="94000">
                <a:srgbClr val="FFFFFF">
                  <a:alpha val="32549"/>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flipH="1">
            <a:off x="7372348" y="5334000"/>
            <a:ext cx="1774967"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5407907" y="5909833"/>
            <a:ext cx="36964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9" name="Google Shape;109;p1"/>
          <p:cNvSpPr/>
          <p:nvPr/>
        </p:nvSpPr>
        <p:spPr>
          <a:xfrm>
            <a:off x="5328928" y="6071078"/>
            <a:ext cx="3428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txBox="1"/>
          <p:nvPr/>
        </p:nvSpPr>
        <p:spPr>
          <a:xfrm>
            <a:off x="2903893" y="6296559"/>
            <a:ext cx="13730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0" y="1734313"/>
            <a:ext cx="9144000" cy="490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Black"/>
                <a:ea typeface="Arial Black"/>
                <a:cs typeface="Arial Black"/>
                <a:sym typeface="Arial Black"/>
              </a:rPr>
              <a:t>UNIVERSITY INSTITUTE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rPr b="1" i="0" lang="en-US" sz="24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Master of Engineering (Computer Science &amp; Engineering)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Subject Name : </a:t>
            </a:r>
            <a:r>
              <a:rPr b="1" i="0" lang="en-US" sz="2000" u="none" cap="none" strike="noStrike">
                <a:solidFill>
                  <a:schemeClr val="dk1"/>
                </a:solidFill>
                <a:latin typeface="Arial"/>
                <a:ea typeface="Arial"/>
                <a:cs typeface="Arial"/>
                <a:sym typeface="Arial"/>
              </a:rPr>
              <a:t>Soft Computing</a:t>
            </a:r>
            <a:endParaRPr b="1" i="0" sz="2000" u="none" cap="none" strike="noStrike">
              <a:solidFill>
                <a:schemeClr val="dk1"/>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Department: CSE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Prepared By: Er. Komal Sharma.</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2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a74c655410_0_8"/>
          <p:cNvSpPr txBox="1"/>
          <p:nvPr>
            <p:ph type="title"/>
          </p:nvPr>
        </p:nvSpPr>
        <p:spPr>
          <a:xfrm>
            <a:off x="990600" y="739875"/>
            <a:ext cx="7924800" cy="645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169" name="Google Shape;169;g2a74c655410_0_8"/>
          <p:cNvSpPr txBox="1"/>
          <p:nvPr>
            <p:ph idx="1" type="body"/>
          </p:nvPr>
        </p:nvSpPr>
        <p:spPr>
          <a:xfrm>
            <a:off x="0" y="1385775"/>
            <a:ext cx="9144000" cy="48627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1400"/>
              </a:spcBef>
              <a:spcAft>
                <a:spcPts val="0"/>
              </a:spcAft>
              <a:buClr>
                <a:schemeClr val="dk1"/>
              </a:buClr>
              <a:buSzPct val="48076"/>
              <a:buFont typeface="Arial"/>
              <a:buNone/>
            </a:pPr>
            <a:r>
              <a:rPr b="1" lang="en-US" sz="2288">
                <a:latin typeface="Times New Roman"/>
                <a:ea typeface="Times New Roman"/>
                <a:cs typeface="Times New Roman"/>
                <a:sym typeface="Times New Roman"/>
              </a:rPr>
              <a:t>Mathematical Representation of Sets(Cont……)</a:t>
            </a:r>
            <a:endParaRPr sz="2288">
              <a:latin typeface="Times New Roman"/>
              <a:ea typeface="Times New Roman"/>
              <a:cs typeface="Times New Roman"/>
              <a:sym typeface="Times New Roman"/>
            </a:endParaRPr>
          </a:p>
          <a:p>
            <a:pPr indent="0" lvl="0" marL="0" rtl="0" algn="just">
              <a:spcBef>
                <a:spcPts val="1400"/>
              </a:spcBef>
              <a:spcAft>
                <a:spcPts val="0"/>
              </a:spcAft>
              <a:buSzPct val="54261"/>
              <a:buNone/>
            </a:pPr>
            <a:r>
              <a:rPr b="1" lang="en-US" sz="2027">
                <a:latin typeface="Times New Roman"/>
                <a:ea typeface="Times New Roman"/>
                <a:cs typeface="Times New Roman"/>
                <a:sym typeface="Times New Roman"/>
              </a:rPr>
              <a:t>Example 1:</a:t>
            </a:r>
            <a:endParaRPr sz="2027">
              <a:latin typeface="Times New Roman"/>
              <a:ea typeface="Times New Roman"/>
              <a:cs typeface="Times New Roman"/>
              <a:sym typeface="Times New Roman"/>
            </a:endParaRPr>
          </a:p>
          <a:p>
            <a:pPr indent="0" lvl="0" marL="0" rtl="0" algn="just">
              <a:lnSpc>
                <a:spcPct val="115000"/>
              </a:lnSpc>
              <a:spcBef>
                <a:spcPts val="1400"/>
              </a:spcBef>
              <a:spcAft>
                <a:spcPts val="0"/>
              </a:spcAft>
              <a:buSzPct val="54261"/>
              <a:buNone/>
            </a:pPr>
            <a:r>
              <a:rPr lang="en-US" sz="2027">
                <a:latin typeface="Times New Roman"/>
                <a:ea typeface="Times New Roman"/>
                <a:cs typeface="Times New Roman"/>
                <a:sym typeface="Times New Roman"/>
              </a:rPr>
              <a:t>Set of Natural Numbers: N={1, 2, 3, 4, 5, 6, 7, ......,n).</a:t>
            </a:r>
            <a:endParaRPr sz="2027">
              <a:latin typeface="Times New Roman"/>
              <a:ea typeface="Times New Roman"/>
              <a:cs typeface="Times New Roman"/>
              <a:sym typeface="Times New Roman"/>
            </a:endParaRPr>
          </a:p>
          <a:p>
            <a:pPr indent="0" lvl="0" marL="0" rtl="0" algn="just">
              <a:spcBef>
                <a:spcPts val="1400"/>
              </a:spcBef>
              <a:spcAft>
                <a:spcPts val="0"/>
              </a:spcAft>
              <a:buSzPct val="54261"/>
              <a:buNone/>
            </a:pPr>
            <a:r>
              <a:rPr b="1" lang="en-US" sz="2027">
                <a:latin typeface="Times New Roman"/>
                <a:ea typeface="Times New Roman"/>
                <a:cs typeface="Times New Roman"/>
                <a:sym typeface="Times New Roman"/>
              </a:rPr>
              <a:t>Example 2:</a:t>
            </a:r>
            <a:endParaRPr sz="2027">
              <a:latin typeface="Times New Roman"/>
              <a:ea typeface="Times New Roman"/>
              <a:cs typeface="Times New Roman"/>
              <a:sym typeface="Times New Roman"/>
            </a:endParaRPr>
          </a:p>
          <a:p>
            <a:pPr indent="0" lvl="0" marL="0" rtl="0" algn="just">
              <a:lnSpc>
                <a:spcPct val="115000"/>
              </a:lnSpc>
              <a:spcBef>
                <a:spcPts val="1400"/>
              </a:spcBef>
              <a:spcAft>
                <a:spcPts val="0"/>
              </a:spcAft>
              <a:buSzPct val="54261"/>
              <a:buNone/>
            </a:pPr>
            <a:r>
              <a:rPr lang="en-US" sz="2027">
                <a:latin typeface="Times New Roman"/>
                <a:ea typeface="Times New Roman"/>
                <a:cs typeface="Times New Roman"/>
                <a:sym typeface="Times New Roman"/>
              </a:rPr>
              <a:t>Set of Prime Numbers less than 50: X={2, 3, 5, 7, 11, 13, 17, 19, 23, 29, 31, 37, 41, 43, 47}.</a:t>
            </a:r>
            <a:endParaRPr sz="2027">
              <a:latin typeface="Times New Roman"/>
              <a:ea typeface="Times New Roman"/>
              <a:cs typeface="Times New Roman"/>
              <a:sym typeface="Times New Roman"/>
            </a:endParaRPr>
          </a:p>
          <a:p>
            <a:pPr indent="0" lvl="0" marL="0" rtl="0" algn="just">
              <a:spcBef>
                <a:spcPts val="1400"/>
              </a:spcBef>
              <a:spcAft>
                <a:spcPts val="0"/>
              </a:spcAft>
              <a:buSzPct val="54261"/>
              <a:buNone/>
            </a:pPr>
            <a:r>
              <a:rPr b="1" lang="en-US" sz="2027">
                <a:latin typeface="Times New Roman"/>
                <a:ea typeface="Times New Roman"/>
                <a:cs typeface="Times New Roman"/>
                <a:sym typeface="Times New Roman"/>
              </a:rPr>
              <a:t>2. Set Builder Form:</a:t>
            </a:r>
            <a:r>
              <a:rPr lang="en-US" sz="2027">
                <a:latin typeface="Times New Roman"/>
                <a:ea typeface="Times New Roman"/>
                <a:cs typeface="Times New Roman"/>
                <a:sym typeface="Times New Roman"/>
              </a:rPr>
              <a:t> Set Builder form defines a set with the common properties of an element in a set. In this form, the set is represented in the following way:</a:t>
            </a:r>
            <a:endParaRPr sz="2027">
              <a:latin typeface="Times New Roman"/>
              <a:ea typeface="Times New Roman"/>
              <a:cs typeface="Times New Roman"/>
              <a:sym typeface="Times New Roman"/>
            </a:endParaRPr>
          </a:p>
          <a:p>
            <a:pPr indent="0" lvl="0" marL="0" rtl="0" algn="just">
              <a:lnSpc>
                <a:spcPct val="115000"/>
              </a:lnSpc>
              <a:spcBef>
                <a:spcPts val="1400"/>
              </a:spcBef>
              <a:spcAft>
                <a:spcPts val="0"/>
              </a:spcAft>
              <a:buSzPct val="54261"/>
              <a:buNone/>
            </a:pPr>
            <a:r>
              <a:rPr lang="en-US" sz="2027">
                <a:latin typeface="Times New Roman"/>
                <a:ea typeface="Times New Roman"/>
                <a:cs typeface="Times New Roman"/>
                <a:sym typeface="Times New Roman"/>
              </a:rPr>
              <a:t>A = {x:p(x)}</a:t>
            </a:r>
            <a:endParaRPr sz="2027">
              <a:latin typeface="Times New Roman"/>
              <a:ea typeface="Times New Roman"/>
              <a:cs typeface="Times New Roman"/>
              <a:sym typeface="Times New Roman"/>
            </a:endParaRPr>
          </a:p>
          <a:p>
            <a:pPr indent="0" lvl="0" marL="0" rtl="0" algn="just">
              <a:spcBef>
                <a:spcPts val="1400"/>
              </a:spcBef>
              <a:spcAft>
                <a:spcPts val="0"/>
              </a:spcAft>
              <a:buSzPct val="54261"/>
              <a:buNone/>
            </a:pPr>
            <a:r>
              <a:rPr lang="en-US" sz="2027">
                <a:latin typeface="Times New Roman"/>
                <a:ea typeface="Times New Roman"/>
                <a:cs typeface="Times New Roman"/>
                <a:sym typeface="Times New Roman"/>
              </a:rPr>
              <a:t>The following example describes the set in the builder form:</a:t>
            </a:r>
            <a:endParaRPr sz="2027">
              <a:latin typeface="Times New Roman"/>
              <a:ea typeface="Times New Roman"/>
              <a:cs typeface="Times New Roman"/>
              <a:sym typeface="Times New Roman"/>
            </a:endParaRPr>
          </a:p>
          <a:p>
            <a:pPr indent="0" lvl="0" marL="0" rtl="0" algn="just">
              <a:lnSpc>
                <a:spcPct val="115000"/>
              </a:lnSpc>
              <a:spcBef>
                <a:spcPts val="1400"/>
              </a:spcBef>
              <a:spcAft>
                <a:spcPts val="0"/>
              </a:spcAft>
              <a:buSzPct val="54261"/>
              <a:buNone/>
            </a:pPr>
            <a:r>
              <a:rPr lang="en-US" sz="2027">
                <a:latin typeface="Times New Roman"/>
                <a:ea typeface="Times New Roman"/>
                <a:cs typeface="Times New Roman"/>
                <a:sym typeface="Times New Roman"/>
              </a:rPr>
              <a:t>The set {2, 4, 6, 8, 10, 12, 14, 16, 18} is written as:</a:t>
            </a:r>
            <a:br>
              <a:rPr lang="en-US" sz="2027">
                <a:latin typeface="Times New Roman"/>
                <a:ea typeface="Times New Roman"/>
                <a:cs typeface="Times New Roman"/>
                <a:sym typeface="Times New Roman"/>
              </a:rPr>
            </a:br>
            <a:r>
              <a:rPr lang="en-US" sz="2027">
                <a:latin typeface="Times New Roman"/>
                <a:ea typeface="Times New Roman"/>
                <a:cs typeface="Times New Roman"/>
                <a:sym typeface="Times New Roman"/>
              </a:rPr>
              <a:t>B = {x:2 ≤ x &lt; 20 and (x%2) = 0}</a:t>
            </a:r>
            <a:endParaRPr sz="2027">
              <a:latin typeface="Times New Roman"/>
              <a:ea typeface="Times New Roman"/>
              <a:cs typeface="Times New Roman"/>
              <a:sym typeface="Times New Roman"/>
            </a:endParaRPr>
          </a:p>
          <a:p>
            <a:pPr indent="0" lvl="0" marL="0" rtl="0" algn="just">
              <a:spcBef>
                <a:spcPts val="1400"/>
              </a:spcBef>
              <a:spcAft>
                <a:spcPts val="0"/>
              </a:spcAft>
              <a:buClr>
                <a:schemeClr val="dk1"/>
              </a:buClr>
              <a:buSzPct val="73333"/>
              <a:buFont typeface="Arial"/>
              <a:buNone/>
            </a:pPr>
            <a:r>
              <a:t/>
            </a:r>
            <a:endParaRPr sz="1500">
              <a:latin typeface="Times New Roman"/>
              <a:ea typeface="Times New Roman"/>
              <a:cs typeface="Times New Roman"/>
              <a:sym typeface="Times New Roman"/>
            </a:endParaRPr>
          </a:p>
          <a:p>
            <a:pPr indent="0" lvl="0" marL="0" rtl="0" algn="just">
              <a:lnSpc>
                <a:spcPct val="115000"/>
              </a:lnSpc>
              <a:spcBef>
                <a:spcPts val="1800"/>
              </a:spcBef>
              <a:spcAft>
                <a:spcPts val="0"/>
              </a:spcAft>
              <a:buSzPct val="120000"/>
              <a:buNone/>
            </a:pPr>
            <a:r>
              <a:t/>
            </a:r>
            <a:endParaRPr b="1" sz="2000">
              <a:latin typeface="Times New Roman"/>
              <a:ea typeface="Times New Roman"/>
              <a:cs typeface="Times New Roman"/>
              <a:sym typeface="Times New Roman"/>
            </a:endParaRPr>
          </a:p>
          <a:p>
            <a:pPr indent="0" lvl="0" marL="0" rtl="0" algn="l">
              <a:lnSpc>
                <a:spcPct val="100000"/>
              </a:lnSpc>
              <a:spcBef>
                <a:spcPts val="48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a74c655410_0_1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176" name="Google Shape;176;g2a74c655410_0_16"/>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Operations on Classical Set</a:t>
            </a:r>
            <a:endParaRPr b="1"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2000">
                <a:latin typeface="Times New Roman"/>
                <a:ea typeface="Times New Roman"/>
                <a:cs typeface="Times New Roman"/>
                <a:sym typeface="Times New Roman"/>
              </a:rPr>
              <a:t>Following are the various operations which are performed on the classical sets:</a:t>
            </a:r>
            <a:endParaRPr sz="2000">
              <a:latin typeface="Times New Roman"/>
              <a:ea typeface="Times New Roman"/>
              <a:cs typeface="Times New Roman"/>
              <a:sym typeface="Times New Roman"/>
            </a:endParaRPr>
          </a:p>
          <a:p>
            <a:pPr indent="-355600" lvl="0" marL="457200" rtl="0" algn="just">
              <a:lnSpc>
                <a:spcPct val="115000"/>
              </a:lnSpc>
              <a:spcBef>
                <a:spcPts val="1400"/>
              </a:spcBef>
              <a:spcAft>
                <a:spcPts val="0"/>
              </a:spcAft>
              <a:buSzPts val="2000"/>
              <a:buFont typeface="Times New Roman"/>
              <a:buAutoNum type="arabicPeriod"/>
            </a:pPr>
            <a:r>
              <a:rPr lang="en-US" sz="2000">
                <a:latin typeface="Times New Roman"/>
                <a:ea typeface="Times New Roman"/>
                <a:cs typeface="Times New Roman"/>
                <a:sym typeface="Times New Roman"/>
              </a:rPr>
              <a:t>Union Operation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Intersection Operation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Difference Operation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Complement Operation</a:t>
            </a:r>
            <a:endParaRPr b="1" sz="3200">
              <a:latin typeface="Times New Roman"/>
              <a:ea typeface="Times New Roman"/>
              <a:cs typeface="Times New Roman"/>
              <a:sym typeface="Times New Roman"/>
            </a:endParaRPr>
          </a:p>
          <a:p>
            <a:pPr indent="0" lvl="0" marL="0" rtl="0" algn="l">
              <a:lnSpc>
                <a:spcPct val="100000"/>
              </a:lnSpc>
              <a:spcBef>
                <a:spcPts val="140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a74c655410_0_2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183" name="Google Shape;183;g2a74c655410_0_23"/>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2595"/>
              <a:buNone/>
            </a:pPr>
            <a:r>
              <a:rPr b="1" lang="en-US" sz="2000">
                <a:latin typeface="Times New Roman"/>
                <a:ea typeface="Times New Roman"/>
                <a:cs typeface="Times New Roman"/>
                <a:sym typeface="Times New Roman"/>
              </a:rPr>
              <a:t>Operations on Classical Set</a:t>
            </a:r>
            <a:r>
              <a:rPr b="1" lang="en-US" sz="2000">
                <a:latin typeface="Times New Roman"/>
                <a:ea typeface="Times New Roman"/>
                <a:cs typeface="Times New Roman"/>
                <a:sym typeface="Times New Roman"/>
              </a:rPr>
              <a:t>(Cont…..)</a:t>
            </a:r>
            <a:endParaRPr b="1"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1800">
                <a:latin typeface="Times New Roman"/>
                <a:ea typeface="Times New Roman"/>
                <a:cs typeface="Times New Roman"/>
                <a:sym typeface="Times New Roman"/>
              </a:rPr>
              <a:t>1. Union:</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This operation is denoted by (A U B). A U B is the set of those elements which exist in two different sets A and B. This operation combines all the elements from both the sets and make a new set. It is also called a Logical OR operation.</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It can be described as: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 </a:t>
            </a:r>
            <a:r>
              <a:rPr lang="en-US" sz="1800"/>
              <a:t>∪</a:t>
            </a:r>
            <a:r>
              <a:rPr lang="en-US" sz="1800">
                <a:latin typeface="Times New Roman"/>
                <a:ea typeface="Times New Roman"/>
                <a:cs typeface="Times New Roman"/>
                <a:sym typeface="Times New Roman"/>
              </a:rPr>
              <a:t> B = { x | x </a:t>
            </a:r>
            <a:r>
              <a:rPr lang="en-US" sz="1800"/>
              <a:t>∈</a:t>
            </a:r>
            <a:r>
              <a:rPr lang="en-US" sz="1800">
                <a:latin typeface="Times New Roman"/>
                <a:ea typeface="Times New Roman"/>
                <a:cs typeface="Times New Roman"/>
                <a:sym typeface="Times New Roman"/>
              </a:rPr>
              <a:t> A OR x </a:t>
            </a:r>
            <a:r>
              <a:rPr lang="en-US" sz="1800"/>
              <a:t>∈</a:t>
            </a:r>
            <a:r>
              <a:rPr lang="en-US" sz="1800">
                <a:latin typeface="Times New Roman"/>
                <a:ea typeface="Times New Roman"/>
                <a:cs typeface="Times New Roman"/>
                <a:sym typeface="Times New Roman"/>
              </a:rPr>
              <a:t> B }.</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1800">
                <a:latin typeface="Times New Roman"/>
                <a:ea typeface="Times New Roman"/>
                <a:cs typeface="Times New Roman"/>
                <a:sym typeface="Times New Roman"/>
              </a:rPr>
              <a:t>Example:</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Set A = {10, 11, 12, 13}, Set B = {11, 12, 13, 14, 15}, then A </a:t>
            </a:r>
            <a:r>
              <a:rPr lang="en-US" sz="1800"/>
              <a:t>∪</a:t>
            </a:r>
            <a:r>
              <a:rPr lang="en-US" sz="1800">
                <a:latin typeface="Times New Roman"/>
                <a:ea typeface="Times New Roman"/>
                <a:cs typeface="Times New Roman"/>
                <a:sym typeface="Times New Roman"/>
              </a:rPr>
              <a:t> B = {10, 11, 12, 13, 14, 15}</a:t>
            </a:r>
            <a:endParaRPr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64048f4af2_0_0"/>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190" name="Google Shape;190;g264048f4af2_0_0"/>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2595"/>
              <a:buNone/>
            </a:pPr>
            <a:r>
              <a:rPr b="1" lang="en-US" sz="2000">
                <a:latin typeface="Times New Roman"/>
                <a:ea typeface="Times New Roman"/>
                <a:cs typeface="Times New Roman"/>
                <a:sym typeface="Times New Roman"/>
              </a:rPr>
              <a:t>Operations on Classical Set(Cont…..)</a:t>
            </a:r>
            <a:endParaRPr b="1" sz="20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900">
                <a:latin typeface="Times New Roman"/>
                <a:ea typeface="Times New Roman"/>
                <a:cs typeface="Times New Roman"/>
                <a:sym typeface="Times New Roman"/>
              </a:rPr>
              <a:t>2. Intersection</a:t>
            </a:r>
            <a:endParaRPr sz="19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900">
                <a:latin typeface="Times New Roman"/>
                <a:ea typeface="Times New Roman"/>
                <a:cs typeface="Times New Roman"/>
                <a:sym typeface="Times New Roman"/>
              </a:rPr>
              <a:t>This operation is denoted by (A </a:t>
            </a:r>
            <a:r>
              <a:rPr b="1" lang="en-US" sz="1900">
                <a:latin typeface="Times New Roman"/>
                <a:ea typeface="Times New Roman"/>
                <a:cs typeface="Times New Roman"/>
                <a:sym typeface="Times New Roman"/>
              </a:rPr>
              <a:t>∩</a:t>
            </a:r>
            <a:r>
              <a:rPr lang="en-US" sz="1900">
                <a:latin typeface="Times New Roman"/>
                <a:ea typeface="Times New Roman"/>
                <a:cs typeface="Times New Roman"/>
                <a:sym typeface="Times New Roman"/>
              </a:rPr>
              <a:t> B). A </a:t>
            </a:r>
            <a:r>
              <a:rPr b="1" lang="en-US" sz="1900">
                <a:latin typeface="Times New Roman"/>
                <a:ea typeface="Times New Roman"/>
                <a:cs typeface="Times New Roman"/>
                <a:sym typeface="Times New Roman"/>
              </a:rPr>
              <a:t>∩</a:t>
            </a:r>
            <a:r>
              <a:rPr lang="en-US" sz="1900">
                <a:latin typeface="Times New Roman"/>
                <a:ea typeface="Times New Roman"/>
                <a:cs typeface="Times New Roman"/>
                <a:sym typeface="Times New Roman"/>
              </a:rPr>
              <a:t> B is the set of those elements which are common in both set A and B. It is also called a Logical OR operation.</a:t>
            </a:r>
            <a:endParaRPr sz="19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900">
                <a:latin typeface="Times New Roman"/>
                <a:ea typeface="Times New Roman"/>
                <a:cs typeface="Times New Roman"/>
                <a:sym typeface="Times New Roman"/>
              </a:rPr>
              <a:t>It can be described as:</a:t>
            </a:r>
            <a:endParaRPr sz="19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900">
                <a:latin typeface="Times New Roman"/>
                <a:ea typeface="Times New Roman"/>
                <a:cs typeface="Times New Roman"/>
                <a:sym typeface="Times New Roman"/>
              </a:rPr>
              <a:t>A ∩ B = { x | x </a:t>
            </a:r>
            <a:r>
              <a:rPr lang="en-US" sz="1900"/>
              <a:t>∈</a:t>
            </a:r>
            <a:r>
              <a:rPr lang="en-US" sz="1900">
                <a:latin typeface="Times New Roman"/>
                <a:ea typeface="Times New Roman"/>
                <a:cs typeface="Times New Roman"/>
                <a:sym typeface="Times New Roman"/>
              </a:rPr>
              <a:t> A AND x </a:t>
            </a:r>
            <a:r>
              <a:rPr lang="en-US" sz="1900"/>
              <a:t>∈</a:t>
            </a:r>
            <a:r>
              <a:rPr lang="en-US" sz="1900">
                <a:latin typeface="Times New Roman"/>
                <a:ea typeface="Times New Roman"/>
                <a:cs typeface="Times New Roman"/>
                <a:sym typeface="Times New Roman"/>
              </a:rPr>
              <a:t> B }.</a:t>
            </a:r>
            <a:endParaRPr sz="19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900">
                <a:latin typeface="Times New Roman"/>
                <a:ea typeface="Times New Roman"/>
                <a:cs typeface="Times New Roman"/>
                <a:sym typeface="Times New Roman"/>
              </a:rPr>
              <a:t>Example:</a:t>
            </a:r>
            <a:endParaRPr sz="19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900">
                <a:latin typeface="Times New Roman"/>
                <a:ea typeface="Times New Roman"/>
                <a:cs typeface="Times New Roman"/>
                <a:sym typeface="Times New Roman"/>
              </a:rPr>
              <a:t>Set A = {10, 11, 12, 13}, Set B = {11, 12, 14} then A </a:t>
            </a:r>
            <a:r>
              <a:rPr b="1" lang="en-US" sz="1900">
                <a:latin typeface="Times New Roman"/>
                <a:ea typeface="Times New Roman"/>
                <a:cs typeface="Times New Roman"/>
                <a:sym typeface="Times New Roman"/>
              </a:rPr>
              <a:t>∩</a:t>
            </a:r>
            <a:r>
              <a:rPr lang="en-US" sz="1900">
                <a:latin typeface="Times New Roman"/>
                <a:ea typeface="Times New Roman"/>
                <a:cs typeface="Times New Roman"/>
                <a:sym typeface="Times New Roman"/>
              </a:rPr>
              <a:t> B = {11, 12}</a:t>
            </a:r>
            <a:endParaRPr sz="1900">
              <a:latin typeface="Times New Roman"/>
              <a:ea typeface="Times New Roman"/>
              <a:cs typeface="Times New Roman"/>
              <a:sym typeface="Times New Roman"/>
            </a:endParaRPr>
          </a:p>
          <a:p>
            <a:pPr indent="0" lvl="0" marL="0" rtl="0" algn="just">
              <a:spcBef>
                <a:spcPts val="1400"/>
              </a:spcBef>
              <a:spcAft>
                <a:spcPts val="0"/>
              </a:spcAft>
              <a:buSzPts val="1100"/>
              <a:buNone/>
            </a:pPr>
            <a:r>
              <a:t/>
            </a:r>
            <a:endParaRPr b="1"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64048f4af2_0_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197" name="Google Shape;197;g264048f4af2_0_6"/>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2595"/>
              <a:buNone/>
            </a:pPr>
            <a:r>
              <a:rPr b="1" lang="en-US" sz="2000">
                <a:latin typeface="Times New Roman"/>
                <a:ea typeface="Times New Roman"/>
                <a:cs typeface="Times New Roman"/>
                <a:sym typeface="Times New Roman"/>
              </a:rPr>
              <a:t>Operations on Classical Set(Cont…..)</a:t>
            </a:r>
            <a:endParaRPr b="1"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1800">
                <a:latin typeface="Times New Roman"/>
                <a:ea typeface="Times New Roman"/>
                <a:cs typeface="Times New Roman"/>
                <a:sym typeface="Times New Roman"/>
              </a:rPr>
              <a:t>3. Difference Operation</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This operation is denoted by (A - B). A-B is the set of only those elements which exist only in set A but not in set B.</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It can be described as: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 - B = { x | x </a:t>
            </a:r>
            <a:r>
              <a:rPr lang="en-US" sz="1800"/>
              <a:t>∈</a:t>
            </a:r>
            <a:r>
              <a:rPr lang="en-US" sz="1800">
                <a:latin typeface="Times New Roman"/>
                <a:ea typeface="Times New Roman"/>
                <a:cs typeface="Times New Roman"/>
                <a:sym typeface="Times New Roman"/>
              </a:rPr>
              <a:t> A AND x </a:t>
            </a:r>
            <a:r>
              <a:rPr lang="en-US" sz="1800"/>
              <a:t>∉</a:t>
            </a:r>
            <a:r>
              <a:rPr lang="en-US" sz="1800">
                <a:latin typeface="Times New Roman"/>
                <a:ea typeface="Times New Roman"/>
                <a:cs typeface="Times New Roman"/>
                <a:sym typeface="Times New Roman"/>
              </a:rPr>
              <a:t> B }.</a:t>
            </a:r>
            <a:endParaRPr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19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64048f4af2_0_1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04" name="Google Shape;204;g264048f4af2_0_12"/>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2595"/>
              <a:buNone/>
            </a:pPr>
            <a:r>
              <a:rPr b="1" lang="en-US" sz="2000">
                <a:latin typeface="Times New Roman"/>
                <a:ea typeface="Times New Roman"/>
                <a:cs typeface="Times New Roman"/>
                <a:sym typeface="Times New Roman"/>
              </a:rPr>
              <a:t>Operations on Classical Set(Cont…..)</a:t>
            </a:r>
            <a:endParaRPr b="1"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1800">
                <a:latin typeface="Times New Roman"/>
                <a:ea typeface="Times New Roman"/>
                <a:cs typeface="Times New Roman"/>
                <a:sym typeface="Times New Roman"/>
              </a:rPr>
              <a:t>4. Complement Operation:</a:t>
            </a:r>
            <a:r>
              <a:rPr lang="en-US" sz="1800">
                <a:latin typeface="Times New Roman"/>
                <a:ea typeface="Times New Roman"/>
                <a:cs typeface="Times New Roman"/>
                <a:sym typeface="Times New Roman"/>
              </a:rPr>
              <a:t> This operation is denoted by (A`). It is applied on a single set. A` is the set of elements which do not exist in set A.</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It can be described as: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 = {x|x </a:t>
            </a:r>
            <a:r>
              <a:rPr lang="en-US" sz="1800"/>
              <a:t>∉</a:t>
            </a:r>
            <a:r>
              <a:rPr lang="en-US" sz="1800">
                <a:latin typeface="Times New Roman"/>
                <a:ea typeface="Times New Roman"/>
                <a:cs typeface="Times New Roman"/>
                <a:sym typeface="Times New Roman"/>
              </a:rPr>
              <a:t> A}.</a:t>
            </a:r>
            <a:endParaRPr sz="18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Properties of Classical Set</a:t>
            </a:r>
            <a:endParaRPr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64048f4af2_0_18"/>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11" name="Google Shape;211;g264048f4af2_0_18"/>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15000"/>
              </a:lnSpc>
              <a:spcBef>
                <a:spcPts val="1000"/>
              </a:spcBef>
              <a:spcAft>
                <a:spcPts val="0"/>
              </a:spcAft>
              <a:buSzPct val="55000"/>
              <a:buNone/>
            </a:pPr>
            <a:r>
              <a:rPr b="1" lang="en-US" sz="2000">
                <a:latin typeface="Times New Roman"/>
                <a:ea typeface="Times New Roman"/>
                <a:cs typeface="Times New Roman"/>
                <a:sym typeface="Times New Roman"/>
              </a:rPr>
              <a:t>Properties of Classical Set</a:t>
            </a:r>
            <a:endParaRPr b="1" sz="2000">
              <a:latin typeface="Times New Roman"/>
              <a:ea typeface="Times New Roman"/>
              <a:cs typeface="Times New Roman"/>
              <a:sym typeface="Times New Roman"/>
            </a:endParaRPr>
          </a:p>
          <a:p>
            <a:pPr indent="0" lvl="0" marL="0" rtl="0" algn="just">
              <a:spcBef>
                <a:spcPts val="1400"/>
              </a:spcBef>
              <a:spcAft>
                <a:spcPts val="0"/>
              </a:spcAft>
              <a:buSzPct val="59857"/>
              <a:buNone/>
            </a:pPr>
            <a:r>
              <a:rPr lang="en-US" sz="1837">
                <a:latin typeface="Times New Roman"/>
                <a:ea typeface="Times New Roman"/>
                <a:cs typeface="Times New Roman"/>
                <a:sym typeface="Times New Roman"/>
              </a:rPr>
              <a:t>There are following various properties which play an essential role for finding the solution of a fuzzy logic problem.</a:t>
            </a:r>
            <a:endParaRPr sz="1837">
              <a:latin typeface="Times New Roman"/>
              <a:ea typeface="Times New Roman"/>
              <a:cs typeface="Times New Roman"/>
              <a:sym typeface="Times New Roman"/>
            </a:endParaRPr>
          </a:p>
          <a:p>
            <a:pPr indent="0" lvl="0" marL="0" rtl="0" algn="just">
              <a:spcBef>
                <a:spcPts val="1400"/>
              </a:spcBef>
              <a:spcAft>
                <a:spcPts val="0"/>
              </a:spcAft>
              <a:buSzPct val="59857"/>
              <a:buNone/>
            </a:pPr>
            <a:r>
              <a:rPr b="1" lang="en-US" sz="1837">
                <a:latin typeface="Times New Roman"/>
                <a:ea typeface="Times New Roman"/>
                <a:cs typeface="Times New Roman"/>
                <a:sym typeface="Times New Roman"/>
              </a:rPr>
              <a:t>1. Commutative Property:</a:t>
            </a:r>
            <a:endParaRPr sz="1837">
              <a:latin typeface="Times New Roman"/>
              <a:ea typeface="Times New Roman"/>
              <a:cs typeface="Times New Roman"/>
              <a:sym typeface="Times New Roman"/>
            </a:endParaRPr>
          </a:p>
          <a:p>
            <a:pPr indent="0" lvl="0" marL="0" rtl="0" algn="just">
              <a:spcBef>
                <a:spcPts val="1400"/>
              </a:spcBef>
              <a:spcAft>
                <a:spcPts val="0"/>
              </a:spcAft>
              <a:buSzPct val="59857"/>
              <a:buNone/>
            </a:pPr>
            <a:r>
              <a:rPr lang="en-US" sz="1837">
                <a:latin typeface="Times New Roman"/>
                <a:ea typeface="Times New Roman"/>
                <a:cs typeface="Times New Roman"/>
                <a:sym typeface="Times New Roman"/>
              </a:rPr>
              <a:t>This property provides the following two states which are obtained by two finite sets A and B:</a:t>
            </a:r>
            <a:endParaRPr sz="1837">
              <a:latin typeface="Times New Roman"/>
              <a:ea typeface="Times New Roman"/>
              <a:cs typeface="Times New Roman"/>
              <a:sym typeface="Times New Roman"/>
            </a:endParaRPr>
          </a:p>
          <a:p>
            <a:pPr indent="0" lvl="0" marL="0" rtl="0" algn="just">
              <a:lnSpc>
                <a:spcPct val="115000"/>
              </a:lnSpc>
              <a:spcBef>
                <a:spcPts val="1400"/>
              </a:spcBef>
              <a:spcAft>
                <a:spcPts val="0"/>
              </a:spcAft>
              <a:buSzPct val="59857"/>
              <a:buNone/>
            </a:pPr>
            <a:r>
              <a:rPr lang="en-US" sz="1837">
                <a:latin typeface="Times New Roman"/>
                <a:ea typeface="Times New Roman"/>
                <a:cs typeface="Times New Roman"/>
                <a:sym typeface="Times New Roman"/>
              </a:rPr>
              <a:t>A </a:t>
            </a:r>
            <a:r>
              <a:rPr lang="en-US" sz="1837"/>
              <a:t>∪</a:t>
            </a:r>
            <a:r>
              <a:rPr lang="en-US" sz="1837">
                <a:latin typeface="Times New Roman"/>
                <a:ea typeface="Times New Roman"/>
                <a:cs typeface="Times New Roman"/>
                <a:sym typeface="Times New Roman"/>
              </a:rPr>
              <a:t> B = B </a:t>
            </a:r>
            <a:r>
              <a:rPr lang="en-US" sz="1837"/>
              <a:t>∪</a:t>
            </a:r>
            <a:r>
              <a:rPr lang="en-US" sz="1837">
                <a:latin typeface="Times New Roman"/>
                <a:ea typeface="Times New Roman"/>
                <a:cs typeface="Times New Roman"/>
                <a:sym typeface="Times New Roman"/>
              </a:rPr>
              <a:t> A</a:t>
            </a:r>
            <a:br>
              <a:rPr lang="en-US" sz="1837">
                <a:latin typeface="Times New Roman"/>
                <a:ea typeface="Times New Roman"/>
                <a:cs typeface="Times New Roman"/>
                <a:sym typeface="Times New Roman"/>
              </a:rPr>
            </a:br>
            <a:r>
              <a:rPr lang="en-US" sz="1837">
                <a:latin typeface="Times New Roman"/>
                <a:ea typeface="Times New Roman"/>
                <a:cs typeface="Times New Roman"/>
                <a:sym typeface="Times New Roman"/>
              </a:rPr>
              <a:t>A ∩ B = B ∩ A</a:t>
            </a:r>
            <a:endParaRPr sz="1837">
              <a:latin typeface="Times New Roman"/>
              <a:ea typeface="Times New Roman"/>
              <a:cs typeface="Times New Roman"/>
              <a:sym typeface="Times New Roman"/>
            </a:endParaRPr>
          </a:p>
          <a:p>
            <a:pPr indent="0" lvl="0" marL="0" rtl="0" algn="just">
              <a:spcBef>
                <a:spcPts val="1400"/>
              </a:spcBef>
              <a:spcAft>
                <a:spcPts val="0"/>
              </a:spcAft>
              <a:buSzPct val="59857"/>
              <a:buNone/>
            </a:pPr>
            <a:r>
              <a:rPr b="1" lang="en-US" sz="1837">
                <a:latin typeface="Times New Roman"/>
                <a:ea typeface="Times New Roman"/>
                <a:cs typeface="Times New Roman"/>
                <a:sym typeface="Times New Roman"/>
              </a:rPr>
              <a:t>2. Associative Property:</a:t>
            </a:r>
            <a:endParaRPr sz="1837">
              <a:latin typeface="Times New Roman"/>
              <a:ea typeface="Times New Roman"/>
              <a:cs typeface="Times New Roman"/>
              <a:sym typeface="Times New Roman"/>
            </a:endParaRPr>
          </a:p>
          <a:p>
            <a:pPr indent="0" lvl="0" marL="0" rtl="0" algn="just">
              <a:spcBef>
                <a:spcPts val="1400"/>
              </a:spcBef>
              <a:spcAft>
                <a:spcPts val="0"/>
              </a:spcAft>
              <a:buSzPct val="59857"/>
              <a:buNone/>
            </a:pPr>
            <a:r>
              <a:rPr lang="en-US" sz="1837">
                <a:latin typeface="Times New Roman"/>
                <a:ea typeface="Times New Roman"/>
                <a:cs typeface="Times New Roman"/>
                <a:sym typeface="Times New Roman"/>
              </a:rPr>
              <a:t>This property also provides the following two states but these are obtained by three different finite sets A, B, and C:</a:t>
            </a:r>
            <a:endParaRPr sz="1837">
              <a:latin typeface="Times New Roman"/>
              <a:ea typeface="Times New Roman"/>
              <a:cs typeface="Times New Roman"/>
              <a:sym typeface="Times New Roman"/>
            </a:endParaRPr>
          </a:p>
          <a:p>
            <a:pPr indent="0" lvl="0" marL="0" rtl="0" algn="just">
              <a:lnSpc>
                <a:spcPct val="115000"/>
              </a:lnSpc>
              <a:spcBef>
                <a:spcPts val="1400"/>
              </a:spcBef>
              <a:spcAft>
                <a:spcPts val="0"/>
              </a:spcAft>
              <a:buSzPct val="59857"/>
              <a:buNone/>
            </a:pPr>
            <a:r>
              <a:rPr lang="en-US" sz="1837">
                <a:latin typeface="Times New Roman"/>
                <a:ea typeface="Times New Roman"/>
                <a:cs typeface="Times New Roman"/>
                <a:sym typeface="Times New Roman"/>
              </a:rPr>
              <a:t>A </a:t>
            </a:r>
            <a:r>
              <a:rPr lang="en-US" sz="1837"/>
              <a:t>∪</a:t>
            </a:r>
            <a:r>
              <a:rPr lang="en-US" sz="1837">
                <a:latin typeface="Times New Roman"/>
                <a:ea typeface="Times New Roman"/>
                <a:cs typeface="Times New Roman"/>
                <a:sym typeface="Times New Roman"/>
              </a:rPr>
              <a:t> (B </a:t>
            </a:r>
            <a:r>
              <a:rPr lang="en-US" sz="1837"/>
              <a:t>∪</a:t>
            </a:r>
            <a:r>
              <a:rPr lang="en-US" sz="1837">
                <a:latin typeface="Times New Roman"/>
                <a:ea typeface="Times New Roman"/>
                <a:cs typeface="Times New Roman"/>
                <a:sym typeface="Times New Roman"/>
              </a:rPr>
              <a:t> C) = (A </a:t>
            </a:r>
            <a:r>
              <a:rPr lang="en-US" sz="1837"/>
              <a:t>∪</a:t>
            </a:r>
            <a:r>
              <a:rPr lang="en-US" sz="1837">
                <a:latin typeface="Times New Roman"/>
                <a:ea typeface="Times New Roman"/>
                <a:cs typeface="Times New Roman"/>
                <a:sym typeface="Times New Roman"/>
              </a:rPr>
              <a:t> B) </a:t>
            </a:r>
            <a:r>
              <a:rPr lang="en-US" sz="1837"/>
              <a:t>∪</a:t>
            </a:r>
            <a:r>
              <a:rPr lang="en-US" sz="1837">
                <a:latin typeface="Times New Roman"/>
                <a:ea typeface="Times New Roman"/>
                <a:cs typeface="Times New Roman"/>
                <a:sym typeface="Times New Roman"/>
              </a:rPr>
              <a:t> C</a:t>
            </a:r>
            <a:br>
              <a:rPr lang="en-US" sz="1837">
                <a:latin typeface="Times New Roman"/>
                <a:ea typeface="Times New Roman"/>
                <a:cs typeface="Times New Roman"/>
                <a:sym typeface="Times New Roman"/>
              </a:rPr>
            </a:br>
            <a:r>
              <a:rPr lang="en-US" sz="1837">
                <a:latin typeface="Times New Roman"/>
                <a:ea typeface="Times New Roman"/>
                <a:cs typeface="Times New Roman"/>
                <a:sym typeface="Times New Roman"/>
              </a:rPr>
              <a:t>A ∩ (B ∩ C) = (A ∩ B) ∩ C</a:t>
            </a:r>
            <a:endParaRPr sz="1837">
              <a:latin typeface="Times New Roman"/>
              <a:ea typeface="Times New Roman"/>
              <a:cs typeface="Times New Roman"/>
              <a:sym typeface="Times New Roman"/>
            </a:endParaRPr>
          </a:p>
          <a:p>
            <a:pPr indent="0" lvl="0" marL="0" rtl="0" algn="just">
              <a:lnSpc>
                <a:spcPct val="115000"/>
              </a:lnSpc>
              <a:spcBef>
                <a:spcPts val="1000"/>
              </a:spcBef>
              <a:spcAft>
                <a:spcPts val="0"/>
              </a:spcAft>
              <a:buSzPct val="55000"/>
              <a:buNone/>
            </a:pPr>
            <a:r>
              <a:t/>
            </a:r>
            <a:endParaRPr b="1" sz="20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55000"/>
              <a:buNone/>
            </a:pPr>
            <a:r>
              <a:t/>
            </a:r>
            <a:endParaRPr b="1" sz="2000">
              <a:latin typeface="Times New Roman"/>
              <a:ea typeface="Times New Roman"/>
              <a:cs typeface="Times New Roman"/>
              <a:sym typeface="Times New Roman"/>
            </a:endParaRPr>
          </a:p>
          <a:p>
            <a:pPr indent="0" lvl="0" marL="0" rtl="0" algn="l">
              <a:lnSpc>
                <a:spcPct val="100000"/>
              </a:lnSpc>
              <a:spcBef>
                <a:spcPts val="1400"/>
              </a:spcBef>
              <a:spcAft>
                <a:spcPts val="0"/>
              </a:spcAft>
              <a:buSzPct val="144143"/>
              <a:buNone/>
            </a:pPr>
            <a:r>
              <a:t/>
            </a:r>
            <a:endParaRPr b="1"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64048f4af2_0_2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18" name="Google Shape;218;g264048f4af2_0_24"/>
          <p:cNvSpPr txBox="1"/>
          <p:nvPr>
            <p:ph idx="1" type="body"/>
          </p:nvPr>
        </p:nvSpPr>
        <p:spPr>
          <a:xfrm>
            <a:off x="0" y="1752600"/>
            <a:ext cx="9144000" cy="4495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15000"/>
              </a:lnSpc>
              <a:spcBef>
                <a:spcPts val="1000"/>
              </a:spcBef>
              <a:spcAft>
                <a:spcPts val="0"/>
              </a:spcAft>
              <a:buSzPct val="55000"/>
              <a:buNone/>
            </a:pPr>
            <a:r>
              <a:rPr b="1" lang="en-US" sz="2000">
                <a:latin typeface="Times New Roman"/>
                <a:ea typeface="Times New Roman"/>
                <a:cs typeface="Times New Roman"/>
                <a:sym typeface="Times New Roman"/>
              </a:rPr>
              <a:t>Properties of Classical Set(Cont……)</a:t>
            </a:r>
            <a:endParaRPr b="1" sz="2000">
              <a:latin typeface="Times New Roman"/>
              <a:ea typeface="Times New Roman"/>
              <a:cs typeface="Times New Roman"/>
              <a:sym typeface="Times New Roman"/>
            </a:endParaRPr>
          </a:p>
          <a:p>
            <a:pPr indent="0" lvl="0" marL="0" rtl="0" algn="just">
              <a:spcBef>
                <a:spcPts val="1400"/>
              </a:spcBef>
              <a:spcAft>
                <a:spcPts val="0"/>
              </a:spcAft>
              <a:buSzPct val="63442"/>
              <a:buNone/>
            </a:pPr>
            <a:r>
              <a:rPr b="1" lang="en-US" sz="1733">
                <a:latin typeface="Times New Roman"/>
                <a:ea typeface="Times New Roman"/>
                <a:cs typeface="Times New Roman"/>
                <a:sym typeface="Times New Roman"/>
              </a:rPr>
              <a:t>3. Idempotency Property:</a:t>
            </a:r>
            <a:endParaRPr sz="1733">
              <a:latin typeface="Times New Roman"/>
              <a:ea typeface="Times New Roman"/>
              <a:cs typeface="Times New Roman"/>
              <a:sym typeface="Times New Roman"/>
            </a:endParaRPr>
          </a:p>
          <a:p>
            <a:pPr indent="0" lvl="0" marL="0" rtl="0" algn="just">
              <a:spcBef>
                <a:spcPts val="1400"/>
              </a:spcBef>
              <a:spcAft>
                <a:spcPts val="0"/>
              </a:spcAft>
              <a:buSzPct val="63442"/>
              <a:buNone/>
            </a:pPr>
            <a:r>
              <a:rPr lang="en-US" sz="1733">
                <a:latin typeface="Times New Roman"/>
                <a:ea typeface="Times New Roman"/>
                <a:cs typeface="Times New Roman"/>
                <a:sym typeface="Times New Roman"/>
              </a:rPr>
              <a:t>This property also provides the following two states but for a single finite set A:</a:t>
            </a:r>
            <a:endParaRPr sz="1733">
              <a:latin typeface="Times New Roman"/>
              <a:ea typeface="Times New Roman"/>
              <a:cs typeface="Times New Roman"/>
              <a:sym typeface="Times New Roman"/>
            </a:endParaRPr>
          </a:p>
          <a:p>
            <a:pPr indent="0" lvl="0" marL="0" rtl="0" algn="just">
              <a:lnSpc>
                <a:spcPct val="115000"/>
              </a:lnSpc>
              <a:spcBef>
                <a:spcPts val="1400"/>
              </a:spcBef>
              <a:spcAft>
                <a:spcPts val="0"/>
              </a:spcAft>
              <a:buSzPct val="63442"/>
              <a:buNone/>
            </a:pPr>
            <a:r>
              <a:rPr lang="en-US" sz="1733">
                <a:latin typeface="Times New Roman"/>
                <a:ea typeface="Times New Roman"/>
                <a:cs typeface="Times New Roman"/>
                <a:sym typeface="Times New Roman"/>
              </a:rPr>
              <a:t>A </a:t>
            </a:r>
            <a:r>
              <a:rPr lang="en-US" sz="1733"/>
              <a:t>∪</a:t>
            </a:r>
            <a:r>
              <a:rPr lang="en-US" sz="1733">
                <a:latin typeface="Times New Roman"/>
                <a:ea typeface="Times New Roman"/>
                <a:cs typeface="Times New Roman"/>
                <a:sym typeface="Times New Roman"/>
              </a:rPr>
              <a:t> A = A</a:t>
            </a:r>
            <a:br>
              <a:rPr lang="en-US" sz="1733">
                <a:latin typeface="Times New Roman"/>
                <a:ea typeface="Times New Roman"/>
                <a:cs typeface="Times New Roman"/>
                <a:sym typeface="Times New Roman"/>
              </a:rPr>
            </a:br>
            <a:r>
              <a:rPr lang="en-US" sz="1733">
                <a:latin typeface="Times New Roman"/>
                <a:ea typeface="Times New Roman"/>
                <a:cs typeface="Times New Roman"/>
                <a:sym typeface="Times New Roman"/>
              </a:rPr>
              <a:t>A ∩ A = A</a:t>
            </a:r>
            <a:endParaRPr sz="1733">
              <a:latin typeface="Times New Roman"/>
              <a:ea typeface="Times New Roman"/>
              <a:cs typeface="Times New Roman"/>
              <a:sym typeface="Times New Roman"/>
            </a:endParaRPr>
          </a:p>
          <a:p>
            <a:pPr indent="0" lvl="0" marL="0" rtl="0" algn="just">
              <a:spcBef>
                <a:spcPts val="1400"/>
              </a:spcBef>
              <a:spcAft>
                <a:spcPts val="0"/>
              </a:spcAft>
              <a:buSzPct val="63442"/>
              <a:buNone/>
            </a:pPr>
            <a:r>
              <a:rPr b="1" lang="en-US" sz="1733">
                <a:latin typeface="Times New Roman"/>
                <a:ea typeface="Times New Roman"/>
                <a:cs typeface="Times New Roman"/>
                <a:sym typeface="Times New Roman"/>
              </a:rPr>
              <a:t>4. Absorption Property</a:t>
            </a:r>
            <a:endParaRPr sz="1733">
              <a:latin typeface="Times New Roman"/>
              <a:ea typeface="Times New Roman"/>
              <a:cs typeface="Times New Roman"/>
              <a:sym typeface="Times New Roman"/>
            </a:endParaRPr>
          </a:p>
          <a:p>
            <a:pPr indent="0" lvl="0" marL="0" rtl="0" algn="just">
              <a:spcBef>
                <a:spcPts val="1400"/>
              </a:spcBef>
              <a:spcAft>
                <a:spcPts val="0"/>
              </a:spcAft>
              <a:buSzPct val="63442"/>
              <a:buNone/>
            </a:pPr>
            <a:r>
              <a:rPr lang="en-US" sz="1733">
                <a:latin typeface="Times New Roman"/>
                <a:ea typeface="Times New Roman"/>
                <a:cs typeface="Times New Roman"/>
                <a:sym typeface="Times New Roman"/>
              </a:rPr>
              <a:t>This property also provides the following two states for any two finite sets A and B:</a:t>
            </a:r>
            <a:endParaRPr sz="1733">
              <a:latin typeface="Times New Roman"/>
              <a:ea typeface="Times New Roman"/>
              <a:cs typeface="Times New Roman"/>
              <a:sym typeface="Times New Roman"/>
            </a:endParaRPr>
          </a:p>
          <a:p>
            <a:pPr indent="0" lvl="0" marL="0" rtl="0" algn="just">
              <a:lnSpc>
                <a:spcPct val="115000"/>
              </a:lnSpc>
              <a:spcBef>
                <a:spcPts val="1400"/>
              </a:spcBef>
              <a:spcAft>
                <a:spcPts val="0"/>
              </a:spcAft>
              <a:buSzPct val="63442"/>
              <a:buNone/>
            </a:pPr>
            <a:r>
              <a:rPr lang="en-US" sz="1733">
                <a:latin typeface="Times New Roman"/>
                <a:ea typeface="Times New Roman"/>
                <a:cs typeface="Times New Roman"/>
                <a:sym typeface="Times New Roman"/>
              </a:rPr>
              <a:t>A </a:t>
            </a:r>
            <a:r>
              <a:rPr lang="en-US" sz="1733"/>
              <a:t>∪</a:t>
            </a:r>
            <a:r>
              <a:rPr lang="en-US" sz="1733">
                <a:latin typeface="Times New Roman"/>
                <a:ea typeface="Times New Roman"/>
                <a:cs typeface="Times New Roman"/>
                <a:sym typeface="Times New Roman"/>
              </a:rPr>
              <a:t> (A ∩ B) = A</a:t>
            </a:r>
            <a:br>
              <a:rPr lang="en-US" sz="1733">
                <a:latin typeface="Times New Roman"/>
                <a:ea typeface="Times New Roman"/>
                <a:cs typeface="Times New Roman"/>
                <a:sym typeface="Times New Roman"/>
              </a:rPr>
            </a:br>
            <a:r>
              <a:rPr lang="en-US" sz="1733">
                <a:latin typeface="Times New Roman"/>
                <a:ea typeface="Times New Roman"/>
                <a:cs typeface="Times New Roman"/>
                <a:sym typeface="Times New Roman"/>
              </a:rPr>
              <a:t>A ∩ (A </a:t>
            </a:r>
            <a:r>
              <a:rPr lang="en-US" sz="1733"/>
              <a:t>∪</a:t>
            </a:r>
            <a:r>
              <a:rPr lang="en-US" sz="1733">
                <a:latin typeface="Times New Roman"/>
                <a:ea typeface="Times New Roman"/>
                <a:cs typeface="Times New Roman"/>
                <a:sym typeface="Times New Roman"/>
              </a:rPr>
              <a:t> B) = A</a:t>
            </a:r>
            <a:endParaRPr sz="1733">
              <a:latin typeface="Times New Roman"/>
              <a:ea typeface="Times New Roman"/>
              <a:cs typeface="Times New Roman"/>
              <a:sym typeface="Times New Roman"/>
            </a:endParaRPr>
          </a:p>
          <a:p>
            <a:pPr indent="0" lvl="0" marL="0" rtl="0" algn="just">
              <a:lnSpc>
                <a:spcPct val="115000"/>
              </a:lnSpc>
              <a:spcBef>
                <a:spcPts val="1000"/>
              </a:spcBef>
              <a:spcAft>
                <a:spcPts val="0"/>
              </a:spcAft>
              <a:buSzPct val="59857"/>
              <a:buNone/>
            </a:pPr>
            <a:r>
              <a:t/>
            </a:r>
            <a:endParaRPr sz="1837">
              <a:latin typeface="Times New Roman"/>
              <a:ea typeface="Times New Roman"/>
              <a:cs typeface="Times New Roman"/>
              <a:sym typeface="Times New Roman"/>
            </a:endParaRPr>
          </a:p>
          <a:p>
            <a:pPr indent="0" lvl="0" marL="0" rtl="0" algn="just">
              <a:lnSpc>
                <a:spcPct val="115000"/>
              </a:lnSpc>
              <a:spcBef>
                <a:spcPts val="1000"/>
              </a:spcBef>
              <a:spcAft>
                <a:spcPts val="0"/>
              </a:spcAft>
              <a:buSzPct val="55000"/>
              <a:buNone/>
            </a:pPr>
            <a:r>
              <a:t/>
            </a:r>
            <a:endParaRPr b="1" sz="20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55000"/>
              <a:buNone/>
            </a:pPr>
            <a:r>
              <a:t/>
            </a:r>
            <a:endParaRPr b="1" sz="2000">
              <a:latin typeface="Times New Roman"/>
              <a:ea typeface="Times New Roman"/>
              <a:cs typeface="Times New Roman"/>
              <a:sym typeface="Times New Roman"/>
            </a:endParaRPr>
          </a:p>
          <a:p>
            <a:pPr indent="0" lvl="0" marL="0" rtl="0" algn="l">
              <a:lnSpc>
                <a:spcPct val="100000"/>
              </a:lnSpc>
              <a:spcBef>
                <a:spcPts val="1400"/>
              </a:spcBef>
              <a:spcAft>
                <a:spcPts val="0"/>
              </a:spcAft>
              <a:buSzPct val="144143"/>
              <a:buNone/>
            </a:pPr>
            <a:r>
              <a:t/>
            </a:r>
            <a:endParaRPr b="1"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64048f4af2_0_30"/>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25" name="Google Shape;225;g264048f4af2_0_30"/>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1000"/>
              </a:spcBef>
              <a:spcAft>
                <a:spcPts val="0"/>
              </a:spcAft>
              <a:buSzPts val="1100"/>
              <a:buNone/>
            </a:pPr>
            <a:r>
              <a:rPr b="1" lang="en-US" sz="2000">
                <a:latin typeface="Times New Roman"/>
                <a:ea typeface="Times New Roman"/>
                <a:cs typeface="Times New Roman"/>
                <a:sym typeface="Times New Roman"/>
              </a:rPr>
              <a:t>Properties of Classical Set(Cont……)</a:t>
            </a:r>
            <a:endParaRPr b="1" sz="20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533">
                <a:latin typeface="Times New Roman"/>
                <a:ea typeface="Times New Roman"/>
                <a:cs typeface="Times New Roman"/>
                <a:sym typeface="Times New Roman"/>
              </a:rPr>
              <a:t>5. Distributive Property:</a:t>
            </a:r>
            <a:endParaRPr sz="1533">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533">
                <a:latin typeface="Times New Roman"/>
                <a:ea typeface="Times New Roman"/>
                <a:cs typeface="Times New Roman"/>
                <a:sym typeface="Times New Roman"/>
              </a:rPr>
              <a:t>This property also provides the following two states for any three finite sets A, B, and C:</a:t>
            </a:r>
            <a:endParaRPr sz="1533">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533">
                <a:latin typeface="Times New Roman"/>
                <a:ea typeface="Times New Roman"/>
                <a:cs typeface="Times New Roman"/>
                <a:sym typeface="Times New Roman"/>
              </a:rPr>
              <a:t>A</a:t>
            </a:r>
            <a:r>
              <a:rPr lang="en-US" sz="1533"/>
              <a:t>∪</a:t>
            </a:r>
            <a:r>
              <a:rPr lang="en-US" sz="1533">
                <a:latin typeface="Times New Roman"/>
                <a:ea typeface="Times New Roman"/>
                <a:cs typeface="Times New Roman"/>
                <a:sym typeface="Times New Roman"/>
              </a:rPr>
              <a:t> (B ∩ C) = (A </a:t>
            </a:r>
            <a:r>
              <a:rPr lang="en-US" sz="1533"/>
              <a:t>∪</a:t>
            </a:r>
            <a:r>
              <a:rPr lang="en-US" sz="1533">
                <a:latin typeface="Times New Roman"/>
                <a:ea typeface="Times New Roman"/>
                <a:cs typeface="Times New Roman"/>
                <a:sym typeface="Times New Roman"/>
              </a:rPr>
              <a:t> B)∩ (A </a:t>
            </a:r>
            <a:r>
              <a:rPr lang="en-US" sz="1533"/>
              <a:t>∪</a:t>
            </a:r>
            <a:r>
              <a:rPr lang="en-US" sz="1533">
                <a:latin typeface="Times New Roman"/>
                <a:ea typeface="Times New Roman"/>
                <a:cs typeface="Times New Roman"/>
                <a:sym typeface="Times New Roman"/>
              </a:rPr>
              <a:t> C)</a:t>
            </a:r>
            <a:br>
              <a:rPr lang="en-US" sz="1533">
                <a:latin typeface="Times New Roman"/>
                <a:ea typeface="Times New Roman"/>
                <a:cs typeface="Times New Roman"/>
                <a:sym typeface="Times New Roman"/>
              </a:rPr>
            </a:br>
            <a:r>
              <a:rPr lang="en-US" sz="1533">
                <a:latin typeface="Times New Roman"/>
                <a:ea typeface="Times New Roman"/>
                <a:cs typeface="Times New Roman"/>
                <a:sym typeface="Times New Roman"/>
              </a:rPr>
              <a:t>A∩ (B </a:t>
            </a:r>
            <a:r>
              <a:rPr lang="en-US" sz="1533"/>
              <a:t>∪</a:t>
            </a:r>
            <a:r>
              <a:rPr lang="en-US" sz="1533">
                <a:latin typeface="Times New Roman"/>
                <a:ea typeface="Times New Roman"/>
                <a:cs typeface="Times New Roman"/>
                <a:sym typeface="Times New Roman"/>
              </a:rPr>
              <a:t> C) = (A∩B) </a:t>
            </a:r>
            <a:r>
              <a:rPr lang="en-US" sz="1533"/>
              <a:t>∪</a:t>
            </a:r>
            <a:r>
              <a:rPr lang="en-US" sz="1533">
                <a:latin typeface="Times New Roman"/>
                <a:ea typeface="Times New Roman"/>
                <a:cs typeface="Times New Roman"/>
                <a:sym typeface="Times New Roman"/>
              </a:rPr>
              <a:t> (A∩C)</a:t>
            </a:r>
            <a:endParaRPr sz="1533">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533">
                <a:latin typeface="Times New Roman"/>
                <a:ea typeface="Times New Roman"/>
                <a:cs typeface="Times New Roman"/>
                <a:sym typeface="Times New Roman"/>
              </a:rPr>
              <a:t>6. Identity Property:</a:t>
            </a:r>
            <a:endParaRPr sz="1533">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533">
                <a:latin typeface="Times New Roman"/>
                <a:ea typeface="Times New Roman"/>
                <a:cs typeface="Times New Roman"/>
                <a:sym typeface="Times New Roman"/>
              </a:rPr>
              <a:t>This property provides the following four states for any finite set A and Universal set X:</a:t>
            </a:r>
            <a:endParaRPr sz="1533">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533">
                <a:latin typeface="Times New Roman"/>
                <a:ea typeface="Times New Roman"/>
                <a:cs typeface="Times New Roman"/>
                <a:sym typeface="Times New Roman"/>
              </a:rPr>
              <a:t>A </a:t>
            </a:r>
            <a:r>
              <a:rPr lang="en-US" sz="1533"/>
              <a:t>∪</a:t>
            </a:r>
            <a:r>
              <a:rPr lang="en-US" sz="1533">
                <a:latin typeface="Times New Roman"/>
                <a:ea typeface="Times New Roman"/>
                <a:cs typeface="Times New Roman"/>
                <a:sym typeface="Times New Roman"/>
              </a:rPr>
              <a:t> φ =A</a:t>
            </a:r>
            <a:br>
              <a:rPr lang="en-US" sz="1533">
                <a:latin typeface="Times New Roman"/>
                <a:ea typeface="Times New Roman"/>
                <a:cs typeface="Times New Roman"/>
                <a:sym typeface="Times New Roman"/>
              </a:rPr>
            </a:br>
            <a:r>
              <a:rPr lang="en-US" sz="1533">
                <a:latin typeface="Times New Roman"/>
                <a:ea typeface="Times New Roman"/>
                <a:cs typeface="Times New Roman"/>
                <a:sym typeface="Times New Roman"/>
              </a:rPr>
              <a:t>A ∩ X = A</a:t>
            </a:r>
            <a:br>
              <a:rPr lang="en-US" sz="1533">
                <a:latin typeface="Times New Roman"/>
                <a:ea typeface="Times New Roman"/>
                <a:cs typeface="Times New Roman"/>
                <a:sym typeface="Times New Roman"/>
              </a:rPr>
            </a:br>
            <a:r>
              <a:rPr lang="en-US" sz="1533">
                <a:latin typeface="Times New Roman"/>
                <a:ea typeface="Times New Roman"/>
                <a:cs typeface="Times New Roman"/>
                <a:sym typeface="Times New Roman"/>
              </a:rPr>
              <a:t>A ∩ φ = φ</a:t>
            </a:r>
            <a:br>
              <a:rPr lang="en-US" sz="1533">
                <a:latin typeface="Times New Roman"/>
                <a:ea typeface="Times New Roman"/>
                <a:cs typeface="Times New Roman"/>
                <a:sym typeface="Times New Roman"/>
              </a:rPr>
            </a:br>
            <a:r>
              <a:rPr lang="en-US" sz="1533">
                <a:latin typeface="Times New Roman"/>
                <a:ea typeface="Times New Roman"/>
                <a:cs typeface="Times New Roman"/>
                <a:sym typeface="Times New Roman"/>
              </a:rPr>
              <a:t>A </a:t>
            </a:r>
            <a:r>
              <a:rPr lang="en-US" sz="1533"/>
              <a:t>∪</a:t>
            </a:r>
            <a:r>
              <a:rPr lang="en-US" sz="1533">
                <a:latin typeface="Times New Roman"/>
                <a:ea typeface="Times New Roman"/>
                <a:cs typeface="Times New Roman"/>
                <a:sym typeface="Times New Roman"/>
              </a:rPr>
              <a:t> X = X</a:t>
            </a:r>
            <a:endParaRPr sz="1533">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1733">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20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20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64048f4af2_0_3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32" name="Google Shape;232;g264048f4af2_0_36"/>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SzPts val="1100"/>
              <a:buNone/>
            </a:pPr>
            <a:r>
              <a:rPr b="1" lang="en-US" sz="2000">
                <a:latin typeface="Times New Roman"/>
                <a:ea typeface="Times New Roman"/>
                <a:cs typeface="Times New Roman"/>
                <a:sym typeface="Times New Roman"/>
              </a:rPr>
              <a:t>Properties of Classical Set(Cont……)</a:t>
            </a:r>
            <a:endParaRPr b="1" sz="20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700">
                <a:latin typeface="Times New Roman"/>
                <a:ea typeface="Times New Roman"/>
                <a:cs typeface="Times New Roman"/>
                <a:sym typeface="Times New Roman"/>
              </a:rPr>
              <a:t>7. Transitive property</a:t>
            </a:r>
            <a:endParaRPr sz="17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700">
                <a:latin typeface="Times New Roman"/>
                <a:ea typeface="Times New Roman"/>
                <a:cs typeface="Times New Roman"/>
                <a:sym typeface="Times New Roman"/>
              </a:rPr>
              <a:t>This property provides the following state for the finite sets A, B, and C:</a:t>
            </a:r>
            <a:endParaRPr sz="17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700">
                <a:latin typeface="Times New Roman"/>
                <a:ea typeface="Times New Roman"/>
                <a:cs typeface="Times New Roman"/>
                <a:sym typeface="Times New Roman"/>
              </a:rPr>
              <a:t>If A </a:t>
            </a:r>
            <a:r>
              <a:rPr lang="en-US" sz="1700"/>
              <a:t>⊆</a:t>
            </a:r>
            <a:r>
              <a:rPr lang="en-US" sz="1700">
                <a:latin typeface="Times New Roman"/>
                <a:ea typeface="Times New Roman"/>
                <a:cs typeface="Times New Roman"/>
                <a:sym typeface="Times New Roman"/>
              </a:rPr>
              <a:t> B </a:t>
            </a:r>
            <a:r>
              <a:rPr lang="en-US" sz="1700"/>
              <a:t>⊆</a:t>
            </a:r>
            <a:r>
              <a:rPr lang="en-US" sz="1700">
                <a:latin typeface="Times New Roman"/>
                <a:ea typeface="Times New Roman"/>
                <a:cs typeface="Times New Roman"/>
                <a:sym typeface="Times New Roman"/>
              </a:rPr>
              <a:t> C, then A </a:t>
            </a:r>
            <a:r>
              <a:rPr lang="en-US" sz="1700"/>
              <a:t>⊆</a:t>
            </a:r>
            <a:r>
              <a:rPr lang="en-US" sz="1700">
                <a:latin typeface="Times New Roman"/>
                <a:ea typeface="Times New Roman"/>
                <a:cs typeface="Times New Roman"/>
                <a:sym typeface="Times New Roman"/>
              </a:rPr>
              <a:t> C</a:t>
            </a:r>
            <a:endParaRPr sz="17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700">
                <a:latin typeface="Times New Roman"/>
                <a:ea typeface="Times New Roman"/>
                <a:cs typeface="Times New Roman"/>
                <a:sym typeface="Times New Roman"/>
              </a:rPr>
              <a:t>8. Ivolution property</a:t>
            </a:r>
            <a:endParaRPr sz="17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700">
                <a:latin typeface="Times New Roman"/>
                <a:ea typeface="Times New Roman"/>
                <a:cs typeface="Times New Roman"/>
                <a:sym typeface="Times New Roman"/>
              </a:rPr>
              <a:t>This property provides following state for any finite set A:</a:t>
            </a:r>
            <a:endParaRPr sz="17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t/>
            </a:r>
            <a:endParaRPr b="1" sz="1533">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1733">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20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20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1800">
              <a:latin typeface="Times New Roman"/>
              <a:ea typeface="Times New Roman"/>
              <a:cs typeface="Times New Roman"/>
              <a:sym typeface="Times New Roman"/>
            </a:endParaRPr>
          </a:p>
        </p:txBody>
      </p:sp>
      <p:pic>
        <p:nvPicPr>
          <p:cNvPr descr="Fuzzy Logic Tutorial" id="233" name="Google Shape;233;g264048f4af2_0_36"/>
          <p:cNvPicPr preferRelativeResize="0"/>
          <p:nvPr/>
        </p:nvPicPr>
        <p:blipFill>
          <a:blip r:embed="rId3">
            <a:alphaModFix/>
          </a:blip>
          <a:stretch>
            <a:fillRect/>
          </a:stretch>
        </p:blipFill>
        <p:spPr>
          <a:xfrm>
            <a:off x="2048550" y="4527425"/>
            <a:ext cx="1905000" cy="79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DESCRIPTION</a:t>
            </a:r>
            <a:br>
              <a:rPr lang="en-US">
                <a:latin typeface="Times New Roman"/>
                <a:ea typeface="Times New Roman"/>
                <a:cs typeface="Times New Roman"/>
                <a:sym typeface="Times New Roman"/>
              </a:rPr>
            </a:br>
            <a:endParaRPr/>
          </a:p>
        </p:txBody>
      </p:sp>
      <p:sp>
        <p:nvSpPr>
          <p:cNvPr id="117" name="Google Shape;117;p2"/>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Soft Comtuting is everywhere. </a:t>
            </a:r>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solidFill>
                  <a:srgbClr val="040C28"/>
                </a:solidFill>
                <a:latin typeface="Times New Roman"/>
                <a:ea typeface="Times New Roman"/>
                <a:cs typeface="Times New Roman"/>
                <a:sym typeface="Times New Roman"/>
              </a:rPr>
              <a:t>An umbrella term used to describe types of algorithms that produce approximate solutions to unsolvable high-level problems in computer science</a:t>
            </a:r>
            <a:r>
              <a:rPr lang="en-US" sz="2000">
                <a:solidFill>
                  <a:srgbClr val="202124"/>
                </a:solidFill>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64048f4af2_0_48"/>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40" name="Google Shape;240;g264048f4af2_0_48"/>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SzPts val="1100"/>
              <a:buNone/>
            </a:pPr>
            <a:r>
              <a:rPr b="1" lang="en-US" sz="2000">
                <a:latin typeface="Times New Roman"/>
                <a:ea typeface="Times New Roman"/>
                <a:cs typeface="Times New Roman"/>
                <a:sym typeface="Times New Roman"/>
              </a:rPr>
              <a:t>Properties of Classical Set(Cont……)</a:t>
            </a:r>
            <a:endParaRPr b="1" sz="20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20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800">
                <a:latin typeface="Times New Roman"/>
                <a:ea typeface="Times New Roman"/>
                <a:cs typeface="Times New Roman"/>
                <a:sym typeface="Times New Roman"/>
              </a:rPr>
              <a:t>9. De Morgan's Law</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This law gives the following rules for providing the contradiction and tautologies: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t/>
            </a:r>
            <a:endParaRPr b="1" sz="20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1800">
              <a:latin typeface="Times New Roman"/>
              <a:ea typeface="Times New Roman"/>
              <a:cs typeface="Times New Roman"/>
              <a:sym typeface="Times New Roman"/>
            </a:endParaRPr>
          </a:p>
        </p:txBody>
      </p:sp>
      <p:pic>
        <p:nvPicPr>
          <p:cNvPr descr="Fuzzy Logic Tutorial" id="241" name="Google Shape;241;g264048f4af2_0_48"/>
          <p:cNvPicPr preferRelativeResize="0"/>
          <p:nvPr/>
        </p:nvPicPr>
        <p:blipFill>
          <a:blip r:embed="rId3">
            <a:alphaModFix/>
          </a:blip>
          <a:stretch>
            <a:fillRect/>
          </a:stretch>
        </p:blipFill>
        <p:spPr>
          <a:xfrm>
            <a:off x="2549025" y="3963525"/>
            <a:ext cx="2776775" cy="118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64048f4af2_0_5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48" name="Google Shape;248;g264048f4af2_0_57"/>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Clr>
                <a:schemeClr val="dk1"/>
              </a:buClr>
              <a:buSzPts val="1100"/>
              <a:buFont typeface="Arial"/>
              <a:buNone/>
            </a:pPr>
            <a:r>
              <a:rPr b="1" lang="en-US" sz="1800">
                <a:latin typeface="Times New Roman"/>
                <a:ea typeface="Times New Roman"/>
                <a:cs typeface="Times New Roman"/>
                <a:sym typeface="Times New Roman"/>
              </a:rPr>
              <a:t>Fuzzy Set</a:t>
            </a:r>
            <a:endParaRPr b="1"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The set theory of classical is the subset of Fuzzy set theory. Fuzzy logic is based on this theory, which is a generalisation of the classical theory of set (i.e., crisp set) introduced by Zadeh in 1965.</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 fuzzy set is a collection of values which exist between 0 and 1. Fuzzy sets are denoted or represented by the tilde (~) character. The sets of Fuzzy theory were introduced in 1965 by Lofti A. Zadeh and Dieter Klaua. In the fuzzy set, the partial membership also exists. This theory released as an extension of classical set theory.</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This theory is denoted mathematically asA fuzzy set (Ã) is a pair of U and M, where U is the Universe of discourse and M is the membership function which takes on values in the interval [ 0, 1 ]. The universe of discourse (U) is also denoted by Ω or X.</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2000">
              <a:latin typeface="Times New Roman"/>
              <a:ea typeface="Times New Roman"/>
              <a:cs typeface="Times New Roman"/>
              <a:sym typeface="Times New Roman"/>
            </a:endParaRPr>
          </a:p>
        </p:txBody>
      </p:sp>
      <p:pic>
        <p:nvPicPr>
          <p:cNvPr descr="Fuzzy Logic Tutorial" id="249" name="Google Shape;249;g264048f4af2_0_57"/>
          <p:cNvPicPr preferRelativeResize="0"/>
          <p:nvPr/>
        </p:nvPicPr>
        <p:blipFill>
          <a:blip r:embed="rId3">
            <a:alphaModFix/>
          </a:blip>
          <a:stretch>
            <a:fillRect/>
          </a:stretch>
        </p:blipFill>
        <p:spPr>
          <a:xfrm>
            <a:off x="2961475" y="5447650"/>
            <a:ext cx="3371850" cy="63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64048f4af2_0_70"/>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56" name="Google Shape;256;g264048f4af2_0_70"/>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1100"/>
              <a:buNone/>
            </a:pPr>
            <a:r>
              <a:rPr b="1" lang="en-US" sz="1800">
                <a:latin typeface="Times New Roman"/>
                <a:ea typeface="Times New Roman"/>
                <a:cs typeface="Times New Roman"/>
                <a:sym typeface="Times New Roman"/>
              </a:rPr>
              <a:t>Operations on Fuzzy Set</a:t>
            </a:r>
            <a:endParaRPr b="1"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Given Ã and B are the two fuzzy sets, and X be the universe of discourse with the following respective member functions:</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t/>
            </a:r>
            <a:endParaRPr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2000">
              <a:latin typeface="Times New Roman"/>
              <a:ea typeface="Times New Roman"/>
              <a:cs typeface="Times New Roman"/>
              <a:sym typeface="Times New Roman"/>
            </a:endParaRPr>
          </a:p>
        </p:txBody>
      </p:sp>
      <p:pic>
        <p:nvPicPr>
          <p:cNvPr descr="Fuzzy Logic Tutorial" id="257" name="Google Shape;257;g264048f4af2_0_70"/>
          <p:cNvPicPr preferRelativeResize="0"/>
          <p:nvPr/>
        </p:nvPicPr>
        <p:blipFill>
          <a:blip r:embed="rId3">
            <a:alphaModFix/>
          </a:blip>
          <a:stretch>
            <a:fillRect/>
          </a:stretch>
        </p:blipFill>
        <p:spPr>
          <a:xfrm>
            <a:off x="1951700" y="2638575"/>
            <a:ext cx="2620300" cy="47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64048f4af2_0_79"/>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64" name="Google Shape;264;g264048f4af2_0_79"/>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1100"/>
              <a:buNone/>
            </a:pPr>
            <a:r>
              <a:rPr b="1" lang="en-US" sz="1800">
                <a:latin typeface="Times New Roman"/>
                <a:ea typeface="Times New Roman"/>
                <a:cs typeface="Times New Roman"/>
                <a:sym typeface="Times New Roman"/>
              </a:rPr>
              <a:t>Operations on Fuzzy Set(Cont……)</a:t>
            </a:r>
            <a:endParaRPr b="1" sz="18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800">
                <a:latin typeface="Times New Roman"/>
                <a:ea typeface="Times New Roman"/>
                <a:cs typeface="Times New Roman"/>
                <a:sym typeface="Times New Roman"/>
              </a:rPr>
              <a:t>1. Union Operation:</a:t>
            </a:r>
            <a:r>
              <a:rPr lang="en-US" sz="1800">
                <a:latin typeface="Times New Roman"/>
                <a:ea typeface="Times New Roman"/>
                <a:cs typeface="Times New Roman"/>
                <a:sym typeface="Times New Roman"/>
              </a:rPr>
              <a:t> The union operation of a fuzzy set is defined by:</a:t>
            </a:r>
            <a:endParaRPr sz="1800">
              <a:latin typeface="Times New Roman"/>
              <a:ea typeface="Times New Roman"/>
              <a:cs typeface="Times New Roman"/>
              <a:sym typeface="Times New Roman"/>
            </a:endParaRPr>
          </a:p>
          <a:p>
            <a:pPr indent="0" lvl="0" marL="9525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μ</a:t>
            </a:r>
            <a:r>
              <a:rPr baseline="-25000" lang="en-US" sz="1800">
                <a:latin typeface="Times New Roman"/>
                <a:ea typeface="Times New Roman"/>
                <a:cs typeface="Times New Roman"/>
                <a:sym typeface="Times New Roman"/>
              </a:rPr>
              <a:t>A</a:t>
            </a:r>
            <a:r>
              <a:rPr baseline="-25000" lang="en-US" sz="1800">
                <a:latin typeface="Cambria Math"/>
                <a:ea typeface="Cambria Math"/>
                <a:cs typeface="Cambria Math"/>
                <a:sym typeface="Cambria Math"/>
              </a:rPr>
              <a:t>∪</a:t>
            </a:r>
            <a:r>
              <a:rPr baseline="-25000"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(x) = max (μ</a:t>
            </a:r>
            <a:r>
              <a:rPr baseline="-25000"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(x), μ</a:t>
            </a:r>
            <a:r>
              <a:rPr baseline="-25000"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(x))</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1800">
                <a:latin typeface="Times New Roman"/>
                <a:ea typeface="Times New Roman"/>
                <a:cs typeface="Times New Roman"/>
                <a:sym typeface="Times New Roman"/>
              </a:rPr>
              <a:t>Example:</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Let's suppose A is a set which contains following elements: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0.6 ),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0.2),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1),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0.4)}</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And, B is a set which contains following elements: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B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0.1),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0.8),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0),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0.9)}</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then,</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AUB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0.6),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0.8),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1),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0.9)}</a:t>
            </a:r>
            <a:endParaRPr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64048f4af2_0_8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71" name="Google Shape;271;g264048f4af2_0_86"/>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1100"/>
              <a:buNone/>
            </a:pPr>
            <a:r>
              <a:rPr b="1" lang="en-US" sz="1800">
                <a:latin typeface="Times New Roman"/>
                <a:ea typeface="Times New Roman"/>
                <a:cs typeface="Times New Roman"/>
                <a:sym typeface="Times New Roman"/>
              </a:rPr>
              <a:t>Operations on Fuzzy Set(Cont……)</a:t>
            </a:r>
            <a:endParaRPr b="1" sz="18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800">
                <a:latin typeface="Times New Roman"/>
                <a:ea typeface="Times New Roman"/>
                <a:cs typeface="Times New Roman"/>
                <a:sym typeface="Times New Roman"/>
              </a:rPr>
              <a:t>2. Intersection Operation:</a:t>
            </a:r>
            <a:r>
              <a:rPr lang="en-US" sz="1800">
                <a:latin typeface="Times New Roman"/>
                <a:ea typeface="Times New Roman"/>
                <a:cs typeface="Times New Roman"/>
                <a:sym typeface="Times New Roman"/>
              </a:rPr>
              <a:t>The intersection operation of fuzzy set is defined by:</a:t>
            </a:r>
            <a:endParaRPr sz="1800">
              <a:latin typeface="Times New Roman"/>
              <a:ea typeface="Times New Roman"/>
              <a:cs typeface="Times New Roman"/>
              <a:sym typeface="Times New Roman"/>
            </a:endParaRPr>
          </a:p>
          <a:p>
            <a:pPr indent="0" lvl="0" marL="95250" rtl="0" algn="just">
              <a:spcBef>
                <a:spcPts val="1400"/>
              </a:spcBef>
              <a:spcAft>
                <a:spcPts val="0"/>
              </a:spcAft>
              <a:buSzPts val="1100"/>
              <a:buNone/>
            </a:pPr>
            <a:r>
              <a:rPr lang="en-US" sz="1800">
                <a:latin typeface="Times New Roman"/>
                <a:ea typeface="Times New Roman"/>
                <a:cs typeface="Times New Roman"/>
                <a:sym typeface="Times New Roman"/>
              </a:rPr>
              <a:t>μ</a:t>
            </a:r>
            <a:r>
              <a:rPr baseline="-25000" lang="en-US" sz="1800">
                <a:latin typeface="Times New Roman"/>
                <a:ea typeface="Times New Roman"/>
                <a:cs typeface="Times New Roman"/>
                <a:sym typeface="Times New Roman"/>
              </a:rPr>
              <a:t>A∩B</a:t>
            </a:r>
            <a:r>
              <a:rPr lang="en-US" sz="1800">
                <a:latin typeface="Times New Roman"/>
                <a:ea typeface="Times New Roman"/>
                <a:cs typeface="Times New Roman"/>
                <a:sym typeface="Times New Roman"/>
              </a:rPr>
              <a:t>(x) = min (μ</a:t>
            </a:r>
            <a:r>
              <a:rPr baseline="-25000"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(x), μ</a:t>
            </a:r>
            <a:r>
              <a:rPr baseline="-25000"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(x))</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800">
                <a:latin typeface="Times New Roman"/>
                <a:ea typeface="Times New Roman"/>
                <a:cs typeface="Times New Roman"/>
                <a:sym typeface="Times New Roman"/>
              </a:rPr>
              <a:t>Example:</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Let's suppose A is a set which contains following elements: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800">
                <a:latin typeface="Times New Roman"/>
                <a:ea typeface="Times New Roman"/>
                <a:cs typeface="Times New Roman"/>
                <a:sym typeface="Times New Roman"/>
              </a:rPr>
              <a:t>A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0.3 ),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0.7),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0.5),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0.1)}</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And, B is a set which contains following elements: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800">
                <a:latin typeface="Times New Roman"/>
                <a:ea typeface="Times New Roman"/>
                <a:cs typeface="Times New Roman"/>
                <a:sym typeface="Times New Roman"/>
              </a:rPr>
              <a:t>B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0.8),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0.2),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0.4),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0.9)}</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then,</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800">
                <a:latin typeface="Times New Roman"/>
                <a:ea typeface="Times New Roman"/>
                <a:cs typeface="Times New Roman"/>
                <a:sym typeface="Times New Roman"/>
              </a:rPr>
              <a:t>A</a:t>
            </a:r>
            <a:r>
              <a:rPr b="1"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B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0.3),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0.2),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0.4),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0.1)}</a:t>
            </a:r>
            <a:endParaRPr sz="18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64048f4af2_0_9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78" name="Google Shape;278;g264048f4af2_0_92"/>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1100"/>
              <a:buNone/>
            </a:pPr>
            <a:r>
              <a:rPr b="1" lang="en-US" sz="1800">
                <a:latin typeface="Times New Roman"/>
                <a:ea typeface="Times New Roman"/>
                <a:cs typeface="Times New Roman"/>
                <a:sym typeface="Times New Roman"/>
              </a:rPr>
              <a:t>Operations on Fuzzy Set(Cont……)</a:t>
            </a:r>
            <a:endParaRPr b="1" sz="18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800">
                <a:latin typeface="Times New Roman"/>
                <a:ea typeface="Times New Roman"/>
                <a:cs typeface="Times New Roman"/>
                <a:sym typeface="Times New Roman"/>
              </a:rPr>
              <a:t>3. Complement Operation:</a:t>
            </a:r>
            <a:r>
              <a:rPr lang="en-US" sz="1800">
                <a:latin typeface="Times New Roman"/>
                <a:ea typeface="Times New Roman"/>
                <a:cs typeface="Times New Roman"/>
                <a:sym typeface="Times New Roman"/>
              </a:rPr>
              <a:t> The complement operation of fuzzy set is defined by:</a:t>
            </a:r>
            <a:endParaRPr sz="1800">
              <a:latin typeface="Times New Roman"/>
              <a:ea typeface="Times New Roman"/>
              <a:cs typeface="Times New Roman"/>
              <a:sym typeface="Times New Roman"/>
            </a:endParaRPr>
          </a:p>
          <a:p>
            <a:pPr indent="0" lvl="0" marL="95250" rtl="0" algn="just">
              <a:spcBef>
                <a:spcPts val="1400"/>
              </a:spcBef>
              <a:spcAft>
                <a:spcPts val="0"/>
              </a:spcAft>
              <a:buSzPts val="1100"/>
              <a:buNone/>
            </a:pPr>
            <a:r>
              <a:rPr lang="en-US" sz="1800">
                <a:latin typeface="Times New Roman"/>
                <a:ea typeface="Times New Roman"/>
                <a:cs typeface="Times New Roman"/>
                <a:sym typeface="Times New Roman"/>
              </a:rPr>
              <a:t>μ</a:t>
            </a:r>
            <a:r>
              <a:rPr baseline="-25000" lang="en-US" sz="1800">
                <a:latin typeface="Times New Roman"/>
                <a:ea typeface="Times New Roman"/>
                <a:cs typeface="Times New Roman"/>
                <a:sym typeface="Times New Roman"/>
              </a:rPr>
              <a:t>Ā</a:t>
            </a:r>
            <a:r>
              <a:rPr lang="en-US" sz="1800">
                <a:latin typeface="Times New Roman"/>
                <a:ea typeface="Times New Roman"/>
                <a:cs typeface="Times New Roman"/>
                <a:sym typeface="Times New Roman"/>
              </a:rPr>
              <a:t>(x) = 1-μ</a:t>
            </a:r>
            <a:r>
              <a:rPr baseline="-25000"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(x),</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800">
                <a:latin typeface="Times New Roman"/>
                <a:ea typeface="Times New Roman"/>
                <a:cs typeface="Times New Roman"/>
                <a:sym typeface="Times New Roman"/>
              </a:rPr>
              <a:t>Example:</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Let's suppose A is a set which contains following elements: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800">
                <a:latin typeface="Times New Roman"/>
                <a:ea typeface="Times New Roman"/>
                <a:cs typeface="Times New Roman"/>
                <a:sym typeface="Times New Roman"/>
              </a:rPr>
              <a:t>A =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0.3 ),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0.8),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0.5),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0.1)}</a:t>
            </a:r>
            <a:endParaRPr sz="18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800">
                <a:latin typeface="Times New Roman"/>
                <a:ea typeface="Times New Roman"/>
                <a:cs typeface="Times New Roman"/>
                <a:sym typeface="Times New Roman"/>
              </a:rPr>
              <a:t>then,</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1100"/>
              <a:buNone/>
            </a:pPr>
            <a:r>
              <a:rPr lang="en-US" sz="1800">
                <a:latin typeface="Times New Roman"/>
                <a:ea typeface="Times New Roman"/>
                <a:cs typeface="Times New Roman"/>
                <a:sym typeface="Times New Roman"/>
              </a:rPr>
              <a:t>Ā= {( X</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0.7 ), (X</a:t>
            </a:r>
            <a:r>
              <a:rPr baseline="-25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0.2), (X</a:t>
            </a:r>
            <a:r>
              <a:rPr baseline="-25000"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0.5), (X</a:t>
            </a:r>
            <a:r>
              <a:rPr baseline="-25000" lang="en-US" sz="18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0.9)}</a:t>
            </a:r>
            <a:endParaRPr sz="18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18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64048f4af2_0_98"/>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85" name="Google Shape;285;g264048f4af2_0_98"/>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100"/>
              <a:buNone/>
            </a:pPr>
            <a:r>
              <a:t/>
            </a:r>
            <a:endParaRPr b="1" sz="1800">
              <a:latin typeface="Times New Roman"/>
              <a:ea typeface="Times New Roman"/>
              <a:cs typeface="Times New Roman"/>
              <a:sym typeface="Times New Roman"/>
            </a:endParaRPr>
          </a:p>
          <a:p>
            <a:pPr indent="0" lvl="0" marL="0" rtl="0" algn="just">
              <a:lnSpc>
                <a:spcPct val="115000"/>
              </a:lnSpc>
              <a:spcBef>
                <a:spcPts val="1000"/>
              </a:spcBef>
              <a:spcAft>
                <a:spcPts val="0"/>
              </a:spcAft>
              <a:buSzPts val="1100"/>
              <a:buNone/>
            </a:pPr>
            <a:r>
              <a:t/>
            </a:r>
            <a:endParaRPr b="1" sz="1800">
              <a:latin typeface="Times New Roman"/>
              <a:ea typeface="Times New Roman"/>
              <a:cs typeface="Times New Roman"/>
              <a:sym typeface="Times New Roman"/>
            </a:endParaRPr>
          </a:p>
          <a:p>
            <a:pPr indent="0" lvl="0" marL="0" rtl="0" algn="l">
              <a:lnSpc>
                <a:spcPct val="100000"/>
              </a:lnSpc>
              <a:spcBef>
                <a:spcPts val="1400"/>
              </a:spcBef>
              <a:spcAft>
                <a:spcPts val="0"/>
              </a:spcAft>
              <a:buSzPts val="2595"/>
              <a:buNone/>
            </a:pPr>
            <a:r>
              <a:t/>
            </a:r>
            <a:endParaRPr b="1" sz="2000">
              <a:latin typeface="Times New Roman"/>
              <a:ea typeface="Times New Roman"/>
              <a:cs typeface="Times New Roman"/>
              <a:sym typeface="Times New Roman"/>
            </a:endParaRPr>
          </a:p>
        </p:txBody>
      </p:sp>
      <p:graphicFrame>
        <p:nvGraphicFramePr>
          <p:cNvPr id="286" name="Google Shape;286;g264048f4af2_0_98"/>
          <p:cNvGraphicFramePr/>
          <p:nvPr/>
        </p:nvGraphicFramePr>
        <p:xfrm>
          <a:off x="151600" y="1590300"/>
          <a:ext cx="3000000" cy="3000000"/>
        </p:xfrm>
        <a:graphic>
          <a:graphicData uri="http://schemas.openxmlformats.org/drawingml/2006/table">
            <a:tbl>
              <a:tblPr>
                <a:noFill/>
                <a:tableStyleId>{C455DEF2-A70F-4433-91C5-8E43062E3DAF}</a:tableStyleId>
              </a:tblPr>
              <a:tblGrid>
                <a:gridCol w="4418650"/>
                <a:gridCol w="4418650"/>
              </a:tblGrid>
              <a:tr h="698150">
                <a:tc>
                  <a:txBody>
                    <a:bodyPr/>
                    <a:lstStyle/>
                    <a:p>
                      <a:pPr indent="0" lvl="0" marL="0" rtl="0" algn="l">
                        <a:lnSpc>
                          <a:spcPct val="115000"/>
                        </a:lnSpc>
                        <a:spcBef>
                          <a:spcPts val="0"/>
                        </a:spcBef>
                        <a:spcAft>
                          <a:spcPts val="1000"/>
                        </a:spcAft>
                        <a:buNone/>
                      </a:pPr>
                      <a:r>
                        <a:rPr b="1" lang="en-US" sz="1500">
                          <a:latin typeface="Times New Roman"/>
                          <a:ea typeface="Times New Roman"/>
                          <a:cs typeface="Times New Roman"/>
                          <a:sym typeface="Times New Roman"/>
                        </a:rPr>
                        <a:t>Classical Set Theory</a:t>
                      </a:r>
                      <a:endParaRPr sz="1500">
                        <a:latin typeface="Times New Roman"/>
                        <a:ea typeface="Times New Roman"/>
                        <a:cs typeface="Times New Roman"/>
                        <a:sym typeface="Times New Roman"/>
                      </a:endParaRPr>
                    </a:p>
                  </a:txBody>
                  <a:tcPr marT="114300" marB="114300" marR="114300" marL="1143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1000"/>
                        </a:spcAft>
                        <a:buNone/>
                      </a:pPr>
                      <a:r>
                        <a:rPr b="1" lang="en-US" sz="1500">
                          <a:latin typeface="Times New Roman"/>
                          <a:ea typeface="Times New Roman"/>
                          <a:cs typeface="Times New Roman"/>
                          <a:sym typeface="Times New Roman"/>
                        </a:rPr>
                        <a:t>Fuzzy Set Theory</a:t>
                      </a:r>
                      <a:endParaRPr sz="1500">
                        <a:latin typeface="Times New Roman"/>
                        <a:ea typeface="Times New Roman"/>
                        <a:cs typeface="Times New Roman"/>
                        <a:sym typeface="Times New Roman"/>
                      </a:endParaRPr>
                    </a:p>
                  </a:txBody>
                  <a:tcPr marT="114300" marB="114300" marR="114300" marL="1143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983200">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1. This theory is a class of those sets having sharp boundaries.</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1. This theory is a class of those sets having un-sharp boundaries.</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983200">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2. This set theory is defined by exact boundaries only 0 and 1.</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2. This set theory is defined by ambiguous boundaries.</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983200">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3. In this theory, there is no uncertainty about the boundary's location of a set.</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3. In this theory, there always exists uncertainty about the boundary's location of a set.</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983200">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4. This theory is widely used in the design of digital systems.</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rtl="0" algn="just">
                        <a:lnSpc>
                          <a:spcPct val="115000"/>
                        </a:lnSpc>
                        <a:spcBef>
                          <a:spcPts val="0"/>
                        </a:spcBef>
                        <a:spcAft>
                          <a:spcPts val="1000"/>
                        </a:spcAft>
                        <a:buNone/>
                      </a:pPr>
                      <a:r>
                        <a:rPr lang="en-US" sz="1500">
                          <a:latin typeface="Times New Roman"/>
                          <a:ea typeface="Times New Roman"/>
                          <a:cs typeface="Times New Roman"/>
                          <a:sym typeface="Times New Roman"/>
                        </a:rPr>
                        <a:t>4. It is mainly used for fuzzy controllers.</a:t>
                      </a:r>
                      <a:endParaRPr sz="1500">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64048f4af2_0_11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Chapter 1.1.5</a:t>
            </a:r>
            <a:endParaRPr/>
          </a:p>
          <a:p>
            <a:pPr indent="0" lvl="0" marL="0" rtl="0" algn="ctr">
              <a:lnSpc>
                <a:spcPct val="100000"/>
              </a:lnSpc>
              <a:spcBef>
                <a:spcPts val="0"/>
              </a:spcBef>
              <a:spcAft>
                <a:spcPts val="0"/>
              </a:spcAft>
              <a:buSzPts val="2400"/>
              <a:buNone/>
            </a:pPr>
            <a:r>
              <a:t/>
            </a:r>
            <a:endParaRPr/>
          </a:p>
        </p:txBody>
      </p:sp>
      <p:sp>
        <p:nvSpPr>
          <p:cNvPr id="293" name="Google Shape;293;g264048f4af2_0_117"/>
          <p:cNvSpPr txBox="1"/>
          <p:nvPr>
            <p:ph idx="1" type="body"/>
          </p:nvPr>
        </p:nvSpPr>
        <p:spPr>
          <a:xfrm>
            <a:off x="0" y="1478925"/>
            <a:ext cx="9144000" cy="573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15000"/>
              </a:lnSpc>
              <a:spcBef>
                <a:spcPts val="1800"/>
              </a:spcBef>
              <a:spcAft>
                <a:spcPts val="0"/>
              </a:spcAft>
              <a:buSzPct val="61111"/>
              <a:buNone/>
            </a:pPr>
            <a:r>
              <a:rPr b="1" lang="en-US" sz="1800">
                <a:latin typeface="Times New Roman"/>
                <a:ea typeface="Times New Roman"/>
                <a:cs typeface="Times New Roman"/>
                <a:sym typeface="Times New Roman"/>
              </a:rPr>
              <a:t>Applications of Fuzzy Logic</a:t>
            </a:r>
            <a:endParaRPr b="1" sz="1800">
              <a:latin typeface="Times New Roman"/>
              <a:ea typeface="Times New Roman"/>
              <a:cs typeface="Times New Roman"/>
              <a:sym typeface="Times New Roman"/>
            </a:endParaRPr>
          </a:p>
          <a:p>
            <a:pPr indent="-327417" lvl="0" marL="457200" rtl="0" algn="just">
              <a:lnSpc>
                <a:spcPct val="115000"/>
              </a:lnSpc>
              <a:spcBef>
                <a:spcPts val="400"/>
              </a:spcBef>
              <a:spcAft>
                <a:spcPts val="0"/>
              </a:spcAft>
              <a:buSzPct val="100000"/>
              <a:buFont typeface="Times New Roman"/>
              <a:buAutoNum type="arabicPeriod"/>
            </a:pPr>
            <a:r>
              <a:rPr lang="en-US" sz="1682">
                <a:latin typeface="Times New Roman"/>
                <a:ea typeface="Times New Roman"/>
                <a:cs typeface="Times New Roman"/>
                <a:sym typeface="Times New Roman"/>
              </a:rPr>
              <a:t>It is used in </a:t>
            </a:r>
            <a:r>
              <a:rPr b="1" lang="en-US" sz="1682">
                <a:latin typeface="Times New Roman"/>
                <a:ea typeface="Times New Roman"/>
                <a:cs typeface="Times New Roman"/>
                <a:sym typeface="Times New Roman"/>
              </a:rPr>
              <a:t>Businesses</a:t>
            </a:r>
            <a:r>
              <a:rPr lang="en-US" sz="1682">
                <a:latin typeface="Times New Roman"/>
                <a:ea typeface="Times New Roman"/>
                <a:cs typeface="Times New Roman"/>
                <a:sym typeface="Times New Roman"/>
              </a:rPr>
              <a:t> for decision-making support system.</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used in </a:t>
            </a:r>
            <a:r>
              <a:rPr b="1" lang="en-US" sz="1682">
                <a:latin typeface="Times New Roman"/>
                <a:ea typeface="Times New Roman"/>
                <a:cs typeface="Times New Roman"/>
                <a:sym typeface="Times New Roman"/>
              </a:rPr>
              <a:t>Automative systems</a:t>
            </a:r>
            <a:r>
              <a:rPr lang="en-US" sz="1682">
                <a:latin typeface="Times New Roman"/>
                <a:ea typeface="Times New Roman"/>
                <a:cs typeface="Times New Roman"/>
                <a:sym typeface="Times New Roman"/>
              </a:rPr>
              <a:t> for controlling the traffic and speed, and for improving the efficiency of automatic transmissions. </a:t>
            </a:r>
            <a:r>
              <a:rPr b="1" lang="en-US" sz="1682">
                <a:latin typeface="Times New Roman"/>
                <a:ea typeface="Times New Roman"/>
                <a:cs typeface="Times New Roman"/>
                <a:sym typeface="Times New Roman"/>
              </a:rPr>
              <a:t>Automative systems</a:t>
            </a:r>
            <a:r>
              <a:rPr lang="en-US" sz="1682">
                <a:latin typeface="Times New Roman"/>
                <a:ea typeface="Times New Roman"/>
                <a:cs typeface="Times New Roman"/>
                <a:sym typeface="Times New Roman"/>
              </a:rPr>
              <a:t> also use the shift scheduling method for automatic transmissions.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This concept is also used in the </a:t>
            </a:r>
            <a:r>
              <a:rPr b="1" lang="en-US" sz="1682">
                <a:latin typeface="Times New Roman"/>
                <a:ea typeface="Times New Roman"/>
                <a:cs typeface="Times New Roman"/>
                <a:sym typeface="Times New Roman"/>
              </a:rPr>
              <a:t>Defence</a:t>
            </a:r>
            <a:r>
              <a:rPr lang="en-US" sz="1682">
                <a:latin typeface="Times New Roman"/>
                <a:ea typeface="Times New Roman"/>
                <a:cs typeface="Times New Roman"/>
                <a:sym typeface="Times New Roman"/>
              </a:rPr>
              <a:t> in various areas. Defence mainly uses the Fuzzy logic systems for underwater target recognition and the automatic target recognition of thermal infrared images.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widely used in the </a:t>
            </a:r>
            <a:r>
              <a:rPr b="1" lang="en-US" sz="1682">
                <a:latin typeface="Times New Roman"/>
                <a:ea typeface="Times New Roman"/>
                <a:cs typeface="Times New Roman"/>
                <a:sym typeface="Times New Roman"/>
              </a:rPr>
              <a:t>Pattern Recognition and Classification</a:t>
            </a:r>
            <a:r>
              <a:rPr lang="en-US" sz="1682">
                <a:latin typeface="Times New Roman"/>
                <a:ea typeface="Times New Roman"/>
                <a:cs typeface="Times New Roman"/>
                <a:sym typeface="Times New Roman"/>
              </a:rPr>
              <a:t> in the form of Fuzzy logic-based recognition and handwriting recognition. It is also used in the searching of fuzzy images</a:t>
            </a:r>
            <a:endParaRPr b="1"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Fuzzy logic systems also used in </a:t>
            </a:r>
            <a:r>
              <a:rPr b="1" lang="en-US" sz="1682">
                <a:latin typeface="Times New Roman"/>
                <a:ea typeface="Times New Roman"/>
                <a:cs typeface="Times New Roman"/>
                <a:sym typeface="Times New Roman"/>
              </a:rPr>
              <a:t>Securities</a:t>
            </a:r>
            <a:r>
              <a:rPr lang="en-US" sz="1682">
                <a:latin typeface="Times New Roman"/>
                <a:ea typeface="Times New Roman"/>
                <a:cs typeface="Times New Roman"/>
                <a:sym typeface="Times New Roman"/>
              </a:rPr>
              <a:t>.</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used in </a:t>
            </a:r>
            <a:r>
              <a:rPr b="1" lang="en-US" sz="1682">
                <a:latin typeface="Times New Roman"/>
                <a:ea typeface="Times New Roman"/>
                <a:cs typeface="Times New Roman"/>
                <a:sym typeface="Times New Roman"/>
              </a:rPr>
              <a:t>microwave oven</a:t>
            </a:r>
            <a:r>
              <a:rPr lang="en-US" sz="1682">
                <a:latin typeface="Times New Roman"/>
                <a:ea typeface="Times New Roman"/>
                <a:cs typeface="Times New Roman"/>
                <a:sym typeface="Times New Roman"/>
              </a:rPr>
              <a:t> for setting the lunes power and cooking strategy.</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This technique is also used in the area of </a:t>
            </a:r>
            <a:r>
              <a:rPr b="1" lang="en-US" sz="1682">
                <a:latin typeface="Times New Roman"/>
                <a:ea typeface="Times New Roman"/>
                <a:cs typeface="Times New Roman"/>
                <a:sym typeface="Times New Roman"/>
              </a:rPr>
              <a:t>modern control systems</a:t>
            </a:r>
            <a:r>
              <a:rPr lang="en-US" sz="1682">
                <a:latin typeface="Times New Roman"/>
                <a:ea typeface="Times New Roman"/>
                <a:cs typeface="Times New Roman"/>
                <a:sym typeface="Times New Roman"/>
              </a:rPr>
              <a:t> such as expert systems.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b="1" lang="en-US" sz="1682">
                <a:latin typeface="Times New Roman"/>
                <a:ea typeface="Times New Roman"/>
                <a:cs typeface="Times New Roman"/>
                <a:sym typeface="Times New Roman"/>
              </a:rPr>
              <a:t>Finance</a:t>
            </a:r>
            <a:r>
              <a:rPr lang="en-US" sz="1682">
                <a:latin typeface="Times New Roman"/>
                <a:ea typeface="Times New Roman"/>
                <a:cs typeface="Times New Roman"/>
                <a:sym typeface="Times New Roman"/>
              </a:rPr>
              <a:t> is also another application where this concept is used for predicting the stock market, and for managing the funds.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used for controlling the brakes.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used in the </a:t>
            </a:r>
            <a:r>
              <a:rPr b="1" lang="en-US" sz="1682">
                <a:latin typeface="Times New Roman"/>
                <a:ea typeface="Times New Roman"/>
                <a:cs typeface="Times New Roman"/>
                <a:sym typeface="Times New Roman"/>
              </a:rPr>
              <a:t>industries of chemicals</a:t>
            </a:r>
            <a:r>
              <a:rPr lang="en-US" sz="1682">
                <a:latin typeface="Times New Roman"/>
                <a:ea typeface="Times New Roman"/>
                <a:cs typeface="Times New Roman"/>
                <a:sym typeface="Times New Roman"/>
              </a:rPr>
              <a:t> for controlling the ph, and chemical distillation process.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used in the </a:t>
            </a:r>
            <a:r>
              <a:rPr b="1" lang="en-US" sz="1682">
                <a:latin typeface="Times New Roman"/>
                <a:ea typeface="Times New Roman"/>
                <a:cs typeface="Times New Roman"/>
                <a:sym typeface="Times New Roman"/>
              </a:rPr>
              <a:t>industries of manufacturing</a:t>
            </a:r>
            <a:r>
              <a:rPr lang="en-US" sz="1682">
                <a:latin typeface="Times New Roman"/>
                <a:ea typeface="Times New Roman"/>
                <a:cs typeface="Times New Roman"/>
                <a:sym typeface="Times New Roman"/>
              </a:rPr>
              <a:t> for the optimization of milk and cheese production.</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used in the vacuum cleaners, and the timings of washing machines.</a:t>
            </a:r>
            <a:endParaRPr sz="1682">
              <a:latin typeface="Times New Roman"/>
              <a:ea typeface="Times New Roman"/>
              <a:cs typeface="Times New Roman"/>
              <a:sym typeface="Times New Roman"/>
            </a:endParaRPr>
          </a:p>
          <a:p>
            <a:pPr indent="-327417" lvl="0" marL="457200" rtl="0" algn="just">
              <a:lnSpc>
                <a:spcPct val="115000"/>
              </a:lnSpc>
              <a:spcBef>
                <a:spcPts val="300"/>
              </a:spcBef>
              <a:spcAft>
                <a:spcPts val="0"/>
              </a:spcAft>
              <a:buSzPct val="100000"/>
              <a:buFont typeface="Times New Roman"/>
              <a:buAutoNum type="arabicPeriod"/>
            </a:pPr>
            <a:r>
              <a:rPr lang="en-US" sz="1682">
                <a:latin typeface="Times New Roman"/>
                <a:ea typeface="Times New Roman"/>
                <a:cs typeface="Times New Roman"/>
                <a:sym typeface="Times New Roman"/>
              </a:rPr>
              <a:t>It is also used in heaters, air conditioners, and humidifiers.</a:t>
            </a:r>
            <a:endParaRPr sz="1682">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OBJECTIVES </a:t>
            </a:r>
            <a:br>
              <a:rPr lang="en-US">
                <a:latin typeface="Times New Roman"/>
                <a:ea typeface="Times New Roman"/>
                <a:cs typeface="Times New Roman"/>
                <a:sym typeface="Times New Roman"/>
              </a:rPr>
            </a:br>
            <a:endParaRPr/>
          </a:p>
        </p:txBody>
      </p:sp>
      <p:sp>
        <p:nvSpPr>
          <p:cNvPr id="123" name="Google Shape;123;p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To understand </a:t>
            </a:r>
            <a:r>
              <a:rPr lang="en-US" sz="2000">
                <a:solidFill>
                  <a:srgbClr val="202124"/>
                </a:solidFill>
                <a:highlight>
                  <a:srgbClr val="FFFFFF"/>
                </a:highlight>
              </a:rPr>
              <a:t>soft computing concepts and techniques</a:t>
            </a:r>
            <a:endParaRPr sz="2900"/>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202124"/>
                </a:solidFill>
                <a:highlight>
                  <a:srgbClr val="FFFFFF"/>
                </a:highlight>
              </a:rPr>
              <a:t>foster their abilities in designing and implementing soft computing based solutions for real-world and engineering problems.</a:t>
            </a:r>
            <a:endParaRPr sz="2900"/>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202124"/>
                </a:solidFill>
                <a:highlight>
                  <a:srgbClr val="FFFFFF"/>
                </a:highlight>
              </a:rPr>
              <a:t>Introduce students to fuzzy systems, fuzzy logic and its applications</a:t>
            </a:r>
            <a:r>
              <a:rPr lang="en-US" sz="1500">
                <a:solidFill>
                  <a:srgbClr val="202124"/>
                </a:solidFill>
                <a:highlight>
                  <a:srgbClr val="FFFFFF"/>
                </a:highlight>
                <a:latin typeface="Arial"/>
                <a:ea typeface="Arial"/>
                <a:cs typeface="Arial"/>
                <a:sym typeface="Arial"/>
              </a:rPr>
              <a:t>.</a:t>
            </a:r>
            <a:endParaRPr/>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040C28"/>
                </a:solidFill>
              </a:rPr>
              <a:t>Provide the mathematical background for carrying out the optimization associated with neural network learning</a:t>
            </a:r>
            <a:r>
              <a:rPr lang="en-US" sz="2000"/>
              <a:t>.</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OUTCOMES</a:t>
            </a:r>
            <a:br>
              <a:rPr lang="en-US"/>
            </a:br>
            <a:endParaRPr/>
          </a:p>
        </p:txBody>
      </p:sp>
      <p:sp>
        <p:nvSpPr>
          <p:cNvPr id="129" name="Google Shape;129;p4"/>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On completion of this course, the students are expected to have learnt about the following:</a:t>
            </a:r>
            <a:endParaRPr/>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130" name="Google Shape;130;p4"/>
          <p:cNvGraphicFramePr/>
          <p:nvPr/>
        </p:nvGraphicFramePr>
        <p:xfrm>
          <a:off x="393900" y="2719575"/>
          <a:ext cx="3000000" cy="3000000"/>
        </p:xfrm>
        <a:graphic>
          <a:graphicData uri="http://schemas.openxmlformats.org/drawingml/2006/table">
            <a:tbl>
              <a:tblPr bandCol="1" bandRow="1">
                <a:noFill/>
                <a:tableStyleId>{4F111674-F35B-44E1-9990-AAA896FE1DDB}</a:tableStyleId>
              </a:tblPr>
              <a:tblGrid>
                <a:gridCol w="1158075"/>
                <a:gridCol w="7057650"/>
              </a:tblGrid>
              <a:tr h="4157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C01</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0050" rtl="0" algn="just">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     </a:t>
                      </a:r>
                      <a:r>
                        <a:rPr lang="en-US" sz="1600" u="none" cap="none" strike="noStrike">
                          <a:latin typeface="Times New Roman"/>
                          <a:ea typeface="Times New Roman"/>
                          <a:cs typeface="Times New Roman"/>
                          <a:sym typeface="Times New Roman"/>
                        </a:rPr>
                        <a:t>Describe familiarity with the basic concepts related to soft computing</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4367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CO2</a:t>
                      </a:r>
                      <a:endParaRPr sz="1600" u="none" cap="none" strike="noStrike">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Illustrate various fuzzy lgic functions </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32865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CO3</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Analyze numerous artificial neural network types</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50975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CO4</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Outline fundamental concepts of genetic algorithms in machine learning</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3591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CO5</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833"/>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Develop hybrid nature of FIS techniques to real world problems by extending the capabilities of existing technology</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1.1.5</a:t>
            </a:r>
            <a:endParaRPr/>
          </a:p>
        </p:txBody>
      </p:sp>
      <p:sp>
        <p:nvSpPr>
          <p:cNvPr id="136" name="Google Shape;136;p5"/>
          <p:cNvSpPr txBox="1"/>
          <p:nvPr>
            <p:ph idx="1" type="body"/>
          </p:nvPr>
        </p:nvSpPr>
        <p:spPr>
          <a:xfrm>
            <a:off x="0" y="1473100"/>
            <a:ext cx="9144000" cy="47754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SzPts val="1100"/>
              <a:buNone/>
            </a:pPr>
            <a:r>
              <a:rPr b="1" lang="en-US" sz="1900">
                <a:latin typeface="Times New Roman"/>
                <a:ea typeface="Times New Roman"/>
                <a:cs typeface="Times New Roman"/>
                <a:sym typeface="Times New Roman"/>
              </a:rPr>
              <a:t>Membership Function</a:t>
            </a:r>
            <a:endParaRPr b="1" sz="1900">
              <a:latin typeface="Times New Roman"/>
              <a:ea typeface="Times New Roman"/>
              <a:cs typeface="Times New Roman"/>
              <a:sym typeface="Times New Roman"/>
            </a:endParaRPr>
          </a:p>
          <a:p>
            <a:pPr indent="0" lvl="0" marL="0" rtl="0" algn="just">
              <a:spcBef>
                <a:spcPts val="1400"/>
              </a:spcBef>
              <a:spcAft>
                <a:spcPts val="0"/>
              </a:spcAft>
              <a:buSzPts val="1100"/>
              <a:buNone/>
            </a:pPr>
            <a:r>
              <a:rPr b="1" lang="en-US" sz="1900">
                <a:latin typeface="Times New Roman"/>
                <a:ea typeface="Times New Roman"/>
                <a:cs typeface="Times New Roman"/>
                <a:sym typeface="Times New Roman"/>
              </a:rPr>
              <a:t>The membership function</a:t>
            </a:r>
            <a:r>
              <a:rPr lang="en-US" sz="1900">
                <a:latin typeface="Times New Roman"/>
                <a:ea typeface="Times New Roman"/>
                <a:cs typeface="Times New Roman"/>
                <a:sym typeface="Times New Roman"/>
              </a:rPr>
              <a:t> is a function which represents the graph of fuzzy sets, and allows users to quantify the linguistic term. It is a graph which is used for mapping each element of x to the value between 0 and 1.</a:t>
            </a:r>
            <a:endParaRPr sz="19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900">
                <a:latin typeface="Times New Roman"/>
                <a:ea typeface="Times New Roman"/>
                <a:cs typeface="Times New Roman"/>
                <a:sym typeface="Times New Roman"/>
              </a:rPr>
              <a:t>This function is also known as indicator or characteristics function.</a:t>
            </a:r>
            <a:endParaRPr sz="1900">
              <a:latin typeface="Times New Roman"/>
              <a:ea typeface="Times New Roman"/>
              <a:cs typeface="Times New Roman"/>
              <a:sym typeface="Times New Roman"/>
            </a:endParaRPr>
          </a:p>
          <a:p>
            <a:pPr indent="0" lvl="0" marL="0" rtl="0" algn="just">
              <a:spcBef>
                <a:spcPts val="1400"/>
              </a:spcBef>
              <a:spcAft>
                <a:spcPts val="0"/>
              </a:spcAft>
              <a:buSzPts val="1100"/>
              <a:buNone/>
            </a:pPr>
            <a:r>
              <a:rPr lang="en-US" sz="1900">
                <a:latin typeface="Times New Roman"/>
                <a:ea typeface="Times New Roman"/>
                <a:cs typeface="Times New Roman"/>
                <a:sym typeface="Times New Roman"/>
              </a:rPr>
              <a:t>This function of Membership was introduced in the first papers of fuzzy set by </a:t>
            </a:r>
            <a:r>
              <a:rPr b="1" lang="en-US" sz="1900">
                <a:latin typeface="Times New Roman"/>
                <a:ea typeface="Times New Roman"/>
                <a:cs typeface="Times New Roman"/>
                <a:sym typeface="Times New Roman"/>
              </a:rPr>
              <a:t>Zadeh</a:t>
            </a:r>
            <a:r>
              <a:rPr lang="en-US" sz="1900">
                <a:latin typeface="Times New Roman"/>
                <a:ea typeface="Times New Roman"/>
                <a:cs typeface="Times New Roman"/>
                <a:sym typeface="Times New Roman"/>
              </a:rPr>
              <a:t>. For the Fuzzy set B, the membership function for X is defined as: μB:X → [0,1]. In this function X, each element of set B is mapped to the value between 0 and 1. This is called a degree of membership or membership value.</a:t>
            </a:r>
            <a:endParaRPr sz="19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t/>
            </a:r>
            <a:endParaRPr sz="800">
              <a:latin typeface="Times New Roman"/>
              <a:ea typeface="Times New Roman"/>
              <a:cs typeface="Times New Roman"/>
              <a:sym typeface="Times New Roman"/>
            </a:endParaRPr>
          </a:p>
          <a:p>
            <a:pPr indent="0" lvl="0" marL="0" rtl="0" algn="just">
              <a:lnSpc>
                <a:spcPct val="115000"/>
              </a:lnSpc>
              <a:spcBef>
                <a:spcPts val="1400"/>
              </a:spcBef>
              <a:spcAft>
                <a:spcPts val="0"/>
              </a:spcAft>
              <a:buSzPts val="2400"/>
              <a:buNone/>
            </a:pPr>
            <a:r>
              <a:t/>
            </a:r>
            <a:endParaRPr>
              <a:latin typeface="Times New Roman"/>
              <a:ea typeface="Times New Roman"/>
              <a:cs typeface="Times New Roman"/>
              <a:sym typeface="Times New Roman"/>
            </a:endParaRPr>
          </a:p>
          <a:p>
            <a:pPr indent="-342900" lvl="0" marL="342900" rtl="0" algn="just">
              <a:lnSpc>
                <a:spcPct val="100000"/>
              </a:lnSpc>
              <a:spcBef>
                <a:spcPts val="1400"/>
              </a:spcBef>
              <a:spcAft>
                <a:spcPts val="0"/>
              </a:spcAft>
              <a:buClr>
                <a:schemeClr val="dk1"/>
              </a:buClr>
              <a:buSzPts val="2000"/>
              <a:buFont typeface="Arial"/>
              <a:buNone/>
            </a:pPr>
            <a:r>
              <a:t/>
            </a:r>
            <a:endParaRPr sz="2000">
              <a:solidFill>
                <a:srgbClr val="202124"/>
              </a:solidFill>
              <a:highlight>
                <a:schemeClr val="lt1"/>
              </a:highlight>
            </a:endParaRPr>
          </a:p>
        </p:txBody>
      </p:sp>
      <p:sp>
        <p:nvSpPr>
          <p:cNvPr id="137" name="Google Shape;137;p5"/>
          <p:cNvSpPr/>
          <p:nvPr/>
        </p:nvSpPr>
        <p:spPr>
          <a:xfrm>
            <a:off x="0" y="5658000"/>
            <a:ext cx="96303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1200"/>
              </a:spcBef>
              <a:spcAft>
                <a:spcPts val="200"/>
              </a:spcAft>
              <a:buClr>
                <a:schemeClr val="dk1"/>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990600" y="791650"/>
            <a:ext cx="7924800" cy="7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1.1.5</a:t>
            </a:r>
            <a:endParaRPr/>
          </a:p>
        </p:txBody>
      </p:sp>
      <p:sp>
        <p:nvSpPr>
          <p:cNvPr id="143" name="Google Shape;143;p6"/>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15000"/>
              </a:lnSpc>
              <a:spcBef>
                <a:spcPts val="1800"/>
              </a:spcBef>
              <a:spcAft>
                <a:spcPts val="0"/>
              </a:spcAft>
              <a:buClr>
                <a:schemeClr val="dk1"/>
              </a:buClr>
              <a:buSzPts val="1100"/>
              <a:buNone/>
            </a:pPr>
            <a:r>
              <a:rPr b="1" lang="en-US" sz="1800">
                <a:latin typeface="Times New Roman"/>
                <a:ea typeface="Times New Roman"/>
                <a:cs typeface="Times New Roman"/>
                <a:sym typeface="Times New Roman"/>
              </a:rPr>
              <a:t>Classical and Fuzzy Set Theory</a:t>
            </a:r>
            <a:endParaRPr b="1"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None/>
            </a:pPr>
            <a:r>
              <a:rPr lang="en-US" sz="1800">
                <a:latin typeface="Times New Roman"/>
                <a:ea typeface="Times New Roman"/>
                <a:cs typeface="Times New Roman"/>
                <a:sym typeface="Times New Roman"/>
              </a:rPr>
              <a:t>To learn about classical and Fuzzy set theory, firstly you have to know about what is set.</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None/>
            </a:pPr>
            <a:r>
              <a:rPr lang="en-US" sz="1800">
                <a:latin typeface="Times New Roman"/>
                <a:ea typeface="Times New Roman"/>
                <a:cs typeface="Times New Roman"/>
                <a:sym typeface="Times New Roman"/>
              </a:rPr>
              <a:t>Set</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None/>
            </a:pPr>
            <a:r>
              <a:rPr lang="en-US" sz="1800">
                <a:latin typeface="Times New Roman"/>
                <a:ea typeface="Times New Roman"/>
                <a:cs typeface="Times New Roman"/>
                <a:sym typeface="Times New Roman"/>
              </a:rPr>
              <a:t>A set is a term, which is a collection of unordered or ordered elements. Following are the various examples of a set:</a:t>
            </a:r>
            <a:endParaRPr sz="1800">
              <a:latin typeface="Times New Roman"/>
              <a:ea typeface="Times New Roman"/>
              <a:cs typeface="Times New Roman"/>
              <a:sym typeface="Times New Roman"/>
            </a:endParaRPr>
          </a:p>
          <a:p>
            <a:pPr indent="-342900" lvl="0" marL="457200" rtl="0" algn="just">
              <a:lnSpc>
                <a:spcPct val="115000"/>
              </a:lnSpc>
              <a:spcBef>
                <a:spcPts val="1400"/>
              </a:spcBef>
              <a:spcAft>
                <a:spcPts val="0"/>
              </a:spcAft>
              <a:buSzPts val="1800"/>
              <a:buFont typeface="Times New Roman"/>
              <a:buAutoNum type="arabicPeriod"/>
            </a:pPr>
            <a:r>
              <a:rPr lang="en-US" sz="1800">
                <a:latin typeface="Times New Roman"/>
                <a:ea typeface="Times New Roman"/>
                <a:cs typeface="Times New Roman"/>
                <a:sym typeface="Times New Roman"/>
              </a:rPr>
              <a:t>A set of all-natural numbers</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A set of students in a class.</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A set of all cities in a state.</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A set of upper-case letters of the alphabet.</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None/>
            </a:pPr>
            <a:r>
              <a:t/>
            </a:r>
            <a:endParaRPr b="1" sz="1800">
              <a:latin typeface="Times New Roman"/>
              <a:ea typeface="Times New Roman"/>
              <a:cs typeface="Times New Roman"/>
              <a:sym typeface="Times New Roman"/>
            </a:endParaRPr>
          </a:p>
          <a:p>
            <a:pPr indent="-342900" lvl="0" marL="342900" rtl="0" algn="just">
              <a:lnSpc>
                <a:spcPct val="100000"/>
              </a:lnSpc>
              <a:spcBef>
                <a:spcPts val="400"/>
              </a:spcBef>
              <a:spcAft>
                <a:spcPts val="0"/>
              </a:spcAft>
              <a:buClr>
                <a:schemeClr val="dk1"/>
              </a:buClr>
              <a:buSzPts val="2000"/>
              <a:buNone/>
            </a:pPr>
            <a:r>
              <a:t/>
            </a:r>
            <a:endParaRPr b="1" sz="2000"/>
          </a:p>
          <a:p>
            <a:pPr indent="0" lvl="0" marL="0" rtl="0" algn="just">
              <a:lnSpc>
                <a:spcPct val="100000"/>
              </a:lnSpc>
              <a:spcBef>
                <a:spcPts val="1400"/>
              </a:spcBef>
              <a:spcAft>
                <a:spcPts val="1400"/>
              </a:spcAft>
              <a:buSzPts val="24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49" name="Google Shape;149;p7"/>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Types of Set:</a:t>
            </a:r>
            <a:endParaRPr b="1"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There are following various categories of set:</a:t>
            </a:r>
            <a:endParaRPr sz="1800">
              <a:latin typeface="Times New Roman"/>
              <a:ea typeface="Times New Roman"/>
              <a:cs typeface="Times New Roman"/>
              <a:sym typeface="Times New Roman"/>
            </a:endParaRPr>
          </a:p>
          <a:p>
            <a:pPr indent="-342900" lvl="0" marL="457200" rtl="0" algn="just">
              <a:lnSpc>
                <a:spcPct val="115000"/>
              </a:lnSpc>
              <a:spcBef>
                <a:spcPts val="1400"/>
              </a:spcBef>
              <a:spcAft>
                <a:spcPts val="0"/>
              </a:spcAft>
              <a:buSzPts val="1800"/>
              <a:buFont typeface="Times New Roman"/>
              <a:buAutoNum type="arabicPeriod"/>
            </a:pPr>
            <a:r>
              <a:rPr lang="en-US" sz="1800">
                <a:latin typeface="Times New Roman"/>
                <a:ea typeface="Times New Roman"/>
                <a:cs typeface="Times New Roman"/>
                <a:sym typeface="Times New Roman"/>
              </a:rPr>
              <a:t>Finite</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Empty</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Infinite</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Proper</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Universal</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Subset</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Singleton</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Equivalent Set</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Disjoint Set</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0" lvl="0" marL="0" rtl="0" algn="just">
              <a:lnSpc>
                <a:spcPct val="100000"/>
              </a:lnSpc>
              <a:spcBef>
                <a:spcPts val="1400"/>
              </a:spcBef>
              <a:spcAft>
                <a:spcPts val="0"/>
              </a:spcAft>
              <a:buSzPts val="2400"/>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974557" y="585537"/>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55" name="Google Shape;155;p8"/>
          <p:cNvSpPr txBox="1"/>
          <p:nvPr>
            <p:ph idx="1" type="body"/>
          </p:nvPr>
        </p:nvSpPr>
        <p:spPr>
          <a:xfrm>
            <a:off x="0" y="1347600"/>
            <a:ext cx="9144000" cy="56061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Classical Set</a:t>
            </a:r>
            <a:endParaRPr b="1"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It is a type of set which collects the distinct objects in a group. The sets with the crisp boundaries are classical sets. In any set, each single entity is called an element or member of that set.</a:t>
            </a:r>
            <a:endParaRPr sz="1800">
              <a:latin typeface="Times New Roman"/>
              <a:ea typeface="Times New Roman"/>
              <a:cs typeface="Times New Roman"/>
              <a:sym typeface="Times New Roman"/>
            </a:endParaRPr>
          </a:p>
          <a:p>
            <a:pPr indent="-342900" lvl="0" marL="342900" rtl="0" algn="just">
              <a:lnSpc>
                <a:spcPct val="100000"/>
              </a:lnSpc>
              <a:spcBef>
                <a:spcPts val="1400"/>
              </a:spcBef>
              <a:spcAft>
                <a:spcPts val="0"/>
              </a:spcAft>
              <a:buClr>
                <a:schemeClr val="dk1"/>
              </a:buClr>
              <a:buSzPts val="2000"/>
              <a:buNone/>
            </a:pPr>
            <a:r>
              <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74c655410_0_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1.1.4</a:t>
            </a:r>
            <a:endParaRPr/>
          </a:p>
          <a:p>
            <a:pPr indent="0" lvl="0" marL="0" rtl="0" algn="ctr">
              <a:lnSpc>
                <a:spcPct val="100000"/>
              </a:lnSpc>
              <a:spcBef>
                <a:spcPts val="0"/>
              </a:spcBef>
              <a:spcAft>
                <a:spcPts val="0"/>
              </a:spcAft>
              <a:buSzPts val="2400"/>
              <a:buNone/>
            </a:pPr>
            <a:r>
              <a:t/>
            </a:r>
            <a:endParaRPr/>
          </a:p>
        </p:txBody>
      </p:sp>
      <p:sp>
        <p:nvSpPr>
          <p:cNvPr id="162" name="Google Shape;162;g2a74c655410_0_2"/>
          <p:cNvSpPr txBox="1"/>
          <p:nvPr>
            <p:ph idx="1" type="body"/>
          </p:nvPr>
        </p:nvSpPr>
        <p:spPr>
          <a:xfrm>
            <a:off x="70750" y="1350825"/>
            <a:ext cx="8844600" cy="4897500"/>
          </a:xfrm>
          <a:prstGeom prst="rect">
            <a:avLst/>
          </a:prstGeom>
          <a:noFill/>
          <a:ln>
            <a:noFill/>
          </a:ln>
        </p:spPr>
        <p:txBody>
          <a:bodyPr anchorCtr="0" anchor="t" bIns="45700" lIns="91425" spcFirstLastPara="1" rIns="91425" wrap="square" tIns="45700">
            <a:normAutofit/>
          </a:bodyPr>
          <a:lstStyle/>
          <a:p>
            <a:pPr indent="0" lvl="0" marL="0" rtl="0" algn="just">
              <a:spcBef>
                <a:spcPts val="1400"/>
              </a:spcBef>
              <a:spcAft>
                <a:spcPts val="0"/>
              </a:spcAft>
              <a:buClr>
                <a:schemeClr val="dk1"/>
              </a:buClr>
              <a:buSzPts val="1100"/>
              <a:buFont typeface="Arial"/>
              <a:buNone/>
            </a:pPr>
            <a:r>
              <a:rPr b="1" lang="en-US" sz="2000">
                <a:latin typeface="Times New Roman"/>
                <a:ea typeface="Times New Roman"/>
                <a:cs typeface="Times New Roman"/>
                <a:sym typeface="Times New Roman"/>
              </a:rPr>
              <a:t>Mathematical Representation of Sets</a:t>
            </a:r>
            <a:endParaRPr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2000">
                <a:latin typeface="Times New Roman"/>
                <a:ea typeface="Times New Roman"/>
                <a:cs typeface="Times New Roman"/>
                <a:sym typeface="Times New Roman"/>
              </a:rPr>
              <a:t>Any set can be easily denoted in the following two different ways:</a:t>
            </a:r>
            <a:endParaRPr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2000">
                <a:latin typeface="Times New Roman"/>
                <a:ea typeface="Times New Roman"/>
                <a:cs typeface="Times New Roman"/>
                <a:sym typeface="Times New Roman"/>
              </a:rPr>
              <a:t>1. Roaster Form:</a:t>
            </a:r>
            <a:r>
              <a:rPr lang="en-US" sz="2000">
                <a:latin typeface="Times New Roman"/>
                <a:ea typeface="Times New Roman"/>
                <a:cs typeface="Times New Roman"/>
                <a:sym typeface="Times New Roman"/>
              </a:rPr>
              <a:t> This is also called as a tabular form. In this form, the set is represented in the following way:</a:t>
            </a:r>
            <a:endParaRPr sz="20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2000">
                <a:latin typeface="Times New Roman"/>
                <a:ea typeface="Times New Roman"/>
                <a:cs typeface="Times New Roman"/>
                <a:sym typeface="Times New Roman"/>
              </a:rPr>
              <a:t>Set_name = { element1, element2, element3, ......, element N}</a:t>
            </a:r>
            <a:endParaRPr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2000">
                <a:latin typeface="Times New Roman"/>
                <a:ea typeface="Times New Roman"/>
                <a:cs typeface="Times New Roman"/>
                <a:sym typeface="Times New Roman"/>
              </a:rPr>
              <a:t>The elements in the set are enclosed within the brackets and separated by the commas.</a:t>
            </a:r>
            <a:endParaRPr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2000">
                <a:latin typeface="Times New Roman"/>
                <a:ea typeface="Times New Roman"/>
                <a:cs typeface="Times New Roman"/>
                <a:sym typeface="Times New Roman"/>
              </a:rPr>
              <a:t>Following are the two examples which describes the set in Roaster or Tabular form:</a:t>
            </a:r>
            <a:endParaRPr sz="2000">
              <a:latin typeface="Times New Roman"/>
              <a:ea typeface="Times New Roman"/>
              <a:cs typeface="Times New Roman"/>
              <a:sym typeface="Times New Roman"/>
            </a:endParaRPr>
          </a:p>
          <a:p>
            <a:pPr indent="0" lvl="0" marL="0" rtl="0" algn="l">
              <a:lnSpc>
                <a:spcPct val="100000"/>
              </a:lnSpc>
              <a:spcBef>
                <a:spcPts val="1400"/>
              </a:spcBef>
              <a:spcAft>
                <a:spcPts val="0"/>
              </a:spcAft>
              <a:buSzPts val="2400"/>
              <a:buNone/>
            </a:pPr>
            <a:r>
              <a:t/>
            </a:r>
            <a:endParaRPr b="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2022-06-16T06:38:40Z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1B21CA5E887D4AC5923E3E25CCA88EDB</vt:lpwstr>
  </property>
  <property fmtid="{D5CDD505-2E9C-101B-9397-08002B2CF9AE}" pid="3" name="KSOProductBuildVer">
    <vt:lpwstr>1033-11.2.0.10451</vt:lpwstr>
  </property>
</Properties>
</file>