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48"/>
  </p:notesMasterIdLst>
  <p:sldIdLst>
    <p:sldId id="772" r:id="rId2"/>
    <p:sldId id="773" r:id="rId3"/>
    <p:sldId id="339" r:id="rId4"/>
    <p:sldId id="340" r:id="rId5"/>
    <p:sldId id="258" r:id="rId6"/>
    <p:sldId id="259" r:id="rId7"/>
    <p:sldId id="260" r:id="rId8"/>
    <p:sldId id="261" r:id="rId9"/>
    <p:sldId id="262" r:id="rId10"/>
    <p:sldId id="263" r:id="rId11"/>
    <p:sldId id="264" r:id="rId12"/>
    <p:sldId id="265" r:id="rId13"/>
    <p:sldId id="266" r:id="rId14"/>
    <p:sldId id="274" r:id="rId15"/>
    <p:sldId id="275" r:id="rId16"/>
    <p:sldId id="267" r:id="rId17"/>
    <p:sldId id="268" r:id="rId18"/>
    <p:sldId id="269" r:id="rId19"/>
    <p:sldId id="774" r:id="rId20"/>
    <p:sldId id="784" r:id="rId21"/>
    <p:sldId id="785" r:id="rId22"/>
    <p:sldId id="775" r:id="rId23"/>
    <p:sldId id="776" r:id="rId24"/>
    <p:sldId id="777" r:id="rId25"/>
    <p:sldId id="778" r:id="rId26"/>
    <p:sldId id="779" r:id="rId27"/>
    <p:sldId id="780" r:id="rId28"/>
    <p:sldId id="276" r:id="rId29"/>
    <p:sldId id="277" r:id="rId30"/>
    <p:sldId id="278" r:id="rId31"/>
    <p:sldId id="279" r:id="rId32"/>
    <p:sldId id="272" r:id="rId33"/>
    <p:sldId id="273" r:id="rId34"/>
    <p:sldId id="744" r:id="rId35"/>
    <p:sldId id="745" r:id="rId36"/>
    <p:sldId id="746" r:id="rId37"/>
    <p:sldId id="753" r:id="rId38"/>
    <p:sldId id="747" r:id="rId39"/>
    <p:sldId id="748" r:id="rId40"/>
    <p:sldId id="749" r:id="rId41"/>
    <p:sldId id="750" r:id="rId42"/>
    <p:sldId id="751" r:id="rId43"/>
    <p:sldId id="752" r:id="rId44"/>
    <p:sldId id="548" r:id="rId45"/>
    <p:sldId id="285" r:id="rId46"/>
    <p:sldId id="286" r:id="rId4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ABB1D28-8786-4EFE-A763-B6F6BFA27B17}">
          <p14:sldIdLst>
            <p14:sldId id="772"/>
            <p14:sldId id="773"/>
            <p14:sldId id="339"/>
            <p14:sldId id="340"/>
            <p14:sldId id="258"/>
            <p14:sldId id="259"/>
            <p14:sldId id="260"/>
            <p14:sldId id="261"/>
            <p14:sldId id="262"/>
            <p14:sldId id="263"/>
            <p14:sldId id="264"/>
            <p14:sldId id="265"/>
            <p14:sldId id="266"/>
            <p14:sldId id="274"/>
            <p14:sldId id="275"/>
            <p14:sldId id="267"/>
            <p14:sldId id="268"/>
            <p14:sldId id="269"/>
            <p14:sldId id="774"/>
            <p14:sldId id="784"/>
            <p14:sldId id="785"/>
            <p14:sldId id="775"/>
            <p14:sldId id="776"/>
            <p14:sldId id="777"/>
            <p14:sldId id="778"/>
            <p14:sldId id="779"/>
            <p14:sldId id="780"/>
            <p14:sldId id="276"/>
            <p14:sldId id="277"/>
            <p14:sldId id="278"/>
            <p14:sldId id="279"/>
            <p14:sldId id="272"/>
            <p14:sldId id="273"/>
            <p14:sldId id="744"/>
            <p14:sldId id="745"/>
            <p14:sldId id="746"/>
            <p14:sldId id="753"/>
            <p14:sldId id="747"/>
            <p14:sldId id="748"/>
            <p14:sldId id="749"/>
            <p14:sldId id="750"/>
            <p14:sldId id="751"/>
            <p14:sldId id="752"/>
            <p14:sldId id="548"/>
            <p14:sldId id="285"/>
            <p14:sldId id="286"/>
          </p14:sldIdLst>
        </p14:section>
        <p14:section name="Untitled Section" id="{F45404EF-E75C-4F07-BE62-F2C0A08B89A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7" roundtripDataSignature="AMtx7mg+cVuLiVSOD/8K+YFAxcXMOnrQA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85" d="100"/>
          <a:sy n="85" d="100"/>
        </p:scale>
        <p:origin x="137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138" Type="http://schemas.openxmlformats.org/officeDocument/2006/relationships/presProps" Target="presProps.xml"/><Relationship Id="rId141"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139"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137"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r" rtl="0">
              <a:spcBef>
                <a:spcPts val="0"/>
              </a:spcBef>
              <a:spcAft>
                <a:spcPts val="0"/>
              </a:spcAft>
              <a:buSzPts val="1400"/>
              <a:buFont typeface="Times New Roman"/>
              <a:buNone/>
              <a:defRPr sz="1400" b="0" i="0" u="none" strike="noStrike" cap="none">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400" b="0" i="0" u="none" strike="noStrike" cap="none">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SzPts val="1400"/>
              <a:buFont typeface="Times New Roman"/>
              <a:buNone/>
            </a:pPr>
            <a:fld id="{00000000-1234-1234-1234-123412341234}" type="slidenum">
              <a:rPr lang="en-IN" sz="1400" b="0" i="0" u="none" strike="noStrike" cap="none">
                <a:latin typeface="Times New Roman"/>
                <a:ea typeface="Times New Roman"/>
                <a:cs typeface="Times New Roman"/>
                <a:sym typeface="Times New Roman"/>
              </a:rPr>
              <a:pPr marL="0" marR="0" lvl="0" indent="0" algn="r" rtl="0">
                <a:spcBef>
                  <a:spcPts val="0"/>
                </a:spcBef>
                <a:spcAft>
                  <a:spcPts val="0"/>
                </a:spcAft>
                <a:buSzPts val="1400"/>
                <a:buFont typeface="Times New Roman"/>
                <a:buNone/>
              </a:pPr>
              <a:t>‹#›</a:t>
            </a:fld>
            <a:endParaRPr sz="1400" b="0" i="0" u="none" strike="noStrike" cap="none">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3007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1821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7332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4697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8413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9278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913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E75BCC-52BF-479D-8785-ECCB0FF1F3F2}" type="slidenum">
              <a:rPr lang="en-US" smtClean="0"/>
              <a:pPr/>
              <a:t>40</a:t>
            </a:fld>
            <a:endParaRPr lang="en-US"/>
          </a:p>
        </p:txBody>
      </p:sp>
    </p:spTree>
    <p:extLst>
      <p:ext uri="{BB962C8B-B14F-4D97-AF65-F5344CB8AC3E}">
        <p14:creationId xmlns:p14="http://schemas.microsoft.com/office/powerpoint/2010/main" val="4950570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6"/>
        <p:cNvGrpSpPr/>
        <p:nvPr/>
      </p:nvGrpSpPr>
      <p:grpSpPr>
        <a:xfrm>
          <a:off x="0" y="0"/>
          <a:ext cx="0" cy="0"/>
          <a:chOff x="0" y="0"/>
          <a:chExt cx="0" cy="0"/>
        </a:xfrm>
      </p:grpSpPr>
      <p:sp>
        <p:nvSpPr>
          <p:cNvPr id="77" name="Google Shape;77;p41"/>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5"/>
        <p:cNvGrpSpPr/>
        <p:nvPr/>
      </p:nvGrpSpPr>
      <p:grpSpPr>
        <a:xfrm>
          <a:off x="0" y="0"/>
          <a:ext cx="0" cy="0"/>
          <a:chOff x="0" y="0"/>
          <a:chExt cx="0" cy="0"/>
        </a:xfrm>
      </p:grpSpPr>
      <p:sp>
        <p:nvSpPr>
          <p:cNvPr id="86" name="Google Shape;86;p44"/>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7"/>
        <p:cNvGrpSpPr/>
        <p:nvPr/>
      </p:nvGrpSpPr>
      <p:grpSpPr>
        <a:xfrm>
          <a:off x="0" y="0"/>
          <a:ext cx="0" cy="0"/>
          <a:chOff x="0" y="0"/>
          <a:chExt cx="0" cy="0"/>
        </a:xfrm>
      </p:grpSpPr>
      <p:sp>
        <p:nvSpPr>
          <p:cNvPr id="88" name="Google Shape;88;p45"/>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5"/>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45"/>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45"/>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2"/>
        <p:cNvGrpSpPr/>
        <p:nvPr/>
      </p:nvGrpSpPr>
      <p:grpSpPr>
        <a:xfrm>
          <a:off x="0" y="0"/>
          <a:ext cx="0" cy="0"/>
          <a:chOff x="0" y="0"/>
          <a:chExt cx="0" cy="0"/>
        </a:xfrm>
      </p:grpSpPr>
      <p:sp>
        <p:nvSpPr>
          <p:cNvPr id="93" name="Google Shape;93;p46"/>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6"/>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5" name="Google Shape;95;p46"/>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 name="Google Shape;96;p46"/>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7"/>
        <p:cNvGrpSpPr/>
        <p:nvPr/>
      </p:nvGrpSpPr>
      <p:grpSpPr>
        <a:xfrm>
          <a:off x="0" y="0"/>
          <a:ext cx="0" cy="0"/>
          <a:chOff x="0" y="0"/>
          <a:chExt cx="0" cy="0"/>
        </a:xfrm>
      </p:grpSpPr>
      <p:sp>
        <p:nvSpPr>
          <p:cNvPr id="98" name="Google Shape;98;p47"/>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47"/>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0" name="Google Shape;100;p4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47"/>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2"/>
        <p:cNvGrpSpPr/>
        <p:nvPr/>
      </p:nvGrpSpPr>
      <p:grpSpPr>
        <a:xfrm>
          <a:off x="0" y="0"/>
          <a:ext cx="0" cy="0"/>
          <a:chOff x="0" y="0"/>
          <a:chExt cx="0" cy="0"/>
        </a:xfrm>
      </p:grpSpPr>
      <p:sp>
        <p:nvSpPr>
          <p:cNvPr id="103" name="Google Shape;103;p48"/>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48"/>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 name="Google Shape;105;p48"/>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6"/>
        <p:cNvGrpSpPr/>
        <p:nvPr/>
      </p:nvGrpSpPr>
      <p:grpSpPr>
        <a:xfrm>
          <a:off x="0" y="0"/>
          <a:ext cx="0" cy="0"/>
          <a:chOff x="0" y="0"/>
          <a:chExt cx="0" cy="0"/>
        </a:xfrm>
      </p:grpSpPr>
      <p:sp>
        <p:nvSpPr>
          <p:cNvPr id="107" name="Google Shape;107;p49"/>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49"/>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49"/>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49"/>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1" name="Google Shape;111;p49"/>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2"/>
        <p:cNvGrpSpPr/>
        <p:nvPr/>
      </p:nvGrpSpPr>
      <p:grpSpPr>
        <a:xfrm>
          <a:off x="0" y="0"/>
          <a:ext cx="0" cy="0"/>
          <a:chOff x="0" y="0"/>
          <a:chExt cx="0" cy="0"/>
        </a:xfrm>
      </p:grpSpPr>
      <p:sp>
        <p:nvSpPr>
          <p:cNvPr id="113" name="Google Shape;113;p50"/>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50"/>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5" name="Google Shape;115;p50"/>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6" name="Google Shape;116;p50"/>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7" name="Google Shape;117;p50"/>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8" name="Google Shape;118;p50"/>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9" name="Google Shape;119;p50"/>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
        <p:cNvGrpSpPr/>
        <p:nvPr/>
      </p:nvGrpSpPr>
      <p:grpSpPr>
        <a:xfrm>
          <a:off x="0" y="0"/>
          <a:ext cx="0" cy="0"/>
          <a:chOff x="0" y="0"/>
          <a:chExt cx="0" cy="0"/>
        </a:xfrm>
      </p:grpSpPr>
      <p:sp>
        <p:nvSpPr>
          <p:cNvPr id="65" name="Google Shape;65;p25"/>
          <p:cNvSpPr/>
          <p:nvPr/>
        </p:nvSpPr>
        <p:spPr>
          <a:xfrm>
            <a:off x="0" y="6458040"/>
            <a:ext cx="9143280" cy="3952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000"/>
              <a:buFont typeface="Calibri"/>
              <a:buNone/>
            </a:pPr>
            <a:r>
              <a:rPr lang="en-IN" sz="2000" b="1" i="0" u="none" strike="noStrike" cap="none">
                <a:solidFill>
                  <a:srgbClr val="000000"/>
                </a:solidFill>
                <a:latin typeface="Calibri"/>
                <a:ea typeface="Calibri"/>
                <a:cs typeface="Calibri"/>
                <a:sym typeface="Calibri"/>
              </a:rPr>
              <a:t>University Institute of Engineering (UIE)</a:t>
            </a:r>
            <a:endParaRPr sz="2000" b="0" i="0" u="none" strike="noStrike" cap="none">
              <a:latin typeface="Arial"/>
              <a:ea typeface="Arial"/>
              <a:cs typeface="Arial"/>
              <a:sym typeface="Arial"/>
            </a:endParaRPr>
          </a:p>
        </p:txBody>
      </p:sp>
      <p:sp>
        <p:nvSpPr>
          <p:cNvPr id="66" name="Google Shape;66;p25"/>
          <p:cNvSpPr/>
          <p:nvPr/>
        </p:nvSpPr>
        <p:spPr>
          <a:xfrm>
            <a:off x="0" y="6400800"/>
            <a:ext cx="9143280" cy="360"/>
          </a:xfrm>
          <a:custGeom>
            <a:avLst/>
            <a:gdLst/>
            <a:ahLst/>
            <a:cxnLst/>
            <a:rect l="l" t="t" r="r" b="b"/>
            <a:pathLst>
              <a:path w="21600" h="21600" extrusionOk="0">
                <a:moveTo>
                  <a:pt x="0" y="0"/>
                </a:moveTo>
                <a:lnTo>
                  <a:pt x="21600" y="21600"/>
                </a:lnTo>
              </a:path>
            </a:pathLst>
          </a:custGeom>
          <a:noFill/>
          <a:ln w="88900" cap="flat" cmpd="sng">
            <a:solidFill>
              <a:srgbClr val="C00000"/>
            </a:solidFill>
            <a:prstDash val="solid"/>
            <a:round/>
            <a:headEnd type="none" w="sm" len="sm"/>
            <a:tailEnd type="none" w="sm" len="sm"/>
          </a:ln>
        </p:spPr>
      </p:sp>
      <p:pic>
        <p:nvPicPr>
          <p:cNvPr id="67" name="Google Shape;67;p25" descr="https://encrypted-tbn3.gstatic.com/images?q=tbn:ANd9GcTyg3Gq4WoxkxO75aZWNEjYFvavmMfWdiMvs57jpDF8YRR3yCybqQ">
            <a:hlinkClick r:id="rId11"/>
          </p:cNvPr>
          <p:cNvPicPr preferRelativeResize="0"/>
          <p:nvPr/>
        </p:nvPicPr>
        <p:blipFill rotWithShape="1">
          <a:blip r:embed="rId12">
            <a:alphaModFix/>
          </a:blip>
          <a:srcRect/>
          <a:stretch/>
        </p:blipFill>
        <p:spPr>
          <a:xfrm>
            <a:off x="152280" y="152280"/>
            <a:ext cx="767520" cy="1218600"/>
          </a:xfrm>
          <a:prstGeom prst="rect">
            <a:avLst/>
          </a:prstGeom>
          <a:noFill/>
          <a:ln>
            <a:noFill/>
          </a:ln>
        </p:spPr>
      </p:pic>
      <p:sp>
        <p:nvSpPr>
          <p:cNvPr id="68" name="Google Shape;68;p25"/>
          <p:cNvSpPr/>
          <p:nvPr/>
        </p:nvSpPr>
        <p:spPr>
          <a:xfrm>
            <a:off x="2813040" y="87480"/>
            <a:ext cx="5438160" cy="364680"/>
          </a:xfrm>
          <a:prstGeom prst="rect">
            <a:avLst/>
          </a:prstGeom>
          <a:noFill/>
          <a:ln w="50800" cap="flat" cmpd="sng">
            <a:solidFill>
              <a:srgbClr val="C0000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Calibri"/>
              <a:buNone/>
            </a:pPr>
            <a:r>
              <a:rPr lang="en-IN" sz="1800" b="0" i="0" u="none" strike="noStrike" cap="none">
                <a:solidFill>
                  <a:srgbClr val="000000"/>
                </a:solidFill>
                <a:latin typeface="Calibri"/>
                <a:ea typeface="Calibri"/>
                <a:cs typeface="Calibri"/>
                <a:sym typeface="Calibri"/>
              </a:rPr>
              <a:t>Department of Computer Science and Engineering (CSE)</a:t>
            </a:r>
            <a:endParaRPr sz="1800" b="0" i="0" u="none" strike="noStrike" cap="none">
              <a:latin typeface="Arial"/>
              <a:ea typeface="Arial"/>
              <a:cs typeface="Arial"/>
              <a:sym typeface="Arial"/>
            </a:endParaRPr>
          </a:p>
        </p:txBody>
      </p:sp>
      <p:sp>
        <p:nvSpPr>
          <p:cNvPr id="69" name="Google Shape;69;p25"/>
          <p:cNvSpPr/>
          <p:nvPr/>
        </p:nvSpPr>
        <p:spPr>
          <a:xfrm>
            <a:off x="2813040" y="87480"/>
            <a:ext cx="5438160" cy="364680"/>
          </a:xfrm>
          <a:prstGeom prst="rect">
            <a:avLst/>
          </a:prstGeom>
          <a:noFill/>
          <a:ln w="50800" cap="flat" cmpd="sng">
            <a:solidFill>
              <a:srgbClr val="C00000"/>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Calibri"/>
              <a:buNone/>
            </a:pPr>
            <a:r>
              <a:rPr lang="en-IN" sz="1800" b="0" i="0" u="none" strike="noStrike" cap="none">
                <a:solidFill>
                  <a:srgbClr val="000000"/>
                </a:solidFill>
                <a:latin typeface="Calibri"/>
                <a:ea typeface="Calibri"/>
                <a:cs typeface="Calibri"/>
                <a:sym typeface="Calibri"/>
              </a:rPr>
              <a:t>Department of Computer Science and Engineering (CSE)</a:t>
            </a:r>
            <a:endParaRPr sz="1800" b="0" i="0" u="none" strike="noStrike" cap="none">
              <a:latin typeface="Arial"/>
              <a:ea typeface="Arial"/>
              <a:cs typeface="Arial"/>
              <a:sym typeface="Arial"/>
            </a:endParaRPr>
          </a:p>
        </p:txBody>
      </p:sp>
      <p:sp>
        <p:nvSpPr>
          <p:cNvPr id="70" name="Google Shape;70;p25"/>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1" name="Google Shape;71;p25"/>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4" r:id="rId2"/>
    <p:sldLayoutId id="2147483667" r:id="rId3"/>
    <p:sldLayoutId id="2147483668" r:id="rId4"/>
    <p:sldLayoutId id="2147483669" r:id="rId5"/>
    <p:sldLayoutId id="2147483670" r:id="rId6"/>
    <p:sldLayoutId id="2147483671" r:id="rId7"/>
    <p:sldLayoutId id="2147483672" r:id="rId8"/>
    <p:sldLayoutId id="214748367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3.ntu.edu.sg/home/ehchua/programming/cpp/DataStructureAlgorithm.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www.prodevelopertutorial.com/ajs-guide-to-data-structures-and-algorithms-the-complete-guide-from-beginner-to-expert/" TargetMode="External"/><Relationship Id="rId5" Type="http://schemas.openxmlformats.org/officeDocument/2006/relationships/hyperlink" Target="https://www.prodevelopertutorial.com/searching-algorithm-3-jump-search-explanation-and-implementation-in-c-language/" TargetMode="External"/><Relationship Id="rId4" Type="http://schemas.openxmlformats.org/officeDocument/2006/relationships/hyperlink" Target="https://www.geeksforgeeks.org/data-structures/"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3175"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A6BF2B11-C2A5-4306-A95B-694045B2BA5B}"/>
              </a:ext>
            </a:extLst>
          </p:cNvPr>
          <p:cNvSpPr/>
          <p:nvPr/>
        </p:nvSpPr>
        <p:spPr>
          <a:xfrm>
            <a:off x="227013" y="5902325"/>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65722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7131050"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0" y="2833688"/>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5284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1593056" y="2025526"/>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 name="Right Triangle 42">
            <a:extLst>
              <a:ext uri="{FF2B5EF4-FFF2-40B4-BE49-F238E27FC236}">
                <a16:creationId xmlns:a16="http://schemas.microsoft.com/office/drawing/2014/main" id="{E41D3879-76E6-468E-9897-930C73361F01}"/>
              </a:ext>
            </a:extLst>
          </p:cNvPr>
          <p:cNvSpPr/>
          <p:nvPr/>
        </p:nvSpPr>
        <p:spPr>
          <a:xfrm rot="10800000" flipV="1">
            <a:off x="7372350"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5160963" y="6019800"/>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5164138" y="6043613"/>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a:extLst>
              <a:ext uri="{FF2B5EF4-FFF2-40B4-BE49-F238E27FC236}">
                <a16:creationId xmlns:a16="http://schemas.microsoft.com/office/drawing/2014/main" id="{E74BE490-82E2-49FC-A296-DE365AEAE85A}"/>
              </a:ext>
            </a:extLst>
          </p:cNvPr>
          <p:cNvSpPr txBox="1">
            <a:spLocks noChangeArrowheads="1"/>
          </p:cNvSpPr>
          <p:nvPr/>
        </p:nvSpPr>
        <p:spPr bwMode="auto">
          <a:xfrm>
            <a:off x="127000" y="6013450"/>
            <a:ext cx="4203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INTRODUCTION</a:t>
            </a:r>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950913" y="1477963"/>
            <a:ext cx="7392987" cy="545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 </a:t>
            </a: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p>
          <a:p>
            <a:pPr algn="ctr" eaLnBrk="1" hangingPunct="1">
              <a:lnSpc>
                <a:spcPct val="90000"/>
              </a:lnSpc>
              <a:spcAft>
                <a:spcPct val="35000"/>
              </a:spcAft>
            </a:pP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Master of Engineering</a:t>
            </a:r>
          </a:p>
          <a:p>
            <a:pPr algn="ctr"/>
            <a:r>
              <a:rPr lang="en-US" sz="2000" dirty="0">
                <a:latin typeface="Times New Roman" pitchFamily="18" charset="0"/>
                <a:cs typeface="Times New Roman" pitchFamily="18" charset="0"/>
              </a:rPr>
              <a:t>ADVANCED DATA STRUCTURES </a:t>
            </a:r>
          </a:p>
          <a:p>
            <a:pPr algn="ctr"/>
            <a:r>
              <a:rPr lang="en-US" sz="2000" dirty="0">
                <a:latin typeface="Times New Roman" pitchFamily="18" charset="0"/>
                <a:cs typeface="Times New Roman" pitchFamily="18" charset="0"/>
              </a:rPr>
              <a:t>&amp;</a:t>
            </a:r>
          </a:p>
          <a:p>
            <a:pPr algn="ctr"/>
            <a:r>
              <a:rPr lang="en-US" sz="2000" dirty="0">
                <a:latin typeface="Times New Roman" pitchFamily="18" charset="0"/>
                <a:cs typeface="Times New Roman" pitchFamily="18" charset="0"/>
              </a:rPr>
              <a:t> ALGORITHMS</a:t>
            </a:r>
          </a:p>
          <a:p>
            <a:pPr algn="ctr"/>
            <a:r>
              <a:rPr lang="en-US" sz="2000" dirty="0">
                <a:latin typeface="Times New Roman" pitchFamily="18" charset="0"/>
                <a:cs typeface="Times New Roman" pitchFamily="18" charset="0"/>
              </a:rPr>
              <a:t>(</a:t>
            </a:r>
            <a:r>
              <a:rPr lang="en-IN" sz="2000" b="0" i="0" dirty="0">
                <a:effectLst/>
                <a:latin typeface="Times New Roman" panose="02020603050405020304" pitchFamily="18" charset="0"/>
                <a:cs typeface="Times New Roman" panose="02020603050405020304" pitchFamily="18" charset="0"/>
              </a:rPr>
              <a:t>23CSH-622</a:t>
            </a:r>
            <a:r>
              <a:rPr lang="en-US" sz="2000" dirty="0">
                <a:latin typeface="Times New Roman" panose="02020603050405020304" pitchFamily="18" charset="0"/>
                <a:cs typeface="Times New Roman" pitchFamily="18" charset="0"/>
              </a:rPr>
              <a:t>)</a:t>
            </a: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10</a:t>
            </a:fld>
            <a:endParaRPr/>
          </a:p>
        </p:txBody>
      </p:sp>
      <p:sp>
        <p:nvSpPr>
          <p:cNvPr id="238" name="Google Shape;238;p8"/>
          <p:cNvSpPr txBox="1">
            <a:spLocks noGrp="1"/>
          </p:cNvSpPr>
          <p:nvPr>
            <p:ph type="title"/>
          </p:nvPr>
        </p:nvSpPr>
        <p:spPr>
          <a:xfrm>
            <a:off x="1391680" y="1115198"/>
            <a:ext cx="5943600" cy="457200"/>
          </a:xfrm>
          <a:prstGeom prst="rect">
            <a:avLst/>
          </a:prstGeom>
          <a:noFill/>
          <a:ln>
            <a:noFill/>
          </a:ln>
        </p:spPr>
        <p:txBody>
          <a:bodyPr spcFirstLastPara="1" wrap="square" lIns="68569" tIns="34275" rIns="68569" bIns="34275" anchor="ctr" anchorCtr="0">
            <a:normAutofit/>
          </a:bodyPr>
          <a:lstStyle/>
          <a:p>
            <a:pPr algn="ctr">
              <a:lnSpc>
                <a:spcPct val="90000"/>
              </a:lnSpc>
              <a:buClr>
                <a:srgbClr val="FF0000"/>
              </a:buClr>
              <a:buSzPts val="3200"/>
            </a:pPr>
            <a:r>
              <a:rPr lang="en-US" sz="2400">
                <a:solidFill>
                  <a:srgbClr val="FF0000"/>
                </a:solidFill>
                <a:latin typeface="Times New Roman"/>
                <a:ea typeface="Times New Roman"/>
                <a:cs typeface="Times New Roman"/>
                <a:sym typeface="Times New Roman"/>
              </a:rPr>
              <a:t>Algorithm</a:t>
            </a:r>
            <a:endParaRPr/>
          </a:p>
        </p:txBody>
      </p:sp>
      <p:pic>
        <p:nvPicPr>
          <p:cNvPr id="239" name="Google Shape;239;p8"/>
          <p:cNvPicPr preferRelativeResize="0">
            <a:picLocks noGrp="1"/>
          </p:cNvPicPr>
          <p:nvPr>
            <p:ph type="body" idx="1"/>
          </p:nvPr>
        </p:nvPicPr>
        <p:blipFill rotWithShape="1">
          <a:blip r:embed="rId3">
            <a:alphaModFix/>
          </a:blip>
          <a:srcRect/>
          <a:stretch/>
        </p:blipFill>
        <p:spPr>
          <a:xfrm>
            <a:off x="1200150" y="2083378"/>
            <a:ext cx="6926748" cy="29510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11</a:t>
            </a:fld>
            <a:endParaRPr/>
          </a:p>
        </p:txBody>
      </p:sp>
      <p:sp>
        <p:nvSpPr>
          <p:cNvPr id="245" name="Google Shape;245;p9"/>
          <p:cNvSpPr txBox="1">
            <a:spLocks noGrp="1"/>
          </p:cNvSpPr>
          <p:nvPr>
            <p:ph type="title"/>
          </p:nvPr>
        </p:nvSpPr>
        <p:spPr>
          <a:xfrm>
            <a:off x="1422572" y="1113653"/>
            <a:ext cx="5529263" cy="684734"/>
          </a:xfrm>
          <a:prstGeom prst="rect">
            <a:avLst/>
          </a:prstGeom>
          <a:noFill/>
          <a:ln>
            <a:noFill/>
          </a:ln>
        </p:spPr>
        <p:txBody>
          <a:bodyPr spcFirstLastPara="1" wrap="square" lIns="68569" tIns="34275" rIns="68569" bIns="34275" anchor="ctr" anchorCtr="0">
            <a:normAutofit/>
          </a:bodyPr>
          <a:lstStyle/>
          <a:p>
            <a:pPr algn="ctr">
              <a:lnSpc>
                <a:spcPct val="90000"/>
              </a:lnSpc>
              <a:buClr>
                <a:srgbClr val="FF0000"/>
              </a:buClr>
              <a:buSzPct val="100000"/>
            </a:pPr>
            <a:r>
              <a:rPr lang="en-US" sz="2400">
                <a:solidFill>
                  <a:srgbClr val="FF0000"/>
                </a:solidFill>
                <a:latin typeface="Times New Roman"/>
                <a:ea typeface="Times New Roman"/>
                <a:cs typeface="Times New Roman"/>
                <a:sym typeface="Times New Roman"/>
              </a:rPr>
              <a:t>Selection Sort</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246" name="Google Shape;246;p9"/>
          <p:cNvSpPr txBox="1">
            <a:spLocks noGrp="1"/>
          </p:cNvSpPr>
          <p:nvPr>
            <p:ph type="body" idx="1"/>
          </p:nvPr>
        </p:nvSpPr>
        <p:spPr>
          <a:xfrm>
            <a:off x="713603" y="1691331"/>
            <a:ext cx="7701349" cy="3799703"/>
          </a:xfrm>
          <a:prstGeom prst="rect">
            <a:avLst/>
          </a:prstGeom>
          <a:noFill/>
          <a:ln>
            <a:noFill/>
          </a:ln>
        </p:spPr>
        <p:txBody>
          <a:bodyPr spcFirstLastPara="1" wrap="square" lIns="68569" tIns="34275" rIns="68569" bIns="34275" anchor="t" anchorCtr="0">
            <a:normAutofit/>
          </a:bodyPr>
          <a:lstStyle/>
          <a:p>
            <a:pPr marL="171450" indent="-171450" algn="just">
              <a:lnSpc>
                <a:spcPct val="90000"/>
              </a:lnSpc>
              <a:buClr>
                <a:schemeClr val="dk1"/>
              </a:buClr>
              <a:buSzPts val="2400"/>
              <a:buChar char="•"/>
            </a:pPr>
            <a:r>
              <a:rPr lang="en-US">
                <a:latin typeface="Times New Roman"/>
                <a:ea typeface="Times New Roman"/>
                <a:cs typeface="Times New Roman"/>
                <a:sym typeface="Times New Roman"/>
              </a:rPr>
              <a:t>Selection sort is a simple sorting algorithm. This sorting algorithm is an in-place comparison-based algorithm in which the list is divided into two parts, the sorted part at the left end and the unsorted part at the right end. Initially, the sorted part is empty and the unsorted part is the entire list.</a:t>
            </a:r>
            <a:endParaRPr/>
          </a:p>
          <a:p>
            <a:pPr marL="171450" indent="-171450" algn="just">
              <a:lnSpc>
                <a:spcPct val="90000"/>
              </a:lnSpc>
              <a:spcBef>
                <a:spcPts val="750"/>
              </a:spcBef>
              <a:buClr>
                <a:schemeClr val="dk1"/>
              </a:buClr>
              <a:buSzPts val="2400"/>
              <a:buChar char="•"/>
            </a:pPr>
            <a:r>
              <a:rPr lang="en-US">
                <a:latin typeface="Times New Roman"/>
                <a:ea typeface="Times New Roman"/>
                <a:cs typeface="Times New Roman"/>
                <a:sym typeface="Times New Roman"/>
              </a:rPr>
              <a:t>The smallest element is selected from the unsorted array and swapped with the leftmost element, and that element becomes a part of the sorted array. This process continues moving unsorted array boundary by one element to the right.</a:t>
            </a:r>
            <a:endParaRPr/>
          </a:p>
          <a:p>
            <a:pPr marL="171450" indent="-171450" algn="just">
              <a:lnSpc>
                <a:spcPct val="90000"/>
              </a:lnSpc>
              <a:spcBef>
                <a:spcPts val="750"/>
              </a:spcBef>
              <a:buClr>
                <a:schemeClr val="dk1"/>
              </a:buClr>
              <a:buSzPts val="2400"/>
              <a:buChar char="•"/>
            </a:pPr>
            <a:r>
              <a:rPr lang="en-US">
                <a:latin typeface="Times New Roman"/>
                <a:ea typeface="Times New Roman"/>
                <a:cs typeface="Times New Roman"/>
                <a:sym typeface="Times New Roman"/>
              </a:rPr>
              <a:t>This algorithm is not suitable for large data sets as its average and worst case complexities are of Ο(n</a:t>
            </a:r>
            <a:r>
              <a:rPr lang="en-US" baseline="30000">
                <a:latin typeface="Times New Roman"/>
                <a:ea typeface="Times New Roman"/>
                <a:cs typeface="Times New Roman"/>
                <a:sym typeface="Times New Roman"/>
              </a:rPr>
              <a:t>2</a:t>
            </a:r>
            <a:r>
              <a:rPr lang="en-US">
                <a:latin typeface="Times New Roman"/>
                <a:ea typeface="Times New Roman"/>
                <a:cs typeface="Times New Roman"/>
                <a:sym typeface="Times New Roman"/>
              </a:rPr>
              <a:t>), where </a:t>
            </a:r>
            <a:r>
              <a:rPr lang="en-US" b="1">
                <a:latin typeface="Times New Roman"/>
                <a:ea typeface="Times New Roman"/>
                <a:cs typeface="Times New Roman"/>
                <a:sym typeface="Times New Roman"/>
              </a:rPr>
              <a:t>n</a:t>
            </a:r>
            <a:r>
              <a:rPr lang="en-US">
                <a:latin typeface="Times New Roman"/>
                <a:ea typeface="Times New Roman"/>
                <a:cs typeface="Times New Roman"/>
                <a:sym typeface="Times New Roman"/>
              </a:rPr>
              <a:t> is the number of items.</a:t>
            </a:r>
            <a:endParaRPr/>
          </a:p>
          <a:p>
            <a:pPr marL="171450" indent="-38100">
              <a:lnSpc>
                <a:spcPct val="90000"/>
              </a:lnSpc>
              <a:spcBef>
                <a:spcPts val="750"/>
              </a:spcBef>
              <a:buClr>
                <a:schemeClr val="dk1"/>
              </a:buClr>
              <a:buSzPts val="2800"/>
            </a:pP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12</a:t>
            </a:fld>
            <a:endParaRPr/>
          </a:p>
        </p:txBody>
      </p:sp>
      <p:sp>
        <p:nvSpPr>
          <p:cNvPr id="252" name="Google Shape;252;p10"/>
          <p:cNvSpPr txBox="1">
            <a:spLocks noGrp="1"/>
          </p:cNvSpPr>
          <p:nvPr>
            <p:ph type="title"/>
          </p:nvPr>
        </p:nvSpPr>
        <p:spPr>
          <a:xfrm>
            <a:off x="898954" y="1042601"/>
            <a:ext cx="7153018" cy="776835"/>
          </a:xfrm>
          <a:prstGeom prst="rect">
            <a:avLst/>
          </a:prstGeom>
          <a:noFill/>
          <a:ln>
            <a:noFill/>
          </a:ln>
        </p:spPr>
        <p:txBody>
          <a:bodyPr spcFirstLastPara="1" wrap="square" lIns="68569" tIns="34275" rIns="68569" bIns="34275" anchor="ctr" anchorCtr="0">
            <a:normAutofit/>
          </a:bodyPr>
          <a:lstStyle/>
          <a:p>
            <a:pPr algn="ctr">
              <a:lnSpc>
                <a:spcPct val="90000"/>
              </a:lnSpc>
              <a:buClr>
                <a:srgbClr val="FF0000"/>
              </a:buClr>
              <a:buSzPts val="3200"/>
            </a:pPr>
            <a:r>
              <a:rPr lang="en-US" sz="2400">
                <a:solidFill>
                  <a:srgbClr val="FF0000"/>
                </a:solidFill>
                <a:latin typeface="Times New Roman"/>
                <a:ea typeface="Times New Roman"/>
                <a:cs typeface="Times New Roman"/>
                <a:sym typeface="Times New Roman"/>
              </a:rPr>
              <a:t>Example</a:t>
            </a:r>
            <a:endParaRPr/>
          </a:p>
        </p:txBody>
      </p:sp>
      <p:pic>
        <p:nvPicPr>
          <p:cNvPr id="253" name="Google Shape;253;p10"/>
          <p:cNvPicPr preferRelativeResize="0">
            <a:picLocks noGrp="1"/>
          </p:cNvPicPr>
          <p:nvPr>
            <p:ph type="body" idx="1"/>
          </p:nvPr>
        </p:nvPicPr>
        <p:blipFill rotWithShape="1">
          <a:blip r:embed="rId3">
            <a:alphaModFix/>
          </a:blip>
          <a:srcRect/>
          <a:stretch/>
        </p:blipFill>
        <p:spPr>
          <a:xfrm>
            <a:off x="1114934" y="1667742"/>
            <a:ext cx="7098957" cy="43330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13</a:t>
            </a:fld>
            <a:endParaRPr/>
          </a:p>
        </p:txBody>
      </p:sp>
      <p:sp>
        <p:nvSpPr>
          <p:cNvPr id="259" name="Google Shape;259;p11"/>
          <p:cNvSpPr txBox="1">
            <a:spLocks noGrp="1"/>
          </p:cNvSpPr>
          <p:nvPr>
            <p:ph type="title"/>
          </p:nvPr>
        </p:nvSpPr>
        <p:spPr>
          <a:xfrm>
            <a:off x="1326806" y="1073493"/>
            <a:ext cx="5943600" cy="457200"/>
          </a:xfrm>
          <a:prstGeom prst="rect">
            <a:avLst/>
          </a:prstGeom>
          <a:noFill/>
          <a:ln>
            <a:noFill/>
          </a:ln>
        </p:spPr>
        <p:txBody>
          <a:bodyPr spcFirstLastPara="1" wrap="square" lIns="68569" tIns="34275" rIns="68569" bIns="34275" anchor="ctr" anchorCtr="0">
            <a:normAutofit/>
          </a:bodyPr>
          <a:lstStyle/>
          <a:p>
            <a:pPr algn="ctr">
              <a:lnSpc>
                <a:spcPct val="90000"/>
              </a:lnSpc>
              <a:buClr>
                <a:srgbClr val="FF0000"/>
              </a:buClr>
              <a:buSzPts val="3200"/>
            </a:pPr>
            <a:r>
              <a:rPr lang="en-US" sz="2400">
                <a:solidFill>
                  <a:srgbClr val="FF0000"/>
                </a:solidFill>
                <a:latin typeface="Times New Roman"/>
                <a:ea typeface="Times New Roman"/>
                <a:cs typeface="Times New Roman"/>
                <a:sym typeface="Times New Roman"/>
              </a:rPr>
              <a:t>Algorithm</a:t>
            </a:r>
            <a:endParaRPr/>
          </a:p>
        </p:txBody>
      </p:sp>
      <p:pic>
        <p:nvPicPr>
          <p:cNvPr id="260" name="Google Shape;260;p11"/>
          <p:cNvPicPr preferRelativeResize="0">
            <a:picLocks noGrp="1"/>
          </p:cNvPicPr>
          <p:nvPr>
            <p:ph type="body" idx="1"/>
          </p:nvPr>
        </p:nvPicPr>
        <p:blipFill rotWithShape="1">
          <a:blip r:embed="rId3">
            <a:alphaModFix/>
          </a:blip>
          <a:srcRect/>
          <a:stretch/>
        </p:blipFill>
        <p:spPr>
          <a:xfrm>
            <a:off x="1549931" y="1937905"/>
            <a:ext cx="6079524" cy="241069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14</a:t>
            </a:fld>
            <a:endParaRPr/>
          </a:p>
        </p:txBody>
      </p:sp>
      <p:sp>
        <p:nvSpPr>
          <p:cNvPr id="315" name="Google Shape;315;p19"/>
          <p:cNvSpPr txBox="1">
            <a:spLocks noGrp="1"/>
          </p:cNvSpPr>
          <p:nvPr>
            <p:ph type="title"/>
          </p:nvPr>
        </p:nvSpPr>
        <p:spPr>
          <a:xfrm>
            <a:off x="1447285" y="986996"/>
            <a:ext cx="5943600" cy="752218"/>
          </a:xfrm>
          <a:prstGeom prst="rect">
            <a:avLst/>
          </a:prstGeom>
          <a:noFill/>
          <a:ln>
            <a:noFill/>
          </a:ln>
        </p:spPr>
        <p:txBody>
          <a:bodyPr spcFirstLastPara="1" wrap="square" lIns="68569" tIns="34275" rIns="68569" bIns="34275" anchor="ctr" anchorCtr="0">
            <a:normAutofit/>
          </a:bodyPr>
          <a:lstStyle/>
          <a:p>
            <a:pPr algn="ctr">
              <a:lnSpc>
                <a:spcPct val="90000"/>
              </a:lnSpc>
              <a:buClr>
                <a:srgbClr val="FF0000"/>
              </a:buClr>
              <a:buSzPct val="100000"/>
            </a:pPr>
            <a:r>
              <a:rPr lang="en-US" sz="2325" b="1" dirty="0">
                <a:solidFill>
                  <a:srgbClr val="FF0000"/>
                </a:solidFill>
                <a:latin typeface="Times New Roman"/>
                <a:ea typeface="Times New Roman"/>
                <a:cs typeface="Times New Roman"/>
                <a:sym typeface="Times New Roman"/>
              </a:rPr>
              <a:t>Heap Sort</a:t>
            </a:r>
            <a:br>
              <a:rPr lang="en-US" b="1" dirty="0">
                <a:latin typeface="Times New Roman"/>
                <a:ea typeface="Times New Roman"/>
                <a:cs typeface="Times New Roman"/>
                <a:sym typeface="Times New Roman"/>
              </a:rPr>
            </a:br>
            <a:endParaRPr dirty="0"/>
          </a:p>
        </p:txBody>
      </p:sp>
      <p:sp>
        <p:nvSpPr>
          <p:cNvPr id="316" name="Google Shape;316;p19"/>
          <p:cNvSpPr txBox="1">
            <a:spLocks noGrp="1"/>
          </p:cNvSpPr>
          <p:nvPr>
            <p:ph type="body" idx="1"/>
          </p:nvPr>
        </p:nvSpPr>
        <p:spPr>
          <a:xfrm>
            <a:off x="724194" y="1609468"/>
            <a:ext cx="7968785" cy="3974242"/>
          </a:xfrm>
          <a:prstGeom prst="rect">
            <a:avLst/>
          </a:prstGeom>
          <a:noFill/>
          <a:ln>
            <a:noFill/>
          </a:ln>
        </p:spPr>
        <p:txBody>
          <a:bodyPr spcFirstLastPara="1" wrap="square" lIns="68569" tIns="34275" rIns="68569" bIns="34275" anchor="t" anchorCtr="0">
            <a:normAutofit/>
          </a:bodyPr>
          <a:lstStyle/>
          <a:p>
            <a:pPr marL="171450" indent="-171450" algn="just">
              <a:lnSpc>
                <a:spcPct val="90000"/>
              </a:lnSpc>
              <a:buClr>
                <a:schemeClr val="dk1"/>
              </a:buClr>
              <a:buSzPts val="2400"/>
              <a:buChar char="•"/>
            </a:pPr>
            <a:r>
              <a:rPr lang="en-US">
                <a:latin typeface="Times New Roman"/>
                <a:ea typeface="Times New Roman"/>
                <a:cs typeface="Times New Roman"/>
                <a:sym typeface="Times New Roman"/>
              </a:rPr>
              <a:t>Heap sort is one of the sorting algorithms used to arrange a list of elements in order. </a:t>
            </a:r>
            <a:endParaRPr/>
          </a:p>
          <a:p>
            <a:pPr marL="171450" indent="-171450" algn="just">
              <a:lnSpc>
                <a:spcPct val="90000"/>
              </a:lnSpc>
              <a:spcBef>
                <a:spcPts val="750"/>
              </a:spcBef>
              <a:buClr>
                <a:schemeClr val="dk1"/>
              </a:buClr>
              <a:buSzPts val="2400"/>
              <a:buChar char="•"/>
            </a:pPr>
            <a:r>
              <a:rPr lang="en-US">
                <a:latin typeface="Times New Roman"/>
                <a:ea typeface="Times New Roman"/>
                <a:cs typeface="Times New Roman"/>
                <a:sym typeface="Times New Roman"/>
              </a:rPr>
              <a:t>Heapsort algorithm uses one of the tree concepts called </a:t>
            </a:r>
            <a:r>
              <a:rPr lang="en-US" b="1">
                <a:latin typeface="Times New Roman"/>
                <a:ea typeface="Times New Roman"/>
                <a:cs typeface="Times New Roman"/>
                <a:sym typeface="Times New Roman"/>
              </a:rPr>
              <a:t>Heap Tree</a:t>
            </a:r>
            <a:r>
              <a:rPr lang="en-US">
                <a:latin typeface="Times New Roman"/>
                <a:ea typeface="Times New Roman"/>
                <a:cs typeface="Times New Roman"/>
                <a:sym typeface="Times New Roman"/>
              </a:rPr>
              <a:t>. </a:t>
            </a:r>
            <a:endParaRPr/>
          </a:p>
          <a:p>
            <a:pPr marL="171450" indent="-171450" algn="just">
              <a:lnSpc>
                <a:spcPct val="90000"/>
              </a:lnSpc>
              <a:spcBef>
                <a:spcPts val="750"/>
              </a:spcBef>
              <a:buClr>
                <a:schemeClr val="dk1"/>
              </a:buClr>
              <a:buSzPts val="2400"/>
              <a:buChar char="•"/>
            </a:pPr>
            <a:r>
              <a:rPr lang="en-US">
                <a:latin typeface="Times New Roman"/>
                <a:ea typeface="Times New Roman"/>
                <a:cs typeface="Times New Roman"/>
                <a:sym typeface="Times New Roman"/>
              </a:rPr>
              <a:t>In this sorting algorithm, we use </a:t>
            </a:r>
            <a:r>
              <a:rPr lang="en-US" b="1">
                <a:latin typeface="Times New Roman"/>
                <a:ea typeface="Times New Roman"/>
                <a:cs typeface="Times New Roman"/>
                <a:sym typeface="Times New Roman"/>
              </a:rPr>
              <a:t>Max Heap</a:t>
            </a:r>
            <a:r>
              <a:rPr lang="en-US">
                <a:latin typeface="Times New Roman"/>
                <a:ea typeface="Times New Roman"/>
                <a:cs typeface="Times New Roman"/>
                <a:sym typeface="Times New Roman"/>
              </a:rPr>
              <a:t> to arrange list of elements in descending order and </a:t>
            </a:r>
            <a:r>
              <a:rPr lang="en-US" b="1">
                <a:latin typeface="Times New Roman"/>
                <a:ea typeface="Times New Roman"/>
                <a:cs typeface="Times New Roman"/>
                <a:sym typeface="Times New Roman"/>
              </a:rPr>
              <a:t>Min Heap</a:t>
            </a:r>
            <a:r>
              <a:rPr lang="en-US">
                <a:latin typeface="Times New Roman"/>
                <a:ea typeface="Times New Roman"/>
                <a:cs typeface="Times New Roman"/>
                <a:sym typeface="Times New Roman"/>
              </a:rPr>
              <a:t> to arrange list elements in ascending order.</a:t>
            </a:r>
            <a:endParaRPr/>
          </a:p>
          <a:p>
            <a:pPr marL="171450" indent="-171450">
              <a:lnSpc>
                <a:spcPct val="90000"/>
              </a:lnSpc>
              <a:spcBef>
                <a:spcPts val="750"/>
              </a:spcBef>
              <a:buClr>
                <a:schemeClr val="dk1"/>
              </a:buClr>
              <a:buSzPts val="2400"/>
              <a:buChar char="•"/>
            </a:pPr>
            <a:r>
              <a:rPr lang="en-US" b="1">
                <a:latin typeface="Times New Roman"/>
                <a:ea typeface="Times New Roman"/>
                <a:cs typeface="Times New Roman"/>
                <a:sym typeface="Times New Roman"/>
              </a:rPr>
              <a:t>Step 1 - </a:t>
            </a:r>
            <a:r>
              <a:rPr lang="en-US">
                <a:latin typeface="Times New Roman"/>
                <a:ea typeface="Times New Roman"/>
                <a:cs typeface="Times New Roman"/>
                <a:sym typeface="Times New Roman"/>
              </a:rPr>
              <a:t>Construct a </a:t>
            </a:r>
            <a:r>
              <a:rPr lang="en-US" b="1">
                <a:latin typeface="Times New Roman"/>
                <a:ea typeface="Times New Roman"/>
                <a:cs typeface="Times New Roman"/>
                <a:sym typeface="Times New Roman"/>
              </a:rPr>
              <a:t>Binary Tree</a:t>
            </a:r>
            <a:r>
              <a:rPr lang="en-US">
                <a:latin typeface="Times New Roman"/>
                <a:ea typeface="Times New Roman"/>
                <a:cs typeface="Times New Roman"/>
                <a:sym typeface="Times New Roman"/>
              </a:rPr>
              <a:t> with given list of Elements.</a:t>
            </a:r>
            <a:endParaRPr/>
          </a:p>
          <a:p>
            <a:pPr marL="171450" indent="-171450">
              <a:lnSpc>
                <a:spcPct val="90000"/>
              </a:lnSpc>
              <a:spcBef>
                <a:spcPts val="750"/>
              </a:spcBef>
              <a:buClr>
                <a:schemeClr val="dk1"/>
              </a:buClr>
              <a:buSzPts val="2400"/>
              <a:buChar char="•"/>
            </a:pPr>
            <a:r>
              <a:rPr lang="en-US" b="1">
                <a:latin typeface="Times New Roman"/>
                <a:ea typeface="Times New Roman"/>
                <a:cs typeface="Times New Roman"/>
                <a:sym typeface="Times New Roman"/>
              </a:rPr>
              <a:t>Step 2 - </a:t>
            </a:r>
            <a:r>
              <a:rPr lang="en-US">
                <a:latin typeface="Times New Roman"/>
                <a:ea typeface="Times New Roman"/>
                <a:cs typeface="Times New Roman"/>
                <a:sym typeface="Times New Roman"/>
              </a:rPr>
              <a:t>Transform the Binary Tree into </a:t>
            </a:r>
            <a:r>
              <a:rPr lang="en-US" b="1">
                <a:latin typeface="Times New Roman"/>
                <a:ea typeface="Times New Roman"/>
                <a:cs typeface="Times New Roman"/>
                <a:sym typeface="Times New Roman"/>
              </a:rPr>
              <a:t>Max Heap.</a:t>
            </a:r>
            <a:endParaRPr>
              <a:latin typeface="Times New Roman"/>
              <a:ea typeface="Times New Roman"/>
              <a:cs typeface="Times New Roman"/>
              <a:sym typeface="Times New Roman"/>
            </a:endParaRPr>
          </a:p>
          <a:p>
            <a:pPr marL="171450" indent="-171450">
              <a:lnSpc>
                <a:spcPct val="90000"/>
              </a:lnSpc>
              <a:spcBef>
                <a:spcPts val="750"/>
              </a:spcBef>
              <a:buClr>
                <a:schemeClr val="dk1"/>
              </a:buClr>
              <a:buSzPts val="2400"/>
              <a:buChar char="•"/>
            </a:pPr>
            <a:r>
              <a:rPr lang="en-US" b="1">
                <a:latin typeface="Times New Roman"/>
                <a:ea typeface="Times New Roman"/>
                <a:cs typeface="Times New Roman"/>
                <a:sym typeface="Times New Roman"/>
              </a:rPr>
              <a:t>Step 3 - </a:t>
            </a:r>
            <a:r>
              <a:rPr lang="en-US">
                <a:latin typeface="Times New Roman"/>
                <a:ea typeface="Times New Roman"/>
                <a:cs typeface="Times New Roman"/>
                <a:sym typeface="Times New Roman"/>
              </a:rPr>
              <a:t>Delete the root element from Max Heap using </a:t>
            </a:r>
            <a:r>
              <a:rPr lang="en-US" b="1">
                <a:latin typeface="Times New Roman"/>
                <a:ea typeface="Times New Roman"/>
                <a:cs typeface="Times New Roman"/>
                <a:sym typeface="Times New Roman"/>
              </a:rPr>
              <a:t>Heapify</a:t>
            </a:r>
            <a:r>
              <a:rPr lang="en-US">
                <a:latin typeface="Times New Roman"/>
                <a:ea typeface="Times New Roman"/>
                <a:cs typeface="Times New Roman"/>
                <a:sym typeface="Times New Roman"/>
              </a:rPr>
              <a:t> method.</a:t>
            </a:r>
            <a:endParaRPr/>
          </a:p>
          <a:p>
            <a:pPr marL="171450" indent="-171450">
              <a:lnSpc>
                <a:spcPct val="90000"/>
              </a:lnSpc>
              <a:spcBef>
                <a:spcPts val="750"/>
              </a:spcBef>
              <a:buClr>
                <a:schemeClr val="dk1"/>
              </a:buClr>
              <a:buSzPts val="2400"/>
              <a:buChar char="•"/>
            </a:pPr>
            <a:r>
              <a:rPr lang="en-US" b="1">
                <a:latin typeface="Times New Roman"/>
                <a:ea typeface="Times New Roman"/>
                <a:cs typeface="Times New Roman"/>
                <a:sym typeface="Times New Roman"/>
              </a:rPr>
              <a:t>Step 4 - </a:t>
            </a:r>
            <a:r>
              <a:rPr lang="en-US">
                <a:latin typeface="Times New Roman"/>
                <a:ea typeface="Times New Roman"/>
                <a:cs typeface="Times New Roman"/>
                <a:sym typeface="Times New Roman"/>
              </a:rPr>
              <a:t>Put the deleted element into the Sorted list.</a:t>
            </a:r>
            <a:endParaRPr/>
          </a:p>
          <a:p>
            <a:pPr marL="171450" indent="-171450">
              <a:lnSpc>
                <a:spcPct val="90000"/>
              </a:lnSpc>
              <a:spcBef>
                <a:spcPts val="750"/>
              </a:spcBef>
              <a:buClr>
                <a:schemeClr val="dk1"/>
              </a:buClr>
              <a:buSzPts val="2400"/>
              <a:buChar char="•"/>
            </a:pPr>
            <a:r>
              <a:rPr lang="en-US" b="1">
                <a:latin typeface="Times New Roman"/>
                <a:ea typeface="Times New Roman"/>
                <a:cs typeface="Times New Roman"/>
                <a:sym typeface="Times New Roman"/>
              </a:rPr>
              <a:t>Step 5 - </a:t>
            </a:r>
            <a:r>
              <a:rPr lang="en-US">
                <a:latin typeface="Times New Roman"/>
                <a:ea typeface="Times New Roman"/>
                <a:cs typeface="Times New Roman"/>
                <a:sym typeface="Times New Roman"/>
              </a:rPr>
              <a:t>Repeat the same until Min Heap becomes empty.</a:t>
            </a:r>
            <a:endParaRPr/>
          </a:p>
          <a:p>
            <a:pPr marL="171450" indent="-171450">
              <a:lnSpc>
                <a:spcPct val="90000"/>
              </a:lnSpc>
              <a:spcBef>
                <a:spcPts val="750"/>
              </a:spcBef>
              <a:buClr>
                <a:schemeClr val="dk1"/>
              </a:buClr>
              <a:buSzPts val="2400"/>
              <a:buChar char="•"/>
            </a:pPr>
            <a:r>
              <a:rPr lang="en-US" b="1">
                <a:latin typeface="Times New Roman"/>
                <a:ea typeface="Times New Roman"/>
                <a:cs typeface="Times New Roman"/>
                <a:sym typeface="Times New Roman"/>
              </a:rPr>
              <a:t>Step 6 - </a:t>
            </a:r>
            <a:r>
              <a:rPr lang="en-US">
                <a:latin typeface="Times New Roman"/>
                <a:ea typeface="Times New Roman"/>
                <a:cs typeface="Times New Roman"/>
                <a:sym typeface="Times New Roman"/>
              </a:rPr>
              <a:t>Display the sorted list.</a:t>
            </a:r>
            <a:endParaRPr/>
          </a:p>
          <a:p>
            <a:pPr marL="171450" indent="-57150" algn="just">
              <a:lnSpc>
                <a:spcPct val="90000"/>
              </a:lnSpc>
              <a:spcBef>
                <a:spcPts val="750"/>
              </a:spcBef>
              <a:buClr>
                <a:schemeClr val="dk1"/>
              </a:buClr>
              <a:buSzPts val="2400"/>
            </a:pPr>
            <a:endParaRPr>
              <a:latin typeface="Times New Roman"/>
              <a:ea typeface="Times New Roman"/>
              <a:cs typeface="Times New Roman"/>
              <a:sym typeface="Times New Roman"/>
            </a:endParaRPr>
          </a:p>
          <a:p>
            <a:pPr marL="171450" indent="-171450" algn="just">
              <a:lnSpc>
                <a:spcPct val="90000"/>
              </a:lnSpc>
              <a:spcBef>
                <a:spcPts val="750"/>
              </a:spcBef>
              <a:buClr>
                <a:schemeClr val="dk1"/>
              </a:buClr>
              <a:buSzPts val="2200"/>
            </a:pPr>
            <a:endParaRPr sz="1650" b="1">
              <a:latin typeface="Times New Roman"/>
              <a:ea typeface="Times New Roman"/>
              <a:cs typeface="Times New Roman"/>
              <a:sym typeface="Times New Roman"/>
            </a:endParaRPr>
          </a:p>
          <a:p>
            <a:pPr marL="0" indent="0" algn="just">
              <a:lnSpc>
                <a:spcPct val="90000"/>
              </a:lnSpc>
              <a:spcBef>
                <a:spcPts val="750"/>
              </a:spcBef>
              <a:buClr>
                <a:schemeClr val="dk1"/>
              </a:buClr>
              <a:buSzPts val="2800"/>
            </a:pPr>
            <a:endParaRPr/>
          </a:p>
        </p:txBody>
      </p:sp>
    </p:spTree>
    <p:extLst>
      <p:ext uri="{BB962C8B-B14F-4D97-AF65-F5344CB8AC3E}">
        <p14:creationId xmlns:p14="http://schemas.microsoft.com/office/powerpoint/2010/main" val="2120914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15</a:t>
            </a:fld>
            <a:endParaRPr/>
          </a:p>
        </p:txBody>
      </p:sp>
      <p:pic>
        <p:nvPicPr>
          <p:cNvPr id="322" name="Google Shape;322;p20" descr="C:\Users\KavitaPC\Desktop\123.JPG"/>
          <p:cNvPicPr preferRelativeResize="0"/>
          <p:nvPr/>
        </p:nvPicPr>
        <p:blipFill rotWithShape="1">
          <a:blip r:embed="rId3">
            <a:alphaModFix/>
          </a:blip>
          <a:srcRect/>
          <a:stretch/>
        </p:blipFill>
        <p:spPr>
          <a:xfrm>
            <a:off x="76200" y="762000"/>
            <a:ext cx="9067800" cy="5181600"/>
          </a:xfrm>
          <a:prstGeom prst="rect">
            <a:avLst/>
          </a:prstGeom>
          <a:noFill/>
          <a:ln>
            <a:noFill/>
          </a:ln>
        </p:spPr>
      </p:pic>
    </p:spTree>
    <p:extLst>
      <p:ext uri="{BB962C8B-B14F-4D97-AF65-F5344CB8AC3E}">
        <p14:creationId xmlns:p14="http://schemas.microsoft.com/office/powerpoint/2010/main" val="4182562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16</a:t>
            </a:fld>
            <a:endParaRPr/>
          </a:p>
        </p:txBody>
      </p:sp>
      <p:sp>
        <p:nvSpPr>
          <p:cNvPr id="266" name="Google Shape;266;p12"/>
          <p:cNvSpPr txBox="1">
            <a:spLocks noGrp="1"/>
          </p:cNvSpPr>
          <p:nvPr>
            <p:ph type="title"/>
          </p:nvPr>
        </p:nvSpPr>
        <p:spPr>
          <a:xfrm>
            <a:off x="1289737" y="1172348"/>
            <a:ext cx="5943600" cy="457200"/>
          </a:xfrm>
          <a:prstGeom prst="rect">
            <a:avLst/>
          </a:prstGeom>
          <a:noFill/>
          <a:ln>
            <a:noFill/>
          </a:ln>
        </p:spPr>
        <p:txBody>
          <a:bodyPr spcFirstLastPara="1" wrap="square" lIns="68569" tIns="34275" rIns="68569" bIns="34275" anchor="ctr" anchorCtr="0">
            <a:normAutofit/>
          </a:bodyPr>
          <a:lstStyle/>
          <a:p>
            <a:pPr algn="ctr">
              <a:lnSpc>
                <a:spcPct val="90000"/>
              </a:lnSpc>
              <a:buClr>
                <a:srgbClr val="FF0000"/>
              </a:buClr>
              <a:buSzPts val="3200"/>
            </a:pPr>
            <a:r>
              <a:rPr lang="en-US" sz="2400">
                <a:solidFill>
                  <a:srgbClr val="FF0000"/>
                </a:solidFill>
                <a:latin typeface="Times New Roman"/>
                <a:ea typeface="Times New Roman"/>
                <a:cs typeface="Times New Roman"/>
                <a:sym typeface="Times New Roman"/>
              </a:rPr>
              <a:t>Merge Sort</a:t>
            </a:r>
            <a:endParaRPr/>
          </a:p>
        </p:txBody>
      </p:sp>
      <p:sp>
        <p:nvSpPr>
          <p:cNvPr id="267" name="Google Shape;267;p12"/>
          <p:cNvSpPr txBox="1">
            <a:spLocks noGrp="1"/>
          </p:cNvSpPr>
          <p:nvPr>
            <p:ph type="body" idx="1"/>
          </p:nvPr>
        </p:nvSpPr>
        <p:spPr>
          <a:xfrm>
            <a:off x="546787" y="1774739"/>
            <a:ext cx="8164727" cy="3873843"/>
          </a:xfrm>
          <a:prstGeom prst="rect">
            <a:avLst/>
          </a:prstGeom>
          <a:noFill/>
          <a:ln>
            <a:noFill/>
          </a:ln>
        </p:spPr>
        <p:txBody>
          <a:bodyPr spcFirstLastPara="1" wrap="square" lIns="68569" tIns="34275" rIns="68569" bIns="34275" anchor="t" anchorCtr="0">
            <a:normAutofit/>
          </a:bodyPr>
          <a:lstStyle/>
          <a:p>
            <a:pPr marL="0" indent="0" algn="just">
              <a:lnSpc>
                <a:spcPct val="90000"/>
              </a:lnSpc>
              <a:buClr>
                <a:srgbClr val="FF0000"/>
              </a:buClr>
              <a:buSzPts val="2400"/>
            </a:pPr>
            <a:r>
              <a:rPr lang="en-US">
                <a:solidFill>
                  <a:srgbClr val="FF0000"/>
                </a:solidFill>
                <a:latin typeface="Times New Roman"/>
                <a:ea typeface="Times New Roman"/>
                <a:cs typeface="Times New Roman"/>
                <a:sym typeface="Times New Roman"/>
              </a:rPr>
              <a:t>Divide and Conquer</a:t>
            </a:r>
            <a:endParaRPr/>
          </a:p>
          <a:p>
            <a:pPr marL="171450" indent="-171450" algn="just">
              <a:lnSpc>
                <a:spcPct val="90000"/>
              </a:lnSpc>
              <a:spcBef>
                <a:spcPts val="750"/>
              </a:spcBef>
              <a:buClr>
                <a:schemeClr val="dk1"/>
              </a:buClr>
              <a:buSzPts val="2400"/>
              <a:buChar char="•"/>
            </a:pPr>
            <a:r>
              <a:rPr lang="en-US">
                <a:latin typeface="Times New Roman"/>
                <a:ea typeface="Times New Roman"/>
                <a:cs typeface="Times New Roman"/>
                <a:sym typeface="Times New Roman"/>
              </a:rPr>
              <a:t>Divide and Conquer cuts the problem in half each time, but </a:t>
            </a:r>
            <a:r>
              <a:rPr lang="en-US">
                <a:solidFill>
                  <a:srgbClr val="3333FF"/>
                </a:solidFill>
                <a:latin typeface="Times New Roman"/>
                <a:ea typeface="Times New Roman"/>
                <a:cs typeface="Times New Roman"/>
                <a:sym typeface="Times New Roman"/>
              </a:rPr>
              <a:t>uses the result of both halves</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marL="514350" lvl="1" indent="-171450" algn="just">
              <a:lnSpc>
                <a:spcPct val="90000"/>
              </a:lnSpc>
              <a:spcBef>
                <a:spcPts val="375"/>
              </a:spcBef>
              <a:buClr>
                <a:schemeClr val="dk1"/>
              </a:buClr>
              <a:buSzPts val="2400"/>
              <a:buChar char="•"/>
            </a:pPr>
            <a:r>
              <a:rPr lang="en-US">
                <a:latin typeface="Times New Roman"/>
                <a:ea typeface="Times New Roman"/>
                <a:cs typeface="Times New Roman"/>
                <a:sym typeface="Times New Roman"/>
              </a:rPr>
              <a:t>cut the problem in half until the problem is trivial </a:t>
            </a:r>
            <a:endParaRPr/>
          </a:p>
          <a:p>
            <a:pPr marL="514350" lvl="1" indent="-171450" algn="just">
              <a:lnSpc>
                <a:spcPct val="90000"/>
              </a:lnSpc>
              <a:spcBef>
                <a:spcPts val="375"/>
              </a:spcBef>
              <a:buClr>
                <a:schemeClr val="dk1"/>
              </a:buClr>
              <a:buSzPts val="2400"/>
              <a:buChar char="•"/>
            </a:pPr>
            <a:r>
              <a:rPr lang="en-US">
                <a:latin typeface="Times New Roman"/>
                <a:ea typeface="Times New Roman"/>
                <a:cs typeface="Times New Roman"/>
                <a:sym typeface="Times New Roman"/>
              </a:rPr>
              <a:t>solve for both halves</a:t>
            </a:r>
            <a:endParaRPr/>
          </a:p>
          <a:p>
            <a:pPr marL="514350" lvl="1" indent="-171450" algn="just">
              <a:lnSpc>
                <a:spcPct val="90000"/>
              </a:lnSpc>
              <a:spcBef>
                <a:spcPts val="375"/>
              </a:spcBef>
              <a:buClr>
                <a:schemeClr val="dk1"/>
              </a:buClr>
              <a:buSzPts val="2400"/>
              <a:buChar char="•"/>
            </a:pPr>
            <a:r>
              <a:rPr lang="en-US">
                <a:latin typeface="Times New Roman"/>
                <a:ea typeface="Times New Roman"/>
                <a:cs typeface="Times New Roman"/>
                <a:sym typeface="Times New Roman"/>
              </a:rPr>
              <a:t>combine the solutions</a:t>
            </a:r>
            <a:endParaRPr/>
          </a:p>
          <a:p>
            <a:pPr marL="171450" indent="-171450" algn="just">
              <a:lnSpc>
                <a:spcPct val="90000"/>
              </a:lnSpc>
              <a:spcBef>
                <a:spcPts val="750"/>
              </a:spcBef>
              <a:buClr>
                <a:schemeClr val="dk1"/>
              </a:buClr>
              <a:buSzPts val="2400"/>
              <a:buChar char="•"/>
            </a:pPr>
            <a:r>
              <a:rPr lang="en-US">
                <a:latin typeface="Times New Roman"/>
                <a:ea typeface="Times New Roman"/>
                <a:cs typeface="Times New Roman"/>
                <a:sym typeface="Times New Roman"/>
              </a:rPr>
              <a:t>A divide-and-conquer algorithm:</a:t>
            </a:r>
            <a:endParaRPr/>
          </a:p>
          <a:p>
            <a:pPr marL="171450" indent="-171450" algn="just">
              <a:lnSpc>
                <a:spcPct val="90000"/>
              </a:lnSpc>
              <a:spcBef>
                <a:spcPts val="750"/>
              </a:spcBef>
              <a:buClr>
                <a:schemeClr val="dk1"/>
              </a:buClr>
              <a:buSzPts val="2400"/>
              <a:buChar char="•"/>
            </a:pPr>
            <a:r>
              <a:rPr lang="en-US">
                <a:latin typeface="Times New Roman"/>
                <a:ea typeface="Times New Roman"/>
                <a:cs typeface="Times New Roman"/>
                <a:sym typeface="Times New Roman"/>
              </a:rPr>
              <a:t>Divide the unsorted array into 2 halves until the sub-arrays only contain one element</a:t>
            </a:r>
            <a:endParaRPr/>
          </a:p>
          <a:p>
            <a:pPr marL="171450" indent="-171450" algn="just">
              <a:lnSpc>
                <a:spcPct val="90000"/>
              </a:lnSpc>
              <a:spcBef>
                <a:spcPts val="750"/>
              </a:spcBef>
              <a:buClr>
                <a:schemeClr val="dk1"/>
              </a:buClr>
              <a:buSzPts val="2400"/>
              <a:buChar char="•"/>
            </a:pPr>
            <a:r>
              <a:rPr lang="en-US">
                <a:latin typeface="Times New Roman"/>
                <a:ea typeface="Times New Roman"/>
                <a:cs typeface="Times New Roman"/>
                <a:sym typeface="Times New Roman"/>
              </a:rPr>
              <a:t>Merge the sub-problem solutions together:</a:t>
            </a:r>
            <a:endParaRPr/>
          </a:p>
          <a:p>
            <a:pPr marL="514350" lvl="1" indent="-171450" algn="just">
              <a:lnSpc>
                <a:spcPct val="90000"/>
              </a:lnSpc>
              <a:spcBef>
                <a:spcPts val="375"/>
              </a:spcBef>
              <a:buClr>
                <a:schemeClr val="dk1"/>
              </a:buClr>
              <a:buSzPts val="2400"/>
              <a:buChar char="•"/>
            </a:pPr>
            <a:r>
              <a:rPr lang="en-US">
                <a:latin typeface="Times New Roman"/>
                <a:ea typeface="Times New Roman"/>
                <a:cs typeface="Times New Roman"/>
                <a:sym typeface="Times New Roman"/>
              </a:rPr>
              <a:t>Compare the sub-array’s first elements</a:t>
            </a:r>
            <a:endParaRPr/>
          </a:p>
          <a:p>
            <a:pPr marL="514350" lvl="1" indent="-171450" algn="just">
              <a:lnSpc>
                <a:spcPct val="90000"/>
              </a:lnSpc>
              <a:spcBef>
                <a:spcPts val="375"/>
              </a:spcBef>
              <a:buClr>
                <a:schemeClr val="dk1"/>
              </a:buClr>
              <a:buSzPts val="2400"/>
              <a:buChar char="•"/>
            </a:pPr>
            <a:r>
              <a:rPr lang="en-US">
                <a:latin typeface="Times New Roman"/>
                <a:ea typeface="Times New Roman"/>
                <a:cs typeface="Times New Roman"/>
                <a:sym typeface="Times New Roman"/>
              </a:rPr>
              <a:t>Remove the smallest element and put it into the result array</a:t>
            </a:r>
            <a:endParaRPr/>
          </a:p>
          <a:p>
            <a:pPr marL="514350" lvl="1" indent="-171450" algn="just">
              <a:lnSpc>
                <a:spcPct val="90000"/>
              </a:lnSpc>
              <a:spcBef>
                <a:spcPts val="375"/>
              </a:spcBef>
              <a:buClr>
                <a:schemeClr val="dk1"/>
              </a:buClr>
              <a:buSzPts val="2400"/>
              <a:buChar char="•"/>
            </a:pPr>
            <a:r>
              <a:rPr lang="en-US">
                <a:latin typeface="Times New Roman"/>
                <a:ea typeface="Times New Roman"/>
                <a:cs typeface="Times New Roman"/>
                <a:sym typeface="Times New Roman"/>
              </a:rPr>
              <a:t>Continue the process until all elements have been put into the result array</a:t>
            </a:r>
            <a:endParaRPr/>
          </a:p>
          <a:p>
            <a:pPr marL="514350" lvl="1" indent="-57150" algn="just">
              <a:lnSpc>
                <a:spcPct val="90000"/>
              </a:lnSpc>
              <a:spcBef>
                <a:spcPts val="375"/>
              </a:spcBef>
              <a:buClr>
                <a:schemeClr val="dk1"/>
              </a:buClr>
              <a:buSzPts val="2400"/>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546822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17</a:t>
            </a:fld>
            <a:endParaRPr/>
          </a:p>
        </p:txBody>
      </p:sp>
      <p:pic>
        <p:nvPicPr>
          <p:cNvPr id="273" name="Google Shape;273;p13" descr="Merge-Sort-Tutorial"/>
          <p:cNvPicPr preferRelativeResize="0"/>
          <p:nvPr/>
        </p:nvPicPr>
        <p:blipFill rotWithShape="1">
          <a:blip r:embed="rId3">
            <a:alphaModFix/>
          </a:blip>
          <a:srcRect/>
          <a:stretch/>
        </p:blipFill>
        <p:spPr>
          <a:xfrm>
            <a:off x="1279922" y="1360885"/>
            <a:ext cx="5346389" cy="4136231"/>
          </a:xfrm>
          <a:prstGeom prst="rect">
            <a:avLst/>
          </a:prstGeom>
          <a:noFill/>
          <a:ln>
            <a:noFill/>
          </a:ln>
        </p:spPr>
      </p:pic>
    </p:spTree>
    <p:extLst>
      <p:ext uri="{BB962C8B-B14F-4D97-AF65-F5344CB8AC3E}">
        <p14:creationId xmlns:p14="http://schemas.microsoft.com/office/powerpoint/2010/main" val="4001240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18</a:t>
            </a:fld>
            <a:endParaRPr/>
          </a:p>
        </p:txBody>
      </p:sp>
      <p:sp>
        <p:nvSpPr>
          <p:cNvPr id="279" name="Google Shape;279;p14"/>
          <p:cNvSpPr txBox="1">
            <a:spLocks noGrp="1"/>
          </p:cNvSpPr>
          <p:nvPr>
            <p:ph type="title"/>
          </p:nvPr>
        </p:nvSpPr>
        <p:spPr>
          <a:xfrm>
            <a:off x="763675" y="1485900"/>
            <a:ext cx="5943600" cy="457200"/>
          </a:xfrm>
          <a:prstGeom prst="rect">
            <a:avLst/>
          </a:prstGeom>
          <a:noFill/>
          <a:ln>
            <a:noFill/>
          </a:ln>
        </p:spPr>
        <p:txBody>
          <a:bodyPr spcFirstLastPara="1" wrap="square" lIns="68569" tIns="34275" rIns="68569" bIns="34275" anchor="ctr" anchorCtr="0">
            <a:normAutofit/>
          </a:bodyPr>
          <a:lstStyle/>
          <a:p>
            <a:pPr algn="ctr">
              <a:lnSpc>
                <a:spcPct val="90000"/>
              </a:lnSpc>
              <a:buClr>
                <a:srgbClr val="FF0000"/>
              </a:buClr>
              <a:buSzPts val="3200"/>
            </a:pPr>
            <a:r>
              <a:rPr lang="en-US" sz="2400">
                <a:solidFill>
                  <a:srgbClr val="FF0000"/>
                </a:solidFill>
                <a:latin typeface="Times New Roman"/>
                <a:ea typeface="Times New Roman"/>
                <a:cs typeface="Times New Roman"/>
                <a:sym typeface="Times New Roman"/>
              </a:rPr>
              <a:t>Algorithm</a:t>
            </a:r>
            <a:endParaRPr/>
          </a:p>
        </p:txBody>
      </p:sp>
      <p:sp>
        <p:nvSpPr>
          <p:cNvPr id="280" name="Google Shape;280;p14"/>
          <p:cNvSpPr txBox="1">
            <a:spLocks noGrp="1"/>
          </p:cNvSpPr>
          <p:nvPr>
            <p:ph type="body" idx="1"/>
          </p:nvPr>
        </p:nvSpPr>
        <p:spPr>
          <a:xfrm>
            <a:off x="457200" y="1995048"/>
            <a:ext cx="6419336" cy="3745642"/>
          </a:xfrm>
          <a:prstGeom prst="rect">
            <a:avLst/>
          </a:prstGeom>
          <a:noFill/>
          <a:ln>
            <a:noFill/>
          </a:ln>
        </p:spPr>
        <p:txBody>
          <a:bodyPr spcFirstLastPara="1" wrap="square" lIns="68569" tIns="34275" rIns="68569" bIns="34275" anchor="t" anchorCtr="0">
            <a:noAutofit/>
          </a:bodyPr>
          <a:lstStyle/>
          <a:p>
            <a:pPr marL="0" indent="0">
              <a:lnSpc>
                <a:spcPct val="90000"/>
              </a:lnSpc>
              <a:buClr>
                <a:schemeClr val="dk1"/>
              </a:buClr>
              <a:buSzPts val="2400"/>
            </a:pPr>
            <a:r>
              <a:rPr lang="en-US" b="1" dirty="0" err="1">
                <a:latin typeface="Times New Roman"/>
                <a:ea typeface="Times New Roman"/>
                <a:cs typeface="Times New Roman"/>
                <a:sym typeface="Times New Roman"/>
              </a:rPr>
              <a:t>MergeSort</a:t>
            </a:r>
            <a:r>
              <a:rPr lang="en-US" b="1" dirty="0">
                <a:latin typeface="Times New Roman"/>
                <a:ea typeface="Times New Roman"/>
                <a:cs typeface="Times New Roman"/>
                <a:sym typeface="Times New Roman"/>
              </a:rPr>
              <a:t>(</a:t>
            </a:r>
            <a:r>
              <a:rPr lang="en-US" b="1" dirty="0" err="1">
                <a:latin typeface="Times New Roman"/>
                <a:ea typeface="Times New Roman"/>
                <a:cs typeface="Times New Roman"/>
                <a:sym typeface="Times New Roman"/>
              </a:rPr>
              <a:t>arr</a:t>
            </a:r>
            <a:r>
              <a:rPr lang="en-US" b="1" dirty="0">
                <a:latin typeface="Times New Roman"/>
                <a:ea typeface="Times New Roman"/>
                <a:cs typeface="Times New Roman"/>
                <a:sym typeface="Times New Roman"/>
              </a:rPr>
              <a:t>[], l,  r)</a:t>
            </a:r>
            <a:endParaRPr>
              <a:latin typeface="Times New Roman"/>
              <a:ea typeface="Times New Roman"/>
              <a:cs typeface="Times New Roman"/>
              <a:sym typeface="Times New Roman"/>
            </a:endParaRPr>
          </a:p>
          <a:p>
            <a:pPr marL="0" indent="0">
              <a:lnSpc>
                <a:spcPct val="90000"/>
              </a:lnSpc>
              <a:spcBef>
                <a:spcPts val="750"/>
              </a:spcBef>
              <a:buClr>
                <a:schemeClr val="dk1"/>
              </a:buClr>
              <a:buSzPts val="2400"/>
            </a:pPr>
            <a:r>
              <a:rPr lang="en-US" dirty="0">
                <a:latin typeface="Times New Roman"/>
                <a:ea typeface="Times New Roman"/>
                <a:cs typeface="Times New Roman"/>
                <a:sym typeface="Times New Roman"/>
              </a:rPr>
              <a:t>If r &gt; l</a:t>
            </a:r>
            <a:endParaRPr/>
          </a:p>
          <a:p>
            <a:pPr marL="0" indent="0">
              <a:lnSpc>
                <a:spcPct val="90000"/>
              </a:lnSpc>
              <a:spcBef>
                <a:spcPts val="750"/>
              </a:spcBef>
              <a:buClr>
                <a:schemeClr val="dk1"/>
              </a:buClr>
              <a:buSzPts val="2400"/>
            </a:pPr>
            <a:r>
              <a:rPr lang="en-US" dirty="0">
                <a:latin typeface="Times New Roman"/>
                <a:ea typeface="Times New Roman"/>
                <a:cs typeface="Times New Roman"/>
                <a:sym typeface="Times New Roman"/>
              </a:rPr>
              <a:t>     </a:t>
            </a:r>
            <a:r>
              <a:rPr lang="en-US" b="1" dirty="0">
                <a:latin typeface="Times New Roman"/>
                <a:ea typeface="Times New Roman"/>
                <a:cs typeface="Times New Roman"/>
                <a:sym typeface="Times New Roman"/>
              </a:rPr>
              <a:t>1. </a:t>
            </a:r>
            <a:r>
              <a:rPr lang="en-US" dirty="0">
                <a:latin typeface="Times New Roman"/>
                <a:ea typeface="Times New Roman"/>
                <a:cs typeface="Times New Roman"/>
                <a:sym typeface="Times New Roman"/>
              </a:rPr>
              <a:t>Find the middle point to divide the array into two</a:t>
            </a:r>
            <a:endParaRPr/>
          </a:p>
          <a:p>
            <a:pPr marL="0" indent="0">
              <a:lnSpc>
                <a:spcPct val="90000"/>
              </a:lnSpc>
              <a:spcBef>
                <a:spcPts val="750"/>
              </a:spcBef>
              <a:buClr>
                <a:schemeClr val="dk1"/>
              </a:buClr>
              <a:buSzPts val="2400"/>
            </a:pPr>
            <a:r>
              <a:rPr lang="en-US" dirty="0">
                <a:latin typeface="Times New Roman"/>
                <a:ea typeface="Times New Roman"/>
                <a:cs typeface="Times New Roman"/>
                <a:sym typeface="Times New Roman"/>
              </a:rPr>
              <a:t>          halves:</a:t>
            </a:r>
            <a:endParaRPr/>
          </a:p>
          <a:p>
            <a:pPr marL="0" indent="0">
              <a:lnSpc>
                <a:spcPct val="90000"/>
              </a:lnSpc>
              <a:spcBef>
                <a:spcPts val="750"/>
              </a:spcBef>
              <a:buClr>
                <a:schemeClr val="dk1"/>
              </a:buClr>
              <a:buSzPts val="2400"/>
            </a:pPr>
            <a:r>
              <a:rPr lang="en-US" dirty="0">
                <a:latin typeface="Times New Roman"/>
                <a:ea typeface="Times New Roman"/>
                <a:cs typeface="Times New Roman"/>
                <a:sym typeface="Times New Roman"/>
              </a:rPr>
              <a:t>                               middle m = (</a:t>
            </a:r>
            <a:r>
              <a:rPr lang="en-US" dirty="0" err="1">
                <a:latin typeface="Times New Roman"/>
                <a:ea typeface="Times New Roman"/>
                <a:cs typeface="Times New Roman"/>
                <a:sym typeface="Times New Roman"/>
              </a:rPr>
              <a:t>l+r</a:t>
            </a:r>
            <a:r>
              <a:rPr lang="en-US" dirty="0">
                <a:latin typeface="Times New Roman"/>
                <a:ea typeface="Times New Roman"/>
                <a:cs typeface="Times New Roman"/>
                <a:sym typeface="Times New Roman"/>
              </a:rPr>
              <a:t>)/2</a:t>
            </a:r>
            <a:endParaRPr/>
          </a:p>
          <a:p>
            <a:pPr marL="0" indent="0">
              <a:lnSpc>
                <a:spcPct val="90000"/>
              </a:lnSpc>
              <a:spcBef>
                <a:spcPts val="750"/>
              </a:spcBef>
              <a:buClr>
                <a:schemeClr val="dk1"/>
              </a:buClr>
              <a:buSzPts val="2400"/>
            </a:pPr>
            <a:r>
              <a:rPr lang="en-US" dirty="0">
                <a:latin typeface="Times New Roman"/>
                <a:ea typeface="Times New Roman"/>
                <a:cs typeface="Times New Roman"/>
                <a:sym typeface="Times New Roman"/>
              </a:rPr>
              <a:t>    </a:t>
            </a:r>
            <a:r>
              <a:rPr lang="en-US" b="1" dirty="0">
                <a:latin typeface="Times New Roman"/>
                <a:ea typeface="Times New Roman"/>
                <a:cs typeface="Times New Roman"/>
                <a:sym typeface="Times New Roman"/>
              </a:rPr>
              <a:t> 2. </a:t>
            </a:r>
            <a:r>
              <a:rPr lang="en-US" dirty="0">
                <a:latin typeface="Times New Roman"/>
                <a:ea typeface="Times New Roman"/>
                <a:cs typeface="Times New Roman"/>
                <a:sym typeface="Times New Roman"/>
              </a:rPr>
              <a:t>Call </a:t>
            </a:r>
            <a:r>
              <a:rPr lang="en-US" dirty="0" err="1">
                <a:latin typeface="Times New Roman"/>
                <a:ea typeface="Times New Roman"/>
                <a:cs typeface="Times New Roman"/>
                <a:sym typeface="Times New Roman"/>
              </a:rPr>
              <a:t>mergeSort</a:t>
            </a:r>
            <a:r>
              <a:rPr lang="en-US" dirty="0">
                <a:latin typeface="Times New Roman"/>
                <a:ea typeface="Times New Roman"/>
                <a:cs typeface="Times New Roman"/>
                <a:sym typeface="Times New Roman"/>
              </a:rPr>
              <a:t> for first half:   </a:t>
            </a:r>
            <a:endParaRPr/>
          </a:p>
          <a:p>
            <a:pPr marL="0" indent="0">
              <a:lnSpc>
                <a:spcPct val="90000"/>
              </a:lnSpc>
              <a:spcBef>
                <a:spcPts val="750"/>
              </a:spcBef>
              <a:buClr>
                <a:schemeClr val="dk1"/>
              </a:buClr>
              <a:buSzPts val="2400"/>
            </a:pPr>
            <a:r>
              <a:rPr lang="en-US" dirty="0">
                <a:latin typeface="Times New Roman"/>
                <a:ea typeface="Times New Roman"/>
                <a:cs typeface="Times New Roman"/>
                <a:sym typeface="Times New Roman"/>
              </a:rPr>
              <a:t>             Call </a:t>
            </a:r>
            <a:r>
              <a:rPr lang="en-US" dirty="0" err="1">
                <a:latin typeface="Times New Roman"/>
                <a:ea typeface="Times New Roman"/>
                <a:cs typeface="Times New Roman"/>
                <a:sym typeface="Times New Roman"/>
              </a:rPr>
              <a:t>mergeSort</a:t>
            </a:r>
            <a:r>
              <a:rPr lang="en-US" dirty="0">
                <a:latin typeface="Times New Roman"/>
                <a:ea typeface="Times New Roman"/>
                <a:cs typeface="Times New Roman"/>
                <a:sym typeface="Times New Roman"/>
              </a:rPr>
              <a:t>(</a:t>
            </a:r>
            <a:r>
              <a:rPr lang="en-US" dirty="0" err="1">
                <a:latin typeface="Times New Roman"/>
                <a:ea typeface="Times New Roman"/>
                <a:cs typeface="Times New Roman"/>
                <a:sym typeface="Times New Roman"/>
              </a:rPr>
              <a:t>arr</a:t>
            </a:r>
            <a:r>
              <a:rPr lang="en-US" dirty="0">
                <a:latin typeface="Times New Roman"/>
                <a:ea typeface="Times New Roman"/>
                <a:cs typeface="Times New Roman"/>
                <a:sym typeface="Times New Roman"/>
              </a:rPr>
              <a:t>, l, m)</a:t>
            </a:r>
            <a:endParaRPr/>
          </a:p>
          <a:p>
            <a:pPr marL="0" indent="0">
              <a:lnSpc>
                <a:spcPct val="90000"/>
              </a:lnSpc>
              <a:spcBef>
                <a:spcPts val="750"/>
              </a:spcBef>
              <a:buClr>
                <a:schemeClr val="dk1"/>
              </a:buClr>
              <a:buSzPts val="2400"/>
            </a:pPr>
            <a:r>
              <a:rPr lang="en-US" dirty="0">
                <a:latin typeface="Times New Roman"/>
                <a:ea typeface="Times New Roman"/>
                <a:cs typeface="Times New Roman"/>
                <a:sym typeface="Times New Roman"/>
              </a:rPr>
              <a:t>     </a:t>
            </a:r>
            <a:r>
              <a:rPr lang="en-US" b="1" dirty="0">
                <a:latin typeface="Times New Roman"/>
                <a:ea typeface="Times New Roman"/>
                <a:cs typeface="Times New Roman"/>
                <a:sym typeface="Times New Roman"/>
              </a:rPr>
              <a:t>3.</a:t>
            </a:r>
            <a:r>
              <a:rPr lang="en-US" dirty="0">
                <a:latin typeface="Times New Roman"/>
                <a:ea typeface="Times New Roman"/>
                <a:cs typeface="Times New Roman"/>
                <a:sym typeface="Times New Roman"/>
              </a:rPr>
              <a:t> Call </a:t>
            </a:r>
            <a:r>
              <a:rPr lang="en-US" dirty="0" err="1">
                <a:latin typeface="Times New Roman"/>
                <a:ea typeface="Times New Roman"/>
                <a:cs typeface="Times New Roman"/>
                <a:sym typeface="Times New Roman"/>
              </a:rPr>
              <a:t>mergeSort</a:t>
            </a:r>
            <a:r>
              <a:rPr lang="en-US" dirty="0">
                <a:latin typeface="Times New Roman"/>
                <a:ea typeface="Times New Roman"/>
                <a:cs typeface="Times New Roman"/>
                <a:sym typeface="Times New Roman"/>
              </a:rPr>
              <a:t> for second half:</a:t>
            </a:r>
            <a:endParaRPr/>
          </a:p>
          <a:p>
            <a:pPr marL="0" indent="0">
              <a:lnSpc>
                <a:spcPct val="90000"/>
              </a:lnSpc>
              <a:spcBef>
                <a:spcPts val="750"/>
              </a:spcBef>
              <a:buClr>
                <a:schemeClr val="dk1"/>
              </a:buClr>
              <a:buSzPts val="2400"/>
            </a:pPr>
            <a:r>
              <a:rPr lang="en-US" dirty="0">
                <a:latin typeface="Times New Roman"/>
                <a:ea typeface="Times New Roman"/>
                <a:cs typeface="Times New Roman"/>
                <a:sym typeface="Times New Roman"/>
              </a:rPr>
              <a:t>             Call </a:t>
            </a:r>
            <a:r>
              <a:rPr lang="en-US" dirty="0" err="1">
                <a:latin typeface="Times New Roman"/>
                <a:ea typeface="Times New Roman"/>
                <a:cs typeface="Times New Roman"/>
                <a:sym typeface="Times New Roman"/>
              </a:rPr>
              <a:t>mergeSort</a:t>
            </a:r>
            <a:r>
              <a:rPr lang="en-US" dirty="0">
                <a:latin typeface="Times New Roman"/>
                <a:ea typeface="Times New Roman"/>
                <a:cs typeface="Times New Roman"/>
                <a:sym typeface="Times New Roman"/>
              </a:rPr>
              <a:t>(</a:t>
            </a:r>
            <a:r>
              <a:rPr lang="en-US" dirty="0" err="1">
                <a:latin typeface="Times New Roman"/>
                <a:ea typeface="Times New Roman"/>
                <a:cs typeface="Times New Roman"/>
                <a:sym typeface="Times New Roman"/>
              </a:rPr>
              <a:t>arr</a:t>
            </a:r>
            <a:r>
              <a:rPr lang="en-US" dirty="0">
                <a:latin typeface="Times New Roman"/>
                <a:ea typeface="Times New Roman"/>
                <a:cs typeface="Times New Roman"/>
                <a:sym typeface="Times New Roman"/>
              </a:rPr>
              <a:t>, m+1, r)</a:t>
            </a:r>
            <a:endParaRPr/>
          </a:p>
          <a:p>
            <a:pPr marL="0" indent="0">
              <a:lnSpc>
                <a:spcPct val="90000"/>
              </a:lnSpc>
              <a:spcBef>
                <a:spcPts val="750"/>
              </a:spcBef>
              <a:buClr>
                <a:schemeClr val="dk1"/>
              </a:buClr>
              <a:buSzPts val="2400"/>
            </a:pPr>
            <a:r>
              <a:rPr lang="en-US" dirty="0">
                <a:latin typeface="Times New Roman"/>
                <a:ea typeface="Times New Roman"/>
                <a:cs typeface="Times New Roman"/>
                <a:sym typeface="Times New Roman"/>
              </a:rPr>
              <a:t>     </a:t>
            </a:r>
            <a:r>
              <a:rPr lang="en-US" b="1" dirty="0">
                <a:latin typeface="Times New Roman"/>
                <a:ea typeface="Times New Roman"/>
                <a:cs typeface="Times New Roman"/>
                <a:sym typeface="Times New Roman"/>
              </a:rPr>
              <a:t>4. </a:t>
            </a:r>
            <a:r>
              <a:rPr lang="en-US" dirty="0">
                <a:latin typeface="Times New Roman"/>
                <a:ea typeface="Times New Roman"/>
                <a:cs typeface="Times New Roman"/>
                <a:sym typeface="Times New Roman"/>
              </a:rPr>
              <a:t>Merge the two halves sorted in step 2 and 3:</a:t>
            </a:r>
            <a:endParaRPr/>
          </a:p>
          <a:p>
            <a:pPr marL="0" indent="0">
              <a:lnSpc>
                <a:spcPct val="90000"/>
              </a:lnSpc>
              <a:spcBef>
                <a:spcPts val="750"/>
              </a:spcBef>
              <a:buClr>
                <a:schemeClr val="dk1"/>
              </a:buClr>
              <a:buSzPts val="2400"/>
            </a:pPr>
            <a:r>
              <a:rPr lang="en-US" dirty="0">
                <a:latin typeface="Times New Roman"/>
                <a:ea typeface="Times New Roman"/>
                <a:cs typeface="Times New Roman"/>
                <a:sym typeface="Times New Roman"/>
              </a:rPr>
              <a:t>             Call merge(</a:t>
            </a:r>
            <a:r>
              <a:rPr lang="en-US" dirty="0" err="1">
                <a:latin typeface="Times New Roman"/>
                <a:ea typeface="Times New Roman"/>
                <a:cs typeface="Times New Roman"/>
                <a:sym typeface="Times New Roman"/>
              </a:rPr>
              <a:t>arr</a:t>
            </a:r>
            <a:r>
              <a:rPr lang="en-US" dirty="0">
                <a:latin typeface="Times New Roman"/>
                <a:ea typeface="Times New Roman"/>
                <a:cs typeface="Times New Roman"/>
                <a:sym typeface="Times New Roman"/>
              </a:rPr>
              <a:t>, l, m, r)</a:t>
            </a:r>
            <a:endParaRPr/>
          </a:p>
          <a:p>
            <a:pPr marL="0" indent="0">
              <a:lnSpc>
                <a:spcPct val="90000"/>
              </a:lnSpc>
              <a:spcBef>
                <a:spcPts val="750"/>
              </a:spcBef>
              <a:buClr>
                <a:schemeClr val="dk1"/>
              </a:buClr>
              <a:buSzPts val="2400"/>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976835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5;p19">
            <a:extLst>
              <a:ext uri="{FF2B5EF4-FFF2-40B4-BE49-F238E27FC236}">
                <a16:creationId xmlns:a16="http://schemas.microsoft.com/office/drawing/2014/main" id="{B2A4DB50-096A-485D-95D9-DB24EE581A6E}"/>
              </a:ext>
            </a:extLst>
          </p:cNvPr>
          <p:cNvSpPr txBox="1">
            <a:spLocks noGrp="1"/>
          </p:cNvSpPr>
          <p:nvPr>
            <p:ph type="title"/>
          </p:nvPr>
        </p:nvSpPr>
        <p:spPr>
          <a:xfrm>
            <a:off x="1447285" y="986996"/>
            <a:ext cx="5943600" cy="752218"/>
          </a:xfrm>
          <a:prstGeom prst="rect">
            <a:avLst/>
          </a:prstGeom>
          <a:noFill/>
          <a:ln>
            <a:noFill/>
          </a:ln>
        </p:spPr>
        <p:txBody>
          <a:bodyPr spcFirstLastPara="1" wrap="square" lIns="68569" tIns="34275" rIns="68569" bIns="34275" anchor="ctr" anchorCtr="0">
            <a:normAutofit/>
          </a:bodyPr>
          <a:lstStyle/>
          <a:p>
            <a:pPr algn="ctr">
              <a:lnSpc>
                <a:spcPct val="90000"/>
              </a:lnSpc>
              <a:buClr>
                <a:srgbClr val="FF0000"/>
              </a:buClr>
              <a:buSzPct val="100000"/>
            </a:pPr>
            <a:r>
              <a:rPr lang="en-US" sz="2325" b="1" dirty="0">
                <a:solidFill>
                  <a:srgbClr val="FF0000"/>
                </a:solidFill>
                <a:latin typeface="Times New Roman"/>
                <a:ea typeface="Times New Roman"/>
                <a:cs typeface="Times New Roman"/>
                <a:sym typeface="Times New Roman"/>
              </a:rPr>
              <a:t>Quick Sort</a:t>
            </a:r>
            <a:br>
              <a:rPr lang="en-US" b="1" dirty="0">
                <a:latin typeface="Times New Roman"/>
                <a:ea typeface="Times New Roman"/>
                <a:cs typeface="Times New Roman"/>
                <a:sym typeface="Times New Roman"/>
              </a:rPr>
            </a:br>
            <a:endParaRPr dirty="0"/>
          </a:p>
        </p:txBody>
      </p:sp>
      <p:sp>
        <p:nvSpPr>
          <p:cNvPr id="5" name="Rectangle 1">
            <a:extLst>
              <a:ext uri="{FF2B5EF4-FFF2-40B4-BE49-F238E27FC236}">
                <a16:creationId xmlns:a16="http://schemas.microsoft.com/office/drawing/2014/main" id="{A951F8A5-F53A-49DA-B1C6-4AC0BA815E76}"/>
              </a:ext>
            </a:extLst>
          </p:cNvPr>
          <p:cNvSpPr>
            <a:spLocks noChangeArrowheads="1"/>
          </p:cNvSpPr>
          <p:nvPr/>
        </p:nvSpPr>
        <p:spPr bwMode="auto">
          <a:xfrm>
            <a:off x="304800" y="1745504"/>
            <a:ext cx="8534400"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Divide:</a:t>
            </a:r>
            <a:r>
              <a:rPr kumimoji="0" lang="en-US" altLang="en-US" sz="2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In Divide, first pick a pivot element. After that, partition or rearrange the array into two sub-arrays such that each element in the left sub-array is less than or equal to the pivot element and each element in the right sub-array is larger than the pivot element.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Conquer:</a:t>
            </a:r>
            <a:r>
              <a:rPr kumimoji="0" lang="en-US" altLang="en-US" sz="2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Recursively, sort two subarrays with Quicksort.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Combine:</a:t>
            </a:r>
            <a:r>
              <a:rPr kumimoji="0" lang="en-US" altLang="en-US" sz="22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Combine the already sorted array.</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057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228600" y="2143651"/>
            <a:ext cx="8686801" cy="3099070"/>
          </a:xfrm>
          <a:prstGeom prst="rect">
            <a:avLst/>
          </a:prstGeom>
        </p:spPr>
        <p:txBody>
          <a:bodyPr wrap="square" lIns="82058" tIns="41029" rIns="82058" bIns="41029">
            <a:spAutoFit/>
          </a:bodyPr>
          <a:lstStyle/>
          <a:p>
            <a:pPr algn="ctr"/>
            <a:r>
              <a:rPr lang="en-US" sz="2800" dirty="0">
                <a:latin typeface="Times New Roman" pitchFamily="18" charset="0"/>
                <a:cs typeface="Times New Roman" pitchFamily="18" charset="0"/>
              </a:rPr>
              <a:t>ADVANCED DATA STRUCTURES </a:t>
            </a:r>
          </a:p>
          <a:p>
            <a:pPr algn="ctr"/>
            <a:r>
              <a:rPr lang="en-US" sz="2800" dirty="0">
                <a:latin typeface="Times New Roman" pitchFamily="18" charset="0"/>
                <a:cs typeface="Times New Roman" pitchFamily="18" charset="0"/>
              </a:rPr>
              <a:t>&amp;</a:t>
            </a:r>
          </a:p>
          <a:p>
            <a:pPr algn="ctr"/>
            <a:r>
              <a:rPr lang="en-US" sz="2800" dirty="0">
                <a:latin typeface="Times New Roman" pitchFamily="18" charset="0"/>
                <a:cs typeface="Times New Roman" pitchFamily="18" charset="0"/>
              </a:rPr>
              <a:t> ALGORITHMS</a:t>
            </a:r>
          </a:p>
          <a:p>
            <a:pPr algn="ctr"/>
            <a:r>
              <a:rPr lang="en-US" sz="2800" dirty="0">
                <a:latin typeface="Times New Roman" pitchFamily="18" charset="0"/>
                <a:cs typeface="Times New Roman" pitchFamily="18" charset="0"/>
              </a:rPr>
              <a:t>(</a:t>
            </a:r>
            <a:r>
              <a:rPr lang="en-IN" sz="2800" b="0" i="0" dirty="0">
                <a:effectLst/>
                <a:latin typeface="Times New Roman" panose="02020603050405020304" pitchFamily="18" charset="0"/>
                <a:cs typeface="Times New Roman" panose="02020603050405020304" pitchFamily="18" charset="0"/>
              </a:rPr>
              <a:t>23CSH-622</a:t>
            </a:r>
            <a:r>
              <a:rPr lang="en-US" sz="2800" dirty="0">
                <a:latin typeface="Times New Roman" panose="02020603050405020304" pitchFamily="18" charset="0"/>
                <a:cs typeface="Times New Roman" pitchFamily="18" charset="0"/>
              </a:rPr>
              <a:t>)</a:t>
            </a:r>
          </a:p>
          <a:p>
            <a:pPr algn="ctr"/>
            <a:endParaRPr lang="en-US" sz="2800" dirty="0">
              <a:latin typeface="Times New Roman" panose="02020603050405020304" pitchFamily="18" charset="0"/>
              <a:cs typeface="Times New Roman" pitchFamily="18" charset="0"/>
            </a:endParaRPr>
          </a:p>
          <a:p>
            <a:pPr algn="ctr"/>
            <a:r>
              <a:rPr lang="en-US" sz="2800" dirty="0">
                <a:latin typeface="Times New Roman" panose="02020603050405020304" pitchFamily="18" charset="0"/>
                <a:cs typeface="Times New Roman" pitchFamily="18" charset="0"/>
              </a:rPr>
              <a:t>By : Dr. Ranjit Singh (E10947)</a:t>
            </a:r>
          </a:p>
          <a:p>
            <a:pPr algn="ctr"/>
            <a:endParaRPr lang="en-US" sz="2800" dirty="0">
              <a:latin typeface="Times New Roman" panose="02020603050405020304" pitchFamily="18" charset="0"/>
              <a:cs typeface="Times New Roman" pitchFamily="18" charset="0"/>
            </a:endParaRPr>
          </a:p>
        </p:txBody>
      </p:sp>
      <p:pic>
        <p:nvPicPr>
          <p:cNvPr id="50" name="Picture 5" descr="C:\Users\Bhangu\Desktop\download.png"/>
          <p:cNvPicPr>
            <a:picLocks noChangeAspect="1" noChangeArrowheads="1"/>
          </p:cNvPicPr>
          <p:nvPr/>
        </p:nvPicPr>
        <p:blipFill>
          <a:blip r:embed="rId2" cstate="print"/>
          <a:srcRect/>
          <a:stretch>
            <a:fillRect/>
          </a:stretch>
        </p:blipFill>
        <p:spPr bwMode="auto">
          <a:xfrm>
            <a:off x="2701637" y="605118"/>
            <a:ext cx="3186545" cy="1178939"/>
          </a:xfrm>
          <a:prstGeom prst="rect">
            <a:avLst/>
          </a:prstGeom>
          <a:noFill/>
          <a:ln w="9525">
            <a:noFill/>
            <a:miter lim="800000"/>
            <a:headEnd/>
            <a:tailEnd/>
          </a:ln>
        </p:spPr>
      </p:pic>
      <p:sp>
        <p:nvSpPr>
          <p:cNvPr id="6" name="Rectangle 5"/>
          <p:cNvSpPr/>
          <p:nvPr/>
        </p:nvSpPr>
        <p:spPr>
          <a:xfrm>
            <a:off x="0" y="6553200"/>
            <a:ext cx="9144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defRPr/>
            </a:pPr>
            <a:r>
              <a:rPr lang="en-US" dirty="0">
                <a:solidFill>
                  <a:prstClr val="white"/>
                </a:solidFill>
              </a:rPr>
              <a:t>www. </a:t>
            </a:r>
            <a:r>
              <a:rPr lang="en-US" dirty="0" err="1">
                <a:solidFill>
                  <a:prstClr val="white"/>
                </a:solidFill>
              </a:rPr>
              <a:t>cuchd.in</a:t>
            </a:r>
            <a:r>
              <a:rPr lang="en-US" dirty="0">
                <a:solidFill>
                  <a:prstClr val="white"/>
                </a:solidFill>
              </a:rPr>
              <a:t>                                                                                       Campus : </a:t>
            </a:r>
            <a:r>
              <a:rPr lang="en-US" dirty="0" err="1">
                <a:solidFill>
                  <a:prstClr val="white"/>
                </a:solidFill>
              </a:rPr>
              <a:t>Gharaun</a:t>
            </a:r>
            <a:r>
              <a:rPr lang="en-US" dirty="0">
                <a:solidFill>
                  <a:prstClr val="white"/>
                </a:solidFill>
              </a:rPr>
              <a:t>, </a:t>
            </a:r>
            <a:r>
              <a:rPr lang="en-US" dirty="0" err="1">
                <a:solidFill>
                  <a:prstClr val="white"/>
                </a:solidFill>
              </a:rPr>
              <a:t>Mohali</a:t>
            </a:r>
            <a:endParaRPr lang="en-US" dirty="0">
              <a:solidFill>
                <a:prstClr val="whit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5;p19">
            <a:extLst>
              <a:ext uri="{FF2B5EF4-FFF2-40B4-BE49-F238E27FC236}">
                <a16:creationId xmlns:a16="http://schemas.microsoft.com/office/drawing/2014/main" id="{B2A4DB50-096A-485D-95D9-DB24EE581A6E}"/>
              </a:ext>
            </a:extLst>
          </p:cNvPr>
          <p:cNvSpPr txBox="1">
            <a:spLocks noGrp="1"/>
          </p:cNvSpPr>
          <p:nvPr>
            <p:ph type="title"/>
          </p:nvPr>
        </p:nvSpPr>
        <p:spPr>
          <a:xfrm>
            <a:off x="1447285" y="986996"/>
            <a:ext cx="5943600" cy="752218"/>
          </a:xfrm>
          <a:prstGeom prst="rect">
            <a:avLst/>
          </a:prstGeom>
          <a:noFill/>
          <a:ln>
            <a:noFill/>
          </a:ln>
        </p:spPr>
        <p:txBody>
          <a:bodyPr spcFirstLastPara="1" wrap="square" lIns="68569" tIns="34275" rIns="68569" bIns="34275" anchor="ctr" anchorCtr="0">
            <a:normAutofit/>
          </a:bodyPr>
          <a:lstStyle/>
          <a:p>
            <a:pPr algn="ctr">
              <a:lnSpc>
                <a:spcPct val="90000"/>
              </a:lnSpc>
              <a:buClr>
                <a:srgbClr val="FF0000"/>
              </a:buClr>
              <a:buSzPct val="100000"/>
            </a:pPr>
            <a:r>
              <a:rPr lang="en-US" sz="2325" b="1" dirty="0">
                <a:solidFill>
                  <a:srgbClr val="FF0000"/>
                </a:solidFill>
                <a:latin typeface="Times New Roman"/>
                <a:ea typeface="Times New Roman"/>
                <a:cs typeface="Times New Roman"/>
                <a:sym typeface="Times New Roman"/>
              </a:rPr>
              <a:t>Quick Sort</a:t>
            </a:r>
            <a:br>
              <a:rPr lang="en-US" b="1" dirty="0">
                <a:latin typeface="Times New Roman"/>
                <a:ea typeface="Times New Roman"/>
                <a:cs typeface="Times New Roman"/>
                <a:sym typeface="Times New Roman"/>
              </a:rPr>
            </a:br>
            <a:endParaRPr dirty="0"/>
          </a:p>
        </p:txBody>
      </p:sp>
      <p:sp>
        <p:nvSpPr>
          <p:cNvPr id="5" name="Rectangle 1">
            <a:extLst>
              <a:ext uri="{FF2B5EF4-FFF2-40B4-BE49-F238E27FC236}">
                <a16:creationId xmlns:a16="http://schemas.microsoft.com/office/drawing/2014/main" id="{A951F8A5-F53A-49DA-B1C6-4AC0BA815E76}"/>
              </a:ext>
            </a:extLst>
          </p:cNvPr>
          <p:cNvSpPr>
            <a:spLocks noChangeArrowheads="1"/>
          </p:cNvSpPr>
          <p:nvPr/>
        </p:nvSpPr>
        <p:spPr bwMode="auto">
          <a:xfrm>
            <a:off x="304800" y="1739214"/>
            <a:ext cx="8534400"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just"/>
            <a:r>
              <a:rPr lang="en-US" sz="1800" b="0" i="0" dirty="0">
                <a:solidFill>
                  <a:srgbClr val="333333"/>
                </a:solidFill>
                <a:effectLst/>
                <a:latin typeface="Times New Roman" panose="02020603050405020304" pitchFamily="18" charset="0"/>
                <a:cs typeface="Times New Roman" panose="02020603050405020304" pitchFamily="18" charset="0"/>
              </a:rPr>
              <a:t>Quicksort picks an element as pivot, and then it partitions the given array around the picked pivot element. In quick sort, a large array is divided into two arrays in which one holds values that are smaller than the specified value (Pivot), and another array holds the values that are greater than the pivot.</a:t>
            </a:r>
          </a:p>
          <a:p>
            <a:pPr algn="just"/>
            <a:endParaRPr lang="en-US" sz="1800" b="0" i="0" dirty="0">
              <a:solidFill>
                <a:srgbClr val="333333"/>
              </a:solidFill>
              <a:effectLst/>
              <a:latin typeface="Times New Roman" panose="02020603050405020304" pitchFamily="18" charset="0"/>
              <a:cs typeface="Times New Roman" panose="02020603050405020304" pitchFamily="18" charset="0"/>
            </a:endParaRPr>
          </a:p>
          <a:p>
            <a:pPr algn="just"/>
            <a:r>
              <a:rPr lang="en-US" sz="1800" b="0" i="0" dirty="0">
                <a:solidFill>
                  <a:srgbClr val="333333"/>
                </a:solidFill>
                <a:effectLst/>
                <a:latin typeface="Times New Roman" panose="02020603050405020304" pitchFamily="18" charset="0"/>
                <a:cs typeface="Times New Roman" panose="02020603050405020304" pitchFamily="18" charset="0"/>
              </a:rPr>
              <a:t>After that, left and right sub-arrays are also partitioned using the same approach. It will continue until the single element remains in the sub-array.</a:t>
            </a:r>
          </a:p>
        </p:txBody>
      </p:sp>
      <p:pic>
        <p:nvPicPr>
          <p:cNvPr id="3" name="Picture 2">
            <a:extLst>
              <a:ext uri="{FF2B5EF4-FFF2-40B4-BE49-F238E27FC236}">
                <a16:creationId xmlns:a16="http://schemas.microsoft.com/office/drawing/2014/main" id="{F9BE2AF5-1B65-4B0C-8412-6FDAE2B5A63D}"/>
              </a:ext>
            </a:extLst>
          </p:cNvPr>
          <p:cNvPicPr>
            <a:picLocks noChangeAspect="1"/>
          </p:cNvPicPr>
          <p:nvPr/>
        </p:nvPicPr>
        <p:blipFill>
          <a:blip r:embed="rId2"/>
          <a:stretch>
            <a:fillRect/>
          </a:stretch>
        </p:blipFill>
        <p:spPr>
          <a:xfrm>
            <a:off x="2674455" y="3962400"/>
            <a:ext cx="3795089" cy="1798476"/>
          </a:xfrm>
          <a:prstGeom prst="rect">
            <a:avLst/>
          </a:prstGeom>
        </p:spPr>
      </p:pic>
    </p:spTree>
    <p:extLst>
      <p:ext uri="{BB962C8B-B14F-4D97-AF65-F5344CB8AC3E}">
        <p14:creationId xmlns:p14="http://schemas.microsoft.com/office/powerpoint/2010/main" val="821987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15;p19">
            <a:extLst>
              <a:ext uri="{FF2B5EF4-FFF2-40B4-BE49-F238E27FC236}">
                <a16:creationId xmlns:a16="http://schemas.microsoft.com/office/drawing/2014/main" id="{B2A4DB50-096A-485D-95D9-DB24EE581A6E}"/>
              </a:ext>
            </a:extLst>
          </p:cNvPr>
          <p:cNvSpPr txBox="1">
            <a:spLocks noGrp="1"/>
          </p:cNvSpPr>
          <p:nvPr>
            <p:ph type="title"/>
          </p:nvPr>
        </p:nvSpPr>
        <p:spPr>
          <a:xfrm>
            <a:off x="1600199" y="683722"/>
            <a:ext cx="5943600" cy="752218"/>
          </a:xfrm>
          <a:prstGeom prst="rect">
            <a:avLst/>
          </a:prstGeom>
          <a:noFill/>
          <a:ln>
            <a:noFill/>
          </a:ln>
        </p:spPr>
        <p:txBody>
          <a:bodyPr spcFirstLastPara="1" wrap="square" lIns="68569" tIns="34275" rIns="68569" bIns="34275" anchor="ctr" anchorCtr="0">
            <a:normAutofit/>
          </a:bodyPr>
          <a:lstStyle/>
          <a:p>
            <a:pPr algn="ctr">
              <a:lnSpc>
                <a:spcPct val="90000"/>
              </a:lnSpc>
              <a:buClr>
                <a:srgbClr val="FF0000"/>
              </a:buClr>
              <a:buSzPct val="100000"/>
            </a:pPr>
            <a:r>
              <a:rPr lang="en-US" sz="2325" b="1" dirty="0">
                <a:solidFill>
                  <a:srgbClr val="FF0000"/>
                </a:solidFill>
                <a:latin typeface="Times New Roman"/>
                <a:ea typeface="Times New Roman"/>
                <a:cs typeface="Times New Roman"/>
                <a:sym typeface="Times New Roman"/>
              </a:rPr>
              <a:t>Quick Sort</a:t>
            </a:r>
            <a:br>
              <a:rPr lang="en-US" b="1" dirty="0">
                <a:latin typeface="Times New Roman"/>
                <a:ea typeface="Times New Roman"/>
                <a:cs typeface="Times New Roman"/>
                <a:sym typeface="Times New Roman"/>
              </a:rPr>
            </a:br>
            <a:endParaRPr dirty="0"/>
          </a:p>
        </p:txBody>
      </p:sp>
      <p:sp>
        <p:nvSpPr>
          <p:cNvPr id="5" name="Rectangle 1">
            <a:extLst>
              <a:ext uri="{FF2B5EF4-FFF2-40B4-BE49-F238E27FC236}">
                <a16:creationId xmlns:a16="http://schemas.microsoft.com/office/drawing/2014/main" id="{A951F8A5-F53A-49DA-B1C6-4AC0BA815E76}"/>
              </a:ext>
            </a:extLst>
          </p:cNvPr>
          <p:cNvSpPr>
            <a:spLocks noChangeArrowheads="1"/>
          </p:cNvSpPr>
          <p:nvPr/>
        </p:nvSpPr>
        <p:spPr bwMode="auto">
          <a:xfrm>
            <a:off x="304799" y="1296328"/>
            <a:ext cx="8534400" cy="32932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610B38"/>
                </a:solidFill>
                <a:effectLst/>
                <a:latin typeface="Times New Roman" panose="02020603050405020304" pitchFamily="18" charset="0"/>
                <a:cs typeface="Times New Roman" panose="02020603050405020304" pitchFamily="18" charset="0"/>
              </a:rPr>
              <a:t>Choosing the pivot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610B38"/>
              </a:solidFill>
              <a:effectLst/>
              <a:latin typeface="erdan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inter-regular"/>
              </a:rPr>
              <a:t>Picking a good pivot is necessary for the fast implementation of quicksort. However, it is typical to determine a good pivot. Some of the ways of choosing a pivot are as follows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inter-regular"/>
              </a:rPr>
              <a:t>Pivot can be random, i.e. select the random pivot from the given array.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inter-regular"/>
              </a:rPr>
              <a:t>Pivot can either be the rightmost element of the leftmost element of the given array.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000000"/>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inter-regular"/>
              </a:rPr>
              <a:t>Select median as the pivot element.</a:t>
            </a:r>
            <a:endParaRPr kumimoji="0" lang="en-US" altLang="en-US" sz="1800" b="0"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F9BE2AF5-1B65-4B0C-8412-6FDAE2B5A63D}"/>
              </a:ext>
            </a:extLst>
          </p:cNvPr>
          <p:cNvPicPr>
            <a:picLocks noChangeAspect="1"/>
          </p:cNvPicPr>
          <p:nvPr/>
        </p:nvPicPr>
        <p:blipFill>
          <a:blip r:embed="rId2"/>
          <a:stretch>
            <a:fillRect/>
          </a:stretch>
        </p:blipFill>
        <p:spPr>
          <a:xfrm>
            <a:off x="2674455" y="4449924"/>
            <a:ext cx="3795089" cy="1798476"/>
          </a:xfrm>
          <a:prstGeom prst="rect">
            <a:avLst/>
          </a:prstGeom>
        </p:spPr>
      </p:pic>
      <p:sp>
        <p:nvSpPr>
          <p:cNvPr id="6" name="Rectangle 2">
            <a:extLst>
              <a:ext uri="{FF2B5EF4-FFF2-40B4-BE49-F238E27FC236}">
                <a16:creationId xmlns:a16="http://schemas.microsoft.com/office/drawing/2014/main" id="{A10FD31B-7D45-44D0-8278-F7F03FAF5A5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484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1F8EBB-D528-4A34-9FB6-417946FB678A}"/>
              </a:ext>
            </a:extLst>
          </p:cNvPr>
          <p:cNvPicPr>
            <a:picLocks noChangeAspect="1"/>
          </p:cNvPicPr>
          <p:nvPr/>
        </p:nvPicPr>
        <p:blipFill>
          <a:blip r:embed="rId2"/>
          <a:stretch>
            <a:fillRect/>
          </a:stretch>
        </p:blipFill>
        <p:spPr>
          <a:xfrm>
            <a:off x="990600" y="658009"/>
            <a:ext cx="8001000" cy="5666591"/>
          </a:xfrm>
          <a:prstGeom prst="rect">
            <a:avLst/>
          </a:prstGeom>
        </p:spPr>
      </p:pic>
    </p:spTree>
    <p:extLst>
      <p:ext uri="{BB962C8B-B14F-4D97-AF65-F5344CB8AC3E}">
        <p14:creationId xmlns:p14="http://schemas.microsoft.com/office/powerpoint/2010/main" val="3840522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6CF2B1-C3D2-46BE-9D97-5F1C7F0E93B6}"/>
              </a:ext>
            </a:extLst>
          </p:cNvPr>
          <p:cNvPicPr>
            <a:picLocks noChangeAspect="1"/>
          </p:cNvPicPr>
          <p:nvPr/>
        </p:nvPicPr>
        <p:blipFill>
          <a:blip r:embed="rId2"/>
          <a:stretch>
            <a:fillRect/>
          </a:stretch>
        </p:blipFill>
        <p:spPr>
          <a:xfrm>
            <a:off x="1219200" y="685800"/>
            <a:ext cx="7467600" cy="5452532"/>
          </a:xfrm>
          <a:prstGeom prst="rect">
            <a:avLst/>
          </a:prstGeom>
        </p:spPr>
      </p:pic>
    </p:spTree>
    <p:extLst>
      <p:ext uri="{BB962C8B-B14F-4D97-AF65-F5344CB8AC3E}">
        <p14:creationId xmlns:p14="http://schemas.microsoft.com/office/powerpoint/2010/main" val="1180353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58B388-86E4-465D-A0F1-B64DEA4D5EF1}"/>
              </a:ext>
            </a:extLst>
          </p:cNvPr>
          <p:cNvPicPr>
            <a:picLocks noChangeAspect="1"/>
          </p:cNvPicPr>
          <p:nvPr/>
        </p:nvPicPr>
        <p:blipFill>
          <a:blip r:embed="rId2"/>
          <a:stretch>
            <a:fillRect/>
          </a:stretch>
        </p:blipFill>
        <p:spPr>
          <a:xfrm>
            <a:off x="1066800" y="533400"/>
            <a:ext cx="7936996" cy="5562600"/>
          </a:xfrm>
          <a:prstGeom prst="rect">
            <a:avLst/>
          </a:prstGeom>
        </p:spPr>
      </p:pic>
    </p:spTree>
    <p:extLst>
      <p:ext uri="{BB962C8B-B14F-4D97-AF65-F5344CB8AC3E}">
        <p14:creationId xmlns:p14="http://schemas.microsoft.com/office/powerpoint/2010/main" val="737901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4CC8D6-45D8-4F18-B4C0-E1DB778C2257}"/>
              </a:ext>
            </a:extLst>
          </p:cNvPr>
          <p:cNvPicPr>
            <a:picLocks noChangeAspect="1"/>
          </p:cNvPicPr>
          <p:nvPr/>
        </p:nvPicPr>
        <p:blipFill>
          <a:blip r:embed="rId2"/>
          <a:stretch>
            <a:fillRect/>
          </a:stretch>
        </p:blipFill>
        <p:spPr>
          <a:xfrm>
            <a:off x="491136" y="1439994"/>
            <a:ext cx="8582495" cy="4808406"/>
          </a:xfrm>
          <a:prstGeom prst="rect">
            <a:avLst/>
          </a:prstGeom>
        </p:spPr>
      </p:pic>
    </p:spTree>
    <p:extLst>
      <p:ext uri="{BB962C8B-B14F-4D97-AF65-F5344CB8AC3E}">
        <p14:creationId xmlns:p14="http://schemas.microsoft.com/office/powerpoint/2010/main" val="2623288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67DCF5-5E8B-44B2-87E2-7B3175FDA0B8}"/>
              </a:ext>
            </a:extLst>
          </p:cNvPr>
          <p:cNvPicPr>
            <a:picLocks noChangeAspect="1"/>
          </p:cNvPicPr>
          <p:nvPr/>
        </p:nvPicPr>
        <p:blipFill>
          <a:blip r:embed="rId2"/>
          <a:stretch>
            <a:fillRect/>
          </a:stretch>
        </p:blipFill>
        <p:spPr>
          <a:xfrm>
            <a:off x="914400" y="1066800"/>
            <a:ext cx="8197341" cy="5059882"/>
          </a:xfrm>
          <a:prstGeom prst="rect">
            <a:avLst/>
          </a:prstGeom>
        </p:spPr>
      </p:pic>
    </p:spTree>
    <p:extLst>
      <p:ext uri="{BB962C8B-B14F-4D97-AF65-F5344CB8AC3E}">
        <p14:creationId xmlns:p14="http://schemas.microsoft.com/office/powerpoint/2010/main" val="2666351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064A0F-C95F-4E89-92DF-F893CBB3501F}"/>
              </a:ext>
            </a:extLst>
          </p:cNvPr>
          <p:cNvPicPr>
            <a:picLocks noChangeAspect="1"/>
          </p:cNvPicPr>
          <p:nvPr/>
        </p:nvPicPr>
        <p:blipFill>
          <a:blip r:embed="rId2"/>
          <a:stretch>
            <a:fillRect/>
          </a:stretch>
        </p:blipFill>
        <p:spPr>
          <a:xfrm>
            <a:off x="152399" y="1752600"/>
            <a:ext cx="8927630" cy="3048000"/>
          </a:xfrm>
          <a:prstGeom prst="rect">
            <a:avLst/>
          </a:prstGeom>
        </p:spPr>
      </p:pic>
    </p:spTree>
    <p:extLst>
      <p:ext uri="{BB962C8B-B14F-4D97-AF65-F5344CB8AC3E}">
        <p14:creationId xmlns:p14="http://schemas.microsoft.com/office/powerpoint/2010/main" val="55958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28</a:t>
            </a:fld>
            <a:endParaRPr/>
          </a:p>
        </p:txBody>
      </p:sp>
      <p:sp>
        <p:nvSpPr>
          <p:cNvPr id="328" name="Google Shape;328;p21"/>
          <p:cNvSpPr txBox="1">
            <a:spLocks noGrp="1"/>
          </p:cNvSpPr>
          <p:nvPr>
            <p:ph type="title"/>
          </p:nvPr>
        </p:nvSpPr>
        <p:spPr>
          <a:xfrm>
            <a:off x="1901396" y="1105930"/>
            <a:ext cx="5943600" cy="457200"/>
          </a:xfrm>
          <a:prstGeom prst="rect">
            <a:avLst/>
          </a:prstGeom>
          <a:noFill/>
          <a:ln>
            <a:noFill/>
          </a:ln>
        </p:spPr>
        <p:txBody>
          <a:bodyPr spcFirstLastPara="1" wrap="square" lIns="68569" tIns="34275" rIns="68569" bIns="34275" anchor="ctr" anchorCtr="0">
            <a:normAutofit/>
          </a:bodyPr>
          <a:lstStyle/>
          <a:p>
            <a:pPr algn="ctr">
              <a:lnSpc>
                <a:spcPct val="90000"/>
              </a:lnSpc>
              <a:buClr>
                <a:srgbClr val="FF0000"/>
              </a:buClr>
              <a:buSzPts val="3200"/>
            </a:pPr>
            <a:r>
              <a:rPr lang="en-US" sz="2400">
                <a:solidFill>
                  <a:srgbClr val="FF0000"/>
                </a:solidFill>
                <a:latin typeface="Times New Roman"/>
                <a:ea typeface="Times New Roman"/>
                <a:cs typeface="Times New Roman"/>
                <a:sym typeface="Times New Roman"/>
              </a:rPr>
              <a:t>Shell Sort</a:t>
            </a:r>
            <a:endParaRPr/>
          </a:p>
        </p:txBody>
      </p:sp>
      <p:sp>
        <p:nvSpPr>
          <p:cNvPr id="329" name="Google Shape;329;p21"/>
          <p:cNvSpPr txBox="1">
            <a:spLocks noGrp="1"/>
          </p:cNvSpPr>
          <p:nvPr>
            <p:ph type="body" idx="1"/>
          </p:nvPr>
        </p:nvSpPr>
        <p:spPr>
          <a:xfrm>
            <a:off x="1084306" y="1672796"/>
            <a:ext cx="7020182" cy="3537122"/>
          </a:xfrm>
          <a:prstGeom prst="rect">
            <a:avLst/>
          </a:prstGeom>
          <a:noFill/>
          <a:ln>
            <a:noFill/>
          </a:ln>
        </p:spPr>
        <p:txBody>
          <a:bodyPr spcFirstLastPara="1" wrap="square" lIns="68569" tIns="34275" rIns="68569" bIns="34275" anchor="t" anchorCtr="0">
            <a:normAutofit/>
          </a:bodyPr>
          <a:lstStyle/>
          <a:p>
            <a:pPr marL="171450" indent="-171450" algn="just">
              <a:lnSpc>
                <a:spcPct val="90000"/>
              </a:lnSpc>
              <a:buClr>
                <a:schemeClr val="dk1"/>
              </a:buClr>
              <a:buSzPts val="2400"/>
              <a:buChar char="•"/>
            </a:pPr>
            <a:r>
              <a:rPr lang="en-US">
                <a:latin typeface="Times New Roman"/>
                <a:ea typeface="Times New Roman"/>
                <a:cs typeface="Times New Roman"/>
                <a:sym typeface="Times New Roman"/>
              </a:rPr>
              <a:t>Shell sort is an algorithm that first sorts the elements far apart from each other and successively reduces the interval between the elements to be sorted. </a:t>
            </a:r>
            <a:endParaRPr/>
          </a:p>
          <a:p>
            <a:pPr marL="171450" indent="-171450" algn="just">
              <a:lnSpc>
                <a:spcPct val="90000"/>
              </a:lnSpc>
              <a:spcBef>
                <a:spcPts val="750"/>
              </a:spcBef>
              <a:buClr>
                <a:schemeClr val="dk1"/>
              </a:buClr>
              <a:buSzPts val="2400"/>
              <a:buChar char="•"/>
            </a:pPr>
            <a:r>
              <a:rPr lang="en-US">
                <a:latin typeface="Times New Roman"/>
                <a:ea typeface="Times New Roman"/>
                <a:cs typeface="Times New Roman"/>
                <a:sym typeface="Times New Roman"/>
              </a:rPr>
              <a:t>It is a generalized version of insertion sort.</a:t>
            </a:r>
            <a:endParaRPr/>
          </a:p>
          <a:p>
            <a:pPr marL="171450" indent="-171450" algn="just">
              <a:lnSpc>
                <a:spcPct val="90000"/>
              </a:lnSpc>
              <a:spcBef>
                <a:spcPts val="750"/>
              </a:spcBef>
              <a:buClr>
                <a:schemeClr val="dk1"/>
              </a:buClr>
              <a:buSzPts val="2400"/>
              <a:buChar char="•"/>
            </a:pPr>
            <a:r>
              <a:rPr lang="en-US">
                <a:latin typeface="Times New Roman"/>
                <a:ea typeface="Times New Roman"/>
                <a:cs typeface="Times New Roman"/>
                <a:sym typeface="Times New Roman"/>
              </a:rPr>
              <a:t>In shell sort, elements at a specific interval are sorted. The interval between the elements is gradually decreased based on the sequence used. </a:t>
            </a:r>
            <a:endParaRPr/>
          </a:p>
          <a:p>
            <a:pPr marL="171450" indent="-171450" algn="just">
              <a:lnSpc>
                <a:spcPct val="90000"/>
              </a:lnSpc>
              <a:spcBef>
                <a:spcPts val="750"/>
              </a:spcBef>
              <a:buClr>
                <a:schemeClr val="dk1"/>
              </a:buClr>
              <a:buSzPts val="2400"/>
              <a:buChar char="•"/>
            </a:pPr>
            <a:r>
              <a:rPr lang="en-US">
                <a:latin typeface="Times New Roman"/>
                <a:ea typeface="Times New Roman"/>
                <a:cs typeface="Times New Roman"/>
                <a:sym typeface="Times New Roman"/>
              </a:rPr>
              <a:t>The performance of the shell sort depends on the type of sequence used for a given input array.</a:t>
            </a:r>
            <a:endParaRPr/>
          </a:p>
          <a:p>
            <a:pPr marL="171450" indent="-171450" algn="just">
              <a:lnSpc>
                <a:spcPct val="90000"/>
              </a:lnSpc>
              <a:spcBef>
                <a:spcPts val="750"/>
              </a:spcBef>
              <a:buClr>
                <a:schemeClr val="dk1"/>
              </a:buClr>
              <a:buSzPts val="2400"/>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29</a:t>
            </a:fld>
            <a:endParaRPr/>
          </a:p>
        </p:txBody>
      </p:sp>
      <p:sp>
        <p:nvSpPr>
          <p:cNvPr id="335" name="Google Shape;335;p22"/>
          <p:cNvSpPr txBox="1"/>
          <p:nvPr/>
        </p:nvSpPr>
        <p:spPr>
          <a:xfrm>
            <a:off x="1597112" y="981653"/>
            <a:ext cx="5943600" cy="514350"/>
          </a:xfrm>
          <a:prstGeom prst="rect">
            <a:avLst/>
          </a:prstGeom>
          <a:noFill/>
          <a:ln>
            <a:noFill/>
          </a:ln>
        </p:spPr>
        <p:txBody>
          <a:bodyPr spcFirstLastPara="1" wrap="square" lIns="68569" tIns="34275" rIns="68569" bIns="34275" anchor="ctr" anchorCtr="0">
            <a:noAutofit/>
          </a:bodyPr>
          <a:lstStyle/>
          <a:p>
            <a:pPr algn="ctr"/>
            <a:r>
              <a:rPr lang="en-US" sz="2100" dirty="0">
                <a:solidFill>
                  <a:srgbClr val="FF0000"/>
                </a:solidFill>
                <a:latin typeface="Times New Roman"/>
                <a:ea typeface="Times New Roman"/>
                <a:cs typeface="Times New Roman"/>
                <a:sym typeface="Times New Roman"/>
              </a:rPr>
              <a:t>Example</a:t>
            </a:r>
            <a:endParaRPr sz="2100">
              <a:solidFill>
                <a:srgbClr val="FF0000"/>
              </a:solidFill>
              <a:latin typeface="Times New Roman"/>
              <a:ea typeface="Times New Roman"/>
              <a:cs typeface="Times New Roman"/>
              <a:sym typeface="Times New Roman"/>
            </a:endParaRPr>
          </a:p>
        </p:txBody>
      </p:sp>
      <p:pic>
        <p:nvPicPr>
          <p:cNvPr id="336" name="Google Shape;336;p22"/>
          <p:cNvPicPr preferRelativeResize="0">
            <a:picLocks noGrp="1"/>
          </p:cNvPicPr>
          <p:nvPr>
            <p:ph type="body" idx="1"/>
          </p:nvPr>
        </p:nvPicPr>
        <p:blipFill rotWithShape="1">
          <a:blip r:embed="rId3">
            <a:alphaModFix/>
          </a:blip>
          <a:srcRect/>
          <a:stretch/>
        </p:blipFill>
        <p:spPr>
          <a:xfrm>
            <a:off x="727369" y="1480707"/>
            <a:ext cx="7689272" cy="43953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125" y="533401"/>
            <a:ext cx="7886700" cy="685800"/>
          </a:xfrm>
        </p:spPr>
        <p:txBody>
          <a:bodyPr>
            <a:normAutofit/>
          </a:bodyPr>
          <a:lstStyle/>
          <a:p>
            <a:pPr algn="ctr" eaLnBrk="1" hangingPunct="1">
              <a:defRPr/>
            </a:pPr>
            <a:r>
              <a:rPr lang="en-US" sz="2100" u="sng" dirty="0"/>
              <a:t>Contents of the Syllabus</a:t>
            </a:r>
            <a:br>
              <a:rPr lang="en-US" sz="2100" dirty="0"/>
            </a:br>
            <a:r>
              <a:rPr lang="en-US" sz="2100" dirty="0"/>
              <a:t> </a:t>
            </a:r>
            <a:endParaRPr lang="en-US" dirty="0"/>
          </a:p>
        </p:txBody>
      </p:sp>
      <p:sp>
        <p:nvSpPr>
          <p:cNvPr id="3" name="Content Placeholder 2"/>
          <p:cNvSpPr>
            <a:spLocks noGrp="1"/>
          </p:cNvSpPr>
          <p:nvPr>
            <p:ph idx="1"/>
          </p:nvPr>
        </p:nvSpPr>
        <p:spPr>
          <a:xfrm>
            <a:off x="598885" y="1403748"/>
            <a:ext cx="8154590" cy="4344590"/>
          </a:xfrm>
        </p:spPr>
        <p:txBody>
          <a:bodyPr>
            <a:normAutofit/>
          </a:bodyPr>
          <a:lstStyle/>
          <a:p>
            <a:pPr algn="ctr" eaLnBrk="1" hangingPunct="1">
              <a:buFont typeface="Arial" pitchFamily="34" charset="0"/>
              <a:buNone/>
              <a:defRPr/>
            </a:pPr>
            <a:endParaRPr lang="en-US" sz="1275" b="1" dirty="0">
              <a:latin typeface="Times New Roman" pitchFamily="18" charset="0"/>
              <a:cs typeface="Times New Roman" pitchFamily="18" charset="0"/>
            </a:endParaRPr>
          </a:p>
          <a:p>
            <a:pPr algn="ctr" eaLnBrk="1" hangingPunct="1">
              <a:buFont typeface="Arial" pitchFamily="34" charset="0"/>
              <a:buNone/>
              <a:defRPr/>
            </a:pPr>
            <a:r>
              <a:rPr lang="en-US" sz="1275" b="1" dirty="0">
                <a:latin typeface="Times New Roman" pitchFamily="18" charset="0"/>
                <a:cs typeface="Times New Roman" pitchFamily="18" charset="0"/>
              </a:rPr>
              <a:t>UNIT-I (15h)</a:t>
            </a:r>
            <a:endParaRPr lang="en-US" sz="1350" b="1" dirty="0">
              <a:solidFill>
                <a:srgbClr val="000000"/>
              </a:solidFill>
              <a:latin typeface="Times New Roman"/>
              <a:cs typeface="Times New Roman" pitchFamily="18" charset="0"/>
            </a:endParaRPr>
          </a:p>
          <a:p>
            <a:pPr algn="ctr" eaLnBrk="1" hangingPunct="1">
              <a:buFont typeface="Arial" pitchFamily="34" charset="0"/>
              <a:buNone/>
              <a:defRPr/>
            </a:pPr>
            <a:r>
              <a:rPr lang="en-US" sz="1350" b="1" dirty="0">
                <a:solidFill>
                  <a:srgbClr val="000000"/>
                </a:solidFill>
                <a:latin typeface="Times New Roman"/>
                <a:ea typeface="Tahoma" panose="020B0604030504040204" pitchFamily="34" charset="0"/>
              </a:rPr>
              <a:t>Introduction to Basic Data Structures</a:t>
            </a:r>
            <a:r>
              <a:rPr lang="en-US" sz="1350" dirty="0">
                <a:solidFill>
                  <a:srgbClr val="000000"/>
                </a:solidFill>
                <a:latin typeface="Times New Roman"/>
                <a:ea typeface="Tahoma" panose="020B0604030504040204" pitchFamily="34" charset="0"/>
              </a:rPr>
              <a:t>: Importance and need of good data structures and algorithms, Introduction to linear and non-linear data structure and its importance,</a:t>
            </a:r>
            <a:r>
              <a:rPr lang="en-US" sz="1350" b="1" dirty="0">
                <a:latin typeface="Times New Roman"/>
                <a:ea typeface="Tahoma" panose="020B0604030504040204" pitchFamily="34" charset="0"/>
              </a:rPr>
              <a:t> </a:t>
            </a:r>
            <a:r>
              <a:rPr lang="en-IN" sz="1350" dirty="0">
                <a:solidFill>
                  <a:srgbClr val="000000"/>
                </a:solidFill>
                <a:latin typeface="Times New Roman"/>
                <a:ea typeface="Tahoma" panose="020B0604030504040204" pitchFamily="34" charset="0"/>
              </a:rPr>
              <a:t>Algorithms Complexity and Analysis</a:t>
            </a:r>
            <a:r>
              <a:rPr lang="en-US" sz="1350" dirty="0">
                <a:solidFill>
                  <a:srgbClr val="000000"/>
                </a:solidFill>
                <a:latin typeface="Times New Roman"/>
                <a:ea typeface="Tahoma" panose="020B0604030504040204" pitchFamily="34" charset="0"/>
              </a:rPr>
              <a:t>.                [3]</a:t>
            </a:r>
            <a:endParaRPr lang="en-US" sz="1350" dirty="0"/>
          </a:p>
          <a:p>
            <a:pPr algn="just">
              <a:buNone/>
            </a:pPr>
            <a:r>
              <a:rPr lang="en-IN" sz="1350" b="1" dirty="0">
                <a:latin typeface="Times New Roman"/>
                <a:ea typeface="Tahoma" panose="020B0604030504040204" pitchFamily="34" charset="0"/>
              </a:rPr>
              <a:t>Linear and Non –Linear Data Structures : </a:t>
            </a:r>
            <a:r>
              <a:rPr lang="en-IN" sz="1350" dirty="0">
                <a:latin typeface="Times New Roman"/>
                <a:ea typeface="Tahoma" panose="020B0604030504040204" pitchFamily="34" charset="0"/>
              </a:rPr>
              <a:t>Arrays , Link Lists, Queues , Trees and related algorithms              [6]</a:t>
            </a:r>
            <a:endParaRPr lang="en-US" sz="1350" dirty="0"/>
          </a:p>
          <a:p>
            <a:pPr>
              <a:buNone/>
            </a:pPr>
            <a:r>
              <a:rPr lang="en-IN" sz="1350" b="1" dirty="0">
                <a:latin typeface="Times New Roman"/>
                <a:ea typeface="Tahoma" panose="020B0604030504040204" pitchFamily="34" charset="0"/>
              </a:rPr>
              <a:t>Advanced Data Structures: </a:t>
            </a:r>
            <a:r>
              <a:rPr lang="en-US" sz="1350" dirty="0">
                <a:latin typeface="Times New Roman"/>
              </a:rPr>
              <a:t>AVL Trees (Insertion , Deletion , Searching), Red-Black Trees, B-trees, </a:t>
            </a:r>
            <a:r>
              <a:rPr lang="en-US" sz="1350" dirty="0" err="1">
                <a:latin typeface="Times New Roman"/>
              </a:rPr>
              <a:t>B+trees</a:t>
            </a:r>
            <a:r>
              <a:rPr lang="en-US" sz="1350" dirty="0">
                <a:latin typeface="Times New Roman"/>
              </a:rPr>
              <a:t>, Heaps. Data structure for disjoint sets, Augmented data structures. </a:t>
            </a:r>
            <a:r>
              <a:rPr lang="en-IN" sz="1350" dirty="0">
                <a:latin typeface="Times New Roman"/>
              </a:rPr>
              <a:t>                                                                 </a:t>
            </a:r>
            <a:r>
              <a:rPr lang="en-US" sz="1350" dirty="0">
                <a:solidFill>
                  <a:srgbClr val="000000"/>
                </a:solidFill>
                <a:latin typeface="Times New Roman"/>
                <a:ea typeface="Tahoma" panose="020B0604030504040204" pitchFamily="34" charset="0"/>
              </a:rPr>
              <a:t>[6]</a:t>
            </a:r>
            <a:endParaRPr lang="en-US" sz="1350" dirty="0"/>
          </a:p>
          <a:p>
            <a:pPr algn="just">
              <a:buNone/>
            </a:pPr>
            <a:r>
              <a:rPr lang="en-US" sz="1350" dirty="0">
                <a:solidFill>
                  <a:srgbClr val="000000"/>
                </a:solidFill>
                <a:latin typeface="Times New Roman"/>
                <a:ea typeface="Tahoma" panose="020B0604030504040204" pitchFamily="34" charset="0"/>
              </a:rPr>
              <a:t> </a:t>
            </a:r>
            <a:endParaRPr lang="en-US" sz="1350" dirty="0"/>
          </a:p>
          <a:p>
            <a:pPr algn="ctr">
              <a:buNone/>
            </a:pPr>
            <a:r>
              <a:rPr lang="en-US" sz="1350" b="1" dirty="0">
                <a:latin typeface="Times New Roman" pitchFamily="18" charset="0"/>
                <a:cs typeface="Times New Roman" pitchFamily="18" charset="0"/>
              </a:rPr>
              <a:t>UNIT-II </a:t>
            </a:r>
            <a:r>
              <a:rPr lang="en-US" sz="1400" b="1" dirty="0">
                <a:latin typeface="Times New Roman" pitchFamily="18" charset="0"/>
                <a:cs typeface="Times New Roman" pitchFamily="18" charset="0"/>
              </a:rPr>
              <a:t>(15h)</a:t>
            </a:r>
            <a:endParaRPr lang="en-US" sz="1350" b="1" dirty="0">
              <a:latin typeface="Times New Roman" pitchFamily="18" charset="0"/>
              <a:cs typeface="Times New Roman" pitchFamily="18" charset="0"/>
            </a:endParaRPr>
          </a:p>
          <a:p>
            <a:pPr algn="just">
              <a:buNone/>
            </a:pPr>
            <a:r>
              <a:rPr lang="en-IN" sz="1350" b="1" dirty="0">
                <a:latin typeface="Times New Roman"/>
                <a:ea typeface="Tahoma" panose="020B0604030504040204" pitchFamily="34" charset="0"/>
              </a:rPr>
              <a:t>Searching and Sorting :</a:t>
            </a:r>
            <a:r>
              <a:rPr lang="en-IN" sz="1350" dirty="0">
                <a:latin typeface="Times New Roman"/>
                <a:ea typeface="Tahoma" panose="020B0604030504040204" pitchFamily="34" charset="0"/>
              </a:rPr>
              <a:t> Internal and External Sorting algorithms: Linear Search, Binary Search, Bubble Sort, Selection Sort, Insertion Sort, Shell Sort, Quick Sort, Heap Sort, Merge Sort, Counting Sort, Radix Sort and analysis of their complexities and Hashing 		                                                                         </a:t>
            </a:r>
            <a:r>
              <a:rPr lang="en-US" sz="1350" dirty="0">
                <a:solidFill>
                  <a:srgbClr val="000000"/>
                </a:solidFill>
                <a:latin typeface="Times New Roman"/>
                <a:ea typeface="Tahoma" panose="020B0604030504040204" pitchFamily="34" charset="0"/>
              </a:rPr>
              <a:t>[4]</a:t>
            </a:r>
            <a:endParaRPr lang="en-US" sz="1350" dirty="0"/>
          </a:p>
          <a:p>
            <a:pPr algn="just">
              <a:buNone/>
            </a:pPr>
            <a:r>
              <a:rPr lang="en-IN" sz="1350" b="1" dirty="0">
                <a:latin typeface="Times New Roman"/>
                <a:ea typeface="Tahoma" panose="020B0604030504040204" pitchFamily="34" charset="0"/>
              </a:rPr>
              <a:t>Graphs &amp; Algorithms:</a:t>
            </a:r>
            <a:r>
              <a:rPr lang="en-IN" sz="1350" dirty="0">
                <a:latin typeface="Times New Roman"/>
                <a:ea typeface="Tahoma" panose="020B0604030504040204" pitchFamily="34" charset="0"/>
              </a:rPr>
              <a:t> </a:t>
            </a:r>
            <a:r>
              <a:rPr lang="en-IN" sz="1350" dirty="0">
                <a:latin typeface="Times New Roman"/>
              </a:rPr>
              <a:t>Representation, Type of Graphs, Depth- and breadth-first traversals, Planar graphs, isomorphism, graph </a:t>
            </a:r>
            <a:r>
              <a:rPr lang="en-IN" sz="1350" dirty="0" err="1">
                <a:latin typeface="Times New Roman"/>
              </a:rPr>
              <a:t>coloring</a:t>
            </a:r>
            <a:r>
              <a:rPr lang="en-IN" sz="1350" dirty="0">
                <a:latin typeface="Times New Roman"/>
              </a:rPr>
              <a:t>, covering and partition, Minimum Spanning Tree: Prim’s and Kruskal’s algorithms.  </a:t>
            </a:r>
            <a:r>
              <a:rPr lang="en-IN" sz="1350" dirty="0">
                <a:latin typeface="Times New Roman"/>
                <a:ea typeface="Tahoma" panose="020B0604030504040204" pitchFamily="34" charset="0"/>
              </a:rPr>
              <a:t>	                                                                                                                                         [6]</a:t>
            </a:r>
            <a:endParaRPr lang="en-US" sz="1350" dirty="0"/>
          </a:p>
          <a:p>
            <a:pPr algn="just">
              <a:buNone/>
            </a:pPr>
            <a:r>
              <a:rPr lang="en-US" sz="1350" dirty="0">
                <a:solidFill>
                  <a:srgbClr val="000000"/>
                </a:solidFill>
                <a:latin typeface="Times New Roman"/>
                <a:ea typeface="Tahoma" panose="020B0604030504040204" pitchFamily="34" charset="0"/>
              </a:rPr>
              <a:t> </a:t>
            </a:r>
            <a:r>
              <a:rPr lang="en-IN" sz="1350" b="1" dirty="0">
                <a:latin typeface="Times New Roman"/>
                <a:ea typeface="Tahoma" panose="020B0604030504040204" pitchFamily="34" charset="0"/>
              </a:rPr>
              <a:t>String Matching Algorithms: </a:t>
            </a:r>
            <a:r>
              <a:rPr lang="en-IN" sz="1350" dirty="0">
                <a:latin typeface="Times New Roman"/>
              </a:rPr>
              <a:t>Naïve String Matching, Suffix arrays, Suffix trees, Rabin-Karp, Knuth-Morris-Pratt, </a:t>
            </a:r>
            <a:r>
              <a:rPr lang="en-IN" sz="1350" dirty="0" err="1">
                <a:latin typeface="Times New Roman"/>
              </a:rPr>
              <a:t>Booyer</a:t>
            </a:r>
            <a:r>
              <a:rPr lang="en-IN" sz="1350" dirty="0">
                <a:latin typeface="Times New Roman"/>
              </a:rPr>
              <a:t>-Moore algorithm                                                                                                                          </a:t>
            </a:r>
            <a:r>
              <a:rPr lang="en-US" sz="1350" dirty="0">
                <a:solidFill>
                  <a:srgbClr val="000000"/>
                </a:solidFill>
                <a:latin typeface="Times New Roman"/>
                <a:ea typeface="Tahoma" panose="020B0604030504040204" pitchFamily="34" charset="0"/>
              </a:rPr>
              <a:t>[5]</a:t>
            </a:r>
            <a:endParaRPr lang="en-US" sz="1350" dirty="0"/>
          </a:p>
          <a:p>
            <a:pPr algn="ctr" eaLnBrk="1" hangingPunct="1">
              <a:buNone/>
              <a:defRPr/>
            </a:pPr>
            <a:endParaRPr lang="en-US" sz="135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88390786-F88B-40EB-B365-500B2C1170FF}" type="slidenum">
              <a:rPr lang="en-US" smtClean="0"/>
              <a:pPr>
                <a:defRPr/>
              </a:pPr>
              <a:t>3</a:t>
            </a:fld>
            <a:endParaRPr lang="en-US"/>
          </a:p>
        </p:txBody>
      </p:sp>
      <p:sp>
        <p:nvSpPr>
          <p:cNvPr id="5" name="Rectangle 4"/>
          <p:cNvSpPr/>
          <p:nvPr/>
        </p:nvSpPr>
        <p:spPr>
          <a:xfrm>
            <a:off x="628650" y="1613298"/>
            <a:ext cx="8124825" cy="423624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30</a:t>
            </a:fld>
            <a:endParaRPr/>
          </a:p>
        </p:txBody>
      </p:sp>
      <p:sp>
        <p:nvSpPr>
          <p:cNvPr id="342" name="Google Shape;342;p23"/>
          <p:cNvSpPr txBox="1"/>
          <p:nvPr/>
        </p:nvSpPr>
        <p:spPr>
          <a:xfrm>
            <a:off x="1587844" y="1078899"/>
            <a:ext cx="5943600" cy="514350"/>
          </a:xfrm>
          <a:prstGeom prst="rect">
            <a:avLst/>
          </a:prstGeom>
          <a:noFill/>
          <a:ln>
            <a:noFill/>
          </a:ln>
        </p:spPr>
        <p:txBody>
          <a:bodyPr spcFirstLastPara="1" wrap="square" lIns="68569" tIns="34275" rIns="68569" bIns="34275" anchor="ctr" anchorCtr="0">
            <a:noAutofit/>
          </a:bodyPr>
          <a:lstStyle/>
          <a:p>
            <a:pPr algn="ctr"/>
            <a:r>
              <a:rPr lang="en-US" sz="2100">
                <a:solidFill>
                  <a:srgbClr val="FF0000"/>
                </a:solidFill>
                <a:latin typeface="Times New Roman"/>
                <a:ea typeface="Times New Roman"/>
                <a:cs typeface="Times New Roman"/>
                <a:sym typeface="Times New Roman"/>
              </a:rPr>
              <a:t>Contd</a:t>
            </a:r>
            <a:r>
              <a:rPr lang="en-US" sz="900">
                <a:solidFill>
                  <a:srgbClr val="FF0000"/>
                </a:solidFill>
                <a:latin typeface="Times New Roman"/>
                <a:ea typeface="Times New Roman"/>
                <a:cs typeface="Times New Roman"/>
                <a:sym typeface="Times New Roman"/>
              </a:rPr>
              <a:t>…</a:t>
            </a:r>
            <a:endParaRPr sz="900">
              <a:solidFill>
                <a:srgbClr val="FF0000"/>
              </a:solidFill>
              <a:latin typeface="Times New Roman"/>
              <a:ea typeface="Times New Roman"/>
              <a:cs typeface="Times New Roman"/>
              <a:sym typeface="Times New Roman"/>
            </a:endParaRPr>
          </a:p>
        </p:txBody>
      </p:sp>
      <p:pic>
        <p:nvPicPr>
          <p:cNvPr id="343" name="Google Shape;343;p23"/>
          <p:cNvPicPr preferRelativeResize="0">
            <a:picLocks noGrp="1"/>
          </p:cNvPicPr>
          <p:nvPr>
            <p:ph type="body" idx="1"/>
          </p:nvPr>
        </p:nvPicPr>
        <p:blipFill rotWithShape="1">
          <a:blip r:embed="rId3">
            <a:alphaModFix/>
          </a:blip>
          <a:srcRect/>
          <a:stretch/>
        </p:blipFill>
        <p:spPr>
          <a:xfrm>
            <a:off x="623456" y="1511877"/>
            <a:ext cx="7647708" cy="4343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31</a:t>
            </a:fld>
            <a:endParaRPr/>
          </a:p>
        </p:txBody>
      </p:sp>
      <p:pic>
        <p:nvPicPr>
          <p:cNvPr id="349" name="Google Shape;349;p24"/>
          <p:cNvPicPr preferRelativeResize="0">
            <a:picLocks noGrp="1"/>
          </p:cNvPicPr>
          <p:nvPr>
            <p:ph type="body" idx="1"/>
          </p:nvPr>
        </p:nvPicPr>
        <p:blipFill rotWithShape="1">
          <a:blip r:embed="rId3">
            <a:alphaModFix/>
          </a:blip>
          <a:srcRect/>
          <a:stretch/>
        </p:blipFill>
        <p:spPr>
          <a:xfrm>
            <a:off x="602673" y="1563832"/>
            <a:ext cx="7776109" cy="4260273"/>
          </a:xfrm>
          <a:prstGeom prst="rect">
            <a:avLst/>
          </a:prstGeom>
          <a:noFill/>
          <a:ln>
            <a:noFill/>
          </a:ln>
        </p:spPr>
      </p:pic>
      <p:sp>
        <p:nvSpPr>
          <p:cNvPr id="350" name="Google Shape;350;p24"/>
          <p:cNvSpPr txBox="1"/>
          <p:nvPr/>
        </p:nvSpPr>
        <p:spPr>
          <a:xfrm>
            <a:off x="1838068" y="1147634"/>
            <a:ext cx="5943600" cy="514350"/>
          </a:xfrm>
          <a:prstGeom prst="rect">
            <a:avLst/>
          </a:prstGeom>
          <a:noFill/>
          <a:ln>
            <a:noFill/>
          </a:ln>
        </p:spPr>
        <p:txBody>
          <a:bodyPr spcFirstLastPara="1" wrap="square" lIns="68569" tIns="34275" rIns="68569" bIns="34275" anchor="ctr" anchorCtr="0">
            <a:noAutofit/>
          </a:bodyPr>
          <a:lstStyle/>
          <a:p>
            <a:pPr algn="ctr"/>
            <a:r>
              <a:rPr lang="en-US" sz="2100">
                <a:solidFill>
                  <a:srgbClr val="FF0000"/>
                </a:solidFill>
                <a:latin typeface="Times New Roman"/>
                <a:ea typeface="Times New Roman"/>
                <a:cs typeface="Times New Roman"/>
                <a:sym typeface="Times New Roman"/>
              </a:rPr>
              <a:t>Contd…</a:t>
            </a:r>
            <a:endParaRPr sz="2100">
              <a:solidFill>
                <a:srgbClr val="FF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32</a:t>
            </a:fld>
            <a:endParaRPr/>
          </a:p>
        </p:txBody>
      </p:sp>
      <p:sp>
        <p:nvSpPr>
          <p:cNvPr id="301" name="Google Shape;301;p17"/>
          <p:cNvSpPr txBox="1">
            <a:spLocks noGrp="1"/>
          </p:cNvSpPr>
          <p:nvPr>
            <p:ph type="title"/>
          </p:nvPr>
        </p:nvSpPr>
        <p:spPr>
          <a:xfrm>
            <a:off x="1251121" y="1131094"/>
            <a:ext cx="7264229" cy="606575"/>
          </a:xfrm>
          <a:prstGeom prst="rect">
            <a:avLst/>
          </a:prstGeom>
          <a:noFill/>
          <a:ln>
            <a:noFill/>
          </a:ln>
        </p:spPr>
        <p:txBody>
          <a:bodyPr spcFirstLastPara="1" wrap="square" lIns="68569" tIns="34275" rIns="68569" bIns="34275" anchor="ctr" anchorCtr="0">
            <a:normAutofit/>
          </a:bodyPr>
          <a:lstStyle/>
          <a:p>
            <a:pPr algn="ctr">
              <a:lnSpc>
                <a:spcPct val="90000"/>
              </a:lnSpc>
              <a:buClr>
                <a:srgbClr val="FF0000"/>
              </a:buClr>
              <a:buSzPts val="3200"/>
            </a:pPr>
            <a:r>
              <a:rPr lang="en-US" sz="2400">
                <a:solidFill>
                  <a:srgbClr val="FF0000"/>
                </a:solidFill>
                <a:latin typeface="Times New Roman"/>
                <a:ea typeface="Times New Roman"/>
                <a:cs typeface="Times New Roman"/>
                <a:sym typeface="Times New Roman"/>
              </a:rPr>
              <a:t>Count Sort</a:t>
            </a:r>
            <a:endParaRPr/>
          </a:p>
        </p:txBody>
      </p:sp>
      <p:sp>
        <p:nvSpPr>
          <p:cNvPr id="302" name="Google Shape;302;p17"/>
          <p:cNvSpPr txBox="1">
            <a:spLocks noGrp="1"/>
          </p:cNvSpPr>
          <p:nvPr>
            <p:ph type="body" idx="1"/>
          </p:nvPr>
        </p:nvSpPr>
        <p:spPr>
          <a:xfrm>
            <a:off x="657998" y="1737669"/>
            <a:ext cx="7701349" cy="3818238"/>
          </a:xfrm>
          <a:prstGeom prst="rect">
            <a:avLst/>
          </a:prstGeom>
          <a:noFill/>
          <a:ln>
            <a:noFill/>
          </a:ln>
        </p:spPr>
        <p:txBody>
          <a:bodyPr spcFirstLastPara="1" wrap="square" lIns="68569" tIns="34275" rIns="68569" bIns="34275" anchor="t" anchorCtr="0">
            <a:noAutofit/>
          </a:bodyPr>
          <a:lstStyle/>
          <a:p>
            <a:pPr marL="171450" indent="-171450" algn="just">
              <a:lnSpc>
                <a:spcPct val="90000"/>
              </a:lnSpc>
              <a:buClr>
                <a:schemeClr val="dk1"/>
              </a:buClr>
              <a:buSzPts val="2400"/>
              <a:buChar char="•"/>
            </a:pPr>
            <a:r>
              <a:rPr lang="en-US" dirty="0">
                <a:latin typeface="Times New Roman"/>
                <a:ea typeface="Times New Roman"/>
                <a:cs typeface="Times New Roman"/>
                <a:sym typeface="Times New Roman"/>
              </a:rPr>
              <a:t>In Counting sort, the frequencies of distinct elements of the array to be sorted is counted and stored in an auxiliary array, by mapping its value as an index of the auxiliary array.</a:t>
            </a:r>
            <a:endParaRPr/>
          </a:p>
          <a:p>
            <a:pPr marL="0" indent="0" algn="just">
              <a:lnSpc>
                <a:spcPct val="90000"/>
              </a:lnSpc>
              <a:spcBef>
                <a:spcPts val="750"/>
              </a:spcBef>
              <a:buClr>
                <a:schemeClr val="dk1"/>
              </a:buClr>
              <a:buSzPts val="2400"/>
            </a:pPr>
            <a:r>
              <a:rPr lang="en-US" b="1" dirty="0">
                <a:latin typeface="Times New Roman"/>
                <a:ea typeface="Times New Roman"/>
                <a:cs typeface="Times New Roman"/>
                <a:sym typeface="Times New Roman"/>
              </a:rPr>
              <a:t>Algorithm:</a:t>
            </a:r>
            <a:endParaRPr>
              <a:latin typeface="Times New Roman"/>
              <a:ea typeface="Times New Roman"/>
              <a:cs typeface="Times New Roman"/>
              <a:sym typeface="Times New Roman"/>
            </a:endParaRPr>
          </a:p>
          <a:p>
            <a:pPr marL="171450" indent="-171450" algn="just">
              <a:lnSpc>
                <a:spcPct val="90000"/>
              </a:lnSpc>
              <a:spcBef>
                <a:spcPts val="750"/>
              </a:spcBef>
              <a:buClr>
                <a:schemeClr val="dk1"/>
              </a:buClr>
              <a:buSzPts val="2400"/>
              <a:buChar char="•"/>
            </a:pPr>
            <a:r>
              <a:rPr lang="en-US" dirty="0">
                <a:latin typeface="Times New Roman"/>
                <a:ea typeface="Times New Roman"/>
                <a:cs typeface="Times New Roman"/>
                <a:sym typeface="Times New Roman"/>
              </a:rPr>
              <a:t>Let's assume that, array A of size N needs to be sorted.</a:t>
            </a:r>
            <a:endParaRPr/>
          </a:p>
          <a:p>
            <a:pPr marL="171450" indent="-171450">
              <a:lnSpc>
                <a:spcPct val="90000"/>
              </a:lnSpc>
              <a:spcBef>
                <a:spcPts val="750"/>
              </a:spcBef>
              <a:buClr>
                <a:schemeClr val="dk1"/>
              </a:buClr>
              <a:buSzPts val="2400"/>
              <a:buChar char="•"/>
            </a:pPr>
            <a:r>
              <a:rPr lang="en-US" dirty="0">
                <a:latin typeface="Times New Roman"/>
                <a:ea typeface="Times New Roman"/>
                <a:cs typeface="Times New Roman"/>
                <a:sym typeface="Times New Roman"/>
              </a:rPr>
              <a:t>Initialize the auxiliary array Aux[] as 0.</a:t>
            </a:r>
            <a:br>
              <a:rPr lang="en-US" dirty="0">
                <a:latin typeface="Times New Roman"/>
                <a:ea typeface="Times New Roman"/>
                <a:cs typeface="Times New Roman"/>
                <a:sym typeface="Times New Roman"/>
              </a:rPr>
            </a:br>
            <a:r>
              <a:rPr lang="en-US" b="1" dirty="0">
                <a:latin typeface="Times New Roman"/>
                <a:ea typeface="Times New Roman"/>
                <a:cs typeface="Times New Roman"/>
                <a:sym typeface="Times New Roman"/>
              </a:rPr>
              <a:t>Note:</a:t>
            </a:r>
            <a:r>
              <a:rPr lang="en-US" dirty="0">
                <a:latin typeface="Times New Roman"/>
                <a:ea typeface="Times New Roman"/>
                <a:cs typeface="Times New Roman"/>
                <a:sym typeface="Times New Roman"/>
              </a:rPr>
              <a:t> The size of this array should be ≥max(A[]).</a:t>
            </a:r>
            <a:endParaRPr/>
          </a:p>
          <a:p>
            <a:pPr marL="171450" indent="-171450" algn="just">
              <a:lnSpc>
                <a:spcPct val="90000"/>
              </a:lnSpc>
              <a:spcBef>
                <a:spcPts val="750"/>
              </a:spcBef>
              <a:buClr>
                <a:schemeClr val="dk1"/>
              </a:buClr>
              <a:buSzPts val="2400"/>
              <a:buChar char="•"/>
            </a:pPr>
            <a:r>
              <a:rPr lang="en-US" dirty="0">
                <a:latin typeface="Times New Roman"/>
                <a:ea typeface="Times New Roman"/>
                <a:cs typeface="Times New Roman"/>
                <a:sym typeface="Times New Roman"/>
              </a:rPr>
              <a:t>Traverse array A and store the count of occurrence of each element in the appropriate index of the Aux array, which means, execute Aux[A[</a:t>
            </a:r>
            <a:r>
              <a:rPr lang="en-US" dirty="0" err="1">
                <a:latin typeface="Times New Roman"/>
                <a:ea typeface="Times New Roman"/>
                <a:cs typeface="Times New Roman"/>
                <a:sym typeface="Times New Roman"/>
              </a:rPr>
              <a:t>i</a:t>
            </a:r>
            <a:r>
              <a:rPr lang="en-US" dirty="0">
                <a:latin typeface="Times New Roman"/>
                <a:ea typeface="Times New Roman"/>
                <a:cs typeface="Times New Roman"/>
                <a:sym typeface="Times New Roman"/>
              </a:rPr>
              <a:t>]]++ for each </a:t>
            </a:r>
            <a:r>
              <a:rPr lang="en-US" dirty="0" err="1">
                <a:latin typeface="Times New Roman"/>
                <a:ea typeface="Times New Roman"/>
                <a:cs typeface="Times New Roman"/>
                <a:sym typeface="Times New Roman"/>
              </a:rPr>
              <a:t>i</a:t>
            </a:r>
            <a:r>
              <a:rPr lang="en-US" dirty="0">
                <a:latin typeface="Times New Roman"/>
                <a:ea typeface="Times New Roman"/>
                <a:cs typeface="Times New Roman"/>
                <a:sym typeface="Times New Roman"/>
              </a:rPr>
              <a:t>, where </a:t>
            </a:r>
            <a:r>
              <a:rPr lang="en-US" dirty="0" err="1">
                <a:latin typeface="Times New Roman"/>
                <a:ea typeface="Times New Roman"/>
                <a:cs typeface="Times New Roman"/>
                <a:sym typeface="Times New Roman"/>
              </a:rPr>
              <a:t>i</a:t>
            </a:r>
            <a:r>
              <a:rPr lang="en-US" dirty="0">
                <a:latin typeface="Times New Roman"/>
                <a:ea typeface="Times New Roman"/>
                <a:cs typeface="Times New Roman"/>
                <a:sym typeface="Times New Roman"/>
              </a:rPr>
              <a:t> ranges from [0,N−1].</a:t>
            </a:r>
            <a:endParaRPr/>
          </a:p>
          <a:p>
            <a:pPr marL="171450" indent="-171450" algn="just">
              <a:lnSpc>
                <a:spcPct val="90000"/>
              </a:lnSpc>
              <a:spcBef>
                <a:spcPts val="750"/>
              </a:spcBef>
              <a:buClr>
                <a:schemeClr val="dk1"/>
              </a:buClr>
              <a:buSzPts val="2400"/>
              <a:buChar char="•"/>
            </a:pPr>
            <a:r>
              <a:rPr lang="en-US" dirty="0">
                <a:latin typeface="Times New Roman"/>
                <a:ea typeface="Times New Roman"/>
                <a:cs typeface="Times New Roman"/>
                <a:sym typeface="Times New Roman"/>
              </a:rPr>
              <a:t>Initialize the empty array </a:t>
            </a:r>
            <a:r>
              <a:rPr lang="en-US" dirty="0" err="1">
                <a:latin typeface="Times New Roman"/>
                <a:ea typeface="Times New Roman"/>
                <a:cs typeface="Times New Roman"/>
                <a:sym typeface="Times New Roman"/>
              </a:rPr>
              <a:t>sortedA</a:t>
            </a:r>
            <a:r>
              <a:rPr lang="en-US" dirty="0">
                <a:latin typeface="Times New Roman"/>
                <a:ea typeface="Times New Roman"/>
                <a:cs typeface="Times New Roman"/>
                <a:sym typeface="Times New Roman"/>
              </a:rPr>
              <a:t>[]</a:t>
            </a:r>
            <a:endParaRPr/>
          </a:p>
          <a:p>
            <a:pPr marL="171450" indent="-171450" algn="just">
              <a:lnSpc>
                <a:spcPct val="90000"/>
              </a:lnSpc>
              <a:spcBef>
                <a:spcPts val="750"/>
              </a:spcBef>
              <a:buClr>
                <a:schemeClr val="dk1"/>
              </a:buClr>
              <a:buSzPts val="2400"/>
              <a:buChar char="•"/>
            </a:pPr>
            <a:r>
              <a:rPr lang="en-US" dirty="0">
                <a:latin typeface="Times New Roman"/>
                <a:ea typeface="Times New Roman"/>
                <a:cs typeface="Times New Roman"/>
                <a:sym typeface="Times New Roman"/>
              </a:rPr>
              <a:t>Traverse array Aux and copy </a:t>
            </a:r>
            <a:r>
              <a:rPr lang="en-US" dirty="0" err="1">
                <a:latin typeface="Times New Roman"/>
                <a:ea typeface="Times New Roman"/>
                <a:cs typeface="Times New Roman"/>
                <a:sym typeface="Times New Roman"/>
              </a:rPr>
              <a:t>i</a:t>
            </a:r>
            <a:r>
              <a:rPr lang="en-US" dirty="0">
                <a:latin typeface="Times New Roman"/>
                <a:ea typeface="Times New Roman"/>
                <a:cs typeface="Times New Roman"/>
                <a:sym typeface="Times New Roman"/>
              </a:rPr>
              <a:t> into </a:t>
            </a:r>
            <a:r>
              <a:rPr lang="en-US" dirty="0" err="1">
                <a:latin typeface="Times New Roman"/>
                <a:ea typeface="Times New Roman"/>
                <a:cs typeface="Times New Roman"/>
                <a:sym typeface="Times New Roman"/>
              </a:rPr>
              <a:t>sortedA</a:t>
            </a:r>
            <a:r>
              <a:rPr lang="en-US" dirty="0">
                <a:latin typeface="Times New Roman"/>
                <a:ea typeface="Times New Roman"/>
                <a:cs typeface="Times New Roman"/>
                <a:sym typeface="Times New Roman"/>
              </a:rPr>
              <a:t> for Aux[</a:t>
            </a:r>
            <a:r>
              <a:rPr lang="en-US" dirty="0" err="1">
                <a:latin typeface="Times New Roman"/>
                <a:ea typeface="Times New Roman"/>
                <a:cs typeface="Times New Roman"/>
                <a:sym typeface="Times New Roman"/>
              </a:rPr>
              <a:t>i</a:t>
            </a:r>
            <a:r>
              <a:rPr lang="en-US" dirty="0">
                <a:latin typeface="Times New Roman"/>
                <a:ea typeface="Times New Roman"/>
                <a:cs typeface="Times New Roman"/>
                <a:sym typeface="Times New Roman"/>
              </a:rPr>
              <a:t>] number of times where 0≤i≤max(A[]).</a:t>
            </a:r>
            <a:endParaRPr/>
          </a:p>
          <a:p>
            <a:pPr marL="171450" indent="-57150" algn="just">
              <a:lnSpc>
                <a:spcPct val="90000"/>
              </a:lnSpc>
              <a:spcBef>
                <a:spcPts val="750"/>
              </a:spcBef>
              <a:buClr>
                <a:schemeClr val="dk1"/>
              </a:buClr>
              <a:buSzPts val="2400"/>
            </a:pPr>
            <a:endParaRPr/>
          </a:p>
        </p:txBody>
      </p:sp>
    </p:spTree>
    <p:extLst>
      <p:ext uri="{BB962C8B-B14F-4D97-AF65-F5344CB8AC3E}">
        <p14:creationId xmlns:p14="http://schemas.microsoft.com/office/powerpoint/2010/main" val="890580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584754" y="1131095"/>
            <a:ext cx="6930596" cy="810462"/>
          </a:xfrm>
          <a:prstGeom prst="rect">
            <a:avLst/>
          </a:prstGeom>
          <a:noFill/>
          <a:ln>
            <a:noFill/>
          </a:ln>
        </p:spPr>
        <p:txBody>
          <a:bodyPr spcFirstLastPara="1" wrap="square" lIns="68569" tIns="34275" rIns="68569" bIns="34275" anchor="ctr" anchorCtr="0">
            <a:normAutofit/>
          </a:bodyPr>
          <a:lstStyle/>
          <a:p>
            <a:pPr algn="ctr">
              <a:lnSpc>
                <a:spcPct val="90000"/>
              </a:lnSpc>
              <a:buClr>
                <a:srgbClr val="FF0000"/>
              </a:buClr>
              <a:buSzPts val="3200"/>
            </a:pPr>
            <a:r>
              <a:rPr lang="en-US" sz="2400" dirty="0">
                <a:solidFill>
                  <a:srgbClr val="FF0000"/>
                </a:solidFill>
                <a:latin typeface="Times New Roman"/>
                <a:ea typeface="Times New Roman"/>
                <a:cs typeface="Times New Roman"/>
                <a:sym typeface="Times New Roman"/>
              </a:rPr>
              <a:t>Count Sort</a:t>
            </a:r>
            <a:endParaRPr sz="2400"/>
          </a:p>
        </p:txBody>
      </p:sp>
      <p:sp>
        <p:nvSpPr>
          <p:cNvPr id="308" name="Google Shape;30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33</a:t>
            </a:fld>
            <a:endParaRPr/>
          </a:p>
        </p:txBody>
      </p:sp>
      <p:sp>
        <p:nvSpPr>
          <p:cNvPr id="309" name="Google Shape;309;p18"/>
          <p:cNvSpPr txBox="1">
            <a:spLocks noGrp="1"/>
          </p:cNvSpPr>
          <p:nvPr>
            <p:ph type="body" idx="1"/>
          </p:nvPr>
        </p:nvSpPr>
        <p:spPr>
          <a:xfrm>
            <a:off x="685800" y="1839613"/>
            <a:ext cx="7358449" cy="3703937"/>
          </a:xfrm>
          <a:prstGeom prst="rect">
            <a:avLst/>
          </a:prstGeom>
          <a:noFill/>
          <a:ln>
            <a:noFill/>
          </a:ln>
        </p:spPr>
        <p:txBody>
          <a:bodyPr spcFirstLastPara="1" wrap="square" lIns="68569" tIns="34275" rIns="68569" bIns="34275" anchor="t" anchorCtr="0">
            <a:normAutofit/>
          </a:bodyPr>
          <a:lstStyle/>
          <a:p>
            <a:pPr marL="171450" indent="-171450">
              <a:lnSpc>
                <a:spcPct val="90000"/>
              </a:lnSpc>
              <a:buClr>
                <a:srgbClr val="FF0000"/>
              </a:buClr>
              <a:buSzPts val="2400"/>
            </a:pPr>
            <a:r>
              <a:rPr lang="en-US" b="1" dirty="0">
                <a:solidFill>
                  <a:srgbClr val="FF0000"/>
                </a:solidFill>
                <a:latin typeface="Times New Roman"/>
                <a:ea typeface="Times New Roman"/>
                <a:cs typeface="Times New Roman"/>
                <a:sym typeface="Times New Roman"/>
              </a:rPr>
              <a:t>Example:</a:t>
            </a:r>
            <a:endParaRPr/>
          </a:p>
          <a:p>
            <a:pPr marL="171450" indent="-171450">
              <a:lnSpc>
                <a:spcPct val="90000"/>
              </a:lnSpc>
              <a:spcBef>
                <a:spcPts val="750"/>
              </a:spcBef>
              <a:buClr>
                <a:schemeClr val="dk1"/>
              </a:buClr>
              <a:buSzPts val="2800"/>
            </a:pPr>
            <a:r>
              <a:rPr lang="en-US" dirty="0">
                <a:latin typeface="Times New Roman"/>
                <a:ea typeface="Times New Roman"/>
                <a:cs typeface="Times New Roman"/>
                <a:sym typeface="Times New Roman"/>
              </a:rPr>
              <a:t>Say A={5,2,9,5,2,3,5}.</a:t>
            </a:r>
            <a:endParaRPr/>
          </a:p>
          <a:p>
            <a:pPr marL="171450" indent="-171450">
              <a:lnSpc>
                <a:spcPct val="90000"/>
              </a:lnSpc>
              <a:spcBef>
                <a:spcPts val="750"/>
              </a:spcBef>
              <a:buClr>
                <a:schemeClr val="dk1"/>
              </a:buClr>
              <a:buSzPts val="2800"/>
              <a:buChar char="•"/>
            </a:pPr>
            <a:r>
              <a:rPr lang="en-US" dirty="0">
                <a:latin typeface="Times New Roman"/>
                <a:ea typeface="Times New Roman"/>
                <a:cs typeface="Times New Roman"/>
                <a:sym typeface="Times New Roman"/>
              </a:rPr>
              <a:t>Aux will be of the size 9+1 i.e. 10</a:t>
            </a:r>
            <a:endParaRPr/>
          </a:p>
          <a:p>
            <a:pPr marL="171450" indent="-171450">
              <a:lnSpc>
                <a:spcPct val="90000"/>
              </a:lnSpc>
              <a:spcBef>
                <a:spcPts val="750"/>
              </a:spcBef>
              <a:buClr>
                <a:schemeClr val="dk1"/>
              </a:buClr>
              <a:buSzPts val="2800"/>
              <a:buChar char="•"/>
            </a:pPr>
            <a:r>
              <a:rPr lang="en-US" dirty="0">
                <a:latin typeface="Times New Roman"/>
                <a:ea typeface="Times New Roman"/>
                <a:cs typeface="Times New Roman"/>
                <a:sym typeface="Times New Roman"/>
              </a:rPr>
              <a:t>Aux={0,0,2,1,0,3,0,0,0,2}.</a:t>
            </a:r>
            <a:br>
              <a:rPr lang="en-US" dirty="0">
                <a:latin typeface="Times New Roman"/>
                <a:ea typeface="Times New Roman"/>
                <a:cs typeface="Times New Roman"/>
                <a:sym typeface="Times New Roman"/>
              </a:rPr>
            </a:br>
            <a:r>
              <a:rPr lang="en-US" dirty="0">
                <a:latin typeface="Times New Roman"/>
                <a:ea typeface="Times New Roman"/>
                <a:cs typeface="Times New Roman"/>
                <a:sym typeface="Times New Roman"/>
              </a:rPr>
              <a:t>Notice that Aux[2]=2 which represents the number of occurrences of 2 in A[]. Similarly Aux[5]=3 which represents the number occurrences of 5 in A[].</a:t>
            </a:r>
            <a:endParaRPr/>
          </a:p>
          <a:p>
            <a:pPr marL="171450" indent="-171450">
              <a:lnSpc>
                <a:spcPct val="90000"/>
              </a:lnSpc>
              <a:spcBef>
                <a:spcPts val="750"/>
              </a:spcBef>
              <a:buClr>
                <a:schemeClr val="dk1"/>
              </a:buClr>
              <a:buSzPts val="2800"/>
              <a:buChar char="•"/>
            </a:pPr>
            <a:r>
              <a:rPr lang="en-US" dirty="0">
                <a:latin typeface="Times New Roman"/>
                <a:ea typeface="Times New Roman"/>
                <a:cs typeface="Times New Roman"/>
                <a:sym typeface="Times New Roman"/>
              </a:rPr>
              <a:t>After applying the counting sort algorithm, </a:t>
            </a:r>
            <a:r>
              <a:rPr lang="en-US" dirty="0" err="1">
                <a:latin typeface="Times New Roman"/>
                <a:ea typeface="Times New Roman"/>
                <a:cs typeface="Times New Roman"/>
                <a:sym typeface="Times New Roman"/>
              </a:rPr>
              <a:t>sortedA</a:t>
            </a:r>
            <a:r>
              <a:rPr lang="en-US" dirty="0">
                <a:latin typeface="Times New Roman"/>
                <a:ea typeface="Times New Roman"/>
                <a:cs typeface="Times New Roman"/>
                <a:sym typeface="Times New Roman"/>
              </a:rPr>
              <a:t>[] will be {2,2,3,5,5,5,9}</a:t>
            </a:r>
            <a:endParaRPr/>
          </a:p>
          <a:p>
            <a:pPr marL="171450" indent="-171450">
              <a:lnSpc>
                <a:spcPct val="90000"/>
              </a:lnSpc>
              <a:spcBef>
                <a:spcPts val="750"/>
              </a:spcBef>
              <a:buClr>
                <a:schemeClr val="dk1"/>
              </a:buClr>
              <a:buSzPts val="2800"/>
            </a:pPr>
            <a:br>
              <a:rPr lang="en-US" dirty="0">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4055351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3600"/>
            <a:ext cx="7314840" cy="1144800"/>
          </a:xfrm>
        </p:spPr>
        <p:txBody>
          <a:bodyPr/>
          <a:lstStyle/>
          <a:p>
            <a:r>
              <a:rPr lang="en-US" dirty="0">
                <a:solidFill>
                  <a:srgbClr val="FF0000"/>
                </a:solidFill>
              </a:rPr>
              <a:t>HASHING</a:t>
            </a:r>
          </a:p>
        </p:txBody>
      </p:sp>
      <p:sp>
        <p:nvSpPr>
          <p:cNvPr id="3" name="Content Placeholder 2"/>
          <p:cNvSpPr>
            <a:spLocks noGrp="1"/>
          </p:cNvSpPr>
          <p:nvPr>
            <p:ph idx="1"/>
          </p:nvPr>
        </p:nvSpPr>
        <p:spPr/>
        <p:txBody>
          <a:bodyPr>
            <a:normAutofit/>
          </a:bodyPr>
          <a:lstStyle/>
          <a:p>
            <a:pPr marL="0" indent="0" algn="just" fontAlgn="base">
              <a:buNone/>
            </a:pPr>
            <a:r>
              <a:rPr lang="en-US" b="1" dirty="0"/>
              <a:t>Hash Table </a:t>
            </a:r>
            <a:r>
              <a:rPr lang="en-US" dirty="0"/>
              <a:t>is a data structure where, data is stored in an array format, where each data value has its own unique index value. Access of data becomes very fast if we know the index of the desired data.</a:t>
            </a:r>
          </a:p>
          <a:p>
            <a:pPr marL="0" indent="0" algn="just" fontAlgn="base">
              <a:buNone/>
            </a:pPr>
            <a:endParaRPr lang="en-US" dirty="0"/>
          </a:p>
          <a:p>
            <a:pPr marL="0" indent="0" algn="just" fontAlgn="base">
              <a:buNone/>
            </a:pPr>
            <a:r>
              <a:rPr lang="en-US" b="1" dirty="0"/>
              <a:t>Hashing</a:t>
            </a:r>
            <a:r>
              <a:rPr lang="en-US" dirty="0"/>
              <a:t> is a technique to convert a range of key values into a range of indexes of an array.</a:t>
            </a:r>
          </a:p>
          <a:p>
            <a:pPr marL="0" indent="0" algn="just" fontAlgn="base">
              <a:buNone/>
            </a:pPr>
            <a:r>
              <a:rPr lang="en-US" dirty="0"/>
              <a:t>It is a technique that uniquely identifies a specific item from a collection of similar items.</a:t>
            </a:r>
            <a:endParaRPr lang="en-US" b="0" i="0" dirty="0">
              <a:solidFill>
                <a:srgbClr val="303030"/>
              </a:solidFill>
              <a:effectLst/>
              <a:latin typeface="Arimo"/>
            </a:endParaRPr>
          </a:p>
        </p:txBody>
      </p:sp>
    </p:spTree>
    <p:extLst>
      <p:ext uri="{BB962C8B-B14F-4D97-AF65-F5344CB8AC3E}">
        <p14:creationId xmlns:p14="http://schemas.microsoft.com/office/powerpoint/2010/main" val="4224028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99209"/>
            <a:ext cx="7924800" cy="609600"/>
          </a:xfrm>
        </p:spPr>
        <p:txBody>
          <a:bodyPr/>
          <a:lstStyle/>
          <a:p>
            <a:r>
              <a:rPr lang="en-US" b="0" dirty="0"/>
              <a:t>Item are in the (key, value) format</a:t>
            </a:r>
            <a:endParaRPr lang="en-US" dirty="0">
              <a:solidFill>
                <a:srgbClr val="FF0000"/>
              </a:solidFill>
            </a:endParaRPr>
          </a:p>
        </p:txBody>
      </p:sp>
      <p:pic>
        <p:nvPicPr>
          <p:cNvPr id="3078" name="Picture 6" descr="Hash Func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411941"/>
            <a:ext cx="6879282" cy="190326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3400" y="3810000"/>
            <a:ext cx="7924800" cy="2031325"/>
          </a:xfrm>
          <a:prstGeom prst="rect">
            <a:avLst/>
          </a:prstGeom>
        </p:spPr>
        <p:txBody>
          <a:bodyPr wrap="square">
            <a:spAutoFit/>
          </a:bodyPr>
          <a:lstStyle/>
          <a:p>
            <a:pPr>
              <a:buFont typeface="+mj-lt"/>
              <a:buAutoNum type="arabicPeriod"/>
            </a:pPr>
            <a:r>
              <a:rPr lang="en-US" dirty="0">
                <a:solidFill>
                  <a:srgbClr val="303133"/>
                </a:solidFill>
                <a:latin typeface="proxima_novaregular"/>
              </a:rPr>
              <a:t>The hash function converts the item into a small integer or hash value. This integer is used as an index to store the original data.</a:t>
            </a:r>
          </a:p>
          <a:p>
            <a:endParaRPr lang="en-US" dirty="0">
              <a:solidFill>
                <a:srgbClr val="303133"/>
              </a:solidFill>
              <a:latin typeface="proxima_novaregular"/>
            </a:endParaRPr>
          </a:p>
          <a:p>
            <a:endParaRPr lang="en-US" dirty="0">
              <a:solidFill>
                <a:srgbClr val="303133"/>
              </a:solidFill>
              <a:latin typeface="proxima_novaregular"/>
            </a:endParaRPr>
          </a:p>
          <a:p>
            <a:r>
              <a:rPr lang="en-US" dirty="0">
                <a:solidFill>
                  <a:srgbClr val="303133"/>
                </a:solidFill>
                <a:latin typeface="proxima_novaregular"/>
              </a:rPr>
              <a:t>2. It stores the data in a hash table. You can use a hash key to locate data quickly.</a:t>
            </a:r>
          </a:p>
          <a:p>
            <a:endParaRPr lang="en-US" dirty="0">
              <a:solidFill>
                <a:srgbClr val="303133"/>
              </a:solidFill>
              <a:latin typeface="proxima_novaregular"/>
            </a:endParaRPr>
          </a:p>
          <a:p>
            <a:r>
              <a:rPr lang="en-US" b="1" dirty="0"/>
              <a:t>hash = </a:t>
            </a:r>
            <a:r>
              <a:rPr lang="en-US" b="1" dirty="0" err="1"/>
              <a:t>hashfunc</a:t>
            </a:r>
            <a:r>
              <a:rPr lang="en-US" b="1" dirty="0"/>
              <a:t>(key)</a:t>
            </a:r>
            <a:endParaRPr lang="en-US" dirty="0"/>
          </a:p>
          <a:p>
            <a:r>
              <a:rPr lang="en-US" b="1" dirty="0"/>
              <a:t>index = hash % </a:t>
            </a:r>
            <a:r>
              <a:rPr lang="en-US" b="1" dirty="0" err="1"/>
              <a:t>array_size</a:t>
            </a:r>
            <a:endParaRPr lang="en-US" dirty="0"/>
          </a:p>
          <a:p>
            <a:endParaRPr lang="en-US" b="0" i="0" dirty="0">
              <a:solidFill>
                <a:srgbClr val="303133"/>
              </a:solidFill>
              <a:effectLst/>
              <a:latin typeface="proxima_novaregular"/>
            </a:endParaRPr>
          </a:p>
        </p:txBody>
      </p:sp>
    </p:spTree>
    <p:extLst>
      <p:ext uri="{BB962C8B-B14F-4D97-AF65-F5344CB8AC3E}">
        <p14:creationId xmlns:p14="http://schemas.microsoft.com/office/powerpoint/2010/main" val="1455276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50329"/>
            <a:ext cx="7543800" cy="609600"/>
          </a:xfrm>
        </p:spPr>
        <p:txBody>
          <a:bodyPr/>
          <a:lstStyle/>
          <a:p>
            <a:r>
              <a:rPr lang="en-US" dirty="0">
                <a:latin typeface="Times New Roman" panose="02020603050405020304" pitchFamily="18" charset="0"/>
                <a:cs typeface="Times New Roman" panose="02020603050405020304" pitchFamily="18" charset="0"/>
              </a:rPr>
              <a:t>Consider an example of hash table of size 20</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219200"/>
            <a:ext cx="1447800" cy="2286000"/>
          </a:xfrm>
        </p:spPr>
        <p:txBody>
          <a:bodyPr>
            <a:normAutofit fontScale="92500" lnSpcReduction="10000"/>
          </a:bodyPr>
          <a:lstStyle/>
          <a:p>
            <a:r>
              <a:rPr lang="en-US" b="1" dirty="0"/>
              <a:t>(1,20)</a:t>
            </a:r>
          </a:p>
          <a:p>
            <a:r>
              <a:rPr lang="en-US" b="1" dirty="0"/>
              <a:t>(2,70)</a:t>
            </a:r>
          </a:p>
          <a:p>
            <a:r>
              <a:rPr lang="en-US" b="1" dirty="0"/>
              <a:t>(42,80)</a:t>
            </a:r>
          </a:p>
          <a:p>
            <a:r>
              <a:rPr lang="en-US" b="1" dirty="0"/>
              <a:t>(4,25)</a:t>
            </a:r>
          </a:p>
          <a:p>
            <a:r>
              <a:rPr lang="en-US" b="1" dirty="0"/>
              <a:t>(12,44)</a:t>
            </a:r>
          </a:p>
          <a:p>
            <a:r>
              <a:rPr lang="en-US" b="1" dirty="0"/>
              <a:t>(14,32)</a:t>
            </a:r>
          </a:p>
          <a:p>
            <a:r>
              <a:rPr lang="en-US" b="1" dirty="0"/>
              <a:t>(17,11)</a:t>
            </a:r>
          </a:p>
          <a:p>
            <a:r>
              <a:rPr lang="en-US" b="1" dirty="0"/>
              <a:t>(13,78)</a:t>
            </a:r>
          </a:p>
          <a:p>
            <a:r>
              <a:rPr lang="en-US" b="1" dirty="0"/>
              <a:t>(37,98)</a:t>
            </a:r>
          </a:p>
          <a:p>
            <a:pPr marL="0" indent="0">
              <a:buNone/>
            </a:pPr>
            <a:endParaRPr lang="en-US" dirty="0"/>
          </a:p>
        </p:txBody>
      </p:sp>
      <p:graphicFrame>
        <p:nvGraphicFramePr>
          <p:cNvPr id="4" name="Table 3"/>
          <p:cNvGraphicFramePr>
            <a:graphicFrameLocks noGrp="1"/>
          </p:cNvGraphicFramePr>
          <p:nvPr/>
        </p:nvGraphicFramePr>
        <p:xfrm>
          <a:off x="2438400" y="1752600"/>
          <a:ext cx="6019800" cy="3352800"/>
        </p:xfrm>
        <a:graphic>
          <a:graphicData uri="http://schemas.openxmlformats.org/drawingml/2006/table">
            <a:tbl>
              <a:tblPr>
                <a:tableStyleId>{3C2FFA5D-87B4-456A-9821-1D502468CF0F}</a:tableStyleId>
              </a:tblPr>
              <a:tblGrid>
                <a:gridCol w="1504950">
                  <a:extLst>
                    <a:ext uri="{9D8B030D-6E8A-4147-A177-3AD203B41FA5}">
                      <a16:colId xmlns:a16="http://schemas.microsoft.com/office/drawing/2014/main" val="20000"/>
                    </a:ext>
                  </a:extLst>
                </a:gridCol>
                <a:gridCol w="1504950">
                  <a:extLst>
                    <a:ext uri="{9D8B030D-6E8A-4147-A177-3AD203B41FA5}">
                      <a16:colId xmlns:a16="http://schemas.microsoft.com/office/drawing/2014/main" val="20001"/>
                    </a:ext>
                  </a:extLst>
                </a:gridCol>
                <a:gridCol w="1504950">
                  <a:extLst>
                    <a:ext uri="{9D8B030D-6E8A-4147-A177-3AD203B41FA5}">
                      <a16:colId xmlns:a16="http://schemas.microsoft.com/office/drawing/2014/main" val="20002"/>
                    </a:ext>
                  </a:extLst>
                </a:gridCol>
                <a:gridCol w="1504950">
                  <a:extLst>
                    <a:ext uri="{9D8B030D-6E8A-4147-A177-3AD203B41FA5}">
                      <a16:colId xmlns:a16="http://schemas.microsoft.com/office/drawing/2014/main" val="20003"/>
                    </a:ext>
                  </a:extLst>
                </a:gridCol>
              </a:tblGrid>
              <a:tr h="0">
                <a:tc>
                  <a:txBody>
                    <a:bodyPr/>
                    <a:lstStyle/>
                    <a:p>
                      <a:pPr algn="ctr" fontAlgn="t"/>
                      <a:r>
                        <a:rPr lang="en-US">
                          <a:effectLst/>
                        </a:rPr>
                        <a:t>Sr.No.</a:t>
                      </a:r>
                    </a:p>
                  </a:txBody>
                  <a:tcPr marL="60960" marR="60960" marT="60960" marB="60960"/>
                </a:tc>
                <a:tc>
                  <a:txBody>
                    <a:bodyPr/>
                    <a:lstStyle/>
                    <a:p>
                      <a:pPr algn="ctr" fontAlgn="t"/>
                      <a:r>
                        <a:rPr lang="en-US">
                          <a:effectLst/>
                        </a:rPr>
                        <a:t>Key</a:t>
                      </a:r>
                    </a:p>
                  </a:txBody>
                  <a:tcPr marL="60960" marR="60960" marT="60960" marB="60960"/>
                </a:tc>
                <a:tc>
                  <a:txBody>
                    <a:bodyPr/>
                    <a:lstStyle/>
                    <a:p>
                      <a:pPr algn="ctr" fontAlgn="t"/>
                      <a:r>
                        <a:rPr lang="en-US">
                          <a:effectLst/>
                        </a:rPr>
                        <a:t>Hash</a:t>
                      </a:r>
                    </a:p>
                  </a:txBody>
                  <a:tcPr marL="60960" marR="60960" marT="60960" marB="60960"/>
                </a:tc>
                <a:tc>
                  <a:txBody>
                    <a:bodyPr/>
                    <a:lstStyle/>
                    <a:p>
                      <a:pPr algn="ctr" fontAlgn="t"/>
                      <a:r>
                        <a:rPr lang="en-US">
                          <a:effectLst/>
                        </a:rPr>
                        <a:t>Array Index</a:t>
                      </a:r>
                    </a:p>
                  </a:txBody>
                  <a:tcPr marL="60960" marR="60960" marT="60960" marB="60960"/>
                </a:tc>
                <a:extLst>
                  <a:ext uri="{0D108BD9-81ED-4DB2-BD59-A6C34878D82A}">
                    <a16:rowId xmlns:a16="http://schemas.microsoft.com/office/drawing/2014/main" val="10000"/>
                  </a:ext>
                </a:extLst>
              </a:tr>
              <a:tr h="0">
                <a:tc>
                  <a:txBody>
                    <a:bodyPr/>
                    <a:lstStyle/>
                    <a:p>
                      <a:pPr fontAlgn="t"/>
                      <a:r>
                        <a:rPr lang="en-US">
                          <a:effectLst/>
                        </a:rPr>
                        <a:t>1</a:t>
                      </a:r>
                    </a:p>
                  </a:txBody>
                  <a:tcPr marL="60960" marR="60960" marT="60960" marB="60960"/>
                </a:tc>
                <a:tc>
                  <a:txBody>
                    <a:bodyPr/>
                    <a:lstStyle/>
                    <a:p>
                      <a:pPr fontAlgn="t"/>
                      <a:r>
                        <a:rPr lang="en-US">
                          <a:effectLst/>
                        </a:rPr>
                        <a:t>1</a:t>
                      </a:r>
                    </a:p>
                  </a:txBody>
                  <a:tcPr marL="60960" marR="60960" marT="60960" marB="60960"/>
                </a:tc>
                <a:tc>
                  <a:txBody>
                    <a:bodyPr/>
                    <a:lstStyle/>
                    <a:p>
                      <a:pPr fontAlgn="t"/>
                      <a:r>
                        <a:rPr lang="en-US">
                          <a:effectLst/>
                        </a:rPr>
                        <a:t>1 % 20 = 1</a:t>
                      </a:r>
                    </a:p>
                  </a:txBody>
                  <a:tcPr marL="60960" marR="60960" marT="60960" marB="60960"/>
                </a:tc>
                <a:tc>
                  <a:txBody>
                    <a:bodyPr/>
                    <a:lstStyle/>
                    <a:p>
                      <a:pPr fontAlgn="t"/>
                      <a:r>
                        <a:rPr lang="en-US">
                          <a:effectLst/>
                        </a:rPr>
                        <a:t>1</a:t>
                      </a:r>
                    </a:p>
                  </a:txBody>
                  <a:tcPr marL="60960" marR="60960" marT="60960" marB="60960"/>
                </a:tc>
                <a:extLst>
                  <a:ext uri="{0D108BD9-81ED-4DB2-BD59-A6C34878D82A}">
                    <a16:rowId xmlns:a16="http://schemas.microsoft.com/office/drawing/2014/main" val="10001"/>
                  </a:ext>
                </a:extLst>
              </a:tr>
              <a:tr h="0">
                <a:tc>
                  <a:txBody>
                    <a:bodyPr/>
                    <a:lstStyle/>
                    <a:p>
                      <a:pPr fontAlgn="t"/>
                      <a:r>
                        <a:rPr lang="en-US">
                          <a:effectLst/>
                        </a:rPr>
                        <a:t>2</a:t>
                      </a:r>
                    </a:p>
                  </a:txBody>
                  <a:tcPr marL="60960" marR="60960" marT="60960" marB="60960"/>
                </a:tc>
                <a:tc>
                  <a:txBody>
                    <a:bodyPr/>
                    <a:lstStyle/>
                    <a:p>
                      <a:pPr fontAlgn="t"/>
                      <a:r>
                        <a:rPr lang="en-US">
                          <a:effectLst/>
                        </a:rPr>
                        <a:t>2</a:t>
                      </a:r>
                    </a:p>
                  </a:txBody>
                  <a:tcPr marL="60960" marR="60960" marT="60960" marB="60960"/>
                </a:tc>
                <a:tc>
                  <a:txBody>
                    <a:bodyPr/>
                    <a:lstStyle/>
                    <a:p>
                      <a:pPr fontAlgn="t"/>
                      <a:r>
                        <a:rPr lang="en-US">
                          <a:effectLst/>
                        </a:rPr>
                        <a:t>2 % 20 = 2</a:t>
                      </a:r>
                    </a:p>
                  </a:txBody>
                  <a:tcPr marL="60960" marR="60960" marT="60960" marB="60960"/>
                </a:tc>
                <a:tc>
                  <a:txBody>
                    <a:bodyPr/>
                    <a:lstStyle/>
                    <a:p>
                      <a:pPr fontAlgn="t"/>
                      <a:r>
                        <a:rPr lang="en-US">
                          <a:effectLst/>
                        </a:rPr>
                        <a:t>2</a:t>
                      </a:r>
                    </a:p>
                  </a:txBody>
                  <a:tcPr marL="60960" marR="60960" marT="60960" marB="60960"/>
                </a:tc>
                <a:extLst>
                  <a:ext uri="{0D108BD9-81ED-4DB2-BD59-A6C34878D82A}">
                    <a16:rowId xmlns:a16="http://schemas.microsoft.com/office/drawing/2014/main" val="10002"/>
                  </a:ext>
                </a:extLst>
              </a:tr>
              <a:tr h="0">
                <a:tc>
                  <a:txBody>
                    <a:bodyPr/>
                    <a:lstStyle/>
                    <a:p>
                      <a:pPr fontAlgn="t"/>
                      <a:r>
                        <a:rPr lang="en-US">
                          <a:effectLst/>
                        </a:rPr>
                        <a:t>3</a:t>
                      </a:r>
                    </a:p>
                  </a:txBody>
                  <a:tcPr marL="60960" marR="60960" marT="60960" marB="60960"/>
                </a:tc>
                <a:tc>
                  <a:txBody>
                    <a:bodyPr/>
                    <a:lstStyle/>
                    <a:p>
                      <a:pPr fontAlgn="t"/>
                      <a:r>
                        <a:rPr lang="en-US">
                          <a:effectLst/>
                        </a:rPr>
                        <a:t>42</a:t>
                      </a:r>
                    </a:p>
                  </a:txBody>
                  <a:tcPr marL="60960" marR="60960" marT="60960" marB="60960"/>
                </a:tc>
                <a:tc>
                  <a:txBody>
                    <a:bodyPr/>
                    <a:lstStyle/>
                    <a:p>
                      <a:pPr fontAlgn="t"/>
                      <a:r>
                        <a:rPr lang="en-US">
                          <a:effectLst/>
                        </a:rPr>
                        <a:t>42 % 20 = 2</a:t>
                      </a:r>
                    </a:p>
                  </a:txBody>
                  <a:tcPr marL="60960" marR="60960" marT="60960" marB="60960"/>
                </a:tc>
                <a:tc>
                  <a:txBody>
                    <a:bodyPr/>
                    <a:lstStyle/>
                    <a:p>
                      <a:pPr fontAlgn="t"/>
                      <a:r>
                        <a:rPr lang="en-US">
                          <a:effectLst/>
                        </a:rPr>
                        <a:t>2</a:t>
                      </a:r>
                    </a:p>
                  </a:txBody>
                  <a:tcPr marL="60960" marR="60960" marT="60960" marB="60960"/>
                </a:tc>
                <a:extLst>
                  <a:ext uri="{0D108BD9-81ED-4DB2-BD59-A6C34878D82A}">
                    <a16:rowId xmlns:a16="http://schemas.microsoft.com/office/drawing/2014/main" val="10003"/>
                  </a:ext>
                </a:extLst>
              </a:tr>
              <a:tr h="0">
                <a:tc>
                  <a:txBody>
                    <a:bodyPr/>
                    <a:lstStyle/>
                    <a:p>
                      <a:pPr fontAlgn="t"/>
                      <a:r>
                        <a:rPr lang="en-US">
                          <a:effectLst/>
                        </a:rPr>
                        <a:t>4</a:t>
                      </a:r>
                    </a:p>
                  </a:txBody>
                  <a:tcPr marL="60960" marR="60960" marT="60960" marB="60960"/>
                </a:tc>
                <a:tc>
                  <a:txBody>
                    <a:bodyPr/>
                    <a:lstStyle/>
                    <a:p>
                      <a:pPr fontAlgn="t"/>
                      <a:r>
                        <a:rPr lang="en-US">
                          <a:effectLst/>
                        </a:rPr>
                        <a:t>4</a:t>
                      </a:r>
                    </a:p>
                  </a:txBody>
                  <a:tcPr marL="60960" marR="60960" marT="60960" marB="60960"/>
                </a:tc>
                <a:tc>
                  <a:txBody>
                    <a:bodyPr/>
                    <a:lstStyle/>
                    <a:p>
                      <a:pPr fontAlgn="t"/>
                      <a:r>
                        <a:rPr lang="en-US">
                          <a:effectLst/>
                        </a:rPr>
                        <a:t>4 % 20 = 4</a:t>
                      </a:r>
                    </a:p>
                  </a:txBody>
                  <a:tcPr marL="60960" marR="60960" marT="60960" marB="60960"/>
                </a:tc>
                <a:tc>
                  <a:txBody>
                    <a:bodyPr/>
                    <a:lstStyle/>
                    <a:p>
                      <a:pPr fontAlgn="t"/>
                      <a:r>
                        <a:rPr lang="en-US">
                          <a:effectLst/>
                        </a:rPr>
                        <a:t>4</a:t>
                      </a:r>
                    </a:p>
                  </a:txBody>
                  <a:tcPr marL="60960" marR="60960" marT="60960" marB="60960"/>
                </a:tc>
                <a:extLst>
                  <a:ext uri="{0D108BD9-81ED-4DB2-BD59-A6C34878D82A}">
                    <a16:rowId xmlns:a16="http://schemas.microsoft.com/office/drawing/2014/main" val="10004"/>
                  </a:ext>
                </a:extLst>
              </a:tr>
              <a:tr h="0">
                <a:tc>
                  <a:txBody>
                    <a:bodyPr/>
                    <a:lstStyle/>
                    <a:p>
                      <a:pPr fontAlgn="t"/>
                      <a:r>
                        <a:rPr lang="en-US">
                          <a:effectLst/>
                        </a:rPr>
                        <a:t>5</a:t>
                      </a:r>
                    </a:p>
                  </a:txBody>
                  <a:tcPr marL="60960" marR="60960" marT="60960" marB="60960"/>
                </a:tc>
                <a:tc>
                  <a:txBody>
                    <a:bodyPr/>
                    <a:lstStyle/>
                    <a:p>
                      <a:pPr fontAlgn="t"/>
                      <a:r>
                        <a:rPr lang="en-US" dirty="0">
                          <a:effectLst/>
                        </a:rPr>
                        <a:t>12</a:t>
                      </a:r>
                    </a:p>
                  </a:txBody>
                  <a:tcPr marL="60960" marR="60960" marT="60960" marB="60960"/>
                </a:tc>
                <a:tc>
                  <a:txBody>
                    <a:bodyPr/>
                    <a:lstStyle/>
                    <a:p>
                      <a:pPr fontAlgn="t"/>
                      <a:r>
                        <a:rPr lang="en-US">
                          <a:effectLst/>
                        </a:rPr>
                        <a:t>12 % 20 = 12</a:t>
                      </a:r>
                    </a:p>
                  </a:txBody>
                  <a:tcPr marL="60960" marR="60960" marT="60960" marB="60960"/>
                </a:tc>
                <a:tc>
                  <a:txBody>
                    <a:bodyPr/>
                    <a:lstStyle/>
                    <a:p>
                      <a:pPr fontAlgn="t"/>
                      <a:r>
                        <a:rPr lang="en-US">
                          <a:effectLst/>
                        </a:rPr>
                        <a:t>12</a:t>
                      </a:r>
                    </a:p>
                  </a:txBody>
                  <a:tcPr marL="60960" marR="60960" marT="60960" marB="60960"/>
                </a:tc>
                <a:extLst>
                  <a:ext uri="{0D108BD9-81ED-4DB2-BD59-A6C34878D82A}">
                    <a16:rowId xmlns:a16="http://schemas.microsoft.com/office/drawing/2014/main" val="10005"/>
                  </a:ext>
                </a:extLst>
              </a:tr>
              <a:tr h="0">
                <a:tc>
                  <a:txBody>
                    <a:bodyPr/>
                    <a:lstStyle/>
                    <a:p>
                      <a:pPr fontAlgn="t"/>
                      <a:r>
                        <a:rPr lang="en-US">
                          <a:effectLst/>
                        </a:rPr>
                        <a:t>6</a:t>
                      </a:r>
                    </a:p>
                  </a:txBody>
                  <a:tcPr marL="60960" marR="60960" marT="60960" marB="60960"/>
                </a:tc>
                <a:tc>
                  <a:txBody>
                    <a:bodyPr/>
                    <a:lstStyle/>
                    <a:p>
                      <a:pPr fontAlgn="t"/>
                      <a:r>
                        <a:rPr lang="en-US">
                          <a:effectLst/>
                        </a:rPr>
                        <a:t>14</a:t>
                      </a:r>
                    </a:p>
                  </a:txBody>
                  <a:tcPr marL="60960" marR="60960" marT="60960" marB="60960"/>
                </a:tc>
                <a:tc>
                  <a:txBody>
                    <a:bodyPr/>
                    <a:lstStyle/>
                    <a:p>
                      <a:pPr fontAlgn="t"/>
                      <a:r>
                        <a:rPr lang="en-US">
                          <a:effectLst/>
                        </a:rPr>
                        <a:t>14 % 20 = 14</a:t>
                      </a:r>
                    </a:p>
                  </a:txBody>
                  <a:tcPr marL="60960" marR="60960" marT="60960" marB="60960"/>
                </a:tc>
                <a:tc>
                  <a:txBody>
                    <a:bodyPr/>
                    <a:lstStyle/>
                    <a:p>
                      <a:pPr fontAlgn="t"/>
                      <a:r>
                        <a:rPr lang="en-US">
                          <a:effectLst/>
                        </a:rPr>
                        <a:t>14</a:t>
                      </a:r>
                    </a:p>
                  </a:txBody>
                  <a:tcPr marL="60960" marR="60960" marT="60960" marB="60960"/>
                </a:tc>
                <a:extLst>
                  <a:ext uri="{0D108BD9-81ED-4DB2-BD59-A6C34878D82A}">
                    <a16:rowId xmlns:a16="http://schemas.microsoft.com/office/drawing/2014/main" val="10006"/>
                  </a:ext>
                </a:extLst>
              </a:tr>
              <a:tr h="0">
                <a:tc>
                  <a:txBody>
                    <a:bodyPr/>
                    <a:lstStyle/>
                    <a:p>
                      <a:pPr fontAlgn="t"/>
                      <a:r>
                        <a:rPr lang="en-US">
                          <a:effectLst/>
                        </a:rPr>
                        <a:t>7</a:t>
                      </a:r>
                    </a:p>
                  </a:txBody>
                  <a:tcPr marL="60960" marR="60960" marT="60960" marB="60960"/>
                </a:tc>
                <a:tc>
                  <a:txBody>
                    <a:bodyPr/>
                    <a:lstStyle/>
                    <a:p>
                      <a:pPr fontAlgn="t"/>
                      <a:r>
                        <a:rPr lang="en-US">
                          <a:effectLst/>
                        </a:rPr>
                        <a:t>17</a:t>
                      </a:r>
                    </a:p>
                  </a:txBody>
                  <a:tcPr marL="60960" marR="60960" marT="60960" marB="60960"/>
                </a:tc>
                <a:tc>
                  <a:txBody>
                    <a:bodyPr/>
                    <a:lstStyle/>
                    <a:p>
                      <a:pPr fontAlgn="t"/>
                      <a:r>
                        <a:rPr lang="en-US">
                          <a:effectLst/>
                        </a:rPr>
                        <a:t>17 % 20 = 17</a:t>
                      </a:r>
                    </a:p>
                  </a:txBody>
                  <a:tcPr marL="60960" marR="60960" marT="60960" marB="60960"/>
                </a:tc>
                <a:tc>
                  <a:txBody>
                    <a:bodyPr/>
                    <a:lstStyle/>
                    <a:p>
                      <a:pPr fontAlgn="t"/>
                      <a:r>
                        <a:rPr lang="en-US">
                          <a:effectLst/>
                        </a:rPr>
                        <a:t>17</a:t>
                      </a:r>
                    </a:p>
                  </a:txBody>
                  <a:tcPr marL="60960" marR="60960" marT="60960" marB="60960"/>
                </a:tc>
                <a:extLst>
                  <a:ext uri="{0D108BD9-81ED-4DB2-BD59-A6C34878D82A}">
                    <a16:rowId xmlns:a16="http://schemas.microsoft.com/office/drawing/2014/main" val="10007"/>
                  </a:ext>
                </a:extLst>
              </a:tr>
              <a:tr h="0">
                <a:tc>
                  <a:txBody>
                    <a:bodyPr/>
                    <a:lstStyle/>
                    <a:p>
                      <a:pPr fontAlgn="t"/>
                      <a:r>
                        <a:rPr lang="en-US">
                          <a:effectLst/>
                        </a:rPr>
                        <a:t>8</a:t>
                      </a:r>
                    </a:p>
                  </a:txBody>
                  <a:tcPr marL="60960" marR="60960" marT="60960" marB="60960"/>
                </a:tc>
                <a:tc>
                  <a:txBody>
                    <a:bodyPr/>
                    <a:lstStyle/>
                    <a:p>
                      <a:pPr fontAlgn="t"/>
                      <a:r>
                        <a:rPr lang="en-US">
                          <a:effectLst/>
                        </a:rPr>
                        <a:t>13</a:t>
                      </a:r>
                    </a:p>
                  </a:txBody>
                  <a:tcPr marL="60960" marR="60960" marT="60960" marB="60960"/>
                </a:tc>
                <a:tc>
                  <a:txBody>
                    <a:bodyPr/>
                    <a:lstStyle/>
                    <a:p>
                      <a:pPr fontAlgn="t"/>
                      <a:r>
                        <a:rPr lang="en-US">
                          <a:effectLst/>
                        </a:rPr>
                        <a:t>13 % 20 = 13</a:t>
                      </a:r>
                    </a:p>
                  </a:txBody>
                  <a:tcPr marL="60960" marR="60960" marT="60960" marB="60960"/>
                </a:tc>
                <a:tc>
                  <a:txBody>
                    <a:bodyPr/>
                    <a:lstStyle/>
                    <a:p>
                      <a:pPr fontAlgn="t"/>
                      <a:r>
                        <a:rPr lang="en-US">
                          <a:effectLst/>
                        </a:rPr>
                        <a:t>13</a:t>
                      </a:r>
                    </a:p>
                  </a:txBody>
                  <a:tcPr marL="60960" marR="60960" marT="60960" marB="60960"/>
                </a:tc>
                <a:extLst>
                  <a:ext uri="{0D108BD9-81ED-4DB2-BD59-A6C34878D82A}">
                    <a16:rowId xmlns:a16="http://schemas.microsoft.com/office/drawing/2014/main" val="10008"/>
                  </a:ext>
                </a:extLst>
              </a:tr>
              <a:tr h="0">
                <a:tc>
                  <a:txBody>
                    <a:bodyPr/>
                    <a:lstStyle/>
                    <a:p>
                      <a:pPr fontAlgn="t"/>
                      <a:r>
                        <a:rPr lang="en-US">
                          <a:effectLst/>
                        </a:rPr>
                        <a:t>9</a:t>
                      </a:r>
                    </a:p>
                  </a:txBody>
                  <a:tcPr marL="60960" marR="60960" marT="60960" marB="60960"/>
                </a:tc>
                <a:tc>
                  <a:txBody>
                    <a:bodyPr/>
                    <a:lstStyle/>
                    <a:p>
                      <a:pPr fontAlgn="t"/>
                      <a:r>
                        <a:rPr lang="en-US" dirty="0">
                          <a:effectLst/>
                        </a:rPr>
                        <a:t>37</a:t>
                      </a:r>
                    </a:p>
                  </a:txBody>
                  <a:tcPr marL="60960" marR="60960" marT="60960" marB="60960"/>
                </a:tc>
                <a:tc>
                  <a:txBody>
                    <a:bodyPr/>
                    <a:lstStyle/>
                    <a:p>
                      <a:pPr fontAlgn="t"/>
                      <a:r>
                        <a:rPr lang="en-US">
                          <a:effectLst/>
                        </a:rPr>
                        <a:t>37 % 20 = 17</a:t>
                      </a:r>
                    </a:p>
                  </a:txBody>
                  <a:tcPr marL="60960" marR="60960" marT="60960" marB="60960"/>
                </a:tc>
                <a:tc>
                  <a:txBody>
                    <a:bodyPr/>
                    <a:lstStyle/>
                    <a:p>
                      <a:pPr fontAlgn="t"/>
                      <a:r>
                        <a:rPr lang="en-US" dirty="0">
                          <a:effectLst/>
                        </a:rPr>
                        <a:t>17</a:t>
                      </a:r>
                    </a:p>
                  </a:txBody>
                  <a:tcPr marL="60960" marR="60960" marT="60960" marB="6096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859924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3600"/>
            <a:ext cx="7391040" cy="1144800"/>
          </a:xfrm>
        </p:spPr>
        <p:txBody>
          <a:bodyPr/>
          <a:lstStyle/>
          <a:p>
            <a:r>
              <a:rPr lang="en-US" b="1" dirty="0"/>
              <a:t>Good Hash Function</a:t>
            </a:r>
          </a:p>
        </p:txBody>
      </p:sp>
      <p:sp>
        <p:nvSpPr>
          <p:cNvPr id="3" name="Content Placeholder 2"/>
          <p:cNvSpPr>
            <a:spLocks noGrp="1"/>
          </p:cNvSpPr>
          <p:nvPr>
            <p:ph idx="1"/>
          </p:nvPr>
        </p:nvSpPr>
        <p:spPr/>
        <p:txBody>
          <a:bodyPr/>
          <a:lstStyle/>
          <a:p>
            <a:pPr marL="514350" indent="-285750" fontAlgn="base">
              <a:buFont typeface="Arial" panose="020B0604020202020204" pitchFamily="34" charset="0"/>
              <a:buChar char="•"/>
            </a:pPr>
            <a:r>
              <a:rPr lang="en-US" dirty="0"/>
              <a:t>Efficiently computable.</a:t>
            </a:r>
          </a:p>
          <a:p>
            <a:pPr marL="514350" indent="-285750" fontAlgn="base">
              <a:buFont typeface="Arial" panose="020B0604020202020204" pitchFamily="34" charset="0"/>
              <a:buChar char="•"/>
            </a:pPr>
            <a:endParaRPr lang="en-US" dirty="0"/>
          </a:p>
          <a:p>
            <a:pPr marL="514350" indent="-285750" fontAlgn="base">
              <a:buFont typeface="Arial" panose="020B0604020202020204" pitchFamily="34" charset="0"/>
              <a:buChar char="•"/>
            </a:pPr>
            <a:endParaRPr lang="en-US" dirty="0"/>
          </a:p>
          <a:p>
            <a:pPr marL="514350" indent="-285750" fontAlgn="base">
              <a:buFont typeface="Arial" panose="020B0604020202020204" pitchFamily="34" charset="0"/>
              <a:buChar char="•"/>
            </a:pPr>
            <a:r>
              <a:rPr lang="en-US" dirty="0"/>
              <a:t>Should uniformly distribute the keys (Each table position equally likely for each key)</a:t>
            </a:r>
          </a:p>
        </p:txBody>
      </p:sp>
    </p:spTree>
    <p:extLst>
      <p:ext uri="{BB962C8B-B14F-4D97-AF65-F5344CB8AC3E}">
        <p14:creationId xmlns:p14="http://schemas.microsoft.com/office/powerpoint/2010/main" val="3699353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7467600" cy="609600"/>
          </a:xfrm>
        </p:spPr>
        <p:txBody>
          <a:bodyPr/>
          <a:lstStyle/>
          <a:p>
            <a:r>
              <a:rPr lang="en-US" dirty="0">
                <a:solidFill>
                  <a:srgbClr val="FF0000"/>
                </a:solidFill>
              </a:rPr>
              <a:t>Collision Resolution Technique</a:t>
            </a:r>
          </a:p>
        </p:txBody>
      </p:sp>
      <p:sp>
        <p:nvSpPr>
          <p:cNvPr id="3" name="Rectangle 2"/>
          <p:cNvSpPr/>
          <p:nvPr/>
        </p:nvSpPr>
        <p:spPr>
          <a:xfrm>
            <a:off x="1219200" y="1776948"/>
            <a:ext cx="7239000" cy="3785652"/>
          </a:xfrm>
          <a:prstGeom prst="rect">
            <a:avLst/>
          </a:prstGeom>
        </p:spPr>
        <p:txBody>
          <a:bodyPr wrap="square">
            <a:spAutoFit/>
          </a:bodyPr>
          <a:lstStyle/>
          <a:p>
            <a:pPr algn="just"/>
            <a:r>
              <a:rPr lang="en-US" sz="2000" b="1" dirty="0">
                <a:solidFill>
                  <a:srgbClr val="000000"/>
                </a:solidFill>
                <a:latin typeface="proxima_novaregular"/>
              </a:rPr>
              <a:t>Hashing in data structure</a:t>
            </a:r>
            <a:r>
              <a:rPr lang="en-US" sz="2000" dirty="0">
                <a:solidFill>
                  <a:srgbClr val="000000"/>
                </a:solidFill>
                <a:latin typeface="proxima_novaregular"/>
              </a:rPr>
              <a:t> falls into a collision if two keys are assigned the same index number in the hash table. The collision creates a problem because each index in a hash table is supposed to store only one value. </a:t>
            </a:r>
          </a:p>
          <a:p>
            <a:pPr algn="just"/>
            <a:r>
              <a:rPr lang="en-US" sz="2000" b="1" dirty="0">
                <a:solidFill>
                  <a:srgbClr val="000000"/>
                </a:solidFill>
                <a:latin typeface="proxima_novaregular"/>
              </a:rPr>
              <a:t>Hashing in data structure</a:t>
            </a:r>
            <a:r>
              <a:rPr lang="en-US" sz="2000" dirty="0">
                <a:solidFill>
                  <a:srgbClr val="000000"/>
                </a:solidFill>
                <a:latin typeface="proxima_novaregular"/>
              </a:rPr>
              <a:t> uses several collision resolution techniques to manage the performance of a hash table.</a:t>
            </a:r>
          </a:p>
          <a:p>
            <a:pPr algn="just"/>
            <a:r>
              <a:rPr lang="en-US" sz="2000" dirty="0">
                <a:latin typeface="Times New Roman" panose="02020603050405020304" pitchFamily="18" charset="0"/>
                <a:cs typeface="Times New Roman" panose="02020603050405020304" pitchFamily="18" charset="0"/>
              </a:rPr>
              <a:t>It is a process of finding an alternate location. The collision resolution techniques can be named as-</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OPEN HASHING (Chaining)</a:t>
            </a:r>
          </a:p>
          <a:p>
            <a:pPr marL="342900" indent="-34290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CLOSE HASHING (open addressing)</a:t>
            </a:r>
          </a:p>
          <a:p>
            <a:pPr algn="just"/>
            <a:endParaRPr lang="en-US" sz="2000" dirty="0"/>
          </a:p>
        </p:txBody>
      </p:sp>
    </p:spTree>
    <p:extLst>
      <p:ext uri="{BB962C8B-B14F-4D97-AF65-F5344CB8AC3E}">
        <p14:creationId xmlns:p14="http://schemas.microsoft.com/office/powerpoint/2010/main" val="32805630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457200"/>
            <a:ext cx="7239000" cy="609600"/>
          </a:xfrm>
        </p:spPr>
        <p:txBody>
          <a:bodyPr/>
          <a:lstStyle/>
          <a:p>
            <a:r>
              <a:rPr lang="en-US" dirty="0">
                <a:solidFill>
                  <a:srgbClr val="FF0000"/>
                </a:solidFill>
              </a:rPr>
              <a:t>Open Hashing</a:t>
            </a:r>
          </a:p>
        </p:txBody>
      </p:sp>
      <p:sp>
        <p:nvSpPr>
          <p:cNvPr id="3" name="TextBox 2"/>
          <p:cNvSpPr txBox="1"/>
          <p:nvPr/>
        </p:nvSpPr>
        <p:spPr>
          <a:xfrm>
            <a:off x="1046018" y="1182231"/>
            <a:ext cx="7488382" cy="323165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Chaining Method</a:t>
            </a:r>
          </a:p>
          <a:p>
            <a:pPr algn="just"/>
            <a:r>
              <a:rPr lang="en-US" sz="2000" dirty="0">
                <a:latin typeface="Times New Roman" panose="02020603050405020304" pitchFamily="18" charset="0"/>
                <a:cs typeface="Times New Roman" panose="02020603050405020304" pitchFamily="18" charset="0"/>
              </a:rPr>
              <a:t>In chaining, if a hash function produces the same index for multiple elements, these elements are stored in the same index by using a linked list.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Now, we can use a key K to search in the linked list by just linearly traversing. If the intrinsic key for any entry is equal to K then it means that we have found our entry. If we have reached the end of the linked list and yet we haven’t found our entry then it means that the entry does not exist. </a:t>
            </a:r>
          </a:p>
        </p:txBody>
      </p:sp>
    </p:spTree>
    <p:extLst>
      <p:ext uri="{BB962C8B-B14F-4D97-AF65-F5344CB8AC3E}">
        <p14:creationId xmlns:p14="http://schemas.microsoft.com/office/powerpoint/2010/main" val="566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125" y="981075"/>
            <a:ext cx="7886700" cy="503635"/>
          </a:xfrm>
        </p:spPr>
        <p:txBody>
          <a:bodyPr>
            <a:normAutofit fontScale="90000"/>
          </a:bodyPr>
          <a:lstStyle/>
          <a:p>
            <a:pPr algn="ctr" eaLnBrk="1" hangingPunct="1">
              <a:defRPr/>
            </a:pPr>
            <a:r>
              <a:rPr lang="en-US" sz="2100" dirty="0"/>
              <a:t>Contents of the Syllabus</a:t>
            </a:r>
            <a:br>
              <a:rPr lang="en-US" sz="2100" dirty="0"/>
            </a:br>
            <a:r>
              <a:rPr lang="en-US" sz="2100" dirty="0"/>
              <a:t> </a:t>
            </a:r>
            <a:endParaRPr lang="en-US" dirty="0"/>
          </a:p>
        </p:txBody>
      </p:sp>
      <p:sp>
        <p:nvSpPr>
          <p:cNvPr id="3" name="Content Placeholder 2"/>
          <p:cNvSpPr>
            <a:spLocks noGrp="1"/>
          </p:cNvSpPr>
          <p:nvPr>
            <p:ph idx="1"/>
          </p:nvPr>
        </p:nvSpPr>
        <p:spPr>
          <a:xfrm>
            <a:off x="598885" y="1403748"/>
            <a:ext cx="8154590" cy="4344590"/>
          </a:xfrm>
        </p:spPr>
        <p:txBody>
          <a:bodyPr>
            <a:normAutofit/>
          </a:bodyPr>
          <a:lstStyle/>
          <a:p>
            <a:pPr algn="ctr" eaLnBrk="1" hangingPunct="1">
              <a:buFont typeface="Arial" pitchFamily="34" charset="0"/>
              <a:buNone/>
              <a:defRPr/>
            </a:pPr>
            <a:endParaRPr lang="en-US" sz="1275" b="1" dirty="0">
              <a:latin typeface="Times New Roman" pitchFamily="18" charset="0"/>
              <a:cs typeface="Times New Roman" pitchFamily="18" charset="0"/>
            </a:endParaRPr>
          </a:p>
          <a:p>
            <a:pPr algn="ctr">
              <a:buNone/>
              <a:defRPr/>
            </a:pPr>
            <a:r>
              <a:rPr lang="en-US" sz="1275" b="1" dirty="0">
                <a:latin typeface="Times New Roman" pitchFamily="18" charset="0"/>
                <a:cs typeface="Times New Roman" pitchFamily="18" charset="0"/>
              </a:rPr>
              <a:t>UNIT-III </a:t>
            </a:r>
            <a:r>
              <a:rPr lang="en-US" sz="1200" b="1" dirty="0">
                <a:latin typeface="Times New Roman" pitchFamily="18" charset="0"/>
                <a:cs typeface="Times New Roman" pitchFamily="18" charset="0"/>
              </a:rPr>
              <a:t>(15h)</a:t>
            </a:r>
            <a:r>
              <a:rPr lang="en-IN" sz="1200" b="1" dirty="0">
                <a:latin typeface="Times New Roman"/>
                <a:ea typeface="Times New Roman"/>
              </a:rPr>
              <a:t>	     </a:t>
            </a:r>
            <a:endParaRPr lang="en-US" sz="1200" dirty="0"/>
          </a:p>
          <a:p>
            <a:pPr algn="just">
              <a:buNone/>
            </a:pPr>
            <a:r>
              <a:rPr lang="en-IN" sz="1250" b="1" dirty="0">
                <a:latin typeface="Times New Roman"/>
                <a:ea typeface="Times New Roman"/>
              </a:rPr>
              <a:t>Approximation algorithms: </a:t>
            </a:r>
            <a:r>
              <a:rPr lang="en-IN" sz="1250" dirty="0">
                <a:latin typeface="Times New Roman"/>
              </a:rPr>
              <a:t>Need of approximation algorithms: Introduction to P, NP, NP-Hard and NP-Complete Greedy Approach, Dynamic Approach, Knapsack, Huffman Coding, TSP, All pair shortest path, Longest Common Subsequence Problem, Matrix Chain Multiplication. 	                                                                                 </a:t>
            </a:r>
            <a:r>
              <a:rPr lang="en-US" sz="1250" dirty="0">
                <a:latin typeface="Times New Roman"/>
              </a:rPr>
              <a:t>[7]</a:t>
            </a:r>
          </a:p>
          <a:p>
            <a:pPr algn="just">
              <a:buNone/>
            </a:pPr>
            <a:endParaRPr lang="en-US" sz="1250" b="1" dirty="0">
              <a:latin typeface="Times New Roman"/>
            </a:endParaRPr>
          </a:p>
          <a:p>
            <a:pPr algn="just">
              <a:buNone/>
            </a:pPr>
            <a:r>
              <a:rPr lang="en-US" sz="1250" b="1" dirty="0">
                <a:latin typeface="Times New Roman"/>
              </a:rPr>
              <a:t>Randomized algorithms: </a:t>
            </a:r>
            <a:r>
              <a:rPr lang="en-US" sz="1250" dirty="0">
                <a:latin typeface="Times New Roman"/>
              </a:rPr>
              <a:t>Introduction, type of randomized algorithms, Quick sort, min cut                                                 [4]</a:t>
            </a:r>
          </a:p>
          <a:p>
            <a:pPr algn="just">
              <a:buNone/>
            </a:pPr>
            <a:endParaRPr lang="en-US" sz="1250" dirty="0">
              <a:latin typeface="Times New Roman"/>
            </a:endParaRPr>
          </a:p>
          <a:p>
            <a:pPr algn="just">
              <a:buNone/>
            </a:pPr>
            <a:r>
              <a:rPr lang="en-IN" sz="1250" b="1" dirty="0">
                <a:latin typeface="Times New Roman"/>
                <a:ea typeface="Times New Roman"/>
              </a:rPr>
              <a:t>Online Algorithms: </a:t>
            </a:r>
            <a:r>
              <a:rPr lang="en-IN" sz="1250" dirty="0">
                <a:latin typeface="Times New Roman"/>
                <a:ea typeface="Times New Roman"/>
              </a:rPr>
              <a:t>Introduction,</a:t>
            </a:r>
            <a:r>
              <a:rPr lang="en-IN" sz="1250" b="1" dirty="0">
                <a:latin typeface="Times New Roman"/>
                <a:ea typeface="Times New Roman"/>
              </a:rPr>
              <a:t> </a:t>
            </a:r>
            <a:r>
              <a:rPr lang="en-IN" sz="1250" dirty="0">
                <a:latin typeface="Times New Roman"/>
                <a:ea typeface="Times New Roman"/>
              </a:rPr>
              <a:t>Online Paging Problem, k-server Problem.</a:t>
            </a:r>
            <a:r>
              <a:rPr lang="en-IN" sz="1250" dirty="0">
                <a:solidFill>
                  <a:srgbClr val="000000"/>
                </a:solidFill>
                <a:latin typeface="Times New Roman"/>
                <a:ea typeface="Times New Roman"/>
              </a:rPr>
              <a:t> </a:t>
            </a:r>
            <a:r>
              <a:rPr lang="en-IN" sz="1250" dirty="0"/>
              <a:t>Data compression: Huffman’s coding, BWT, LZW</a:t>
            </a:r>
            <a:r>
              <a:rPr lang="en-IN" sz="1250" dirty="0">
                <a:solidFill>
                  <a:srgbClr val="000000"/>
                </a:solidFill>
                <a:latin typeface="Times New Roman"/>
              </a:rPr>
              <a:t>                                                                                                                                                                                  </a:t>
            </a:r>
            <a:r>
              <a:rPr lang="en-US" sz="1250" dirty="0">
                <a:solidFill>
                  <a:srgbClr val="000000"/>
                </a:solidFill>
                <a:latin typeface="Times New Roman"/>
                <a:ea typeface="Times New Roman"/>
              </a:rPr>
              <a:t> [4]</a:t>
            </a:r>
            <a:r>
              <a:rPr lang="en-US" sz="1250" dirty="0">
                <a:latin typeface="Times New Roman"/>
                <a:ea typeface="Times New Roman"/>
              </a:rPr>
              <a:t> </a:t>
            </a:r>
            <a:endParaRPr lang="en-US" sz="1250" dirty="0"/>
          </a:p>
          <a:p>
            <a:pPr eaLnBrk="1" hangingPunct="1">
              <a:buFont typeface="Arial" pitchFamily="34" charset="0"/>
              <a:buNone/>
              <a:defRPr/>
            </a:pPr>
            <a:endParaRPr lang="en-US" sz="1575" b="1" dirty="0">
              <a:latin typeface="Times New Roman" pitchFamily="18" charset="0"/>
              <a:cs typeface="Times New Roman" pitchFamily="18" charset="0"/>
            </a:endParaRPr>
          </a:p>
          <a:p>
            <a:r>
              <a:rPr lang="en-US" sz="1350" b="1" dirty="0"/>
              <a:t>Recommended Books:</a:t>
            </a:r>
            <a:endParaRPr lang="en-US" sz="1350" dirty="0"/>
          </a:p>
          <a:p>
            <a:r>
              <a:rPr lang="en-US" sz="1350" dirty="0"/>
              <a:t>1. </a:t>
            </a:r>
            <a:r>
              <a:rPr lang="en-US" sz="1350" dirty="0" err="1"/>
              <a:t>Cormen</a:t>
            </a:r>
            <a:r>
              <a:rPr lang="en-US" sz="1350" dirty="0"/>
              <a:t>, </a:t>
            </a:r>
            <a:r>
              <a:rPr lang="en-US" sz="1350" dirty="0" err="1"/>
              <a:t>Leiserson</a:t>
            </a:r>
            <a:r>
              <a:rPr lang="en-US" sz="1350" dirty="0"/>
              <a:t>, </a:t>
            </a:r>
            <a:r>
              <a:rPr lang="en-US" sz="1350" dirty="0" err="1"/>
              <a:t>Rivest</a:t>
            </a:r>
            <a:r>
              <a:rPr lang="en-US" sz="1350" dirty="0"/>
              <a:t>, Stein, “</a:t>
            </a:r>
            <a:r>
              <a:rPr lang="en-US" sz="1350" i="1" dirty="0"/>
              <a:t>Introduction to Algorithms</a:t>
            </a:r>
            <a:r>
              <a:rPr lang="en-US" sz="1350" dirty="0"/>
              <a:t>”, Prentice Hall of India, 3</a:t>
            </a:r>
            <a:r>
              <a:rPr lang="en-US" sz="1350" baseline="30000" dirty="0"/>
              <a:t>rd</a:t>
            </a:r>
            <a:r>
              <a:rPr lang="en-US" sz="1350" dirty="0"/>
              <a:t> edition 2012. </a:t>
            </a:r>
          </a:p>
          <a:p>
            <a:r>
              <a:rPr lang="en-US" sz="1350" dirty="0"/>
              <a:t>2. Horowitz, </a:t>
            </a:r>
            <a:r>
              <a:rPr lang="en-US" sz="1350" dirty="0" err="1"/>
              <a:t>Sahni</a:t>
            </a:r>
            <a:r>
              <a:rPr lang="en-US" sz="1350" dirty="0"/>
              <a:t> and </a:t>
            </a:r>
            <a:r>
              <a:rPr lang="en-US" sz="1350" dirty="0" err="1"/>
              <a:t>Rajasekaran</a:t>
            </a:r>
            <a:r>
              <a:rPr lang="en-US" sz="1350" dirty="0"/>
              <a:t>, “</a:t>
            </a:r>
            <a:r>
              <a:rPr lang="en-US" sz="1350" i="1" dirty="0"/>
              <a:t>Fundamental of Computer, Algorithms”</a:t>
            </a:r>
            <a:r>
              <a:rPr lang="en-US" sz="1350" dirty="0"/>
              <a:t>, University Press (India), 2</a:t>
            </a:r>
            <a:r>
              <a:rPr lang="en-US" sz="1350" baseline="30000" dirty="0"/>
              <a:t>nd</a:t>
            </a:r>
            <a:r>
              <a:rPr lang="en-US" sz="1350" dirty="0"/>
              <a:t> edition.</a:t>
            </a:r>
          </a:p>
          <a:p>
            <a:r>
              <a:rPr lang="en-US" sz="1350" dirty="0"/>
              <a:t>3. </a:t>
            </a:r>
            <a:r>
              <a:rPr lang="en-US" sz="1350" dirty="0" err="1"/>
              <a:t>Aho</a:t>
            </a:r>
            <a:r>
              <a:rPr lang="en-US" sz="1350" dirty="0"/>
              <a:t>, </a:t>
            </a:r>
            <a:r>
              <a:rPr lang="en-US" sz="1350" dirty="0" err="1"/>
              <a:t>Haperoft</a:t>
            </a:r>
            <a:r>
              <a:rPr lang="en-US" sz="1350" dirty="0"/>
              <a:t> and </a:t>
            </a:r>
            <a:r>
              <a:rPr lang="en-US" sz="1350" dirty="0" err="1"/>
              <a:t>Ullman</a:t>
            </a:r>
            <a:r>
              <a:rPr lang="en-US" sz="1350" dirty="0"/>
              <a:t>, “</a:t>
            </a:r>
            <a:r>
              <a:rPr lang="en-US" sz="1350" i="1" dirty="0"/>
              <a:t>The Design and analysis of Computer Algorithms</a:t>
            </a:r>
            <a:r>
              <a:rPr lang="en-US" sz="1350" dirty="0"/>
              <a:t>”, Pearson Education India.</a:t>
            </a:r>
          </a:p>
          <a:p>
            <a:pPr algn="just" eaLnBrk="1" hangingPunct="1">
              <a:buFont typeface="Arial" pitchFamily="34" charset="0"/>
              <a:buNone/>
              <a:defRPr/>
            </a:pPr>
            <a:endParaRPr lang="en-US" sz="1350" dirty="0"/>
          </a:p>
          <a:p>
            <a:pPr algn="just" eaLnBrk="1" hangingPunct="1">
              <a:buFont typeface="Arial" pitchFamily="34" charset="0"/>
              <a:buNone/>
              <a:defRPr/>
            </a:pPr>
            <a:endParaRPr lang="en-US" sz="135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88390786-F88B-40EB-B365-500B2C1170FF}" type="slidenum">
              <a:rPr lang="en-US" smtClean="0"/>
              <a:pPr>
                <a:defRPr/>
              </a:pPr>
              <a:t>4</a:t>
            </a:fld>
            <a:endParaRPr lang="en-US"/>
          </a:p>
        </p:txBody>
      </p:sp>
      <p:sp>
        <p:nvSpPr>
          <p:cNvPr id="5" name="Rectangle 4"/>
          <p:cNvSpPr/>
          <p:nvPr/>
        </p:nvSpPr>
        <p:spPr>
          <a:xfrm>
            <a:off x="628650" y="1457325"/>
            <a:ext cx="8124825" cy="43767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50328"/>
            <a:ext cx="7467600" cy="1554671"/>
          </a:xfrm>
        </p:spPr>
        <p:txBody>
          <a:bodyPr/>
          <a:lstStyle/>
          <a:p>
            <a:r>
              <a:rPr lang="en-US" dirty="0">
                <a:solidFill>
                  <a:srgbClr val="FF0000"/>
                </a:solidFill>
              </a:rPr>
              <a:t>Example: </a:t>
            </a:r>
            <a:r>
              <a:rPr lang="en-US" dirty="0"/>
              <a:t> </a:t>
            </a:r>
            <a:r>
              <a:rPr lang="en-US" b="0" dirty="0"/>
              <a:t>Let us consider a simple hash function as “key mod 7” and a sequence of keys as 50, 700, 76, 85, 92, 73, 101</a:t>
            </a:r>
            <a:br>
              <a:rPr lang="en-US" dirty="0"/>
            </a:br>
            <a:endParaRPr lang="en-US" dirty="0">
              <a:solidFill>
                <a:srgbClr val="FF0000"/>
              </a:solidFill>
            </a:endParaRPr>
          </a:p>
        </p:txBody>
      </p:sp>
      <p:pic>
        <p:nvPicPr>
          <p:cNvPr id="6" name="Picture 2" descr="hashChai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8610600" cy="4852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4811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50329"/>
            <a:ext cx="7543800" cy="609600"/>
          </a:xfrm>
        </p:spPr>
        <p:txBody>
          <a:bodyPr/>
          <a:lstStyle/>
          <a:p>
            <a:r>
              <a:rPr lang="en-US" dirty="0">
                <a:solidFill>
                  <a:srgbClr val="FF0000"/>
                </a:solidFill>
              </a:rPr>
              <a:t>Close Hashing(Open Addressing)</a:t>
            </a:r>
          </a:p>
        </p:txBody>
      </p:sp>
      <p:sp>
        <p:nvSpPr>
          <p:cNvPr id="4" name="TextBox 3"/>
          <p:cNvSpPr txBox="1"/>
          <p:nvPr/>
        </p:nvSpPr>
        <p:spPr>
          <a:xfrm>
            <a:off x="1295400" y="1143000"/>
            <a:ext cx="7391400" cy="5386090"/>
          </a:xfrm>
          <a:prstGeom prst="rect">
            <a:avLst/>
          </a:prstGeom>
          <a:noFill/>
        </p:spPr>
        <p:txBody>
          <a:bodyPr wrap="square" rtlCol="0">
            <a:spAutoFit/>
          </a:bodyPr>
          <a:lstStyle/>
          <a:p>
            <a:pPr algn="just"/>
            <a:r>
              <a:rPr lang="en-US" sz="2400" b="1" dirty="0">
                <a:latin typeface="Times New Roman" panose="02020603050405020304" pitchFamily="18" charset="0"/>
                <a:ea typeface="Tahoma" panose="020B0604030504040204" pitchFamily="34" charset="0"/>
                <a:cs typeface="Times New Roman" panose="02020603050405020304" pitchFamily="18" charset="0"/>
              </a:rPr>
              <a:t>Linear probing</a:t>
            </a: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This hash techniques is known to be the easiest way to resolve any collisions in hash tables.</a:t>
            </a:r>
          </a:p>
          <a:p>
            <a:pPr algn="just"/>
            <a:r>
              <a:rPr lang="en-US" sz="2000" dirty="0">
                <a:latin typeface="Times New Roman" panose="02020603050405020304" pitchFamily="18" charset="0"/>
                <a:cs typeface="Times New Roman" panose="02020603050405020304" pitchFamily="18" charset="0"/>
              </a:rPr>
              <a:t>In linear probing, the hash table is searched sequentially that starts from the original location of the hash. If in case the location that we get is already occupied, then we check for the next location. </a:t>
            </a:r>
          </a:p>
          <a:p>
            <a:pPr algn="just"/>
            <a:r>
              <a:rPr lang="en-US" sz="2000" dirty="0">
                <a:solidFill>
                  <a:srgbClr val="FF0000"/>
                </a:solidFill>
              </a:rPr>
              <a:t>The main idea of open addressing is to keep all the data in the same table to achieve it, we search for alternative slots in the hash table until it is found.</a:t>
            </a:r>
            <a:endParaRPr lang="en-US" sz="2000" dirty="0">
              <a:solidFill>
                <a:srgbClr val="FF0000"/>
              </a:solidFill>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fontAlgn="base"/>
            <a:r>
              <a:rPr lang="en-US" sz="2000" i="1" dirty="0"/>
              <a:t>Let </a:t>
            </a:r>
            <a:r>
              <a:rPr lang="en-US" sz="2000" b="1" i="1" dirty="0"/>
              <a:t>hash(x)</a:t>
            </a:r>
            <a:r>
              <a:rPr lang="en-US" sz="2000" i="1" dirty="0"/>
              <a:t> be the slot index computed using a hash function and </a:t>
            </a:r>
            <a:r>
              <a:rPr lang="en-US" sz="2000" b="1" i="1" dirty="0"/>
              <a:t>S</a:t>
            </a:r>
            <a:r>
              <a:rPr lang="en-US" sz="2000" i="1" dirty="0"/>
              <a:t> be the table size(</a:t>
            </a:r>
            <a:r>
              <a:rPr lang="en-US" sz="2000" i="1" dirty="0" err="1"/>
              <a:t>array_size</a:t>
            </a:r>
            <a:r>
              <a:rPr lang="en-US" sz="2000" i="1" dirty="0"/>
              <a:t>)</a:t>
            </a:r>
          </a:p>
          <a:p>
            <a:pPr fontAlgn="base"/>
            <a:r>
              <a:rPr lang="en-US" sz="2000" i="1" dirty="0"/>
              <a:t>If slot hash(x) % S is full, then we try (hash(x) + 1) % S</a:t>
            </a:r>
            <a:br>
              <a:rPr lang="en-US" sz="2000" i="1" dirty="0"/>
            </a:br>
            <a:r>
              <a:rPr lang="en-US" sz="2000" i="1" dirty="0"/>
              <a:t>If (hash(x) + 1) % S is also full, then we try (hash(x) + 2) % S</a:t>
            </a:r>
            <a:br>
              <a:rPr lang="en-US" sz="2000" i="1" dirty="0"/>
            </a:br>
            <a:r>
              <a:rPr lang="en-US" sz="2000" i="1" dirty="0"/>
              <a:t>If (hash(x) + 2) % S is also full, then we try (hash(x) + 3) % S </a:t>
            </a:r>
            <a:br>
              <a:rPr lang="en-US" sz="2000" i="1" dirty="0"/>
            </a:br>
            <a:r>
              <a:rPr lang="en-US" sz="2000" i="1" dirty="0"/>
              <a:t>…………………………………………..</a:t>
            </a:r>
          </a:p>
          <a:p>
            <a:pPr algn="just"/>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9899214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1072"/>
            <a:ext cx="7620000" cy="990600"/>
          </a:xfrm>
        </p:spPr>
        <p:txBody>
          <a:bodyPr/>
          <a:lstStyle/>
          <a:p>
            <a:r>
              <a:rPr lang="en-US" b="0" i="1" dirty="0"/>
              <a:t>Let us consider a simple hash function as “key mod 7” and a sequence of keys as 50, 700, 76, 85, 92, 73, 101. </a:t>
            </a:r>
            <a:endParaRPr lang="en-US" dirty="0">
              <a:solidFill>
                <a:srgbClr val="FF0000"/>
              </a:solidFill>
            </a:endParaRPr>
          </a:p>
        </p:txBody>
      </p:sp>
      <p:sp>
        <p:nvSpPr>
          <p:cNvPr id="11" name="Rectangle 4">
            <a:extLst>
              <a:ext uri="{FF2B5EF4-FFF2-40B4-BE49-F238E27FC236}">
                <a16:creationId xmlns:a16="http://schemas.microsoft.com/office/drawing/2014/main" id="{14C7C913-D584-4772-8AB1-52BFFF93F879}"/>
              </a:ext>
            </a:extLst>
          </p:cNvPr>
          <p:cNvSpPr>
            <a:spLocks noChangeArrowheads="1"/>
          </p:cNvSpPr>
          <p:nvPr/>
        </p:nvSpPr>
        <p:spPr bwMode="auto">
          <a:xfrm>
            <a:off x="381001" y="2358647"/>
            <a:ext cx="8382000" cy="6309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03030"/>
                </a:solidFill>
                <a:effectLst/>
                <a:latin typeface="Arimo"/>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14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33225"/>
            <a:ext cx="7731500" cy="471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4524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85800"/>
            <a:ext cx="7467240" cy="732600"/>
          </a:xfrm>
        </p:spPr>
        <p:txBody>
          <a:bodyPr/>
          <a:lstStyle/>
          <a:p>
            <a:r>
              <a:rPr lang="en-US" dirty="0"/>
              <a:t>Application of Hashing</a:t>
            </a:r>
          </a:p>
        </p:txBody>
      </p:sp>
      <p:sp>
        <p:nvSpPr>
          <p:cNvPr id="3" name="Content Placeholder 2"/>
          <p:cNvSpPr>
            <a:spLocks noGrp="1"/>
          </p:cNvSpPr>
          <p:nvPr>
            <p:ph idx="1"/>
          </p:nvPr>
        </p:nvSpPr>
        <p:spPr/>
        <p:txBody>
          <a:bodyPr/>
          <a:lstStyle/>
          <a:p>
            <a:r>
              <a:rPr lang="en-US" sz="2000" b="1" dirty="0"/>
              <a:t>Message Digest(Cryptographic Hash Function)</a:t>
            </a:r>
          </a:p>
          <a:p>
            <a:pPr marL="0" indent="0">
              <a:buNone/>
            </a:pPr>
            <a:endParaRPr lang="en-US" sz="2000" b="1" dirty="0"/>
          </a:p>
          <a:p>
            <a:r>
              <a:rPr lang="en-US" sz="2000" b="1" dirty="0"/>
              <a:t>Password Verification</a:t>
            </a:r>
          </a:p>
          <a:p>
            <a:endParaRPr lang="en-US" sz="2000" b="1" dirty="0"/>
          </a:p>
          <a:p>
            <a:r>
              <a:rPr lang="en-US" sz="2000" b="1" dirty="0"/>
              <a:t>File System(to locate files)</a:t>
            </a:r>
          </a:p>
          <a:p>
            <a:pPr marL="0" indent="0">
              <a:buNone/>
            </a:pPr>
            <a:endParaRPr lang="en-US" sz="2000" b="1" dirty="0"/>
          </a:p>
          <a:p>
            <a:r>
              <a:rPr lang="en-US" sz="2000" b="1" dirty="0"/>
              <a:t>Pattern Matching(Detect plagiarism)</a:t>
            </a:r>
          </a:p>
          <a:p>
            <a:pPr marL="0" indent="0">
              <a:buNone/>
            </a:pPr>
            <a:endParaRPr lang="en-US" dirty="0"/>
          </a:p>
        </p:txBody>
      </p:sp>
    </p:spTree>
    <p:extLst>
      <p:ext uri="{BB962C8B-B14F-4D97-AF65-F5344CB8AC3E}">
        <p14:creationId xmlns:p14="http://schemas.microsoft.com/office/powerpoint/2010/main" val="2004349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3600"/>
            <a:ext cx="7619640" cy="1144800"/>
          </a:xfrm>
        </p:spPr>
        <p:txBody>
          <a:bodyPr/>
          <a:lstStyle/>
          <a:p>
            <a:r>
              <a:rPr lang="en-US" dirty="0">
                <a:solidFill>
                  <a:srgbClr val="FF0000"/>
                </a:solidFill>
              </a:rPr>
              <a:t>Books Recommended</a:t>
            </a:r>
          </a:p>
        </p:txBody>
      </p:sp>
      <p:sp>
        <p:nvSpPr>
          <p:cNvPr id="3" name="Content Placeholder 2"/>
          <p:cNvSpPr>
            <a:spLocks noGrp="1"/>
          </p:cNvSpPr>
          <p:nvPr>
            <p:ph idx="1"/>
          </p:nvPr>
        </p:nvSpPr>
        <p:spPr/>
        <p:txBody>
          <a:bodyPr/>
          <a:lstStyle/>
          <a:p>
            <a:pPr lvl="0"/>
            <a:r>
              <a:rPr lang="en-US" dirty="0" err="1"/>
              <a:t>Lipschutz</a:t>
            </a:r>
            <a:r>
              <a:rPr lang="en-US" dirty="0"/>
              <a:t>, Seymour, “Data Structures”, </a:t>
            </a:r>
            <a:r>
              <a:rPr lang="en-US" dirty="0" err="1"/>
              <a:t>Schaum's</a:t>
            </a:r>
            <a:r>
              <a:rPr lang="en-US" dirty="0"/>
              <a:t> Outline Series, Tata McGraw Hill.</a:t>
            </a:r>
          </a:p>
          <a:p>
            <a:pPr lvl="0"/>
            <a:r>
              <a:rPr lang="en-US" dirty="0" err="1"/>
              <a:t>Gilberg</a:t>
            </a:r>
            <a:r>
              <a:rPr lang="en-US" dirty="0"/>
              <a:t>/</a:t>
            </a:r>
            <a:r>
              <a:rPr lang="en-US" dirty="0" err="1"/>
              <a:t>Forouzan</a:t>
            </a:r>
            <a:r>
              <a:rPr lang="en-US" dirty="0"/>
              <a:t>,” Data Structure with C ,</a:t>
            </a:r>
            <a:r>
              <a:rPr lang="en-US" dirty="0" err="1"/>
              <a:t>Cengage</a:t>
            </a:r>
            <a:r>
              <a:rPr lang="en-US" dirty="0"/>
              <a:t> Learning.</a:t>
            </a:r>
          </a:p>
          <a:p>
            <a:pPr lvl="0"/>
            <a:r>
              <a:rPr lang="en-US" dirty="0" err="1"/>
              <a:t>Augenstein,Moshe</a:t>
            </a:r>
            <a:r>
              <a:rPr lang="en-US" dirty="0"/>
              <a:t> J , </a:t>
            </a:r>
            <a:r>
              <a:rPr lang="en-US" dirty="0" err="1"/>
              <a:t>Tanenbaum</a:t>
            </a:r>
            <a:r>
              <a:rPr lang="en-US" dirty="0"/>
              <a:t>, Aaron  M, “Data Structures using C and C++”, Prentice Hall of India.</a:t>
            </a:r>
          </a:p>
          <a:p>
            <a:endParaRPr lang="en-US" dirty="0"/>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45</a:t>
            </a:fld>
            <a:endParaRPr/>
          </a:p>
        </p:txBody>
      </p:sp>
      <p:sp>
        <p:nvSpPr>
          <p:cNvPr id="391" name="Google Shape;391;p29"/>
          <p:cNvSpPr txBox="1">
            <a:spLocks noGrp="1"/>
          </p:cNvSpPr>
          <p:nvPr>
            <p:ph type="title"/>
          </p:nvPr>
        </p:nvSpPr>
        <p:spPr>
          <a:xfrm>
            <a:off x="1716044" y="1092028"/>
            <a:ext cx="5943600" cy="457200"/>
          </a:xfrm>
          <a:prstGeom prst="rect">
            <a:avLst/>
          </a:prstGeom>
          <a:noFill/>
          <a:ln>
            <a:noFill/>
          </a:ln>
        </p:spPr>
        <p:txBody>
          <a:bodyPr spcFirstLastPara="1" wrap="square" lIns="68569" tIns="34275" rIns="68569" bIns="34275" anchor="ctr" anchorCtr="0">
            <a:normAutofit/>
          </a:bodyPr>
          <a:lstStyle/>
          <a:p>
            <a:pPr algn="ctr">
              <a:lnSpc>
                <a:spcPct val="90000"/>
              </a:lnSpc>
              <a:buClr>
                <a:srgbClr val="FF0000"/>
              </a:buClr>
              <a:buSzPts val="3200"/>
            </a:pPr>
            <a:r>
              <a:rPr lang="en-US" sz="2400">
                <a:solidFill>
                  <a:srgbClr val="FF0000"/>
                </a:solidFill>
                <a:latin typeface="Times New Roman"/>
                <a:ea typeface="Times New Roman"/>
                <a:cs typeface="Times New Roman"/>
                <a:sym typeface="Times New Roman"/>
              </a:rPr>
              <a:t>References</a:t>
            </a:r>
            <a:endParaRPr/>
          </a:p>
        </p:txBody>
      </p:sp>
      <p:sp>
        <p:nvSpPr>
          <p:cNvPr id="392" name="Google Shape;392;p29"/>
          <p:cNvSpPr txBox="1">
            <a:spLocks noGrp="1"/>
          </p:cNvSpPr>
          <p:nvPr>
            <p:ph type="body" idx="1"/>
          </p:nvPr>
        </p:nvSpPr>
        <p:spPr>
          <a:xfrm>
            <a:off x="602392" y="1810265"/>
            <a:ext cx="8062784" cy="3569558"/>
          </a:xfrm>
          <a:prstGeom prst="rect">
            <a:avLst/>
          </a:prstGeom>
          <a:noFill/>
          <a:ln>
            <a:noFill/>
          </a:ln>
        </p:spPr>
        <p:txBody>
          <a:bodyPr spcFirstLastPara="1" wrap="square" lIns="68569" tIns="34275" rIns="68569" bIns="34275" anchor="t" anchorCtr="0">
            <a:normAutofit lnSpcReduction="10000"/>
          </a:bodyPr>
          <a:lstStyle/>
          <a:p>
            <a:pPr marL="171450" indent="-171450" algn="just">
              <a:lnSpc>
                <a:spcPct val="90000"/>
              </a:lnSpc>
              <a:buClr>
                <a:schemeClr val="dk1"/>
              </a:buClr>
              <a:buSzPts val="2400"/>
              <a:buChar char="•"/>
            </a:pPr>
            <a:r>
              <a:rPr lang="en-US" b="1">
                <a:latin typeface="Times New Roman"/>
                <a:ea typeface="Times New Roman"/>
                <a:cs typeface="Times New Roman"/>
                <a:sym typeface="Times New Roman"/>
              </a:rPr>
              <a:t>Lipschutz, Seymour, “Data Structures”, Schaum's Outline Series, Tata McGraw Hill.</a:t>
            </a:r>
            <a:endParaRPr/>
          </a:p>
          <a:p>
            <a:pPr marL="171450" indent="-171450" algn="just">
              <a:lnSpc>
                <a:spcPct val="90000"/>
              </a:lnSpc>
              <a:spcBef>
                <a:spcPts val="750"/>
              </a:spcBef>
              <a:buClr>
                <a:schemeClr val="dk1"/>
              </a:buClr>
              <a:buSzPts val="2400"/>
              <a:buChar char="•"/>
            </a:pPr>
            <a:r>
              <a:rPr lang="en-US" b="1">
                <a:latin typeface="Times New Roman"/>
                <a:ea typeface="Times New Roman"/>
                <a:cs typeface="Times New Roman"/>
                <a:sym typeface="Times New Roman"/>
              </a:rPr>
              <a:t>Goodrich, Michael T., Tamassia, Roberto, and Mount, David M., “Data Structures and Algorithms in C++”, Wiley Student Edition.</a:t>
            </a:r>
            <a:endParaRPr/>
          </a:p>
          <a:p>
            <a:pPr marL="171450" indent="-171450" algn="just">
              <a:lnSpc>
                <a:spcPct val="90000"/>
              </a:lnSpc>
              <a:spcBef>
                <a:spcPts val="750"/>
              </a:spcBef>
              <a:buClr>
                <a:schemeClr val="dk1"/>
              </a:buClr>
              <a:buSzPts val="2400"/>
              <a:buChar char="•"/>
            </a:pPr>
            <a:r>
              <a:rPr lang="en-US" b="1">
                <a:latin typeface="Times New Roman"/>
                <a:ea typeface="Times New Roman"/>
                <a:cs typeface="Times New Roman"/>
                <a:sym typeface="Times New Roman"/>
              </a:rPr>
              <a:t>“Data Structures and Algorithms for GATE: Solutions to All Previous GATE Questions Since 1991” by Narasimha Karumanchi</a:t>
            </a:r>
            <a:endParaRPr b="1">
              <a:latin typeface="Times New Roman"/>
              <a:ea typeface="Times New Roman"/>
              <a:cs typeface="Times New Roman"/>
              <a:sym typeface="Times New Roman"/>
            </a:endParaRPr>
          </a:p>
          <a:p>
            <a:pPr marL="171450" indent="-171450">
              <a:lnSpc>
                <a:spcPct val="90000"/>
              </a:lnSpc>
              <a:spcBef>
                <a:spcPts val="750"/>
              </a:spcBef>
              <a:buClr>
                <a:schemeClr val="dk1"/>
              </a:buClr>
              <a:buSzPts val="2400"/>
              <a:buChar char="•"/>
            </a:pPr>
            <a:r>
              <a:rPr lang="en-US" u="sng">
                <a:solidFill>
                  <a:schemeClr val="hlink"/>
                </a:solidFill>
                <a:latin typeface="Times New Roman"/>
                <a:ea typeface="Times New Roman"/>
                <a:cs typeface="Times New Roman"/>
                <a:sym typeface="Times New Roman"/>
                <a:hlinkClick r:id="rId3"/>
              </a:rPr>
              <a:t>https://www3.ntu.edu.sg/home/ehchua/programming/cpp/DataStructureAlgorithm.html</a:t>
            </a:r>
            <a:endParaRPr>
              <a:latin typeface="Times New Roman"/>
              <a:ea typeface="Times New Roman"/>
              <a:cs typeface="Times New Roman"/>
              <a:sym typeface="Times New Roman"/>
            </a:endParaRPr>
          </a:p>
          <a:p>
            <a:pPr marL="171450" indent="-171450">
              <a:lnSpc>
                <a:spcPct val="90000"/>
              </a:lnSpc>
              <a:spcBef>
                <a:spcPts val="750"/>
              </a:spcBef>
              <a:buClr>
                <a:schemeClr val="dk1"/>
              </a:buClr>
              <a:buSzPts val="2400"/>
              <a:buChar char="•"/>
            </a:pPr>
            <a:r>
              <a:rPr lang="en-US" u="sng">
                <a:solidFill>
                  <a:schemeClr val="hlink"/>
                </a:solidFill>
                <a:latin typeface="Times New Roman"/>
                <a:ea typeface="Times New Roman"/>
                <a:cs typeface="Times New Roman"/>
                <a:sym typeface="Times New Roman"/>
                <a:hlinkClick r:id="rId4"/>
              </a:rPr>
              <a:t>https://www.geeksforgeeks.org/data-structures/</a:t>
            </a:r>
            <a:endParaRPr>
              <a:latin typeface="Times New Roman"/>
              <a:ea typeface="Times New Roman"/>
              <a:cs typeface="Times New Roman"/>
              <a:sym typeface="Times New Roman"/>
            </a:endParaRPr>
          </a:p>
          <a:p>
            <a:pPr marL="171450" indent="-171450">
              <a:lnSpc>
                <a:spcPct val="90000"/>
              </a:lnSpc>
              <a:spcBef>
                <a:spcPts val="750"/>
              </a:spcBef>
              <a:buClr>
                <a:schemeClr val="dk1"/>
              </a:buClr>
              <a:buSzPts val="2400"/>
              <a:buChar char="•"/>
            </a:pPr>
            <a:r>
              <a:rPr lang="en-US" u="sng">
                <a:solidFill>
                  <a:schemeClr val="hlink"/>
                </a:solidFill>
                <a:latin typeface="Times New Roman"/>
                <a:ea typeface="Times New Roman"/>
                <a:cs typeface="Times New Roman"/>
                <a:sym typeface="Times New Roman"/>
                <a:hlinkClick r:id="rId5"/>
              </a:rPr>
              <a:t>https://www.prodevelopertutorial.com/searching-algorithm-3-jump-search-explanation-and-implementation-in-c-language/</a:t>
            </a:r>
            <a:endParaRPr>
              <a:latin typeface="Times New Roman"/>
              <a:ea typeface="Times New Roman"/>
              <a:cs typeface="Times New Roman"/>
              <a:sym typeface="Times New Roman"/>
            </a:endParaRPr>
          </a:p>
          <a:p>
            <a:pPr marL="171450" indent="-171450">
              <a:lnSpc>
                <a:spcPct val="90000"/>
              </a:lnSpc>
              <a:spcBef>
                <a:spcPts val="750"/>
              </a:spcBef>
              <a:buClr>
                <a:schemeClr val="dk1"/>
              </a:buClr>
              <a:buSzPts val="2400"/>
              <a:buChar char="•"/>
            </a:pPr>
            <a:r>
              <a:rPr lang="en-US" u="sng">
                <a:solidFill>
                  <a:schemeClr val="hlink"/>
                </a:solidFill>
                <a:latin typeface="Times New Roman"/>
                <a:ea typeface="Times New Roman"/>
                <a:cs typeface="Times New Roman"/>
                <a:sym typeface="Times New Roman"/>
                <a:hlinkClick r:id="rId6"/>
              </a:rPr>
              <a:t>https://www.prodevelopertutorial.com/ajs-guide-to-data-structures-and-algorithms-the-complete-guide-from-beginner-to-expert/</a:t>
            </a:r>
            <a:endParaRPr>
              <a:latin typeface="Times New Roman"/>
              <a:ea typeface="Times New Roman"/>
              <a:cs typeface="Times New Roman"/>
              <a:sym typeface="Times New Roman"/>
            </a:endParaRPr>
          </a:p>
          <a:p>
            <a:pPr marL="171450" indent="-95250">
              <a:lnSpc>
                <a:spcPct val="90000"/>
              </a:lnSpc>
              <a:spcBef>
                <a:spcPts val="750"/>
              </a:spcBef>
              <a:buClr>
                <a:schemeClr val="dk1"/>
              </a:buClr>
              <a:buSzPts val="1600"/>
            </a:pPr>
            <a:endParaRPr sz="1200">
              <a:latin typeface="Times New Roman"/>
              <a:ea typeface="Times New Roman"/>
              <a:cs typeface="Times New Roman"/>
              <a:sym typeface="Times New Roman"/>
            </a:endParaRPr>
          </a:p>
          <a:p>
            <a:pPr marL="171450" indent="-38100">
              <a:lnSpc>
                <a:spcPct val="90000"/>
              </a:lnSpc>
              <a:spcBef>
                <a:spcPts val="750"/>
              </a:spcBef>
              <a:buClr>
                <a:schemeClr val="dk1"/>
              </a:buClr>
              <a:buSzPts val="2800"/>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46</a:t>
            </a:fld>
            <a:endParaRPr/>
          </a:p>
        </p:txBody>
      </p:sp>
      <p:sp>
        <p:nvSpPr>
          <p:cNvPr id="398" name="Google Shape;398;p30"/>
          <p:cNvSpPr txBox="1">
            <a:spLocks noGrp="1"/>
          </p:cNvSpPr>
          <p:nvPr>
            <p:ph type="body" idx="1"/>
          </p:nvPr>
        </p:nvSpPr>
        <p:spPr>
          <a:xfrm>
            <a:off x="605790" y="2256829"/>
            <a:ext cx="7886700" cy="3263504"/>
          </a:xfrm>
          <a:prstGeom prst="rect">
            <a:avLst/>
          </a:prstGeom>
          <a:noFill/>
          <a:ln>
            <a:noFill/>
          </a:ln>
        </p:spPr>
        <p:txBody>
          <a:bodyPr spcFirstLastPara="1" wrap="square" lIns="68569" tIns="34275" rIns="68569" bIns="34275" anchor="t" anchorCtr="0">
            <a:normAutofit/>
          </a:bodyPr>
          <a:lstStyle/>
          <a:p>
            <a:pPr marL="0" indent="0" algn="ctr">
              <a:lnSpc>
                <a:spcPct val="90000"/>
              </a:lnSpc>
              <a:buClr>
                <a:srgbClr val="FF0000"/>
              </a:buClr>
              <a:buSzPts val="5400"/>
            </a:pPr>
            <a:r>
              <a:rPr lang="en-US" sz="4050" b="1">
                <a:solidFill>
                  <a:srgbClr val="FF0000"/>
                </a:solidFill>
                <a:latin typeface="Bookman Old Style"/>
                <a:ea typeface="Bookman Old Style"/>
                <a:cs typeface="Bookman Old Style"/>
                <a:sym typeface="Bookman Old Style"/>
              </a:rPr>
              <a:t>Thank you</a:t>
            </a:r>
            <a:endParaRPr sz="4050">
              <a:solidFill>
                <a:srgbClr val="FF0000"/>
              </a:solidFill>
              <a:latin typeface="Bookman Old Style"/>
              <a:ea typeface="Bookman Old Style"/>
              <a:cs typeface="Bookman Old Style"/>
              <a:sym typeface="Bookman Old Style"/>
            </a:endParaRPr>
          </a:p>
        </p:txBody>
      </p:sp>
      <p:pic>
        <p:nvPicPr>
          <p:cNvPr id="399" name="Google Shape;399;p30" descr="C:\Users\HP 250 G5\Desktop\wn.png"/>
          <p:cNvPicPr preferRelativeResize="0"/>
          <p:nvPr/>
        </p:nvPicPr>
        <p:blipFill rotWithShape="1">
          <a:blip r:embed="rId3">
            <a:alphaModFix/>
          </a:blip>
          <a:srcRect/>
          <a:stretch/>
        </p:blipFill>
        <p:spPr>
          <a:xfrm>
            <a:off x="7819753" y="856217"/>
            <a:ext cx="1322634" cy="4708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
          <p:cNvSpPr txBox="1">
            <a:spLocks noGrp="1"/>
          </p:cNvSpPr>
          <p:nvPr>
            <p:ph type="title"/>
          </p:nvPr>
        </p:nvSpPr>
        <p:spPr>
          <a:xfrm>
            <a:off x="628650" y="1131094"/>
            <a:ext cx="7886700" cy="994172"/>
          </a:xfrm>
          <a:prstGeom prst="rect">
            <a:avLst/>
          </a:prstGeom>
          <a:noFill/>
          <a:ln>
            <a:noFill/>
          </a:ln>
        </p:spPr>
        <p:txBody>
          <a:bodyPr spcFirstLastPara="1" wrap="square" lIns="68569" tIns="34275" rIns="68569" bIns="34275" anchor="ctr" anchorCtr="0">
            <a:normAutofit/>
          </a:bodyPr>
          <a:lstStyle/>
          <a:p>
            <a:pPr algn="ctr">
              <a:lnSpc>
                <a:spcPct val="90000"/>
              </a:lnSpc>
              <a:buClr>
                <a:srgbClr val="FF0000"/>
              </a:buClr>
              <a:buSzPts val="4400"/>
            </a:pPr>
            <a:r>
              <a:rPr lang="en-US" sz="2400" dirty="0">
                <a:solidFill>
                  <a:srgbClr val="FF0000"/>
                </a:solidFill>
                <a:latin typeface="Times New Roman"/>
                <a:ea typeface="Times New Roman"/>
                <a:cs typeface="Times New Roman"/>
                <a:sym typeface="Times New Roman"/>
              </a:rPr>
              <a:t>Sorting</a:t>
            </a:r>
            <a:endParaRPr sz="2400" dirty="0"/>
          </a:p>
        </p:txBody>
      </p:sp>
      <p:sp>
        <p:nvSpPr>
          <p:cNvPr id="200" name="Google Shape;200;p3"/>
          <p:cNvSpPr txBox="1">
            <a:spLocks noGrp="1"/>
          </p:cNvSpPr>
          <p:nvPr>
            <p:ph type="body" idx="1"/>
          </p:nvPr>
        </p:nvSpPr>
        <p:spPr>
          <a:xfrm>
            <a:off x="528252" y="2226468"/>
            <a:ext cx="7987099" cy="3551860"/>
          </a:xfrm>
          <a:prstGeom prst="rect">
            <a:avLst/>
          </a:prstGeom>
          <a:noFill/>
          <a:ln>
            <a:noFill/>
          </a:ln>
        </p:spPr>
        <p:txBody>
          <a:bodyPr spcFirstLastPara="1" wrap="square" lIns="68569" tIns="34275" rIns="68569" bIns="34275" anchor="t" anchorCtr="0">
            <a:normAutofit/>
          </a:bodyPr>
          <a:lstStyle/>
          <a:p>
            <a:pPr marL="171450" indent="-171450">
              <a:lnSpc>
                <a:spcPct val="90000"/>
              </a:lnSpc>
              <a:buClr>
                <a:schemeClr val="dk1"/>
              </a:buClr>
              <a:buSzPts val="2400"/>
              <a:buChar char="•"/>
            </a:pPr>
            <a:r>
              <a:rPr lang="en-US">
                <a:latin typeface="Times New Roman"/>
                <a:ea typeface="Times New Roman"/>
                <a:cs typeface="Times New Roman"/>
                <a:sym typeface="Times New Roman"/>
              </a:rPr>
              <a:t>Sorting is a process in which records are arranged in ascending or descending order</a:t>
            </a:r>
            <a:endParaRPr/>
          </a:p>
          <a:p>
            <a:pPr marL="0" indent="0">
              <a:lnSpc>
                <a:spcPct val="90000"/>
              </a:lnSpc>
              <a:spcBef>
                <a:spcPts val="750"/>
              </a:spcBef>
              <a:buClr>
                <a:schemeClr val="dk1"/>
              </a:buClr>
              <a:buSzPts val="2800"/>
            </a:pPr>
            <a:endParaRPr/>
          </a:p>
        </p:txBody>
      </p:sp>
      <p:sp>
        <p:nvSpPr>
          <p:cNvPr id="201" name="Google Shape;20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5</a:t>
            </a:fld>
            <a:endParaRPr/>
          </a:p>
        </p:txBody>
      </p:sp>
      <p:pic>
        <p:nvPicPr>
          <p:cNvPr id="202" name="Google Shape;202;p3" descr="C:\Users\KavitaPC\Desktop\12.JPG"/>
          <p:cNvPicPr preferRelativeResize="0"/>
          <p:nvPr/>
        </p:nvPicPr>
        <p:blipFill rotWithShape="1">
          <a:blip r:embed="rId3">
            <a:alphaModFix/>
          </a:blip>
          <a:srcRect/>
          <a:stretch/>
        </p:blipFill>
        <p:spPr>
          <a:xfrm>
            <a:off x="3076833" y="2870368"/>
            <a:ext cx="4578179" cy="2514849"/>
          </a:xfrm>
          <a:prstGeom prst="rect">
            <a:avLst/>
          </a:prstGeom>
          <a:noFill/>
          <a:ln>
            <a:noFill/>
          </a:ln>
        </p:spPr>
      </p:pic>
      <p:sp>
        <p:nvSpPr>
          <p:cNvPr id="203" name="Google Shape;203;p3"/>
          <p:cNvSpPr txBox="1"/>
          <p:nvPr/>
        </p:nvSpPr>
        <p:spPr>
          <a:xfrm>
            <a:off x="700964" y="2870368"/>
            <a:ext cx="2496347" cy="3393206"/>
          </a:xfrm>
          <a:prstGeom prst="rect">
            <a:avLst/>
          </a:prstGeom>
          <a:noFill/>
          <a:ln>
            <a:noFill/>
          </a:ln>
        </p:spPr>
        <p:txBody>
          <a:bodyPr spcFirstLastPara="1" wrap="square" lIns="68569" tIns="34275" rIns="68569" bIns="34275" anchor="t" anchorCtr="0">
            <a:spAutoFit/>
          </a:bodyPr>
          <a:lstStyle/>
          <a:p>
            <a:pPr algn="just"/>
            <a:r>
              <a:rPr lang="en-US" sz="1800" dirty="0">
                <a:solidFill>
                  <a:schemeClr val="dk1"/>
                </a:solidFill>
                <a:latin typeface="Times New Roman"/>
                <a:ea typeface="Times New Roman"/>
                <a:cs typeface="Times New Roman"/>
                <a:sym typeface="Times New Roman"/>
              </a:rPr>
              <a:t>Types Of Sorting</a:t>
            </a:r>
            <a:endParaRPr sz="1050" dirty="0"/>
          </a:p>
          <a:p>
            <a:pPr marL="257175" indent="-257175" algn="just">
              <a:buClr>
                <a:schemeClr val="dk1"/>
              </a:buClr>
              <a:buSzPts val="2400"/>
              <a:buFont typeface="Arial"/>
              <a:buChar char="•"/>
            </a:pPr>
            <a:r>
              <a:rPr lang="en-US" sz="1800" dirty="0">
                <a:solidFill>
                  <a:schemeClr val="dk1"/>
                </a:solidFill>
                <a:latin typeface="Times New Roman"/>
                <a:ea typeface="Times New Roman"/>
                <a:cs typeface="Times New Roman"/>
                <a:sym typeface="Times New Roman"/>
              </a:rPr>
              <a:t>Bubble sort</a:t>
            </a:r>
            <a:endParaRPr sz="1050" dirty="0"/>
          </a:p>
          <a:p>
            <a:pPr marL="257175" indent="-257175" algn="just">
              <a:buClr>
                <a:schemeClr val="dk1"/>
              </a:buClr>
              <a:buSzPts val="2400"/>
              <a:buFont typeface="Arial"/>
              <a:buChar char="•"/>
            </a:pPr>
            <a:r>
              <a:rPr lang="en-US" sz="1800" dirty="0">
                <a:solidFill>
                  <a:schemeClr val="dk1"/>
                </a:solidFill>
                <a:latin typeface="Times New Roman"/>
                <a:ea typeface="Times New Roman"/>
                <a:cs typeface="Times New Roman"/>
                <a:sym typeface="Times New Roman"/>
              </a:rPr>
              <a:t>Insertion sort</a:t>
            </a:r>
            <a:endParaRPr sz="1050" dirty="0"/>
          </a:p>
          <a:p>
            <a:pPr marL="257175" indent="-257175" algn="just">
              <a:buClr>
                <a:schemeClr val="dk1"/>
              </a:buClr>
              <a:buSzPts val="2400"/>
              <a:buFont typeface="Arial"/>
              <a:buChar char="•"/>
            </a:pPr>
            <a:r>
              <a:rPr lang="en-US" sz="1800" dirty="0">
                <a:solidFill>
                  <a:schemeClr val="dk1"/>
                </a:solidFill>
                <a:latin typeface="Times New Roman"/>
                <a:ea typeface="Times New Roman"/>
                <a:cs typeface="Times New Roman"/>
                <a:sym typeface="Times New Roman"/>
              </a:rPr>
              <a:t>Selection sort</a:t>
            </a:r>
            <a:endParaRPr sz="1050" dirty="0"/>
          </a:p>
          <a:p>
            <a:pPr marL="257175" indent="-257175" algn="just">
              <a:buClr>
                <a:schemeClr val="dk1"/>
              </a:buClr>
              <a:buSzPts val="2400"/>
              <a:buFont typeface="Arial"/>
              <a:buChar char="•"/>
            </a:pPr>
            <a:r>
              <a:rPr lang="en-US" sz="1800" dirty="0">
                <a:solidFill>
                  <a:schemeClr val="dk1"/>
                </a:solidFill>
                <a:latin typeface="Times New Roman"/>
                <a:ea typeface="Times New Roman"/>
                <a:cs typeface="Times New Roman"/>
                <a:sym typeface="Times New Roman"/>
              </a:rPr>
              <a:t>Merge sort</a:t>
            </a:r>
            <a:endParaRPr sz="1050" dirty="0"/>
          </a:p>
          <a:p>
            <a:pPr marL="257175" indent="-257175" algn="just">
              <a:buClr>
                <a:schemeClr val="dk1"/>
              </a:buClr>
              <a:buSzPts val="2400"/>
              <a:buFont typeface="Arial"/>
              <a:buChar char="•"/>
            </a:pPr>
            <a:r>
              <a:rPr lang="en-US" sz="1800" dirty="0">
                <a:solidFill>
                  <a:schemeClr val="dk1"/>
                </a:solidFill>
                <a:latin typeface="Times New Roman"/>
                <a:ea typeface="Times New Roman"/>
                <a:cs typeface="Times New Roman"/>
                <a:sym typeface="Times New Roman"/>
              </a:rPr>
              <a:t>Quick sort</a:t>
            </a:r>
            <a:endParaRPr sz="1050" dirty="0"/>
          </a:p>
          <a:p>
            <a:pPr marL="257175" indent="-257175" algn="just">
              <a:buClr>
                <a:schemeClr val="dk1"/>
              </a:buClr>
              <a:buSzPts val="2400"/>
              <a:buFont typeface="Arial"/>
              <a:buChar char="•"/>
            </a:pPr>
            <a:r>
              <a:rPr lang="en-US" sz="1800" dirty="0">
                <a:solidFill>
                  <a:schemeClr val="dk1"/>
                </a:solidFill>
                <a:latin typeface="Times New Roman"/>
                <a:ea typeface="Times New Roman"/>
                <a:cs typeface="Times New Roman"/>
                <a:sym typeface="Times New Roman"/>
              </a:rPr>
              <a:t>Heap sort</a:t>
            </a:r>
            <a:endParaRPr sz="1050" dirty="0"/>
          </a:p>
          <a:p>
            <a:pPr marL="257175" indent="-257175" algn="just">
              <a:buClr>
                <a:schemeClr val="dk1"/>
              </a:buClr>
              <a:buSzPts val="2400"/>
              <a:buFont typeface="Arial"/>
              <a:buChar char="•"/>
            </a:pPr>
            <a:r>
              <a:rPr lang="en-US" sz="1800" dirty="0">
                <a:solidFill>
                  <a:schemeClr val="dk1"/>
                </a:solidFill>
                <a:latin typeface="Times New Roman"/>
                <a:ea typeface="Times New Roman"/>
                <a:cs typeface="Times New Roman"/>
                <a:sym typeface="Times New Roman"/>
              </a:rPr>
              <a:t>Shell sort</a:t>
            </a:r>
            <a:endParaRPr sz="1050" dirty="0"/>
          </a:p>
          <a:p>
            <a:pPr marL="257175" indent="-257175" algn="just">
              <a:buClr>
                <a:schemeClr val="dk1"/>
              </a:buClr>
              <a:buSzPts val="2400"/>
              <a:buFont typeface="Arial"/>
              <a:buChar char="•"/>
            </a:pPr>
            <a:r>
              <a:rPr lang="en-US" sz="1800" dirty="0">
                <a:solidFill>
                  <a:schemeClr val="dk1"/>
                </a:solidFill>
                <a:latin typeface="Times New Roman"/>
                <a:ea typeface="Times New Roman"/>
                <a:cs typeface="Times New Roman"/>
                <a:sym typeface="Times New Roman"/>
              </a:rPr>
              <a:t>Cycle sort</a:t>
            </a:r>
            <a:endParaRPr sz="1050" dirty="0"/>
          </a:p>
          <a:p>
            <a:pPr marL="257175" indent="-257175" algn="just">
              <a:buClr>
                <a:schemeClr val="dk1"/>
              </a:buClr>
              <a:buSzPts val="2400"/>
              <a:buFont typeface="Arial"/>
              <a:buChar char="•"/>
            </a:pPr>
            <a:r>
              <a:rPr lang="en-US" sz="1800" dirty="0">
                <a:solidFill>
                  <a:schemeClr val="dk1"/>
                </a:solidFill>
                <a:latin typeface="Times New Roman"/>
                <a:ea typeface="Times New Roman"/>
                <a:cs typeface="Times New Roman"/>
                <a:sym typeface="Times New Roman"/>
              </a:rPr>
              <a:t>Count sort</a:t>
            </a:r>
          </a:p>
          <a:p>
            <a:pPr marL="257175" indent="-257175" algn="just">
              <a:buClr>
                <a:schemeClr val="dk1"/>
              </a:buClr>
              <a:buSzPts val="2400"/>
              <a:buFont typeface="Arial"/>
              <a:buChar char="•"/>
            </a:pPr>
            <a:r>
              <a:rPr lang="en-US" sz="1800" dirty="0">
                <a:solidFill>
                  <a:schemeClr val="dk1"/>
                </a:solidFill>
                <a:latin typeface="Times New Roman"/>
                <a:cs typeface="Times New Roman"/>
                <a:sym typeface="Times New Roman"/>
              </a:rPr>
              <a:t>Radix Sort</a:t>
            </a:r>
            <a:endParaRPr sz="1050" dirty="0"/>
          </a:p>
          <a:p>
            <a:pPr algn="just"/>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6</a:t>
            </a:fld>
            <a:endParaRPr/>
          </a:p>
        </p:txBody>
      </p:sp>
      <p:sp>
        <p:nvSpPr>
          <p:cNvPr id="209" name="Google Shape;209;p4"/>
          <p:cNvSpPr txBox="1">
            <a:spLocks noGrp="1"/>
          </p:cNvSpPr>
          <p:nvPr>
            <p:ph type="title"/>
          </p:nvPr>
        </p:nvSpPr>
        <p:spPr>
          <a:xfrm>
            <a:off x="628650" y="1131094"/>
            <a:ext cx="7886700" cy="689984"/>
          </a:xfrm>
          <a:prstGeom prst="rect">
            <a:avLst/>
          </a:prstGeom>
          <a:noFill/>
          <a:ln>
            <a:noFill/>
          </a:ln>
        </p:spPr>
        <p:txBody>
          <a:bodyPr spcFirstLastPara="1" wrap="square" lIns="68569" tIns="34275" rIns="68569" bIns="34275" anchor="ctr" anchorCtr="0">
            <a:normAutofit/>
          </a:bodyPr>
          <a:lstStyle/>
          <a:p>
            <a:pPr algn="ctr">
              <a:lnSpc>
                <a:spcPct val="90000"/>
              </a:lnSpc>
              <a:buClr>
                <a:srgbClr val="FF0000"/>
              </a:buClr>
              <a:buSzPts val="3200"/>
            </a:pPr>
            <a:r>
              <a:rPr lang="en-US" sz="2400">
                <a:solidFill>
                  <a:srgbClr val="FF0000"/>
                </a:solidFill>
                <a:latin typeface="Times New Roman"/>
                <a:ea typeface="Times New Roman"/>
                <a:cs typeface="Times New Roman"/>
                <a:sym typeface="Times New Roman"/>
              </a:rPr>
              <a:t>Bubble Sort</a:t>
            </a:r>
            <a:endParaRPr/>
          </a:p>
        </p:txBody>
      </p:sp>
      <p:sp>
        <p:nvSpPr>
          <p:cNvPr id="210" name="Google Shape;210;p4"/>
          <p:cNvSpPr txBox="1">
            <a:spLocks noGrp="1"/>
          </p:cNvSpPr>
          <p:nvPr>
            <p:ph type="body" idx="1"/>
          </p:nvPr>
        </p:nvSpPr>
        <p:spPr>
          <a:xfrm>
            <a:off x="666750" y="1793081"/>
            <a:ext cx="8293894" cy="4058841"/>
          </a:xfrm>
          <a:prstGeom prst="rect">
            <a:avLst/>
          </a:prstGeom>
          <a:noFill/>
          <a:ln>
            <a:noFill/>
          </a:ln>
        </p:spPr>
        <p:txBody>
          <a:bodyPr spcFirstLastPara="1" wrap="square" lIns="68569" tIns="34275" rIns="68569" bIns="34275" anchor="t" anchorCtr="0">
            <a:noAutofit/>
          </a:bodyPr>
          <a:lstStyle/>
          <a:p>
            <a:pPr marL="171450" indent="-171450">
              <a:lnSpc>
                <a:spcPct val="90000"/>
              </a:lnSpc>
              <a:buClr>
                <a:schemeClr val="dk1"/>
              </a:buClr>
              <a:buSzPts val="2400"/>
              <a:buChar char="•"/>
            </a:pPr>
            <a:r>
              <a:rPr lang="en-US">
                <a:latin typeface="Times New Roman"/>
                <a:ea typeface="Times New Roman"/>
                <a:cs typeface="Times New Roman"/>
                <a:sym typeface="Times New Roman"/>
              </a:rPr>
              <a:t>Exchange two adjacent elements if they are out of order. Repeat until array is sorted.</a:t>
            </a:r>
            <a:endParaRPr/>
          </a:p>
          <a:p>
            <a:pPr marL="171450" indent="-171450">
              <a:lnSpc>
                <a:spcPct val="90000"/>
              </a:lnSpc>
              <a:spcBef>
                <a:spcPts val="750"/>
              </a:spcBef>
              <a:buClr>
                <a:schemeClr val="dk1"/>
              </a:buClr>
              <a:buSzPts val="2400"/>
              <a:buChar char="•"/>
            </a:pPr>
            <a:r>
              <a:rPr lang="en-US" b="1">
                <a:latin typeface="Times New Roman"/>
                <a:ea typeface="Times New Roman"/>
                <a:cs typeface="Times New Roman"/>
                <a:sym typeface="Times New Roman"/>
              </a:rPr>
              <a:t>Example:</a:t>
            </a:r>
            <a:endParaRPr/>
          </a:p>
          <a:p>
            <a:pPr marL="0" indent="0">
              <a:lnSpc>
                <a:spcPct val="90000"/>
              </a:lnSpc>
              <a:spcBef>
                <a:spcPts val="750"/>
              </a:spcBef>
              <a:buClr>
                <a:schemeClr val="dk1"/>
              </a:buClr>
              <a:buSzPts val="2400"/>
            </a:pPr>
            <a:r>
              <a:rPr lang="en-US">
                <a:latin typeface="Times New Roman"/>
                <a:ea typeface="Times New Roman"/>
                <a:cs typeface="Times New Roman"/>
                <a:sym typeface="Times New Roman"/>
              </a:rPr>
              <a:t>     Take an array of numbers " 5 1 4 2 8", and sort the array from lowest</a:t>
            </a:r>
            <a:endParaRPr/>
          </a:p>
          <a:p>
            <a:pPr marL="0" indent="0">
              <a:lnSpc>
                <a:spcPct val="90000"/>
              </a:lnSpc>
              <a:spcBef>
                <a:spcPts val="750"/>
              </a:spcBef>
              <a:buClr>
                <a:schemeClr val="dk1"/>
              </a:buClr>
              <a:buSzPts val="2400"/>
            </a:pPr>
            <a:r>
              <a:rPr lang="en-US">
                <a:latin typeface="Times New Roman"/>
                <a:ea typeface="Times New Roman"/>
                <a:cs typeface="Times New Roman"/>
                <a:sym typeface="Times New Roman"/>
              </a:rPr>
              <a:t>     number to greatest number using bubble sort. In each step, elements </a:t>
            </a:r>
            <a:endParaRPr/>
          </a:p>
          <a:p>
            <a:pPr marL="0" indent="0">
              <a:lnSpc>
                <a:spcPct val="90000"/>
              </a:lnSpc>
              <a:spcBef>
                <a:spcPts val="750"/>
              </a:spcBef>
              <a:buClr>
                <a:schemeClr val="dk1"/>
              </a:buClr>
              <a:buSzPts val="2400"/>
            </a:pPr>
            <a:r>
              <a:rPr lang="en-US">
                <a:latin typeface="Times New Roman"/>
                <a:ea typeface="Times New Roman"/>
                <a:cs typeface="Times New Roman"/>
                <a:sym typeface="Times New Roman"/>
              </a:rPr>
              <a:t>    written in </a:t>
            </a:r>
            <a:r>
              <a:rPr lang="en-US" b="1">
                <a:latin typeface="Times New Roman"/>
                <a:ea typeface="Times New Roman"/>
                <a:cs typeface="Times New Roman"/>
                <a:sym typeface="Times New Roman"/>
              </a:rPr>
              <a:t>bold</a:t>
            </a:r>
            <a:r>
              <a:rPr lang="en-US">
                <a:latin typeface="Times New Roman"/>
                <a:ea typeface="Times New Roman"/>
                <a:cs typeface="Times New Roman"/>
                <a:sym typeface="Times New Roman"/>
              </a:rPr>
              <a:t> are being compared. Three passes will be required;</a:t>
            </a:r>
            <a:endParaRPr/>
          </a:p>
          <a:p>
            <a:pPr marL="0" indent="0">
              <a:lnSpc>
                <a:spcPct val="90000"/>
              </a:lnSpc>
              <a:spcBef>
                <a:spcPts val="750"/>
              </a:spcBef>
              <a:buClr>
                <a:schemeClr val="dk1"/>
              </a:buClr>
              <a:buSzPts val="2400"/>
            </a:pPr>
            <a:endParaRPr>
              <a:latin typeface="Times New Roman"/>
              <a:ea typeface="Times New Roman"/>
              <a:cs typeface="Times New Roman"/>
              <a:sym typeface="Times New Roman"/>
            </a:endParaRPr>
          </a:p>
          <a:p>
            <a:pPr marL="0" indent="0">
              <a:lnSpc>
                <a:spcPct val="90000"/>
              </a:lnSpc>
              <a:spcBef>
                <a:spcPts val="750"/>
              </a:spcBef>
              <a:buClr>
                <a:schemeClr val="dk1"/>
              </a:buClr>
              <a:buSzPts val="1875"/>
            </a:pPr>
            <a:endParaRPr sz="1406">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7</a:t>
            </a:fld>
            <a:endParaRPr/>
          </a:p>
        </p:txBody>
      </p:sp>
      <p:sp>
        <p:nvSpPr>
          <p:cNvPr id="216" name="Google Shape;216;p5"/>
          <p:cNvSpPr txBox="1">
            <a:spLocks noGrp="1"/>
          </p:cNvSpPr>
          <p:nvPr>
            <p:ph type="title"/>
          </p:nvPr>
        </p:nvSpPr>
        <p:spPr>
          <a:xfrm>
            <a:off x="914400" y="533400"/>
            <a:ext cx="7597861" cy="699251"/>
          </a:xfrm>
          <a:prstGeom prst="rect">
            <a:avLst/>
          </a:prstGeom>
          <a:noFill/>
          <a:ln>
            <a:noFill/>
          </a:ln>
        </p:spPr>
        <p:txBody>
          <a:bodyPr spcFirstLastPara="1" wrap="square" lIns="68569" tIns="34275" rIns="68569" bIns="34275" anchor="ctr" anchorCtr="0">
            <a:normAutofit/>
          </a:bodyPr>
          <a:lstStyle/>
          <a:p>
            <a:pPr algn="ctr">
              <a:lnSpc>
                <a:spcPct val="90000"/>
              </a:lnSpc>
              <a:buClr>
                <a:srgbClr val="FF0000"/>
              </a:buClr>
              <a:buSzPts val="2800"/>
            </a:pPr>
            <a:r>
              <a:rPr lang="en-US" sz="2100" dirty="0">
                <a:solidFill>
                  <a:srgbClr val="FF0000"/>
                </a:solidFill>
                <a:latin typeface="Times New Roman"/>
                <a:ea typeface="Times New Roman"/>
                <a:cs typeface="Times New Roman"/>
                <a:sym typeface="Times New Roman"/>
              </a:rPr>
              <a:t>Step-by-step example</a:t>
            </a:r>
            <a:endParaRPr dirty="0"/>
          </a:p>
        </p:txBody>
      </p:sp>
      <p:pic>
        <p:nvPicPr>
          <p:cNvPr id="217" name="Google Shape;217;p5"/>
          <p:cNvPicPr preferRelativeResize="0">
            <a:picLocks noGrp="1"/>
          </p:cNvPicPr>
          <p:nvPr>
            <p:ph type="body" idx="1"/>
          </p:nvPr>
        </p:nvPicPr>
        <p:blipFill rotWithShape="1">
          <a:blip r:embed="rId3">
            <a:alphaModFix/>
          </a:blip>
          <a:srcRect/>
          <a:stretch/>
        </p:blipFill>
        <p:spPr>
          <a:xfrm>
            <a:off x="228600" y="1636567"/>
            <a:ext cx="8839200" cy="45356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8</a:t>
            </a:fld>
            <a:endParaRPr/>
          </a:p>
        </p:txBody>
      </p:sp>
      <p:sp>
        <p:nvSpPr>
          <p:cNvPr id="223" name="Google Shape;223;p6"/>
          <p:cNvSpPr txBox="1">
            <a:spLocks noGrp="1"/>
          </p:cNvSpPr>
          <p:nvPr>
            <p:ph type="title"/>
          </p:nvPr>
        </p:nvSpPr>
        <p:spPr>
          <a:xfrm>
            <a:off x="628650" y="1131094"/>
            <a:ext cx="7886700" cy="773392"/>
          </a:xfrm>
          <a:prstGeom prst="rect">
            <a:avLst/>
          </a:prstGeom>
          <a:noFill/>
          <a:ln>
            <a:noFill/>
          </a:ln>
        </p:spPr>
        <p:txBody>
          <a:bodyPr spcFirstLastPara="1" wrap="square" lIns="68569" tIns="34275" rIns="68569" bIns="34275" anchor="ctr" anchorCtr="0">
            <a:normAutofit/>
          </a:bodyPr>
          <a:lstStyle/>
          <a:p>
            <a:pPr algn="ctr">
              <a:lnSpc>
                <a:spcPct val="90000"/>
              </a:lnSpc>
              <a:buClr>
                <a:srgbClr val="FF0000"/>
              </a:buClr>
              <a:buSzPts val="3200"/>
            </a:pPr>
            <a:r>
              <a:rPr lang="en-US" sz="2400">
                <a:solidFill>
                  <a:srgbClr val="FF0000"/>
                </a:solidFill>
                <a:latin typeface="Times New Roman"/>
                <a:ea typeface="Times New Roman"/>
                <a:cs typeface="Times New Roman"/>
                <a:sym typeface="Times New Roman"/>
              </a:rPr>
              <a:t>Bubble Sort</a:t>
            </a:r>
            <a:endParaRPr/>
          </a:p>
        </p:txBody>
      </p:sp>
      <p:sp>
        <p:nvSpPr>
          <p:cNvPr id="224" name="Google Shape;224;p6"/>
          <p:cNvSpPr txBox="1">
            <a:spLocks noGrp="1"/>
          </p:cNvSpPr>
          <p:nvPr>
            <p:ph type="body" idx="1"/>
          </p:nvPr>
        </p:nvSpPr>
        <p:spPr>
          <a:xfrm>
            <a:off x="454111" y="1719134"/>
            <a:ext cx="8061239" cy="3770839"/>
          </a:xfrm>
          <a:prstGeom prst="rect">
            <a:avLst/>
          </a:prstGeom>
          <a:noFill/>
          <a:ln>
            <a:noFill/>
          </a:ln>
        </p:spPr>
        <p:txBody>
          <a:bodyPr spcFirstLastPara="1" wrap="square" lIns="68569" tIns="34275" rIns="68569" bIns="34275" anchor="t" anchorCtr="0">
            <a:noAutofit/>
          </a:bodyPr>
          <a:lstStyle/>
          <a:p>
            <a:pPr marL="154305" indent="-154305" algn="just">
              <a:lnSpc>
                <a:spcPct val="90000"/>
              </a:lnSpc>
              <a:buClr>
                <a:schemeClr val="accent3"/>
              </a:buClr>
              <a:buSzPts val="2400"/>
            </a:pPr>
            <a:r>
              <a:rPr lang="en-US">
                <a:latin typeface="Times New Roman"/>
                <a:ea typeface="Times New Roman"/>
                <a:cs typeface="Times New Roman"/>
                <a:sym typeface="Times New Roman"/>
              </a:rPr>
              <a:t>BUBBLE(DATA, N)</a:t>
            </a:r>
            <a:endParaRPr/>
          </a:p>
          <a:p>
            <a:pPr marL="154305" indent="-154305" algn="just">
              <a:lnSpc>
                <a:spcPct val="90000"/>
              </a:lnSpc>
              <a:spcBef>
                <a:spcPts val="750"/>
              </a:spcBef>
              <a:buClr>
                <a:schemeClr val="accent3"/>
              </a:buClr>
              <a:buSzPts val="2400"/>
            </a:pPr>
            <a:r>
              <a:rPr lang="en-US">
                <a:latin typeface="Times New Roman"/>
                <a:ea typeface="Times New Roman"/>
                <a:cs typeface="Times New Roman"/>
                <a:sym typeface="Times New Roman"/>
              </a:rPr>
              <a:t>Here DATA is an array with N elements. This algorithm sorts the elements in DATA.</a:t>
            </a:r>
            <a:endParaRPr/>
          </a:p>
          <a:p>
            <a:pPr marL="171450" indent="-171450" algn="just">
              <a:lnSpc>
                <a:spcPct val="90000"/>
              </a:lnSpc>
              <a:spcBef>
                <a:spcPts val="750"/>
              </a:spcBef>
              <a:buClr>
                <a:schemeClr val="accent3"/>
              </a:buClr>
              <a:buSzPts val="2400"/>
              <a:buFont typeface="Calibri"/>
              <a:buAutoNum type="arabicPeriod"/>
            </a:pPr>
            <a:r>
              <a:rPr lang="en-US">
                <a:latin typeface="Times New Roman"/>
                <a:ea typeface="Times New Roman"/>
                <a:cs typeface="Times New Roman"/>
                <a:sym typeface="Times New Roman"/>
              </a:rPr>
              <a:t>Repeat steps 2 and 3 for K = 1 to N – 1</a:t>
            </a:r>
            <a:endParaRPr/>
          </a:p>
          <a:p>
            <a:pPr marL="171450" indent="-171450" algn="just">
              <a:lnSpc>
                <a:spcPct val="90000"/>
              </a:lnSpc>
              <a:spcBef>
                <a:spcPts val="750"/>
              </a:spcBef>
              <a:buClr>
                <a:schemeClr val="accent3"/>
              </a:buClr>
              <a:buSzPts val="2400"/>
              <a:buFont typeface="Calibri"/>
              <a:buAutoNum type="arabicPeriod"/>
            </a:pPr>
            <a:r>
              <a:rPr lang="en-US">
                <a:latin typeface="Times New Roman"/>
                <a:ea typeface="Times New Roman"/>
                <a:cs typeface="Times New Roman"/>
                <a:sym typeface="Times New Roman"/>
              </a:rPr>
              <a:t>Set PTR = 1 [Initialize pass pointer PTR]</a:t>
            </a:r>
            <a:endParaRPr/>
          </a:p>
          <a:p>
            <a:pPr marL="171450" indent="-171450" algn="just">
              <a:lnSpc>
                <a:spcPct val="90000"/>
              </a:lnSpc>
              <a:spcBef>
                <a:spcPts val="750"/>
              </a:spcBef>
              <a:buClr>
                <a:schemeClr val="accent3"/>
              </a:buClr>
              <a:buSzPts val="2400"/>
              <a:buFont typeface="Calibri"/>
              <a:buAutoNum type="arabicPeriod"/>
            </a:pPr>
            <a:r>
              <a:rPr lang="en-US">
                <a:latin typeface="Times New Roman"/>
                <a:ea typeface="Times New Roman"/>
                <a:cs typeface="Times New Roman"/>
                <a:sym typeface="Times New Roman"/>
              </a:rPr>
              <a:t>Repeat while PTR ≤ N – K [Executes pass]</a:t>
            </a:r>
            <a:endParaRPr/>
          </a:p>
          <a:p>
            <a:pPr marL="462915" lvl="1" indent="-257175" algn="just">
              <a:lnSpc>
                <a:spcPct val="90000"/>
              </a:lnSpc>
              <a:spcBef>
                <a:spcPts val="375"/>
              </a:spcBef>
              <a:buClr>
                <a:schemeClr val="dk1"/>
              </a:buClr>
              <a:buSzPts val="2400"/>
              <a:buFont typeface="Noto Sans Symbols"/>
              <a:buAutoNum type="alphaLcParenR"/>
            </a:pPr>
            <a:r>
              <a:rPr lang="en-US">
                <a:latin typeface="Times New Roman"/>
                <a:ea typeface="Times New Roman"/>
                <a:cs typeface="Times New Roman"/>
                <a:sym typeface="Times New Roman"/>
              </a:rPr>
              <a:t>If DATA[PTR] &gt; DATA[PTR + 1], then</a:t>
            </a:r>
            <a:endParaRPr/>
          </a:p>
          <a:p>
            <a:pPr marL="462915" lvl="1" indent="-257174" algn="just">
              <a:lnSpc>
                <a:spcPct val="90000"/>
              </a:lnSpc>
              <a:spcBef>
                <a:spcPts val="375"/>
              </a:spcBef>
              <a:buClr>
                <a:schemeClr val="dk1"/>
              </a:buClr>
              <a:buSzPts val="2400"/>
            </a:pPr>
            <a:r>
              <a:rPr lang="en-US">
                <a:latin typeface="Times New Roman"/>
                <a:ea typeface="Times New Roman"/>
                <a:cs typeface="Times New Roman"/>
                <a:sym typeface="Times New Roman"/>
              </a:rPr>
              <a:t>          Interchange DATA[PTR] and DATA[PTR + 1]</a:t>
            </a:r>
            <a:endParaRPr/>
          </a:p>
          <a:p>
            <a:pPr marL="462915" lvl="1" indent="-257174" algn="just">
              <a:lnSpc>
                <a:spcPct val="90000"/>
              </a:lnSpc>
              <a:spcBef>
                <a:spcPts val="375"/>
              </a:spcBef>
              <a:buClr>
                <a:schemeClr val="dk1"/>
              </a:buClr>
              <a:buSzPts val="2400"/>
            </a:pPr>
            <a:r>
              <a:rPr lang="en-US">
                <a:latin typeface="Times New Roman"/>
                <a:ea typeface="Times New Roman"/>
                <a:cs typeface="Times New Roman"/>
                <a:sym typeface="Times New Roman"/>
              </a:rPr>
              <a:t>       [End of If structure]</a:t>
            </a:r>
            <a:endParaRPr/>
          </a:p>
          <a:p>
            <a:pPr marL="462915" lvl="1" indent="-257175" algn="just">
              <a:lnSpc>
                <a:spcPct val="90000"/>
              </a:lnSpc>
              <a:spcBef>
                <a:spcPts val="375"/>
              </a:spcBef>
              <a:buClr>
                <a:schemeClr val="dk1"/>
              </a:buClr>
              <a:buSzPts val="2400"/>
              <a:buFont typeface="Calibri"/>
              <a:buAutoNum type="alphaLcParenR" startAt="2"/>
            </a:pPr>
            <a:r>
              <a:rPr lang="en-US">
                <a:latin typeface="Times New Roman"/>
                <a:ea typeface="Times New Roman"/>
                <a:cs typeface="Times New Roman"/>
                <a:sym typeface="Times New Roman"/>
              </a:rPr>
              <a:t>Set PTR = PTR + 1</a:t>
            </a:r>
            <a:endParaRPr/>
          </a:p>
          <a:p>
            <a:pPr marL="462915" lvl="1" indent="-257174" algn="just">
              <a:lnSpc>
                <a:spcPct val="90000"/>
              </a:lnSpc>
              <a:spcBef>
                <a:spcPts val="375"/>
              </a:spcBef>
              <a:buClr>
                <a:schemeClr val="dk1"/>
              </a:buClr>
              <a:buSzPts val="2400"/>
            </a:pPr>
            <a:r>
              <a:rPr lang="en-US">
                <a:latin typeface="Times New Roman"/>
                <a:ea typeface="Times New Roman"/>
                <a:cs typeface="Times New Roman"/>
                <a:sym typeface="Times New Roman"/>
              </a:rPr>
              <a:t>  [End of inner loop]</a:t>
            </a:r>
            <a:endParaRPr/>
          </a:p>
          <a:p>
            <a:pPr marL="462915" lvl="1" indent="-257174" algn="just">
              <a:lnSpc>
                <a:spcPct val="90000"/>
              </a:lnSpc>
              <a:spcBef>
                <a:spcPts val="375"/>
              </a:spcBef>
              <a:buClr>
                <a:schemeClr val="dk1"/>
              </a:buClr>
              <a:buSzPts val="2400"/>
            </a:pPr>
            <a:r>
              <a:rPr lang="en-US">
                <a:latin typeface="Times New Roman"/>
                <a:ea typeface="Times New Roman"/>
                <a:cs typeface="Times New Roman"/>
                <a:sym typeface="Times New Roman"/>
              </a:rPr>
              <a:t>[End of step 1 outer loop]</a:t>
            </a:r>
            <a:endParaRPr/>
          </a:p>
          <a:p>
            <a:pPr marL="171450" indent="-171450" algn="just">
              <a:lnSpc>
                <a:spcPct val="90000"/>
              </a:lnSpc>
              <a:spcBef>
                <a:spcPts val="750"/>
              </a:spcBef>
              <a:buClr>
                <a:schemeClr val="accent3"/>
              </a:buClr>
              <a:buSzPts val="2400"/>
              <a:buFont typeface="Calibri"/>
              <a:buAutoNum type="arabicPeriod" startAt="4"/>
            </a:pPr>
            <a:r>
              <a:rPr lang="en-US">
                <a:latin typeface="Times New Roman"/>
                <a:ea typeface="Times New Roman"/>
                <a:cs typeface="Times New Roman"/>
                <a:sym typeface="Times New Roman"/>
              </a:rPr>
              <a:t>Exit</a:t>
            </a:r>
            <a:endParaRPr/>
          </a:p>
          <a:p>
            <a:pPr marL="462915" lvl="1" indent="-257174">
              <a:lnSpc>
                <a:spcPct val="90000"/>
              </a:lnSpc>
              <a:spcBef>
                <a:spcPts val="375"/>
              </a:spcBef>
              <a:buClr>
                <a:schemeClr val="dk1"/>
              </a:buClr>
              <a:buSzPts val="2400"/>
            </a:pPr>
            <a:endParaRPr>
              <a:latin typeface="Times New Roman"/>
              <a:ea typeface="Times New Roman"/>
              <a:cs typeface="Times New Roman"/>
              <a:sym typeface="Times New Roman"/>
            </a:endParaRPr>
          </a:p>
          <a:p>
            <a:pPr marL="462915" lvl="1" indent="-257174">
              <a:lnSpc>
                <a:spcPct val="90000"/>
              </a:lnSpc>
              <a:spcBef>
                <a:spcPts val="375"/>
              </a:spcBef>
              <a:buClr>
                <a:schemeClr val="dk1"/>
              </a:buClr>
              <a:buSzPts val="2400"/>
            </a:pPr>
            <a:endParaRPr>
              <a:latin typeface="Times New Roman"/>
              <a:ea typeface="Times New Roman"/>
              <a:cs typeface="Times New Roman"/>
              <a:sym typeface="Times New Roman"/>
            </a:endParaRPr>
          </a:p>
          <a:p>
            <a:pPr marL="171450" indent="-85725">
              <a:lnSpc>
                <a:spcPct val="90000"/>
              </a:lnSpc>
              <a:spcBef>
                <a:spcPts val="750"/>
              </a:spcBef>
              <a:buClr>
                <a:schemeClr val="accent3"/>
              </a:buClr>
              <a:buSzPts val="1800"/>
            </a:pPr>
            <a:endParaRPr sz="135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9</a:t>
            </a:fld>
            <a:endParaRPr/>
          </a:p>
        </p:txBody>
      </p:sp>
      <p:sp>
        <p:nvSpPr>
          <p:cNvPr id="230" name="Google Shape;230;p7"/>
          <p:cNvSpPr txBox="1">
            <a:spLocks noGrp="1"/>
          </p:cNvSpPr>
          <p:nvPr>
            <p:ph type="title"/>
          </p:nvPr>
        </p:nvSpPr>
        <p:spPr>
          <a:xfrm>
            <a:off x="1061136" y="1064226"/>
            <a:ext cx="5915025" cy="571499"/>
          </a:xfrm>
          <a:prstGeom prst="rect">
            <a:avLst/>
          </a:prstGeom>
          <a:noFill/>
          <a:ln>
            <a:noFill/>
          </a:ln>
        </p:spPr>
        <p:txBody>
          <a:bodyPr spcFirstLastPara="1" wrap="square" lIns="68569" tIns="34275" rIns="68569" bIns="34275" anchor="ctr" anchorCtr="0">
            <a:normAutofit fontScale="90000"/>
          </a:bodyPr>
          <a:lstStyle/>
          <a:p>
            <a:pPr algn="ctr">
              <a:lnSpc>
                <a:spcPct val="90000"/>
              </a:lnSpc>
              <a:buClr>
                <a:srgbClr val="FF0000"/>
              </a:buClr>
              <a:buSzPct val="100000"/>
            </a:pPr>
            <a:br>
              <a:rPr lang="en-US" sz="2700">
                <a:solidFill>
                  <a:srgbClr val="FF0000"/>
                </a:solidFill>
                <a:latin typeface="Times New Roman"/>
                <a:ea typeface="Times New Roman"/>
                <a:cs typeface="Times New Roman"/>
                <a:sym typeface="Times New Roman"/>
              </a:rPr>
            </a:br>
            <a:r>
              <a:rPr lang="en-US" sz="2700">
                <a:solidFill>
                  <a:srgbClr val="FF0000"/>
                </a:solidFill>
                <a:latin typeface="Times New Roman"/>
                <a:ea typeface="Times New Roman"/>
                <a:cs typeface="Times New Roman"/>
                <a:sym typeface="Times New Roman"/>
              </a:rPr>
              <a:t>Insertion sort</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231" name="Google Shape;231;p7"/>
          <p:cNvSpPr/>
          <p:nvPr/>
        </p:nvSpPr>
        <p:spPr>
          <a:xfrm>
            <a:off x="759941" y="1720804"/>
            <a:ext cx="6793127" cy="623217"/>
          </a:xfrm>
          <a:prstGeom prst="rect">
            <a:avLst/>
          </a:prstGeom>
          <a:noFill/>
          <a:ln>
            <a:noFill/>
          </a:ln>
        </p:spPr>
        <p:txBody>
          <a:bodyPr spcFirstLastPara="1" wrap="square" lIns="68569" tIns="34275" rIns="68569" bIns="34275" anchor="t" anchorCtr="0">
            <a:spAutoFit/>
          </a:bodyPr>
          <a:lstStyle/>
          <a:p>
            <a:pPr algn="just"/>
            <a:r>
              <a:rPr lang="en-US" sz="1800">
                <a:solidFill>
                  <a:schemeClr val="dk1"/>
                </a:solidFill>
                <a:latin typeface="Times New Roman"/>
                <a:ea typeface="Times New Roman"/>
                <a:cs typeface="Times New Roman"/>
                <a:sym typeface="Times New Roman"/>
              </a:rPr>
              <a:t>Insertion sort is a simple sorting algorithm that works the way we sort playing cards in our hands</a:t>
            </a:r>
            <a:endParaRPr sz="1050"/>
          </a:p>
        </p:txBody>
      </p:sp>
      <p:pic>
        <p:nvPicPr>
          <p:cNvPr id="232" name="Google Shape;232;p7"/>
          <p:cNvPicPr preferRelativeResize="0">
            <a:picLocks noGrp="1"/>
          </p:cNvPicPr>
          <p:nvPr>
            <p:ph type="body" idx="1"/>
          </p:nvPr>
        </p:nvPicPr>
        <p:blipFill rotWithShape="1">
          <a:blip r:embed="rId3">
            <a:alphaModFix/>
          </a:blip>
          <a:srcRect/>
          <a:stretch/>
        </p:blipFill>
        <p:spPr>
          <a:xfrm>
            <a:off x="898954" y="2353542"/>
            <a:ext cx="6922874" cy="3512128"/>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19698</TotalTime>
  <Words>2712</Words>
  <Application>Microsoft Office PowerPoint</Application>
  <PresentationFormat>On-screen Show (4:3)</PresentationFormat>
  <Paragraphs>302</Paragraphs>
  <Slides>46</Slides>
  <Notes>24</Notes>
  <HiddenSlides>1</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60" baseType="lpstr">
      <vt:lpstr>Arial</vt:lpstr>
      <vt:lpstr>Arimo</vt:lpstr>
      <vt:lpstr>Bookman Old Style</vt:lpstr>
      <vt:lpstr>Calibri</vt:lpstr>
      <vt:lpstr>Casper</vt:lpstr>
      <vt:lpstr>erdana</vt:lpstr>
      <vt:lpstr>inter-regular</vt:lpstr>
      <vt:lpstr>Noto Sans Symbols</vt:lpstr>
      <vt:lpstr>proxima_novaregular</vt:lpstr>
      <vt:lpstr>Raleway ExtraBold</vt:lpstr>
      <vt:lpstr>Times New Roman</vt:lpstr>
      <vt:lpstr>Wingdings</vt:lpstr>
      <vt:lpstr>Office Theme</vt:lpstr>
      <vt:lpstr>CorelDRAW</vt:lpstr>
      <vt:lpstr>PowerPoint Presentation</vt:lpstr>
      <vt:lpstr>PowerPoint Presentation</vt:lpstr>
      <vt:lpstr>Contents of the Syllabus  </vt:lpstr>
      <vt:lpstr>Contents of the Syllabus  </vt:lpstr>
      <vt:lpstr>Sorting</vt:lpstr>
      <vt:lpstr>Bubble Sort</vt:lpstr>
      <vt:lpstr>Step-by-step example</vt:lpstr>
      <vt:lpstr>Bubble Sort</vt:lpstr>
      <vt:lpstr> Insertion sort </vt:lpstr>
      <vt:lpstr>Algorithm</vt:lpstr>
      <vt:lpstr>Selection Sort </vt:lpstr>
      <vt:lpstr>Example</vt:lpstr>
      <vt:lpstr>Algorithm</vt:lpstr>
      <vt:lpstr>Heap Sort </vt:lpstr>
      <vt:lpstr>PowerPoint Presentation</vt:lpstr>
      <vt:lpstr>Merge Sort</vt:lpstr>
      <vt:lpstr>PowerPoint Presentation</vt:lpstr>
      <vt:lpstr>Algorithm</vt:lpstr>
      <vt:lpstr>Quick Sort </vt:lpstr>
      <vt:lpstr>Quick Sort </vt:lpstr>
      <vt:lpstr>Quick Sort </vt:lpstr>
      <vt:lpstr>PowerPoint Presentation</vt:lpstr>
      <vt:lpstr>PowerPoint Presentation</vt:lpstr>
      <vt:lpstr>PowerPoint Presentation</vt:lpstr>
      <vt:lpstr>PowerPoint Presentation</vt:lpstr>
      <vt:lpstr>PowerPoint Presentation</vt:lpstr>
      <vt:lpstr>PowerPoint Presentation</vt:lpstr>
      <vt:lpstr>Shell Sort</vt:lpstr>
      <vt:lpstr>PowerPoint Presentation</vt:lpstr>
      <vt:lpstr>PowerPoint Presentation</vt:lpstr>
      <vt:lpstr>PowerPoint Presentation</vt:lpstr>
      <vt:lpstr>Count Sort</vt:lpstr>
      <vt:lpstr>Count Sort</vt:lpstr>
      <vt:lpstr>HASHING</vt:lpstr>
      <vt:lpstr>Item are in the (key, value) format</vt:lpstr>
      <vt:lpstr>Consider an example of hash table of size 20</vt:lpstr>
      <vt:lpstr>Good Hash Function</vt:lpstr>
      <vt:lpstr>Collision Resolution Technique</vt:lpstr>
      <vt:lpstr>Open Hashing</vt:lpstr>
      <vt:lpstr>Example:  Let us consider a simple hash function as “key mod 7” and a sequence of keys as 50, 700, 76, 85, 92, 73, 101 </vt:lpstr>
      <vt:lpstr>Close Hashing(Open Addressing)</vt:lpstr>
      <vt:lpstr>Let us consider a simple hash function as “key mod 7” and a sequence of keys as 50, 700, 76, 85, 92, 73, 101. </vt:lpstr>
      <vt:lpstr>Application of Hashing</vt:lpstr>
      <vt:lpstr>Books Recommended</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Jaspreet  Singh</dc:creator>
  <cp:lastModifiedBy>RANJIT SINGH</cp:lastModifiedBy>
  <cp:revision>52</cp:revision>
  <dcterms:created xsi:type="dcterms:W3CDTF">2015-02-03T14:31:06Z</dcterms:created>
  <dcterms:modified xsi:type="dcterms:W3CDTF">2023-09-23T04:25:37Z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24</vt:i4>
  </property>
  <property fmtid="{D5CDD505-2E9C-101B-9397-08002B2CF9AE}" pid="3" name="PresentationFormat">
    <vt:lpwstr>On-screen Show (4:3)</vt:lpwstr>
  </property>
  <property fmtid="{D5CDD505-2E9C-101B-9397-08002B2CF9AE}" pid="4" name="Slides">
    <vt:i4>28</vt:i4>
  </property>
</Properties>
</file>