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0"/>
  </p:notesMasterIdLst>
  <p:handoutMasterIdLst>
    <p:handoutMasterId r:id="rId31"/>
  </p:handoutMasterIdLst>
  <p:sldIdLst>
    <p:sldId id="772" r:id="rId2"/>
    <p:sldId id="773" r:id="rId3"/>
    <p:sldId id="293" r:id="rId4"/>
    <p:sldId id="307" r:id="rId5"/>
    <p:sldId id="281" r:id="rId6"/>
    <p:sldId id="282" r:id="rId7"/>
    <p:sldId id="299" r:id="rId8"/>
    <p:sldId id="737" r:id="rId9"/>
    <p:sldId id="304" r:id="rId10"/>
    <p:sldId id="297" r:id="rId11"/>
    <p:sldId id="298" r:id="rId12"/>
    <p:sldId id="738" r:id="rId13"/>
    <p:sldId id="739" r:id="rId14"/>
    <p:sldId id="258" r:id="rId15"/>
    <p:sldId id="747" r:id="rId16"/>
    <p:sldId id="748" r:id="rId17"/>
    <p:sldId id="288" r:id="rId18"/>
    <p:sldId id="300" r:id="rId19"/>
    <p:sldId id="305" r:id="rId20"/>
    <p:sldId id="740" r:id="rId21"/>
    <p:sldId id="741" r:id="rId22"/>
    <p:sldId id="742" r:id="rId23"/>
    <p:sldId id="743" r:id="rId24"/>
    <p:sldId id="745" r:id="rId25"/>
    <p:sldId id="744" r:id="rId26"/>
    <p:sldId id="295" r:id="rId27"/>
    <p:sldId id="312" r:id="rId28"/>
    <p:sldId id="283"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33" autoAdjust="0"/>
    <p:restoredTop sz="97966" autoAdjust="0"/>
  </p:normalViewPr>
  <p:slideViewPr>
    <p:cSldViewPr>
      <p:cViewPr varScale="1">
        <p:scale>
          <a:sx n="80" d="100"/>
          <a:sy n="80" d="100"/>
        </p:scale>
        <p:origin x="1315"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76E51BD-7C3B-4CF3-B1E6-6F8E4706AFB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DAC25BC-F339-4BC6-95D9-3533AADA1F8A}" type="datetimeFigureOut">
              <a:rPr lang="en-US"/>
              <a:pPr>
                <a:defRPr/>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0FCC302-7811-4A65-A0E9-F6E368C5D294}" type="slidenum">
              <a:rPr lang="en-US"/>
              <a:pPr>
                <a:defRPr/>
              </a:pPr>
              <a:t>‹#›</a:t>
            </a:fld>
            <a:endParaRPr lang="en-US"/>
          </a:p>
        </p:txBody>
      </p:sp>
    </p:spTree>
    <p:extLst>
      <p:ext uri="{BB962C8B-B14F-4D97-AF65-F5344CB8AC3E}">
        <p14:creationId xmlns:p14="http://schemas.microsoft.com/office/powerpoint/2010/main" val="8384989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D628144-3CD7-45A5-9C90-04A23D1D269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226B808-5C34-4EF9-B6E7-1E7D96A50F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pPr lvl="0"/>
            <a:r>
              <a:rPr lang="en-US" noProof="0"/>
              <a:t>Click icon to add picture</a:t>
            </a:r>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a:t>Click to edit Master text styles</a:t>
            </a:r>
          </a:p>
          <a:p>
            <a:pPr lvl="1"/>
            <a:r>
              <a:rPr lang="en-US"/>
              <a:t>Second level</a:t>
            </a:r>
          </a:p>
          <a:p>
            <a:pPr lvl="2"/>
            <a:r>
              <a:rPr lang="en-US"/>
              <a:t>Third level</a:t>
            </a:r>
          </a:p>
        </p:txBody>
      </p:sp>
      <p:sp>
        <p:nvSpPr>
          <p:cNvPr id="5" name="Date Placeholder 6"/>
          <p:cNvSpPr>
            <a:spLocks noGrp="1"/>
          </p:cNvSpPr>
          <p:nvPr>
            <p:ph type="dt" sz="half" idx="15"/>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7"/>
          <p:cNvSpPr>
            <a:spLocks noGrp="1"/>
          </p:cNvSpPr>
          <p:nvPr>
            <p:ph type="ftr" sz="quarter" idx="16"/>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8"/>
          <p:cNvSpPr>
            <a:spLocks noGrp="1"/>
          </p:cNvSpPr>
          <p:nvPr>
            <p:ph type="sldNum" sz="quarter" idx="17"/>
          </p:nvPr>
        </p:nvSpPr>
        <p:spPr/>
        <p:txBody>
          <a:bodyPr/>
          <a:lstStyle>
            <a:lvl1pPr>
              <a:defRPr/>
            </a:lvl1pPr>
          </a:lstStyle>
          <a:p>
            <a:pPr>
              <a:defRPr/>
            </a:pPr>
            <a:fld id="{94159717-93E6-4FE9-BD39-866608D5C5F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396D2446-9713-4124-AF3B-6795FB8E950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512F239-D254-4CD4-9451-2FFFB35C614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3490F810-B25B-4D7F-9BCF-032AE62E6AB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BB189F1-D48D-4A35-BB43-5B97E9185D2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5BD02B9-94E6-412E-9248-090ADCCC7839}" type="slidenum">
              <a:rPr lang="en-US"/>
              <a:pPr>
                <a:defRPr/>
              </a:pPr>
              <a:t>‹#›</a:t>
            </a:fld>
            <a:endParaRPr lang="en-US"/>
          </a:p>
        </p:txBody>
      </p:sp>
      <p:sp>
        <p:nvSpPr>
          <p:cNvPr id="13" name="TextBox 9"/>
          <p:cNvSpPr txBox="1">
            <a:spLocks noChangeArrowheads="1"/>
          </p:cNvSpPr>
          <p:nvPr/>
        </p:nvSpPr>
        <p:spPr bwMode="auto">
          <a:xfrm>
            <a:off x="0" y="6457950"/>
            <a:ext cx="9144000" cy="400050"/>
          </a:xfrm>
          <a:prstGeom prst="rect">
            <a:avLst/>
          </a:prstGeom>
          <a:noFill/>
          <a:ln w="9525">
            <a:noFill/>
            <a:miter lim="800000"/>
            <a:headEnd/>
            <a:tailEnd/>
          </a:ln>
        </p:spPr>
        <p:txBody>
          <a:bodyPr>
            <a:spAutoFit/>
          </a:bodyPr>
          <a:lstStyle/>
          <a:p>
            <a:pPr algn="ctr">
              <a:defRPr/>
            </a:pPr>
            <a:r>
              <a:rPr lang="en-US" sz="2000" b="1" dirty="0">
                <a:latin typeface="Calibri" pitchFamily="34" charset="0"/>
              </a:rPr>
              <a:t>University Institute of Engineering (</a:t>
            </a:r>
            <a:r>
              <a:rPr lang="en-US" sz="2000" b="1" dirty="0" err="1">
                <a:latin typeface="Calibri" pitchFamily="34" charset="0"/>
              </a:rPr>
              <a:t>UIE</a:t>
            </a:r>
            <a:r>
              <a:rPr lang="en-US" sz="2000" b="1" dirty="0">
                <a:latin typeface="Calibri" pitchFamily="34" charset="0"/>
              </a:rPr>
              <a:t>)</a:t>
            </a: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2053" name="Picture 4" descr="https://encrypted-tbn3.gstatic.com/images?q=tbn:ANd9GcTyg3Gq4WoxkxO75aZWNEjYFvavmMfWdiMvs57jpDF8YRR3yCybqQ">
            <a:hlinkClick r:id="rId12"/>
          </p:cNvPr>
          <p:cNvPicPr>
            <a:picLocks noChangeAspect="1" noChangeArrowheads="1"/>
          </p:cNvPicPr>
          <p:nvPr/>
        </p:nvPicPr>
        <p:blipFill>
          <a:blip r:embed="rId13"/>
          <a:srcRect/>
          <a:stretch>
            <a:fillRect/>
          </a:stretch>
        </p:blipFill>
        <p:spPr bwMode="auto">
          <a:xfrm>
            <a:off x="152400" y="152400"/>
            <a:ext cx="768350" cy="1219200"/>
          </a:xfrm>
          <a:prstGeom prst="rect">
            <a:avLst/>
          </a:prstGeom>
          <a:noFill/>
          <a:ln w="9525">
            <a:noFill/>
            <a:miter lim="800000"/>
            <a:headEnd/>
            <a:tailEnd/>
          </a:ln>
        </p:spPr>
      </p:pic>
      <p:sp>
        <p:nvSpPr>
          <p:cNvPr id="7" name="TextBox 9"/>
          <p:cNvSpPr txBox="1">
            <a:spLocks noChangeArrowheads="1"/>
          </p:cNvSpPr>
          <p:nvPr/>
        </p:nvSpPr>
        <p:spPr bwMode="auto">
          <a:xfrm>
            <a:off x="2805113" y="87313"/>
            <a:ext cx="5454650" cy="369887"/>
          </a:xfrm>
          <a:prstGeom prst="rect">
            <a:avLst/>
          </a:prstGeom>
          <a:noFill/>
          <a:ln w="50800" cmpd="dbl">
            <a:solidFill>
              <a:srgbClr val="C00000"/>
            </a:solidFill>
            <a:miter lim="800000"/>
            <a:headEnd/>
            <a:tailEnd/>
          </a:ln>
        </p:spPr>
        <p:txBody>
          <a:bodyPr wrap="none">
            <a:spAutoFit/>
          </a:bodyPr>
          <a:lstStyle/>
          <a:p>
            <a:pPr algn="ctr">
              <a:defRPr/>
            </a:pPr>
            <a:r>
              <a:rPr lang="en-US" sz="1800" dirty="0">
                <a:latin typeface="Calibri" pitchFamily="34" charset="0"/>
              </a:rPr>
              <a:t>Department of Computer Science and Engineering (CSE)</a:t>
            </a:r>
            <a:endParaRPr lang="en-US" sz="1700" dirty="0">
              <a:latin typeface="Calibri" pitchFamily="34" charset="0"/>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Lst>
  <p:txStyles>
    <p:titleStyle>
      <a:lvl1pPr algn="ctr" rtl="0" eaLnBrk="0" fontAlgn="base" hangingPunct="0">
        <a:spcBef>
          <a:spcPct val="0"/>
        </a:spcBef>
        <a:spcAft>
          <a:spcPct val="0"/>
        </a:spcAft>
        <a:defRPr sz="4400" b="1" kern="1200">
          <a:solidFill>
            <a:schemeClr val="tx1"/>
          </a:solidFill>
          <a:latin typeface="Cambria" pitchFamily="18" charset="0"/>
          <a:ea typeface="+mj-ea"/>
          <a:cs typeface="+mj-cs"/>
        </a:defRPr>
      </a:lvl1pPr>
      <a:lvl2pPr algn="ctr" rtl="0" eaLnBrk="0" fontAlgn="base" hangingPunct="0">
        <a:spcBef>
          <a:spcPct val="0"/>
        </a:spcBef>
        <a:spcAft>
          <a:spcPct val="0"/>
        </a:spcAft>
        <a:defRPr sz="4400" b="1">
          <a:solidFill>
            <a:schemeClr val="tx1"/>
          </a:solidFill>
          <a:latin typeface="Cambria" pitchFamily="18" charset="0"/>
        </a:defRPr>
      </a:lvl2pPr>
      <a:lvl3pPr algn="ctr" rtl="0" eaLnBrk="0" fontAlgn="base" hangingPunct="0">
        <a:spcBef>
          <a:spcPct val="0"/>
        </a:spcBef>
        <a:spcAft>
          <a:spcPct val="0"/>
        </a:spcAft>
        <a:defRPr sz="4400" b="1">
          <a:solidFill>
            <a:schemeClr val="tx1"/>
          </a:solidFill>
          <a:latin typeface="Cambria" pitchFamily="18" charset="0"/>
        </a:defRPr>
      </a:lvl3pPr>
      <a:lvl4pPr algn="ctr" rtl="0" eaLnBrk="0" fontAlgn="base" hangingPunct="0">
        <a:spcBef>
          <a:spcPct val="0"/>
        </a:spcBef>
        <a:spcAft>
          <a:spcPct val="0"/>
        </a:spcAft>
        <a:defRPr sz="4400" b="1">
          <a:solidFill>
            <a:schemeClr val="tx1"/>
          </a:solidFill>
          <a:latin typeface="Cambria" pitchFamily="18" charset="0"/>
        </a:defRPr>
      </a:lvl4pPr>
      <a:lvl5pPr algn="ctr" rtl="0" eaLnBrk="0" fontAlgn="base" hangingPunct="0">
        <a:spcBef>
          <a:spcPct val="0"/>
        </a:spcBef>
        <a:spcAft>
          <a:spcPct val="0"/>
        </a:spcAft>
        <a:defRPr sz="4400" b="1">
          <a:solidFill>
            <a:schemeClr val="tx1"/>
          </a:solidFill>
          <a:latin typeface="Cambria" pitchFamily="18" charset="0"/>
        </a:defRPr>
      </a:lvl5pPr>
      <a:lvl6pPr marL="457200" algn="ctr" rtl="0" fontAlgn="base">
        <a:spcBef>
          <a:spcPct val="0"/>
        </a:spcBef>
        <a:spcAft>
          <a:spcPct val="0"/>
        </a:spcAft>
        <a:defRPr sz="4400" b="1">
          <a:solidFill>
            <a:schemeClr val="tx1"/>
          </a:solidFill>
          <a:latin typeface="Cambria" pitchFamily="18" charset="0"/>
        </a:defRPr>
      </a:lvl6pPr>
      <a:lvl7pPr marL="914400" algn="ctr" rtl="0" fontAlgn="base">
        <a:spcBef>
          <a:spcPct val="0"/>
        </a:spcBef>
        <a:spcAft>
          <a:spcPct val="0"/>
        </a:spcAft>
        <a:defRPr sz="4400" b="1">
          <a:solidFill>
            <a:schemeClr val="tx1"/>
          </a:solidFill>
          <a:latin typeface="Cambria" pitchFamily="18" charset="0"/>
        </a:defRPr>
      </a:lvl7pPr>
      <a:lvl8pPr marL="1371600" algn="ctr" rtl="0" fontAlgn="base">
        <a:spcBef>
          <a:spcPct val="0"/>
        </a:spcBef>
        <a:spcAft>
          <a:spcPct val="0"/>
        </a:spcAft>
        <a:defRPr sz="4400" b="1">
          <a:solidFill>
            <a:schemeClr val="tx1"/>
          </a:solidFill>
          <a:latin typeface="Cambria" pitchFamily="18" charset="0"/>
        </a:defRPr>
      </a:lvl8pPr>
      <a:lvl9pPr marL="1828800" algn="ctr" rtl="0" fontAlgn="base">
        <a:spcBef>
          <a:spcPct val="0"/>
        </a:spcBef>
        <a:spcAft>
          <a:spcPct val="0"/>
        </a:spcAft>
        <a:defRPr sz="4400" b="1">
          <a:solidFill>
            <a:schemeClr val="tx1"/>
          </a:solidFill>
          <a:latin typeface="Cambria" pitchFamily="18" charset="0"/>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mbria" pitchFamily="18" charset="0"/>
          <a:ea typeface="+mn-ea"/>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stack-data-structure-introduction-program/" TargetMode="External"/><Relationship Id="rId2" Type="http://schemas.openxmlformats.org/officeDocument/2006/relationships/hyperlink" Target="https://www.cs.cmu.edu/~adamchik/15-121/lectures/Stacks%20and%20Queues/Stacks%20and%20Queues.html" TargetMode="External"/><Relationship Id="rId1" Type="http://schemas.openxmlformats.org/officeDocument/2006/relationships/slideLayout" Target="../slideLayouts/slideLayout3.xml"/><Relationship Id="rId5" Type="http://schemas.openxmlformats.org/officeDocument/2006/relationships/hyperlink" Target="http://www.yashcode.com/2017/11/prefix-to-postfix-conversion-using-stack.html" TargetMode="External"/><Relationship Id="rId4" Type="http://schemas.openxmlformats.org/officeDocument/2006/relationships/hyperlink" Target="https://www.geeksforgeeks.org/queue-set-1introduction-and-array-implementa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PUSH OPERATION</a:t>
            </a:r>
          </a:p>
        </p:txBody>
      </p:sp>
      <p:sp>
        <p:nvSpPr>
          <p:cNvPr id="3" name="Content Placeholder 2"/>
          <p:cNvSpPr>
            <a:spLocks noGrp="1"/>
          </p:cNvSpPr>
          <p:nvPr>
            <p:ph idx="1"/>
          </p:nvPr>
        </p:nvSpPr>
        <p:spPr>
          <a:xfrm>
            <a:off x="914400" y="1752600"/>
            <a:ext cx="8001000" cy="4495800"/>
          </a:xfrm>
        </p:spPr>
        <p:txBody>
          <a:bodyPr>
            <a:normAutofit fontScale="92500"/>
          </a:bodyPr>
          <a:lstStyle/>
          <a:p>
            <a:pPr marL="0" indent="0">
              <a:buNone/>
            </a:pPr>
            <a:r>
              <a:rPr lang="en-US" b="1" dirty="0"/>
              <a:t>The steps involved in the PUSH operation is given below:</a:t>
            </a:r>
            <a:endParaRPr lang="en-US" dirty="0"/>
          </a:p>
          <a:p>
            <a:r>
              <a:rPr lang="en-US" dirty="0"/>
              <a:t>Before inserting an element in a stack, we check whether the stack is full.</a:t>
            </a:r>
          </a:p>
          <a:p>
            <a:r>
              <a:rPr lang="en-US" dirty="0"/>
              <a:t>If we try to insert the element in a stack, and the stack is full, then the </a:t>
            </a:r>
            <a:r>
              <a:rPr lang="en-US" b="1" i="1" dirty="0"/>
              <a:t>overflow</a:t>
            </a:r>
            <a:r>
              <a:rPr lang="en-US" dirty="0"/>
              <a:t> condition occurs.</a:t>
            </a:r>
          </a:p>
          <a:p>
            <a:r>
              <a:rPr lang="en-US" dirty="0"/>
              <a:t>When we initialize a stack, we set the value of top as -1 to check that the stack is empty.</a:t>
            </a:r>
          </a:p>
          <a:p>
            <a:r>
              <a:rPr lang="en-US" dirty="0"/>
              <a:t>When the new element is pushed in a stack, first, the value of the top gets incremented, i.e., </a:t>
            </a:r>
            <a:r>
              <a:rPr lang="en-US" b="1" dirty="0"/>
              <a:t>top=top+1,</a:t>
            </a:r>
            <a:r>
              <a:rPr lang="en-US" dirty="0"/>
              <a:t> and the element will be placed at the new position of the </a:t>
            </a:r>
            <a:r>
              <a:rPr lang="en-US" b="1" dirty="0"/>
              <a:t>top</a:t>
            </a:r>
            <a:r>
              <a:rPr lang="en-US" dirty="0"/>
              <a:t>.</a:t>
            </a:r>
          </a:p>
          <a:p>
            <a:r>
              <a:rPr lang="en-US" dirty="0"/>
              <a:t>The elements will be inserted until we reach the </a:t>
            </a:r>
            <a:r>
              <a:rPr lang="en-US" b="1" i="1" dirty="0"/>
              <a:t>max</a:t>
            </a:r>
            <a:r>
              <a:rPr lang="en-US" dirty="0"/>
              <a:t> size of the stack.</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 POP OPERATION</a:t>
            </a:r>
          </a:p>
        </p:txBody>
      </p:sp>
      <p:sp>
        <p:nvSpPr>
          <p:cNvPr id="4" name="TextBox 3"/>
          <p:cNvSpPr txBox="1"/>
          <p:nvPr/>
        </p:nvSpPr>
        <p:spPr>
          <a:xfrm>
            <a:off x="3657600" y="5181600"/>
            <a:ext cx="685800" cy="461665"/>
          </a:xfrm>
          <a:prstGeom prst="rect">
            <a:avLst/>
          </a:prstGeom>
          <a:noFill/>
        </p:spPr>
        <p:txBody>
          <a:bodyPr wrap="square" rtlCol="0">
            <a:spAutoFit/>
          </a:bodyPr>
          <a:lstStyle/>
          <a:p>
            <a:r>
              <a:rPr lang="en-US" dirty="0"/>
              <a:t>[1]</a:t>
            </a:r>
          </a:p>
        </p:txBody>
      </p:sp>
      <p:sp>
        <p:nvSpPr>
          <p:cNvPr id="5" name="Content Placeholder 4"/>
          <p:cNvSpPr>
            <a:spLocks noGrp="1"/>
          </p:cNvSpPr>
          <p:nvPr>
            <p:ph idx="1"/>
          </p:nvPr>
        </p:nvSpPr>
        <p:spPr/>
        <p:txBody>
          <a:bodyPr/>
          <a:lstStyle/>
          <a:p>
            <a:pPr marL="0" indent="0">
              <a:buNone/>
            </a:pPr>
            <a:r>
              <a:rPr lang="en-US" b="1" dirty="0"/>
              <a:t>The steps involved in the POP operation is given below:</a:t>
            </a:r>
            <a:endParaRPr lang="en-US" dirty="0"/>
          </a:p>
          <a:p>
            <a:r>
              <a:rPr lang="en-US" dirty="0"/>
              <a:t>Before deleting the element from the stack, we check whether the stack is empty.</a:t>
            </a:r>
          </a:p>
          <a:p>
            <a:r>
              <a:rPr lang="en-US" dirty="0"/>
              <a:t>If we try to delete the element from the empty stack, then the </a:t>
            </a:r>
            <a:r>
              <a:rPr lang="en-US" b="1" i="1" dirty="0"/>
              <a:t>underflow</a:t>
            </a:r>
            <a:r>
              <a:rPr lang="en-US" dirty="0"/>
              <a:t> condition occurs.</a:t>
            </a:r>
          </a:p>
          <a:p>
            <a:r>
              <a:rPr lang="en-US" dirty="0"/>
              <a:t>If the stack is not empty, we first access the element which is pointed by the </a:t>
            </a:r>
            <a:r>
              <a:rPr lang="en-US" b="1" i="1" dirty="0"/>
              <a:t>top</a:t>
            </a:r>
            <a:endParaRPr lang="en-US" dirty="0"/>
          </a:p>
          <a:p>
            <a:r>
              <a:rPr lang="en-US" dirty="0"/>
              <a:t>Once the pop operation is performed, the top is decremented by 1, i.e., </a:t>
            </a:r>
            <a:r>
              <a:rPr lang="en-US" b="1" dirty="0"/>
              <a:t>top=top-1</a:t>
            </a:r>
            <a:r>
              <a:rPr lang="en-US" dirty="0"/>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Insertion(PUSH)</a:t>
            </a:r>
          </a:p>
        </p:txBody>
      </p:sp>
      <p:pic>
        <p:nvPicPr>
          <p:cNvPr id="3074" name="Picture 2" descr="DS Stack Introdu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828800"/>
            <a:ext cx="6858000" cy="4000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80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DELETION(POP)</a:t>
            </a:r>
          </a:p>
        </p:txBody>
      </p:sp>
      <p:pic>
        <p:nvPicPr>
          <p:cNvPr id="4098" name="Picture 2" descr="DS Stack Introdu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2228850"/>
            <a:ext cx="554355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82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bwMode="auto">
          <a:noFill/>
          <a:ln>
            <a:miter lim="800000"/>
            <a:headEnd/>
            <a:tailEnd/>
          </a:ln>
        </p:spPr>
        <p:txBody>
          <a:bodyPr vert="horz" wrap="square" lIns="91440" tIns="45720" rIns="91440" bIns="45720" numCol="1" anchor="t" anchorCtr="0" compatLnSpc="1">
            <a:prstTxWarp prst="textNoShape">
              <a:avLst/>
            </a:prstTxWarp>
            <a:normAutofit/>
          </a:bodyPr>
          <a:lstStyle/>
          <a:p>
            <a:pPr>
              <a:buNone/>
            </a:pPr>
            <a:r>
              <a:rPr lang="en-US" sz="2000" dirty="0"/>
              <a:t>   </a:t>
            </a:r>
            <a:endParaRPr lang="en-US" sz="2000" b="1" dirty="0"/>
          </a:p>
          <a:p>
            <a:r>
              <a:rPr lang="en-US" sz="2000" dirty="0"/>
              <a:t> The simplest application of a stack is to reverse a word. You push a given word to stack - letter by letter - and then pop letters from the stack.</a:t>
            </a:r>
          </a:p>
          <a:p>
            <a:r>
              <a:rPr lang="en-US" sz="2000" dirty="0"/>
              <a:t>Another application is an "undo" mechanism in text editors; this operation is accomplished by keeping all text changes in a stack. </a:t>
            </a:r>
          </a:p>
          <a:p>
            <a:r>
              <a:rPr lang="en-US" sz="2000" dirty="0"/>
              <a:t>  </a:t>
            </a:r>
            <a:r>
              <a:rPr lang="en-US" sz="2000" b="1" dirty="0"/>
              <a:t>Backtracking</a:t>
            </a:r>
            <a:r>
              <a:rPr lang="en-US" sz="2000" dirty="0"/>
              <a:t>. </a:t>
            </a:r>
            <a:endParaRPr lang="en-US" sz="2200" dirty="0"/>
          </a:p>
        </p:txBody>
      </p:sp>
      <p:sp>
        <p:nvSpPr>
          <p:cNvPr id="4" name="Title 3"/>
          <p:cNvSpPr>
            <a:spLocks noGrp="1"/>
          </p:cNvSpPr>
          <p:nvPr>
            <p:ph type="title"/>
          </p:nvPr>
        </p:nvSpPr>
        <p:spPr>
          <a:xfrm>
            <a:off x="762000" y="990600"/>
            <a:ext cx="7924800" cy="609600"/>
          </a:xfrm>
        </p:spPr>
        <p:txBody>
          <a:bodyPr/>
          <a:lstStyle/>
          <a:p>
            <a:r>
              <a:rPr lang="en-US" dirty="0">
                <a:solidFill>
                  <a:srgbClr val="C00000"/>
                </a:solidFill>
              </a:rPr>
              <a:t>APPLICATIONS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List Implementation of Stack</a:t>
            </a:r>
          </a:p>
        </p:txBody>
      </p:sp>
      <p:sp>
        <p:nvSpPr>
          <p:cNvPr id="3" name="Content Placeholder 2"/>
          <p:cNvSpPr>
            <a:spLocks noGrp="1"/>
          </p:cNvSpPr>
          <p:nvPr>
            <p:ph idx="1"/>
          </p:nvPr>
        </p:nvSpPr>
        <p:spPr>
          <a:xfrm>
            <a:off x="914400" y="1752600"/>
            <a:ext cx="8001000" cy="3886200"/>
          </a:xfrm>
        </p:spPr>
        <p:txBody>
          <a:bodyPr/>
          <a:lstStyle/>
          <a:p>
            <a:pPr marL="0" indent="0" algn="just">
              <a:buNone/>
            </a:pPr>
            <a:r>
              <a:rPr lang="en-US" dirty="0"/>
              <a:t>In linked list implementation of stack, the nodes are maintained non-contiguously in the memory. Each node contains a pointer to its immediate successor node in the stack. Stack is said to be overflown if the space left in the memory is not enough to create a node.</a:t>
            </a:r>
          </a:p>
          <a:p>
            <a:pPr marL="0" indent="0">
              <a:buNone/>
            </a:pPr>
            <a:endParaRPr lang="en-US" dirty="0"/>
          </a:p>
          <a:p>
            <a:pPr marL="0" indent="0">
              <a:buNone/>
            </a:pPr>
            <a:r>
              <a:rPr lang="en-US" dirty="0"/>
              <a:t>The top most node in the stack always contains null in its address field. </a:t>
            </a:r>
          </a:p>
        </p:txBody>
      </p:sp>
    </p:spTree>
    <p:extLst>
      <p:ext uri="{BB962C8B-B14F-4D97-AF65-F5344CB8AC3E}">
        <p14:creationId xmlns:p14="http://schemas.microsoft.com/office/powerpoint/2010/main" val="2554017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S Linked list implementation sta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838200"/>
            <a:ext cx="231457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96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gn="just"/>
            <a:r>
              <a:rPr lang="en-US" sz="2000" dirty="0"/>
              <a:t>A Queue is a linear list of elements in which deletions can take place only at one end, called the </a:t>
            </a:r>
            <a:r>
              <a:rPr lang="en-US" sz="2000" i="1" dirty="0"/>
              <a:t>front</a:t>
            </a:r>
            <a:r>
              <a:rPr lang="en-US" sz="2000" dirty="0"/>
              <a:t>, and insertions can take place only at the other end, called the </a:t>
            </a:r>
            <a:r>
              <a:rPr lang="en-US" sz="2000" i="1" dirty="0"/>
              <a:t>rear</a:t>
            </a:r>
            <a:r>
              <a:rPr lang="en-US" sz="2000" dirty="0"/>
              <a:t>. The terms “front” and “rear” are used in describing a linear list only when it implemented as a queue.</a:t>
            </a:r>
          </a:p>
          <a:p>
            <a:pPr algn="just"/>
            <a:r>
              <a:rPr lang="en-US" sz="2000" dirty="0"/>
              <a:t>Queues are also called first-in first-out (FIFO) lists, since the first element in a queue will be the first element out of the queue. In other words, the order in which elements enter a queue is the order in which they leave. This contrasts with stacks, which are Last-in First-out (LIFO) lists.</a:t>
            </a:r>
          </a:p>
          <a:p>
            <a:endParaRPr lang="en-US" sz="2000" dirty="0"/>
          </a:p>
        </p:txBody>
      </p:sp>
      <p:sp>
        <p:nvSpPr>
          <p:cNvPr id="3" name="Text Placeholder 2"/>
          <p:cNvSpPr>
            <a:spLocks noGrp="1"/>
          </p:cNvSpPr>
          <p:nvPr>
            <p:ph type="body" sz="quarter" idx="10"/>
          </p:nvPr>
        </p:nvSpPr>
        <p:spPr>
          <a:xfrm>
            <a:off x="1219200" y="609600"/>
            <a:ext cx="7924800" cy="685800"/>
          </a:xfrm>
        </p:spPr>
        <p:txBody>
          <a:bodyPr/>
          <a:lstStyle/>
          <a:p>
            <a:r>
              <a:rPr lang="en-US" dirty="0"/>
              <a:t>QUEUES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 REPRESENTATION</a:t>
            </a:r>
          </a:p>
        </p:txBody>
      </p:sp>
      <p:sp>
        <p:nvSpPr>
          <p:cNvPr id="5" name="TextBox 4"/>
          <p:cNvSpPr txBox="1"/>
          <p:nvPr/>
        </p:nvSpPr>
        <p:spPr>
          <a:xfrm>
            <a:off x="4038600" y="5562600"/>
            <a:ext cx="990600" cy="461665"/>
          </a:xfrm>
          <a:prstGeom prst="rect">
            <a:avLst/>
          </a:prstGeom>
          <a:noFill/>
        </p:spPr>
        <p:txBody>
          <a:bodyPr wrap="square" rtlCol="0">
            <a:spAutoFit/>
          </a:bodyPr>
          <a:lstStyle/>
          <a:p>
            <a:r>
              <a:rPr lang="en-US" dirty="0"/>
              <a:t>[4]</a:t>
            </a:r>
          </a:p>
        </p:txBody>
      </p:sp>
      <p:pic>
        <p:nvPicPr>
          <p:cNvPr id="6" name="Picture 2" descr="Types of Queue"/>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304925" y="3286125"/>
            <a:ext cx="7143750" cy="1123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Operating systems often maintain a queue of processes that are ready to execute or that are waiting for a particular event to occur.</a:t>
            </a:r>
          </a:p>
          <a:p>
            <a:r>
              <a:rPr lang="en-US" dirty="0"/>
              <a:t>FCFS Scheduling</a:t>
            </a:r>
          </a:p>
          <a:p>
            <a:r>
              <a:rPr lang="en-US" dirty="0"/>
              <a:t>Priority Scheduling</a:t>
            </a:r>
          </a:p>
          <a:p>
            <a:endParaRPr lang="en-US" dirty="0"/>
          </a:p>
        </p:txBody>
      </p:sp>
      <p:sp>
        <p:nvSpPr>
          <p:cNvPr id="3" name="Text Placeholder 2"/>
          <p:cNvSpPr>
            <a:spLocks noGrp="1"/>
          </p:cNvSpPr>
          <p:nvPr>
            <p:ph type="body" sz="quarter" idx="10"/>
          </p:nvPr>
        </p:nvSpPr>
        <p:spPr/>
        <p:txBody>
          <a:bodyPr/>
          <a:lstStyle/>
          <a:p>
            <a:r>
              <a:rPr lang="en-US" dirty="0"/>
              <a:t>APPLICATION OF QUEUES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Types of queue:</a:t>
            </a:r>
          </a:p>
        </p:txBody>
      </p:sp>
      <p:sp>
        <p:nvSpPr>
          <p:cNvPr id="3" name="Content Placeholder 2"/>
          <p:cNvSpPr>
            <a:spLocks noGrp="1"/>
          </p:cNvSpPr>
          <p:nvPr>
            <p:ph idx="1"/>
          </p:nvPr>
        </p:nvSpPr>
        <p:spPr/>
        <p:txBody>
          <a:bodyPr>
            <a:normAutofit lnSpcReduction="10000"/>
          </a:bodyPr>
          <a:lstStyle/>
          <a:p>
            <a:pPr marL="0" indent="0" algn="just">
              <a:buNone/>
            </a:pPr>
            <a:r>
              <a:rPr lang="fr-FR" dirty="0"/>
              <a:t>Simple Queue or Linear Queue: </a:t>
            </a:r>
            <a:r>
              <a:rPr lang="en-US" sz="1800" dirty="0"/>
              <a:t>In Linear Queue, an insertion takes place from one end while the deletion occurs from another end. The end at which the insertion takes place is known as the rear end, and the end at which the deletion takes place is known as front end. It strictly follows the FIFO rule.</a:t>
            </a:r>
          </a:p>
          <a:p>
            <a:pPr marL="0" indent="0" algn="just">
              <a:buNone/>
            </a:pPr>
            <a:endParaRPr lang="fr-FR" sz="1800" dirty="0"/>
          </a:p>
          <a:p>
            <a:pPr marL="0" indent="0" algn="just">
              <a:buNone/>
            </a:pPr>
            <a:r>
              <a:rPr lang="en-US" dirty="0"/>
              <a:t>Circular Queue: </a:t>
            </a:r>
            <a:r>
              <a:rPr lang="en-US" sz="1800" dirty="0"/>
              <a:t>In Circular Queue, all the nodes are represented as circular. It is similar to the linear Queue except that the last element of the queue is connected to the first element. It is also known as Ring Buffer, as all the ends are connected to another end. </a:t>
            </a:r>
          </a:p>
          <a:p>
            <a:pPr marL="0" indent="0" algn="just">
              <a:buNone/>
            </a:pPr>
            <a:endParaRPr lang="en-US" dirty="0"/>
          </a:p>
          <a:p>
            <a:pPr marL="0" indent="0" algn="just">
              <a:buNone/>
            </a:pPr>
            <a:r>
              <a:rPr lang="en-US" dirty="0"/>
              <a:t>Priority Queue: </a:t>
            </a:r>
            <a:r>
              <a:rPr lang="en-US" sz="1800" dirty="0"/>
              <a:t>It is a special type of queue in which the elements are arranged based on the priority. It is a special type of queue data structure in which every element has a priority associated with it. Insertion in priority queue takes place based on the arrival, while deletion in the priority queue occurs based on the priority. (CPU SCHEDULING)</a:t>
            </a:r>
          </a:p>
        </p:txBody>
      </p:sp>
    </p:spTree>
    <p:extLst>
      <p:ext uri="{BB962C8B-B14F-4D97-AF65-F5344CB8AC3E}">
        <p14:creationId xmlns:p14="http://schemas.microsoft.com/office/powerpoint/2010/main" val="1642357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ypes of Queu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047750"/>
            <a:ext cx="714375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ypes of Que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6" y="2686050"/>
            <a:ext cx="6191250" cy="990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ypes of Qu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975" y="4191000"/>
            <a:ext cx="6629400" cy="1709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243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Double ended Queue</a:t>
            </a:r>
          </a:p>
        </p:txBody>
      </p:sp>
      <p:sp>
        <p:nvSpPr>
          <p:cNvPr id="3" name="Content Placeholder 2"/>
          <p:cNvSpPr>
            <a:spLocks noGrp="1"/>
          </p:cNvSpPr>
          <p:nvPr>
            <p:ph idx="1"/>
          </p:nvPr>
        </p:nvSpPr>
        <p:spPr>
          <a:xfrm>
            <a:off x="381000" y="3124200"/>
            <a:ext cx="8001000" cy="2895600"/>
          </a:xfrm>
        </p:spPr>
        <p:txBody>
          <a:bodyPr/>
          <a:lstStyle/>
          <a:p>
            <a:pPr marL="0" indent="0" algn="just">
              <a:buNone/>
            </a:pPr>
            <a:r>
              <a:rPr lang="en-US" dirty="0"/>
              <a:t>The deque stands for Double Ended Queue. Deque is a linear data structure where the insertion and deletion operations are performed from both ends. We can say that deque is a generalized version of the queue.</a:t>
            </a:r>
          </a:p>
          <a:p>
            <a:pPr marL="0" indent="0" algn="just">
              <a:buNone/>
            </a:pPr>
            <a:r>
              <a:rPr lang="en-US" dirty="0"/>
              <a:t>Though the insertion and deletion in a deque can be performed on both ends, it does not follow the FIFO rule.</a:t>
            </a:r>
          </a:p>
          <a:p>
            <a:pPr marL="0" indent="0" algn="just">
              <a:buNone/>
            </a:pPr>
            <a:endParaRPr lang="en-US" dirty="0"/>
          </a:p>
        </p:txBody>
      </p:sp>
      <p:pic>
        <p:nvPicPr>
          <p:cNvPr id="4098" name="Picture 2" descr="Deque (or double-ended queu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6667500" cy="83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37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Enqueue</a:t>
            </a:r>
            <a:r>
              <a:rPr lang="en-US" dirty="0"/>
              <a:t> Operation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Below are the steps to </a:t>
            </a:r>
            <a:r>
              <a:rPr lang="en-US" dirty="0" err="1"/>
              <a:t>enqueue</a:t>
            </a:r>
            <a:r>
              <a:rPr lang="en-US" dirty="0"/>
              <a:t> (insert) data into a queue</a:t>
            </a:r>
          </a:p>
          <a:p>
            <a:r>
              <a:rPr lang="en-US" dirty="0"/>
              <a:t>Check whether the queue is full or not.</a:t>
            </a:r>
          </a:p>
          <a:p>
            <a:r>
              <a:rPr lang="en-US" dirty="0"/>
              <a:t>If the queue is full – print the overflow error and exit the program.</a:t>
            </a:r>
          </a:p>
          <a:p>
            <a:r>
              <a:rPr lang="en-US" dirty="0"/>
              <a:t>If the queue is not full – increment the rear pointer to point to the next empty space.</a:t>
            </a:r>
          </a:p>
          <a:p>
            <a:r>
              <a:rPr lang="en-US" dirty="0"/>
              <a:t>Else add the element in the position pointed by Rear.</a:t>
            </a:r>
          </a:p>
          <a:p>
            <a:r>
              <a:rPr lang="en-US" dirty="0"/>
              <a:t>Return success.</a:t>
            </a:r>
          </a:p>
          <a:p>
            <a:pPr marL="0" indent="0">
              <a:buNone/>
            </a:pPr>
            <a:endParaRPr lang="en-US" dirty="0"/>
          </a:p>
        </p:txBody>
      </p:sp>
    </p:spTree>
    <p:extLst>
      <p:ext uri="{BB962C8B-B14F-4D97-AF65-F5344CB8AC3E}">
        <p14:creationId xmlns:p14="http://schemas.microsoft.com/office/powerpoint/2010/main" val="854213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Enqueue</a:t>
            </a:r>
            <a:endParaRPr lang="en-US" dirty="0"/>
          </a:p>
        </p:txBody>
      </p:sp>
      <p:pic>
        <p:nvPicPr>
          <p:cNvPr id="5122" name="Picture 2" descr="queue implemen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671762"/>
            <a:ext cx="50292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00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Dequeue Operation</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Dequeue Operation</a:t>
            </a:r>
          </a:p>
          <a:p>
            <a:pPr marL="0" indent="0">
              <a:buNone/>
            </a:pPr>
            <a:r>
              <a:rPr lang="en-US" dirty="0"/>
              <a:t>Below are the steps to perform </a:t>
            </a:r>
            <a:r>
              <a:rPr lang="en-US" dirty="0" err="1"/>
              <a:t>dequeue</a:t>
            </a:r>
            <a:r>
              <a:rPr lang="en-US" dirty="0"/>
              <a:t> operation</a:t>
            </a:r>
          </a:p>
          <a:p>
            <a:r>
              <a:rPr lang="en-US" dirty="0"/>
              <a:t>Check whether the queue is full or not.</a:t>
            </a:r>
          </a:p>
          <a:p>
            <a:r>
              <a:rPr lang="en-US" dirty="0"/>
              <a:t>If the queue is empty – print the underflow error and exit the program.</a:t>
            </a:r>
          </a:p>
          <a:p>
            <a:r>
              <a:rPr lang="en-US" dirty="0"/>
              <a:t>If the queue is not empty – access the data where the front is pointing.</a:t>
            </a:r>
          </a:p>
          <a:p>
            <a:r>
              <a:rPr lang="en-US" dirty="0"/>
              <a:t>Else increment the front pointer to point to the next available data element.</a:t>
            </a:r>
          </a:p>
          <a:p>
            <a:r>
              <a:rPr lang="en-US" dirty="0"/>
              <a:t>Return success.</a:t>
            </a:r>
          </a:p>
          <a:p>
            <a:pPr marL="0" indent="0">
              <a:buNone/>
            </a:pPr>
            <a:endParaRPr lang="en-US" dirty="0"/>
          </a:p>
        </p:txBody>
      </p:sp>
    </p:spTree>
    <p:extLst>
      <p:ext uri="{BB962C8B-B14F-4D97-AF65-F5344CB8AC3E}">
        <p14:creationId xmlns:p14="http://schemas.microsoft.com/office/powerpoint/2010/main" val="3481692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hlinkClick r:id="rId2"/>
              </a:rPr>
              <a:t>https://www.cs.cmu.edu/~adamchik/15-121/lectures/Stacks%20and%20Queues/Stacks%20and%20Queues.html</a:t>
            </a:r>
            <a:endParaRPr lang="en-US" dirty="0"/>
          </a:p>
          <a:p>
            <a:r>
              <a:rPr lang="en-US" dirty="0"/>
              <a:t>Data Structures with C/ </a:t>
            </a:r>
            <a:r>
              <a:rPr lang="en-US" dirty="0" err="1"/>
              <a:t>schaum</a:t>
            </a:r>
            <a:r>
              <a:rPr lang="en-US" dirty="0"/>
              <a:t>  outline series/ volume 2</a:t>
            </a:r>
          </a:p>
          <a:p>
            <a:r>
              <a:rPr lang="en-US" dirty="0">
                <a:hlinkClick r:id="rId3"/>
              </a:rPr>
              <a:t>https://www.geeksforgeeks.org/stack-data-structure-introduction-program/</a:t>
            </a:r>
            <a:endParaRPr lang="en-US" dirty="0"/>
          </a:p>
          <a:p>
            <a:r>
              <a:rPr lang="en-US" dirty="0">
                <a:hlinkClick r:id="rId4"/>
              </a:rPr>
              <a:t>https://www.geeksforgeeks.org/queue-set-1introduction-and-array-implementation/</a:t>
            </a:r>
            <a:endParaRPr lang="en-US" dirty="0"/>
          </a:p>
          <a:p>
            <a:r>
              <a:rPr lang="en-US">
                <a:hlinkClick r:id="rId5"/>
              </a:rPr>
              <a:t>http://www.yashcode.com/2017/11/prefix-to-postfix-conversion-using-stack.html</a:t>
            </a:r>
            <a:endParaRPr lang="en-US"/>
          </a:p>
          <a:p>
            <a:endParaRPr lang="en-US" dirty="0"/>
          </a:p>
          <a:p>
            <a:endParaRPr lang="en-US" dirty="0"/>
          </a:p>
          <a:p>
            <a:endParaRPr lang="en-US" dirty="0"/>
          </a:p>
          <a:p>
            <a:endParaRPr lang="en-US" dirty="0"/>
          </a:p>
        </p:txBody>
      </p:sp>
      <p:sp>
        <p:nvSpPr>
          <p:cNvPr id="3" name="Text Placeholder 2"/>
          <p:cNvSpPr>
            <a:spLocks noGrp="1"/>
          </p:cNvSpPr>
          <p:nvPr>
            <p:ph type="body" sz="quarter" idx="10"/>
          </p:nvPr>
        </p:nvSpPr>
        <p:spPr/>
        <p:txBody>
          <a:bodyPr/>
          <a:lstStyle/>
          <a:p>
            <a:r>
              <a:rPr lang="en-US" dirty="0"/>
              <a:t>REFERENCES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pPr lvl="0"/>
            <a:r>
              <a:rPr lang="en-US" dirty="0" err="1"/>
              <a:t>Augenstein,Moshe</a:t>
            </a:r>
            <a:r>
              <a:rPr lang="en-US" dirty="0"/>
              <a:t> J , </a:t>
            </a:r>
            <a:r>
              <a:rPr lang="en-US" dirty="0" err="1"/>
              <a:t>Tanenbaum</a:t>
            </a:r>
            <a:r>
              <a:rPr lang="en-US" dirty="0"/>
              <a:t>, Aaron  M, “Data Structures using C and C++”, Prentice Hall of India.</a:t>
            </a:r>
          </a:p>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a:t>
            </a:r>
            <a:r>
              <a:rPr lang="en-US"/>
              <a:t>“Data Structures and Algorithms”, Addison Wesley</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t>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C00000"/>
                </a:solidFill>
              </a:rPr>
              <a:t>TOPICS TO BE COVERED</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t>Introduction to Stacks</a:t>
            </a:r>
          </a:p>
          <a:p>
            <a:pPr>
              <a:buFont typeface="Wingdings" panose="05000000000000000000" pitchFamily="2" charset="2"/>
              <a:buChar char="q"/>
            </a:pPr>
            <a:r>
              <a:rPr lang="en-US" dirty="0"/>
              <a:t>Stack Insertion and deletion</a:t>
            </a:r>
          </a:p>
          <a:p>
            <a:pPr>
              <a:buFont typeface="Wingdings" panose="05000000000000000000" pitchFamily="2" charset="2"/>
              <a:buChar char="q"/>
            </a:pPr>
            <a:r>
              <a:rPr lang="en-US" dirty="0"/>
              <a:t>Introduction to Queues </a:t>
            </a:r>
          </a:p>
          <a:p>
            <a:pPr>
              <a:buFont typeface="Wingdings" panose="05000000000000000000" pitchFamily="2" charset="2"/>
              <a:buChar char="q"/>
            </a:pPr>
            <a:r>
              <a:rPr lang="en-US" dirty="0"/>
              <a:t>Queues Insertion and deletion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r>
              <a:rPr lang="en-US" dirty="0"/>
              <a:t>Course objective is to learn about stack data structures with queues  and their real time applications.</a:t>
            </a:r>
          </a:p>
          <a:p>
            <a:r>
              <a:rPr lang="en-US" dirty="0"/>
              <a:t>After learning this course students should be able to apply them in various domains.</a:t>
            </a:r>
          </a:p>
          <a:p>
            <a:pPr marL="0" indent="0">
              <a:buNone/>
            </a:pPr>
            <a:endParaRPr lang="en-US" dirty="0"/>
          </a:p>
          <a:p>
            <a:endParaRPr lang="en-US" dirty="0"/>
          </a:p>
        </p:txBody>
      </p:sp>
      <p:sp>
        <p:nvSpPr>
          <p:cNvPr id="3" name="Text Placeholder 2"/>
          <p:cNvSpPr>
            <a:spLocks noGrp="1"/>
          </p:cNvSpPr>
          <p:nvPr>
            <p:ph type="body" sz="quarter" idx="10"/>
          </p:nvPr>
        </p:nvSpPr>
        <p:spPr/>
        <p:txBody>
          <a:bodyPr/>
          <a:lstStyle/>
          <a:p>
            <a:r>
              <a:rPr lang="en-US" dirty="0"/>
              <a:t>LECTURE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3"/>
          <p:cNvSpPr>
            <a:spLocks noGrp="1"/>
          </p:cNvSpPr>
          <p:nvPr>
            <p:ph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a:t>Students will learn about stacks , Queues and their applications</a:t>
            </a:r>
          </a:p>
          <a:p>
            <a:r>
              <a:rPr lang="en-US" dirty="0"/>
              <a:t>Uses of Stacks </a:t>
            </a:r>
          </a:p>
          <a:p>
            <a:r>
              <a:rPr lang="en-US" dirty="0"/>
              <a:t>Advantages of stacks and queues</a:t>
            </a:r>
          </a:p>
          <a:p>
            <a:r>
              <a:rPr lang="en-US" dirty="0"/>
              <a:t>Students will be able to differentiate between stacks and Queues.</a:t>
            </a:r>
          </a:p>
          <a:p>
            <a:pPr>
              <a:buNone/>
            </a:pPr>
            <a:endParaRPr lang="en-US" dirty="0"/>
          </a:p>
        </p:txBody>
      </p:sp>
      <p:sp>
        <p:nvSpPr>
          <p:cNvPr id="14339" name="Text Placeholder 4"/>
          <p:cNvSpPr>
            <a:spLocks noGrp="1"/>
          </p:cNvSpPr>
          <p:nvPr>
            <p:ph type="body" sz="quarter" idx="10"/>
          </p:nvPr>
        </p:nvSpPr>
        <p:spPr bwMode="auto">
          <a:ln>
            <a:miter lim="800000"/>
            <a:headEnd/>
            <a:tailEnd/>
          </a:ln>
        </p:spPr>
        <p:txBody>
          <a:bodyPr vert="horz" wrap="square" lIns="91440" tIns="45720" rIns="91440" bIns="45720" numCol="1" anchorCtr="0" compatLnSpc="1">
            <a:prstTxWarp prst="textNoShape">
              <a:avLst/>
            </a:prstTxWarp>
            <a:normAutofit/>
          </a:bodyPr>
          <a:lstStyle/>
          <a:p>
            <a:r>
              <a:rPr lang="en-US" sz="2800" dirty="0"/>
              <a:t>OUTCOMES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algn="just">
              <a:buNone/>
            </a:pPr>
            <a:r>
              <a:rPr lang="en-US" dirty="0"/>
              <a:t>       A stack is a container of objects that are inserted and removed according to the last-in first-out (LIFO) principle. In the pushdown stacks only two operations are allowed: </a:t>
            </a:r>
            <a:r>
              <a:rPr lang="en-US" b="1" dirty="0"/>
              <a:t>push</a:t>
            </a:r>
            <a:r>
              <a:rPr lang="en-US" dirty="0"/>
              <a:t> the item into the stack, and </a:t>
            </a:r>
            <a:r>
              <a:rPr lang="en-US" b="1" dirty="0"/>
              <a:t>pop</a:t>
            </a:r>
            <a:r>
              <a:rPr lang="en-US" dirty="0"/>
              <a:t> the item out of the stack. A stack is a limited access data structure - elements can be added and removed from the stack only at the top. </a:t>
            </a:r>
            <a:r>
              <a:rPr lang="en-US" b="1" dirty="0"/>
              <a:t>push</a:t>
            </a:r>
            <a:r>
              <a:rPr lang="en-US" dirty="0"/>
              <a:t> adds an item to the top of the stack, </a:t>
            </a:r>
            <a:r>
              <a:rPr lang="en-US" b="1" dirty="0"/>
              <a:t>pop</a:t>
            </a:r>
            <a:r>
              <a:rPr lang="en-US" dirty="0"/>
              <a:t> removes the item from the top</a:t>
            </a:r>
          </a:p>
          <a:p>
            <a:pPr>
              <a:buNone/>
            </a:pPr>
            <a:endParaRPr lang="en-US" dirty="0"/>
          </a:p>
        </p:txBody>
      </p:sp>
      <p:sp>
        <p:nvSpPr>
          <p:cNvPr id="3" name="Text Placeholder 2"/>
          <p:cNvSpPr>
            <a:spLocks noGrp="1"/>
          </p:cNvSpPr>
          <p:nvPr>
            <p:ph type="body" sz="quarter" idx="10"/>
          </p:nvPr>
        </p:nvSpPr>
        <p:spPr/>
        <p:txBody>
          <a:bodyPr>
            <a:normAutofit/>
          </a:bodyPr>
          <a:lstStyle/>
          <a:p>
            <a:r>
              <a:rPr lang="en-US" sz="2800" dirty="0"/>
              <a:t>DEFINITION OF STACK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fontAlgn="auto" hangingPunct="1">
              <a:spcAft>
                <a:spcPts val="0"/>
              </a:spcAft>
              <a:defRPr/>
            </a:pPr>
            <a:r>
              <a:rPr lang="en-US" dirty="0">
                <a:solidFill>
                  <a:srgbClr val="C00000"/>
                </a:solidFill>
              </a:rPr>
              <a:t>REPRESENTATIONS OF STACK</a:t>
            </a:r>
          </a:p>
        </p:txBody>
      </p:sp>
      <p:sp>
        <p:nvSpPr>
          <p:cNvPr id="4" name="TextBox 3"/>
          <p:cNvSpPr txBox="1"/>
          <p:nvPr/>
        </p:nvSpPr>
        <p:spPr>
          <a:xfrm>
            <a:off x="3657600" y="5181600"/>
            <a:ext cx="1905000" cy="461665"/>
          </a:xfrm>
          <a:prstGeom prst="rect">
            <a:avLst/>
          </a:prstGeom>
          <a:noFill/>
        </p:spPr>
        <p:txBody>
          <a:bodyPr wrap="square" rtlCol="0">
            <a:spAutoFit/>
          </a:bodyPr>
          <a:lstStyle/>
          <a:p>
            <a:pPr algn="ctr"/>
            <a:r>
              <a:rPr lang="en-US" dirty="0"/>
              <a:t>[1]</a:t>
            </a:r>
          </a:p>
        </p:txBody>
      </p:sp>
      <p:pic>
        <p:nvPicPr>
          <p:cNvPr id="1027" name="Picture 3"/>
          <p:cNvPicPr>
            <a:picLocks noGrp="1" noChangeAspect="1" noChangeArrowheads="1"/>
          </p:cNvPicPr>
          <p:nvPr>
            <p:ph idx="1"/>
          </p:nvPr>
        </p:nvPicPr>
        <p:blipFill>
          <a:blip r:embed="rId2"/>
          <a:srcRect/>
          <a:stretch>
            <a:fillRect/>
          </a:stretch>
        </p:blipFill>
        <p:spPr bwMode="auto">
          <a:xfrm>
            <a:off x="3048000" y="2286000"/>
            <a:ext cx="3886200" cy="29813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stack:</a:t>
            </a:r>
          </a:p>
        </p:txBody>
      </p:sp>
      <p:pic>
        <p:nvPicPr>
          <p:cNvPr id="2050" name="Picture 2" descr="DS Stack Introduc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819400"/>
            <a:ext cx="605790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30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APPLICATION OF STACK</a:t>
            </a:r>
          </a:p>
        </p:txBody>
      </p:sp>
      <p:sp>
        <p:nvSpPr>
          <p:cNvPr id="3" name="Content Placeholder 2"/>
          <p:cNvSpPr>
            <a:spLocks noGrp="1"/>
          </p:cNvSpPr>
          <p:nvPr>
            <p:ph idx="1"/>
          </p:nvPr>
        </p:nvSpPr>
        <p:spPr/>
        <p:txBody>
          <a:bodyPr>
            <a:normAutofit/>
          </a:bodyPr>
          <a:lstStyle/>
          <a:p>
            <a:pPr algn="just"/>
            <a:r>
              <a:rPr lang="en-US" dirty="0"/>
              <a:t>Expression conversion</a:t>
            </a:r>
          </a:p>
          <a:p>
            <a:pPr algn="just"/>
            <a:r>
              <a:rPr lang="en-US" dirty="0"/>
              <a:t>Expression Parsing: </a:t>
            </a:r>
            <a:r>
              <a:rPr lang="en-US" sz="2000" dirty="0"/>
              <a:t>Evaluation of arithmetic and logic expression.</a:t>
            </a:r>
          </a:p>
          <a:p>
            <a:pPr algn="just"/>
            <a:r>
              <a:rPr lang="en-US" dirty="0"/>
              <a:t>Function call: </a:t>
            </a:r>
            <a:r>
              <a:rPr lang="en-US" sz="2000" dirty="0"/>
              <a:t>When we invoke function A, which contains a call to function B, then its processing will not be completed until function B has completed its execution and returned. Similarly for function B and C. So we observe that function A will only be completed after function B is completed and function B will only be completed after function C is completed. Therefore, function A is first to be started and last to be completed. To conclude, the above function activity matches the last in first out behavior and can easily be handled using Stack.</a:t>
            </a:r>
          </a:p>
        </p:txBody>
      </p:sp>
    </p:spTree>
  </p:cSld>
  <p:clrMapOvr>
    <a:masterClrMapping/>
  </p:clrMapOvr>
  <p:transition/>
</p:sld>
</file>

<file path=ppt/theme/theme1.xml><?xml version="1.0" encoding="utf-8"?>
<a:theme xmlns:a="http://schemas.openxmlformats.org/drawingml/2006/main" name="CU">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fuzzy</Template>
  <TotalTime>6589</TotalTime>
  <Words>1467</Words>
  <Application>Microsoft Office PowerPoint</Application>
  <PresentationFormat>On-screen Show (4:3)</PresentationFormat>
  <Paragraphs>115</Paragraphs>
  <Slides>28</Slides>
  <Notes>1</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8" baseType="lpstr">
      <vt:lpstr>Arial</vt:lpstr>
      <vt:lpstr>Calibri</vt:lpstr>
      <vt:lpstr>Cambria</vt:lpstr>
      <vt:lpstr>Casper</vt:lpstr>
      <vt:lpstr>Raleway ExtraBold</vt:lpstr>
      <vt:lpstr>Tahoma</vt:lpstr>
      <vt:lpstr>Times New Roman</vt:lpstr>
      <vt:lpstr>Wingdings</vt:lpstr>
      <vt:lpstr>CU</vt:lpstr>
      <vt:lpstr>CorelDRAW</vt:lpstr>
      <vt:lpstr>PowerPoint Presentation</vt:lpstr>
      <vt:lpstr>PowerPoint Presentation</vt:lpstr>
      <vt:lpstr>TOPICS TO BE COVERED</vt:lpstr>
      <vt:lpstr>PowerPoint Presentation</vt:lpstr>
      <vt:lpstr>PowerPoint Presentation</vt:lpstr>
      <vt:lpstr>PowerPoint Presentation</vt:lpstr>
      <vt:lpstr>REPRESENTATIONS OF STACK</vt:lpstr>
      <vt:lpstr>Working of stack:</vt:lpstr>
      <vt:lpstr>APPLICATION OF STACK</vt:lpstr>
      <vt:lpstr>PUSH OPERATION</vt:lpstr>
      <vt:lpstr> POP OPERATION</vt:lpstr>
      <vt:lpstr>Insertion(PUSH)</vt:lpstr>
      <vt:lpstr>DELETION(POP)</vt:lpstr>
      <vt:lpstr>APPLICATIONS</vt:lpstr>
      <vt:lpstr>Linked List Implementation of Stack</vt:lpstr>
      <vt:lpstr>PowerPoint Presentation</vt:lpstr>
      <vt:lpstr>PowerPoint Presentation</vt:lpstr>
      <vt:lpstr>PowerPoint Presentation</vt:lpstr>
      <vt:lpstr>PowerPoint Presentation</vt:lpstr>
      <vt:lpstr>Types of queue:</vt:lpstr>
      <vt:lpstr>PowerPoint Presentation</vt:lpstr>
      <vt:lpstr>Double ended Queue</vt:lpstr>
      <vt:lpstr>Enqueue Operation </vt:lpstr>
      <vt:lpstr>Enqueue</vt:lpstr>
      <vt:lpstr>Dequeue Operation </vt:lpstr>
      <vt:lpstr>PowerPoint Presentation</vt:lpstr>
      <vt:lpstr>PowerPoint Presentation</vt:lpstr>
      <vt:lpstr>Queries??</vt:lpstr>
    </vt:vector>
  </TitlesOfParts>
  <Company>Carleton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Introduction</dc:title>
  <dc:creator>Carleton College</dc:creator>
  <cp:lastModifiedBy>RANJIT SINGH</cp:lastModifiedBy>
  <cp:revision>205</cp:revision>
  <cp:lastPrinted>1601-01-01T00:00:00Z</cp:lastPrinted>
  <dcterms:created xsi:type="dcterms:W3CDTF">2000-12-31T14:09:31Z</dcterms:created>
  <dcterms:modified xsi:type="dcterms:W3CDTF">2023-06-22T06:33:21Z</dcterms:modified>
</cp:coreProperties>
</file>