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7"/>
  </p:notesMasterIdLst>
  <p:handoutMasterIdLst>
    <p:handoutMasterId r:id="rId38"/>
  </p:handoutMasterIdLst>
  <p:sldIdLst>
    <p:sldId id="772" r:id="rId3"/>
    <p:sldId id="773" r:id="rId4"/>
    <p:sldId id="732" r:id="rId5"/>
    <p:sldId id="543" r:id="rId6"/>
    <p:sldId id="733" r:id="rId7"/>
    <p:sldId id="734" r:id="rId8"/>
    <p:sldId id="735" r:id="rId9"/>
    <p:sldId id="563" r:id="rId10"/>
    <p:sldId id="562" r:id="rId11"/>
    <p:sldId id="545" r:id="rId12"/>
    <p:sldId id="546" r:id="rId13"/>
    <p:sldId id="390" r:id="rId14"/>
    <p:sldId id="547" r:id="rId15"/>
    <p:sldId id="391" r:id="rId16"/>
    <p:sldId id="394" r:id="rId17"/>
    <p:sldId id="544" r:id="rId18"/>
    <p:sldId id="568" r:id="rId19"/>
    <p:sldId id="569" r:id="rId20"/>
    <p:sldId id="282" r:id="rId21"/>
    <p:sldId id="257" r:id="rId22"/>
    <p:sldId id="297" r:id="rId23"/>
    <p:sldId id="258" r:id="rId24"/>
    <p:sldId id="730" r:id="rId25"/>
    <p:sldId id="299" r:id="rId26"/>
    <p:sldId id="304" r:id="rId27"/>
    <p:sldId id="288" r:id="rId28"/>
    <p:sldId id="300" r:id="rId29"/>
    <p:sldId id="305" r:id="rId30"/>
    <p:sldId id="572" r:id="rId31"/>
    <p:sldId id="728" r:id="rId32"/>
    <p:sldId id="729" r:id="rId33"/>
    <p:sldId id="551" r:id="rId34"/>
    <p:sldId id="564" r:id="rId35"/>
    <p:sldId id="308"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13" autoAdjust="0"/>
  </p:normalViewPr>
  <p:slideViewPr>
    <p:cSldViewPr>
      <p:cViewPr varScale="1">
        <p:scale>
          <a:sx n="70" d="100"/>
          <a:sy n="70" d="100"/>
        </p:scale>
        <p:origin x="1810"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6/22/2023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6/22/2023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8229600" cy="1143000"/>
          </a:xfrm>
          <a:prstGeom prst="rect">
            <a:avLst/>
          </a:prstGeom>
        </p:spPr>
        <p:txBody>
          <a:bodyPr rtlCol="0"/>
          <a:lstStyle/>
          <a:p>
            <a:r>
              <a:rPr lang="en-US"/>
              <a:t>Click to edit Master title style</a:t>
            </a:r>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a:lvl1pPr>
            <a:extLst/>
          </a:lstStyle>
          <a:p>
            <a:pPr>
              <a:defRPr/>
            </a:pPr>
            <a:endParaRPr lang="en-US"/>
          </a:p>
        </p:txBody>
      </p:sp>
      <p:sp>
        <p:nvSpPr>
          <p:cNvPr id="4" name="Footer Placeholder 3"/>
          <p:cNvSpPr>
            <a:spLocks noGrp="1"/>
          </p:cNvSpPr>
          <p:nvPr>
            <p:ph type="ftr" sz="quarter" idx="11"/>
          </p:nvPr>
        </p:nvSpPr>
        <p:spPr>
          <a:xfrm>
            <a:off x="4379913" y="6408738"/>
            <a:ext cx="2351087" cy="365125"/>
          </a:xfrm>
          <a:prstGeom prst="rect">
            <a:avLst/>
          </a:prstGeom>
        </p:spPr>
        <p:txBody>
          <a:bodyPr/>
          <a:lstStyle>
            <a:lvl1pPr>
              <a:defRPr/>
            </a:lvl1pPr>
            <a:extLst/>
          </a:lstStyle>
          <a:p>
            <a:pPr>
              <a:defRPr/>
            </a:pPr>
            <a:r>
              <a:rPr lang="en-US" dirty="0"/>
              <a:t>   </a:t>
            </a:r>
          </a:p>
        </p:txBody>
      </p:sp>
      <p:sp>
        <p:nvSpPr>
          <p:cNvPr id="5" name="Slide Number Placeholder 4"/>
          <p:cNvSpPr>
            <a:spLocks noGrp="1"/>
          </p:cNvSpPr>
          <p:nvPr>
            <p:ph type="sldNum" sz="quarter" idx="12"/>
          </p:nvPr>
        </p:nvSpPr>
        <p:spPr/>
        <p:txBody>
          <a:bodyPr/>
          <a:lstStyle>
            <a:lvl1pPr>
              <a:defRPr/>
            </a:lvl1pPr>
            <a:extLst/>
          </a:lstStyle>
          <a:p>
            <a:pPr>
              <a:defRPr/>
            </a:pPr>
            <a:fld id="{03E52CA5-B63B-4F73-8DED-AE888890922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655BBF7-1313-4C85-9993-1E7E876D64E0}"/>
              </a:ext>
            </a:extLst>
          </p:cNvPr>
          <p:cNvSpPr>
            <a:spLocks noGrp="1"/>
          </p:cNvSpPr>
          <p:nvPr>
            <p:ph type="dt" sz="half" idx="10"/>
          </p:nvPr>
        </p:nvSpPr>
        <p:spPr>
          <a:xfrm>
            <a:off x="628650" y="6356350"/>
            <a:ext cx="2057400" cy="365125"/>
          </a:xfrm>
          <a:prstGeom prst="rect">
            <a:avLst/>
          </a:prstGeom>
        </p:spPr>
        <p:txBody>
          <a:bodyPr/>
          <a:lstStyle>
            <a:lvl1pPr>
              <a:defRPr>
                <a:solidFill>
                  <a:prstClr val="black">
                    <a:tint val="75000"/>
                  </a:prstClr>
                </a:solidFill>
                <a:latin typeface="Arial" charset="0"/>
                <a:cs typeface="Arial" charset="0"/>
              </a:defRPr>
            </a:lvl1pPr>
          </a:lstStyle>
          <a:p>
            <a:pPr>
              <a:defRPr/>
            </a:pPr>
            <a:fld id="{BB5610BD-C9A9-4E73-B407-94D5BCA8604C}" type="datetimeFigureOut">
              <a:rPr lang="en-US"/>
              <a:pPr>
                <a:defRPr/>
              </a:pPr>
              <a:t>6/22/2023</a:t>
            </a:fld>
            <a:endParaRPr lang="en-US"/>
          </a:p>
        </p:txBody>
      </p:sp>
      <p:sp>
        <p:nvSpPr>
          <p:cNvPr id="3" name="Footer Placeholder 4">
            <a:extLst>
              <a:ext uri="{FF2B5EF4-FFF2-40B4-BE49-F238E27FC236}">
                <a16:creationId xmlns:a16="http://schemas.microsoft.com/office/drawing/2014/main" id="{692791C1-E14E-4D2A-B903-6E532F0C3375}"/>
              </a:ext>
            </a:extLst>
          </p:cNvPr>
          <p:cNvSpPr>
            <a:spLocks noGrp="1"/>
          </p:cNvSpPr>
          <p:nvPr>
            <p:ph type="ftr" sz="quarter" idx="11"/>
          </p:nvPr>
        </p:nvSpPr>
        <p:spPr>
          <a:xfrm>
            <a:off x="3028950" y="6356350"/>
            <a:ext cx="3086100" cy="365125"/>
          </a:xfrm>
          <a:prstGeom prst="rect">
            <a:avLst/>
          </a:prstGeom>
        </p:spPr>
        <p:txBody>
          <a:bodyPr/>
          <a:lstStyle>
            <a:lvl1pPr>
              <a:defRPr>
                <a:solidFill>
                  <a:prstClr val="black">
                    <a:tint val="75000"/>
                  </a:prstClr>
                </a:solidFill>
                <a:latin typeface="Arial" charset="0"/>
                <a:cs typeface="Arial" charset="0"/>
              </a:defRPr>
            </a:lvl1pPr>
          </a:lstStyle>
          <a:p>
            <a:pPr>
              <a:defRPr/>
            </a:pPr>
            <a:endParaRPr lang="en-US"/>
          </a:p>
        </p:txBody>
      </p:sp>
      <p:sp>
        <p:nvSpPr>
          <p:cNvPr id="4" name="Slide Number Placeholder 5">
            <a:extLst>
              <a:ext uri="{FF2B5EF4-FFF2-40B4-BE49-F238E27FC236}">
                <a16:creationId xmlns:a16="http://schemas.microsoft.com/office/drawing/2014/main" id="{A1611B48-06C5-4458-AFCF-90C1006DB9EC}"/>
              </a:ext>
            </a:extLst>
          </p:cNvPr>
          <p:cNvSpPr>
            <a:spLocks noGrp="1"/>
          </p:cNvSpPr>
          <p:nvPr>
            <p:ph type="sldNum" sz="quarter" idx="12"/>
          </p:nvPr>
        </p:nvSpPr>
        <p:spPr/>
        <p:txBody>
          <a:bodyPr/>
          <a:lstStyle>
            <a:lvl1pPr>
              <a:defRPr/>
            </a:lvl1pPr>
          </a:lstStyle>
          <a:p>
            <a:fld id="{32141D9A-C36A-492D-A87C-A4D10498F771}" type="slidenum">
              <a:rPr lang="en-US" altLang="en-US"/>
              <a:pPr/>
              <a:t>‹#›</a:t>
            </a:fld>
            <a:endParaRPr lang="en-US" altLang="en-US"/>
          </a:p>
        </p:txBody>
      </p:sp>
    </p:spTree>
    <p:extLst>
      <p:ext uri="{BB962C8B-B14F-4D97-AF65-F5344CB8AC3E}">
        <p14:creationId xmlns:p14="http://schemas.microsoft.com/office/powerpoint/2010/main" val="2431700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4"/>
          </p:cNvPr>
          <p:cNvPicPr>
            <a:picLocks noChangeAspect="1" noChangeArrowheads="1"/>
          </p:cNvPicPr>
          <p:nvPr/>
        </p:nvPicPr>
        <p:blipFill>
          <a:blip r:embed="rId15"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74" r:id="rId11"/>
    <p:sldLayoutId id="2147483675" r:id="rId12"/>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6/22/2023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1.xml"/><Relationship Id="rId1" Type="http://schemas.openxmlformats.org/officeDocument/2006/relationships/themeOverride" Target="../theme/themeOverride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45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a:latin typeface="Times New Roman" pitchFamily="18" charset="0"/>
                <a:cs typeface="Times New Roman" pitchFamily="18" charset="0"/>
              </a:rPr>
              <a:t>ADVANCED DATA STRUCTURES </a:t>
            </a:r>
          </a:p>
          <a:p>
            <a:pPr algn="ctr"/>
            <a:r>
              <a:rPr lang="en-US" sz="2000" dirty="0">
                <a:latin typeface="Times New Roman" pitchFamily="18" charset="0"/>
                <a:cs typeface="Times New Roman" pitchFamily="18" charset="0"/>
              </a:rPr>
              <a:t>&amp;</a:t>
            </a:r>
          </a:p>
          <a:p>
            <a:pPr algn="ctr"/>
            <a:r>
              <a:rPr lang="en-US" sz="2000" dirty="0">
                <a:latin typeface="Times New Roman" pitchFamily="18" charset="0"/>
                <a:cs typeface="Times New Roman" pitchFamily="18" charset="0"/>
              </a:rPr>
              <a:t> ALGORITHMS</a:t>
            </a:r>
          </a:p>
          <a:p>
            <a:pPr algn="ctr"/>
            <a:r>
              <a:rPr lang="en-US" sz="2000" dirty="0">
                <a:latin typeface="Times New Roman" panose="02020603050405020304" pitchFamily="18" charset="0"/>
                <a:cs typeface="Times New Roman" pitchFamily="18" charset="0"/>
              </a:rPr>
              <a:t>(</a:t>
            </a:r>
            <a:r>
              <a:rPr lang="en-IN" sz="2000" b="0" i="0" dirty="0">
                <a:effectLst/>
                <a:latin typeface="Times New Roman" panose="02020603050405020304" pitchFamily="18" charset="0"/>
                <a:cs typeface="Times New Roman" panose="02020603050405020304" pitchFamily="18" charset="0"/>
              </a:rPr>
              <a:t>23CSH-622</a:t>
            </a:r>
            <a:r>
              <a:rPr lang="en-US" sz="2000" dirty="0">
                <a:latin typeface="Times New Roman" panose="02020603050405020304" pitchFamily="18" charset="0"/>
                <a:cs typeface="Times New Roman" pitchFamily="18" charset="0"/>
              </a:rPr>
              <a:t>)</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533400"/>
            <a:ext cx="7924800" cy="609600"/>
          </a:xfrm>
        </p:spPr>
        <p:txBody>
          <a:bodyPr/>
          <a:lstStyle/>
          <a:p>
            <a:pPr eaLnBrk="1" fontAlgn="auto" hangingPunct="1">
              <a:spcAft>
                <a:spcPts val="0"/>
              </a:spcAft>
              <a:defRPr/>
            </a:pPr>
            <a:r>
              <a:rPr lang="en-US" sz="3200" dirty="0">
                <a:solidFill>
                  <a:srgbClr val="FF0000"/>
                </a:solidFill>
                <a:latin typeface="Times New Roman" charset="0"/>
                <a:cs typeface="Times New Roman" charset="0"/>
              </a:rPr>
              <a:t>Data &amp; Information</a:t>
            </a:r>
          </a:p>
        </p:txBody>
      </p:sp>
      <p:sp>
        <p:nvSpPr>
          <p:cNvPr id="15365" name="Text Box 5"/>
          <p:cNvSpPr txBox="1">
            <a:spLocks noChangeArrowheads="1"/>
          </p:cNvSpPr>
          <p:nvPr/>
        </p:nvSpPr>
        <p:spPr bwMode="auto">
          <a:xfrm>
            <a:off x="609600" y="1600200"/>
            <a:ext cx="8077200" cy="5201424"/>
          </a:xfrm>
          <a:prstGeom prst="rect">
            <a:avLst/>
          </a:prstGeom>
          <a:noFill/>
          <a:ln w="9525">
            <a:noFill/>
            <a:miter lim="800000"/>
            <a:headEnd/>
            <a:tailEnd/>
          </a:ln>
        </p:spPr>
        <p:txBody>
          <a:bodyPr wrap="square">
            <a:spAutoFit/>
          </a:bodyPr>
          <a:lstStyle/>
          <a:p>
            <a:pPr algn="just">
              <a:spcBef>
                <a:spcPct val="50000"/>
              </a:spcBef>
            </a:pPr>
            <a:r>
              <a:rPr lang="en-US" sz="2800" b="1" dirty="0">
                <a:latin typeface="Cambria" panose="02040503050406030204" pitchFamily="18" charset="0"/>
              </a:rPr>
              <a:t>Data -</a:t>
            </a:r>
            <a:r>
              <a:rPr lang="en-IN" sz="2800" b="1" dirty="0">
                <a:latin typeface="Cambria" panose="02040503050406030204" pitchFamily="18" charset="0"/>
              </a:rPr>
              <a:t> </a:t>
            </a:r>
            <a:r>
              <a:rPr lang="en-IN" sz="2800" dirty="0">
                <a:latin typeface="Cambria" panose="02040503050406030204" pitchFamily="18" charset="0"/>
              </a:rPr>
              <a:t>Data usually refers to raw data, or unprocessed data.</a:t>
            </a:r>
            <a:r>
              <a:rPr lang="en-US" sz="2800" dirty="0">
                <a:latin typeface="Cambria" panose="02040503050406030204" pitchFamily="18" charset="0"/>
              </a:rPr>
              <a:t> </a:t>
            </a:r>
            <a:r>
              <a:rPr lang="en-IN" sz="2800" dirty="0">
                <a:latin typeface="Cambria" panose="02040503050406030204" pitchFamily="18" charset="0"/>
              </a:rPr>
              <a:t>It is the basic form of data, data that hasn’t been analyzed or processed in any manner. </a:t>
            </a:r>
            <a:r>
              <a:rPr lang="en-IN" sz="2800" dirty="0" err="1">
                <a:latin typeface="Cambria" panose="02040503050406030204" pitchFamily="18" charset="0"/>
              </a:rPr>
              <a:t>Eg</a:t>
            </a:r>
            <a:r>
              <a:rPr lang="en-IN" sz="2800" dirty="0">
                <a:latin typeface="Cambria" panose="02040503050406030204" pitchFamily="18" charset="0"/>
              </a:rPr>
              <a:t>: 123, Ajay</a:t>
            </a:r>
          </a:p>
          <a:p>
            <a:pPr algn="just">
              <a:spcBef>
                <a:spcPct val="50000"/>
              </a:spcBef>
            </a:pPr>
            <a:r>
              <a:rPr lang="en-IN" sz="2800" b="1" dirty="0">
                <a:latin typeface="Cambria" panose="02040503050406030204" pitchFamily="18" charset="0"/>
              </a:rPr>
              <a:t>Information</a:t>
            </a:r>
            <a:r>
              <a:rPr lang="en-IN" sz="2800" dirty="0">
                <a:latin typeface="Cambria" panose="02040503050406030204" pitchFamily="18" charset="0"/>
              </a:rPr>
              <a:t> - Once the data is analyzed, it is considered as information.</a:t>
            </a:r>
          </a:p>
          <a:p>
            <a:pPr algn="just">
              <a:spcBef>
                <a:spcPct val="50000"/>
              </a:spcBef>
            </a:pPr>
            <a:r>
              <a:rPr lang="en-IN" sz="2800" dirty="0" err="1">
                <a:latin typeface="Cambria" panose="02040503050406030204" pitchFamily="18" charset="0"/>
              </a:rPr>
              <a:t>Eg</a:t>
            </a:r>
            <a:r>
              <a:rPr lang="en-IN" sz="2800" dirty="0">
                <a:latin typeface="Cambria" panose="02040503050406030204" pitchFamily="18" charset="0"/>
              </a:rPr>
              <a:t>: Roll no:123, Name=“Ajay”</a:t>
            </a:r>
            <a:endParaRPr lang="en-US" sz="2800" dirty="0">
              <a:latin typeface="Cambria" panose="02040503050406030204" pitchFamily="18" charset="0"/>
            </a:endParaRPr>
          </a:p>
          <a:p>
            <a:pPr algn="just">
              <a:spcBef>
                <a:spcPct val="50000"/>
              </a:spcBef>
            </a:pPr>
            <a:endParaRPr lang="en-US" dirty="0">
              <a:latin typeface="Cambria" panose="02040503050406030204" pitchFamily="18" charset="0"/>
            </a:endParaRPr>
          </a:p>
          <a:p>
            <a:pPr algn="just">
              <a:spcBef>
                <a:spcPct val="50000"/>
              </a:spcBef>
            </a:pPr>
            <a:endParaRPr lang="en-US" dirty="0">
              <a:latin typeface="Cambria" panose="02040503050406030204" pitchFamily="18" charset="0"/>
            </a:endParaRPr>
          </a:p>
          <a:p>
            <a:pPr algn="just">
              <a:spcBef>
                <a:spcPct val="50000"/>
              </a:spcBef>
            </a:pPr>
            <a:endParaRPr lang="en-US" dirty="0">
              <a:latin typeface="Cambria" panose="02040503050406030204" pitchFamily="18" charset="0"/>
            </a:endParaRPr>
          </a:p>
          <a:p>
            <a:pPr algn="just">
              <a:spcBef>
                <a:spcPct val="50000"/>
              </a:spcBef>
            </a:pPr>
            <a:endParaRPr lang="en-US" dirty="0">
              <a:latin typeface="Cambria" panose="02040503050406030204" pitchFamily="18" charset="0"/>
            </a:endParaRPr>
          </a:p>
        </p:txBody>
      </p:sp>
      <p:pic>
        <p:nvPicPr>
          <p:cNvPr id="3073" name="Picture 1"/>
          <p:cNvPicPr>
            <a:picLocks noChangeAspect="1" noChangeArrowheads="1"/>
          </p:cNvPicPr>
          <p:nvPr/>
        </p:nvPicPr>
        <p:blipFill>
          <a:blip r:embed="rId2" cstate="print"/>
          <a:srcRect/>
          <a:stretch>
            <a:fillRect/>
          </a:stretch>
        </p:blipFill>
        <p:spPr bwMode="auto">
          <a:xfrm>
            <a:off x="5334000" y="4114800"/>
            <a:ext cx="2790825" cy="2114550"/>
          </a:xfrm>
          <a:prstGeom prst="rect">
            <a:avLst/>
          </a:prstGeom>
          <a:noFill/>
          <a:ln w="9525">
            <a:noFill/>
            <a:miter lim="800000"/>
            <a:headEnd/>
            <a:tailEnd/>
          </a:ln>
          <a:effectLst/>
        </p:spPr>
      </p:pic>
    </p:spTree>
    <p:extLst>
      <p:ext uri="{BB962C8B-B14F-4D97-AF65-F5344CB8AC3E}">
        <p14:creationId xmlns:p14="http://schemas.microsoft.com/office/powerpoint/2010/main" val="75847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9" y="990600"/>
            <a:ext cx="7924800" cy="609600"/>
          </a:xfrm>
        </p:spPr>
        <p:txBody>
          <a:bodyPr/>
          <a:lstStyle/>
          <a:p>
            <a:r>
              <a:rPr lang="en-US" dirty="0">
                <a:solidFill>
                  <a:srgbClr val="FF0000"/>
                </a:solidFill>
              </a:rPr>
              <a:t>Data Type and Data Structure</a:t>
            </a:r>
          </a:p>
        </p:txBody>
      </p:sp>
      <p:sp>
        <p:nvSpPr>
          <p:cNvPr id="3" name="Content Placeholder 2"/>
          <p:cNvSpPr>
            <a:spLocks noGrp="1"/>
          </p:cNvSpPr>
          <p:nvPr>
            <p:ph idx="1"/>
          </p:nvPr>
        </p:nvSpPr>
        <p:spPr/>
        <p:txBody>
          <a:bodyPr>
            <a:normAutofit/>
          </a:bodyPr>
          <a:lstStyle/>
          <a:p>
            <a:pPr algn="just">
              <a:spcBef>
                <a:spcPct val="50000"/>
              </a:spcBef>
            </a:pPr>
            <a:r>
              <a:rPr lang="en-US" b="1" dirty="0"/>
              <a:t>Data type</a:t>
            </a:r>
          </a:p>
          <a:p>
            <a:pPr lvl="1" algn="just">
              <a:spcBef>
                <a:spcPct val="50000"/>
              </a:spcBef>
              <a:buFontTx/>
              <a:buChar char="•"/>
            </a:pPr>
            <a:r>
              <a:rPr lang="en-US" dirty="0">
                <a:latin typeface="Cambria" panose="02040503050406030204" pitchFamily="18" charset="0"/>
              </a:rPr>
              <a:t>Set of possible values for variables</a:t>
            </a:r>
          </a:p>
          <a:p>
            <a:pPr lvl="1" algn="just">
              <a:buFontTx/>
              <a:buChar char="•"/>
            </a:pPr>
            <a:r>
              <a:rPr lang="en-US" dirty="0">
                <a:latin typeface="Cambria" panose="02040503050406030204" pitchFamily="18" charset="0"/>
              </a:rPr>
              <a:t>Operations on those values</a:t>
            </a:r>
          </a:p>
          <a:p>
            <a:pPr lvl="1" algn="just"/>
            <a:r>
              <a:rPr lang="en-US" dirty="0">
                <a:latin typeface="Cambria" panose="02040503050406030204" pitchFamily="18" charset="0"/>
              </a:rPr>
              <a:t>Ex : </a:t>
            </a:r>
            <a:r>
              <a:rPr lang="en-US" dirty="0" err="1">
                <a:latin typeface="Cambria" panose="02040503050406030204" pitchFamily="18" charset="0"/>
              </a:rPr>
              <a:t>int</a:t>
            </a:r>
            <a:r>
              <a:rPr lang="en-US" dirty="0">
                <a:latin typeface="Cambria" panose="02040503050406030204" pitchFamily="18" charset="0"/>
              </a:rPr>
              <a:t>, float, char ……….</a:t>
            </a:r>
          </a:p>
          <a:p>
            <a:pPr algn="just">
              <a:spcBef>
                <a:spcPct val="50000"/>
              </a:spcBef>
            </a:pPr>
            <a:r>
              <a:rPr lang="en-US" b="1" dirty="0"/>
              <a:t>Data Structure</a:t>
            </a:r>
            <a:r>
              <a:rPr lang="en-US" altLang="zh-CN" dirty="0"/>
              <a:t> </a:t>
            </a:r>
          </a:p>
          <a:p>
            <a:pPr lvl="1" algn="just">
              <a:spcBef>
                <a:spcPct val="50000"/>
              </a:spcBef>
            </a:pPr>
            <a:r>
              <a:rPr lang="en-US" altLang="zh-CN" dirty="0">
                <a:latin typeface="Cambria" panose="02040503050406030204" pitchFamily="18" charset="0"/>
              </a:rPr>
              <a:t>A data structure is an arrangement of data in a computer's memory or even disk storage. </a:t>
            </a:r>
          </a:p>
          <a:p>
            <a:pPr lvl="1" algn="just">
              <a:spcBef>
                <a:spcPct val="50000"/>
              </a:spcBef>
            </a:pPr>
            <a:r>
              <a:rPr lang="en-US" altLang="zh-CN" dirty="0">
                <a:latin typeface="Cambria" panose="02040503050406030204" pitchFamily="18" charset="0"/>
              </a:rPr>
              <a:t>The logical and mathematical model of a particular organization of data is called a data structure.</a:t>
            </a:r>
          </a:p>
          <a:p>
            <a:pPr lvl="1" algn="just">
              <a:spcBef>
                <a:spcPct val="50000"/>
              </a:spcBef>
            </a:pPr>
            <a:r>
              <a:rPr lang="en-US" dirty="0">
                <a:latin typeface="Cambria" panose="02040503050406030204" pitchFamily="18" charset="0"/>
              </a:rPr>
              <a:t>A </a:t>
            </a:r>
            <a:r>
              <a:rPr lang="en-US" b="1" dirty="0">
                <a:latin typeface="Cambria" panose="02040503050406030204" pitchFamily="18" charset="0"/>
              </a:rPr>
              <a:t>data structure</a:t>
            </a:r>
            <a:r>
              <a:rPr lang="en-US" dirty="0">
                <a:latin typeface="Cambria" panose="02040503050406030204" pitchFamily="18" charset="0"/>
              </a:rPr>
              <a:t> is a particular way of storing and organizing data in a computer so that it can be used efficiently. </a:t>
            </a:r>
          </a:p>
          <a:p>
            <a:pPr algn="just"/>
            <a:endParaRPr lang="en-US" dirty="0"/>
          </a:p>
        </p:txBody>
      </p:sp>
    </p:spTree>
    <p:extLst>
      <p:ext uri="{BB962C8B-B14F-4D97-AF65-F5344CB8AC3E}">
        <p14:creationId xmlns:p14="http://schemas.microsoft.com/office/powerpoint/2010/main" val="523449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90600"/>
            <a:ext cx="7924800" cy="609600"/>
          </a:xfrm>
        </p:spPr>
        <p:txBody>
          <a:bodyPr/>
          <a:lstStyle/>
          <a:p>
            <a:r>
              <a:rPr lang="en-IN" dirty="0">
                <a:solidFill>
                  <a:srgbClr val="FF0000"/>
                </a:solidFill>
              </a:rPr>
              <a:t>Linear and Non-Linear Data structures</a:t>
            </a:r>
          </a:p>
        </p:txBody>
      </p:sp>
      <p:sp>
        <p:nvSpPr>
          <p:cNvPr id="3" name="Content Placeholder 2"/>
          <p:cNvSpPr>
            <a:spLocks noGrp="1"/>
          </p:cNvSpPr>
          <p:nvPr>
            <p:ph idx="1"/>
          </p:nvPr>
        </p:nvSpPr>
        <p:spPr/>
        <p:txBody>
          <a:bodyPr/>
          <a:lstStyle/>
          <a:p>
            <a:r>
              <a:rPr lang="en-IN" b="1" dirty="0"/>
              <a:t>Linear data structure</a:t>
            </a:r>
            <a:r>
              <a:rPr lang="en-IN" dirty="0"/>
              <a:t>: A data structure is said to be linear if the elements form a sequence, for example Array, Linked list, stack ,queue etc. </a:t>
            </a:r>
          </a:p>
          <a:p>
            <a:endParaRPr lang="en-IN" dirty="0"/>
          </a:p>
          <a:p>
            <a:r>
              <a:rPr lang="en-IN" b="1" dirty="0"/>
              <a:t>Non-Linear data structure</a:t>
            </a:r>
            <a:r>
              <a:rPr lang="en-IN" dirty="0"/>
              <a:t>: Elements in a nonlinear data structure do not form a sequence, for example Tree, graph.</a:t>
            </a:r>
            <a:br>
              <a:rPr lang="en-IN" dirty="0"/>
            </a:b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Operations on Data Structure</a:t>
            </a:r>
          </a:p>
        </p:txBody>
      </p:sp>
      <p:sp>
        <p:nvSpPr>
          <p:cNvPr id="3" name="Content Placeholder 2"/>
          <p:cNvSpPr>
            <a:spLocks noGrp="1"/>
          </p:cNvSpPr>
          <p:nvPr>
            <p:ph idx="1"/>
          </p:nvPr>
        </p:nvSpPr>
        <p:spPr/>
        <p:txBody>
          <a:bodyPr>
            <a:normAutofit/>
          </a:bodyPr>
          <a:lstStyle/>
          <a:p>
            <a:r>
              <a:rPr lang="en-US" i="1" dirty="0"/>
              <a:t>Traversing:</a:t>
            </a:r>
            <a:r>
              <a:rPr lang="en-US" dirty="0"/>
              <a:t> Accessing each records exactly once so that certain items in the record may be processed. </a:t>
            </a:r>
          </a:p>
          <a:p>
            <a:r>
              <a:rPr lang="en-US" dirty="0"/>
              <a:t> </a:t>
            </a:r>
            <a:r>
              <a:rPr lang="en-US" i="1" dirty="0"/>
              <a:t>Searching:</a:t>
            </a:r>
            <a:r>
              <a:rPr lang="en-US" dirty="0"/>
              <a:t> Finding the location of a particular record with a given key value, or finding the location of all records which satisfy one or more conditions.</a:t>
            </a:r>
          </a:p>
          <a:p>
            <a:r>
              <a:rPr lang="en-US" i="1" dirty="0"/>
              <a:t>Inserting:</a:t>
            </a:r>
            <a:r>
              <a:rPr lang="en-US" dirty="0"/>
              <a:t> Adding a new record to the structure.</a:t>
            </a:r>
          </a:p>
          <a:p>
            <a:r>
              <a:rPr lang="en-US" i="1" dirty="0"/>
              <a:t>Deleting:</a:t>
            </a:r>
            <a:r>
              <a:rPr lang="en-US" dirty="0"/>
              <a:t> Removing the record from the structure.</a:t>
            </a:r>
          </a:p>
          <a:p>
            <a:r>
              <a:rPr lang="en-US" i="1" dirty="0"/>
              <a:t>Sorting:</a:t>
            </a:r>
            <a:r>
              <a:rPr lang="en-US" dirty="0"/>
              <a:t> Managing the data or record in some logical order(Ascending or descending order).</a:t>
            </a:r>
          </a:p>
          <a:p>
            <a:r>
              <a:rPr lang="en-US" i="1" dirty="0"/>
              <a:t>Merging:</a:t>
            </a:r>
            <a:r>
              <a:rPr lang="en-US" dirty="0"/>
              <a:t> Combining the record in two different sorted files into a single sorted file.</a:t>
            </a:r>
          </a:p>
        </p:txBody>
      </p:sp>
    </p:spTree>
    <p:extLst>
      <p:ext uri="{BB962C8B-B14F-4D97-AF65-F5344CB8AC3E}">
        <p14:creationId xmlns:p14="http://schemas.microsoft.com/office/powerpoint/2010/main" val="3331565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7"/>
          <p:cNvSpPr>
            <a:spLocks noGrp="1" noChangeArrowheads="1"/>
          </p:cNvSpPr>
          <p:nvPr>
            <p:ph type="title"/>
          </p:nvPr>
        </p:nvSpPr>
        <p:spPr>
          <a:xfrm>
            <a:off x="457200" y="457200"/>
            <a:ext cx="8229600" cy="811212"/>
          </a:xfrm>
        </p:spPr>
        <p:txBody>
          <a:bodyPr/>
          <a:lstStyle/>
          <a:p>
            <a:pPr eaLnBrk="1" fontAlgn="auto" hangingPunct="1">
              <a:spcAft>
                <a:spcPts val="0"/>
              </a:spcAft>
              <a:defRPr/>
            </a:pPr>
            <a:r>
              <a:rPr lang="en-US" sz="3200" dirty="0">
                <a:solidFill>
                  <a:srgbClr val="FF0000"/>
                </a:solidFill>
              </a:rPr>
              <a:t>Arrays</a:t>
            </a:r>
          </a:p>
        </p:txBody>
      </p:sp>
      <p:sp>
        <p:nvSpPr>
          <p:cNvPr id="2054" name="Text Box 9"/>
          <p:cNvSpPr txBox="1">
            <a:spLocks noChangeArrowheads="1"/>
          </p:cNvSpPr>
          <p:nvPr/>
        </p:nvSpPr>
        <p:spPr bwMode="auto">
          <a:xfrm>
            <a:off x="381000" y="1600200"/>
            <a:ext cx="8382000" cy="3970318"/>
          </a:xfrm>
          <a:prstGeom prst="rect">
            <a:avLst/>
          </a:prstGeom>
          <a:noFill/>
          <a:ln w="9525">
            <a:noFill/>
            <a:miter lim="800000"/>
            <a:headEnd/>
            <a:tailEnd/>
          </a:ln>
        </p:spPr>
        <p:txBody>
          <a:bodyPr>
            <a:spAutoFit/>
          </a:bodyPr>
          <a:lstStyle/>
          <a:p>
            <a:pPr algn="just">
              <a:spcBef>
                <a:spcPct val="50000"/>
              </a:spcBef>
            </a:pPr>
            <a:r>
              <a:rPr lang="en-US" sz="2400" b="1" dirty="0">
                <a:latin typeface="Cambria" panose="02040503050406030204" pitchFamily="18" charset="0"/>
              </a:rPr>
              <a:t>Linear array (One dimensional array) :</a:t>
            </a:r>
            <a:r>
              <a:rPr lang="en-US" sz="2400" dirty="0">
                <a:latin typeface="Cambria" panose="02040503050406030204" pitchFamily="18" charset="0"/>
              </a:rPr>
              <a:t> A list of finite number n of similar data elements referenced respectively by a set of n consecutive numbers, usually 1, 2, 3,…..n. That is a specific element is accessed by an index.</a:t>
            </a:r>
          </a:p>
          <a:p>
            <a:pPr algn="just">
              <a:spcBef>
                <a:spcPct val="50000"/>
              </a:spcBef>
            </a:pPr>
            <a:r>
              <a:rPr lang="en-US" sz="2400" dirty="0">
                <a:latin typeface="Cambria" panose="02040503050406030204" pitchFamily="18" charset="0"/>
              </a:rPr>
              <a:t>Let, Array name is A then the elements of A is : a</a:t>
            </a:r>
            <a:r>
              <a:rPr lang="en-US" sz="2400" baseline="-25000" dirty="0">
                <a:latin typeface="Cambria" panose="02040503050406030204" pitchFamily="18" charset="0"/>
              </a:rPr>
              <a:t>1</a:t>
            </a:r>
            <a:r>
              <a:rPr lang="en-US" sz="2400" dirty="0">
                <a:latin typeface="Cambria" panose="02040503050406030204" pitchFamily="18" charset="0"/>
              </a:rPr>
              <a:t>,a</a:t>
            </a:r>
            <a:r>
              <a:rPr lang="en-US" sz="2400" baseline="-25000" dirty="0">
                <a:latin typeface="Cambria" panose="02040503050406030204" pitchFamily="18" charset="0"/>
              </a:rPr>
              <a:t>2</a:t>
            </a:r>
            <a:r>
              <a:rPr lang="en-US" sz="2400" dirty="0">
                <a:latin typeface="Cambria" panose="02040503050406030204" pitchFamily="18" charset="0"/>
              </a:rPr>
              <a:t>….. A</a:t>
            </a:r>
            <a:r>
              <a:rPr lang="en-US" sz="2400" baseline="-25000" dirty="0">
                <a:latin typeface="Cambria" panose="02040503050406030204" pitchFamily="18" charset="0"/>
              </a:rPr>
              <a:t>n</a:t>
            </a:r>
            <a:r>
              <a:rPr lang="en-US" sz="2400" dirty="0">
                <a:latin typeface="Cambria" panose="02040503050406030204" pitchFamily="18" charset="0"/>
              </a:rPr>
              <a:t> or by the bracket notation A[1], A[2], A[3],…………., A[n].The number k in A[k] is called a subscript and A[k] is called a subscripted variable.</a:t>
            </a:r>
          </a:p>
          <a:p>
            <a:pPr algn="just"/>
            <a:br>
              <a:rPr lang="en-US" sz="2400" dirty="0">
                <a:latin typeface="Cambria" panose="02040503050406030204" pitchFamily="18" charset="0"/>
              </a:rPr>
            </a:br>
            <a:endParaRPr lang="en-US" sz="2400" dirty="0">
              <a:latin typeface="Cambria" panose="02040503050406030204" pitchFamily="18" charset="0"/>
            </a:endParaRPr>
          </a:p>
        </p:txBody>
      </p:sp>
      <p:grpSp>
        <p:nvGrpSpPr>
          <p:cNvPr id="2" name="Group 17"/>
          <p:cNvGrpSpPr>
            <a:grpSpLocks/>
          </p:cNvGrpSpPr>
          <p:nvPr/>
        </p:nvGrpSpPr>
        <p:grpSpPr bwMode="auto">
          <a:xfrm>
            <a:off x="5929313" y="5748338"/>
            <a:ext cx="1474787" cy="458787"/>
            <a:chOff x="3735" y="3621"/>
            <a:chExt cx="929" cy="289"/>
          </a:xfrm>
        </p:grpSpPr>
        <p:sp>
          <p:nvSpPr>
            <p:cNvPr id="2057" name="Rectangle 12"/>
            <p:cNvSpPr>
              <a:spLocks noChangeArrowheads="1"/>
            </p:cNvSpPr>
            <p:nvPr/>
          </p:nvSpPr>
          <p:spPr bwMode="auto">
            <a:xfrm>
              <a:off x="3792" y="3622"/>
              <a:ext cx="872" cy="288"/>
            </a:xfrm>
            <a:prstGeom prst="rect">
              <a:avLst/>
            </a:prstGeom>
            <a:solidFill>
              <a:srgbClr val="FCFEFE"/>
            </a:solidFill>
            <a:ln w="9525">
              <a:noFill/>
              <a:miter lim="800000"/>
              <a:headEnd/>
              <a:tailEnd/>
            </a:ln>
          </p:spPr>
          <p:txBody>
            <a:bodyPr wrap="none" anchor="ctr"/>
            <a:lstStyle/>
            <a:p>
              <a:endParaRPr lang="en-US"/>
            </a:p>
          </p:txBody>
        </p:sp>
        <p:sp>
          <p:nvSpPr>
            <p:cNvPr id="2058" name="Text Box 13"/>
            <p:cNvSpPr txBox="1">
              <a:spLocks noChangeArrowheads="1"/>
            </p:cNvSpPr>
            <p:nvPr/>
          </p:nvSpPr>
          <p:spPr bwMode="auto">
            <a:xfrm>
              <a:off x="3735" y="3621"/>
              <a:ext cx="812" cy="231"/>
            </a:xfrm>
            <a:prstGeom prst="rect">
              <a:avLst/>
            </a:prstGeom>
            <a:noFill/>
            <a:ln w="9525">
              <a:noFill/>
              <a:miter lim="800000"/>
              <a:headEnd/>
              <a:tailEnd/>
            </a:ln>
          </p:spPr>
          <p:txBody>
            <a:bodyPr>
              <a:spAutoFit/>
            </a:bodyPr>
            <a:lstStyle/>
            <a:p>
              <a:pPr>
                <a:spcBef>
                  <a:spcPct val="50000"/>
                </a:spcBef>
              </a:pPr>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4294967295"/>
          </p:nvPr>
        </p:nvSpPr>
        <p:spPr bwMode="auto">
          <a:xfrm>
            <a:off x="4379913" y="6408738"/>
            <a:ext cx="2351087" cy="365125"/>
          </a:xfrm>
          <a:prstGeom prst="rect">
            <a:avLst/>
          </a:prstGeom>
          <a:noFill/>
          <a:ln>
            <a:miter lim="800000"/>
            <a:headEnd/>
            <a:tailEnd/>
          </a:ln>
        </p:spPr>
        <p:txBody>
          <a:bodyPr wrap="square" lIns="91440" tIns="45720" rIns="91440" bIns="45720" numCol="1" anchorCtr="0" compatLnSpc="1">
            <a:prstTxWarp prst="textNoShape">
              <a:avLst/>
            </a:prstTxWarp>
          </a:bodyPr>
          <a:lstStyle/>
          <a:p>
            <a:r>
              <a:rPr lang="en-US" dirty="0"/>
              <a:t>   </a:t>
            </a:r>
          </a:p>
        </p:txBody>
      </p:sp>
      <p:sp>
        <p:nvSpPr>
          <p:cNvPr id="19459" name="Text Box 4"/>
          <p:cNvSpPr txBox="1">
            <a:spLocks noChangeArrowheads="1"/>
          </p:cNvSpPr>
          <p:nvPr/>
        </p:nvSpPr>
        <p:spPr bwMode="auto">
          <a:xfrm>
            <a:off x="543732" y="1544370"/>
            <a:ext cx="7924800" cy="3000821"/>
          </a:xfrm>
          <a:prstGeom prst="rect">
            <a:avLst/>
          </a:prstGeom>
          <a:noFill/>
          <a:ln w="9525">
            <a:noFill/>
            <a:miter lim="800000"/>
            <a:headEnd/>
            <a:tailEnd/>
          </a:ln>
        </p:spPr>
        <p:txBody>
          <a:bodyPr>
            <a:spAutoFit/>
          </a:bodyPr>
          <a:lstStyle/>
          <a:p>
            <a:r>
              <a:rPr lang="en-US" b="1" u="sng" dirty="0"/>
              <a:t>Array Data Structure</a:t>
            </a:r>
            <a:r>
              <a:rPr lang="en-US" dirty="0"/>
              <a:t> </a:t>
            </a:r>
          </a:p>
          <a:p>
            <a:pPr marL="342900" indent="-342900">
              <a:buFont typeface="+mj-lt"/>
              <a:buAutoNum type="arabicPeriod"/>
            </a:pPr>
            <a:r>
              <a:rPr lang="en-US" dirty="0"/>
              <a:t>It can hold multiple values of a single type. </a:t>
            </a:r>
          </a:p>
          <a:p>
            <a:pPr marL="342900" indent="-342900">
              <a:buFont typeface="+mj-lt"/>
              <a:buAutoNum type="arabicPeriod"/>
            </a:pPr>
            <a:r>
              <a:rPr lang="en-US" dirty="0"/>
              <a:t>Elements are referenced by the array name and an </a:t>
            </a:r>
            <a:r>
              <a:rPr lang="en-US" i="1" dirty="0"/>
              <a:t>ordinal</a:t>
            </a:r>
            <a:r>
              <a:rPr lang="en-US" dirty="0"/>
              <a:t> index. </a:t>
            </a:r>
          </a:p>
          <a:p>
            <a:pPr marL="342900" indent="-342900">
              <a:buFont typeface="+mj-lt"/>
              <a:buAutoNum type="arabicPeriod"/>
            </a:pPr>
            <a:r>
              <a:rPr lang="en-US" dirty="0"/>
              <a:t>Each element is a </a:t>
            </a:r>
            <a:r>
              <a:rPr lang="en-US" i="1" dirty="0"/>
              <a:t>value</a:t>
            </a:r>
            <a:endParaRPr lang="en-US" dirty="0"/>
          </a:p>
          <a:p>
            <a:pPr marL="342900" indent="-342900">
              <a:buFont typeface="+mj-lt"/>
              <a:buAutoNum type="arabicPeriod"/>
            </a:pPr>
            <a:r>
              <a:rPr lang="en-US" dirty="0"/>
              <a:t>Indexing begins at zero in C.</a:t>
            </a:r>
          </a:p>
          <a:p>
            <a:pPr marL="342900" indent="-342900">
              <a:buFont typeface="+mj-lt"/>
              <a:buAutoNum type="arabicPeriod"/>
            </a:pPr>
            <a:r>
              <a:rPr lang="en-US" dirty="0"/>
              <a:t>The array forms a contiguous list in memory. </a:t>
            </a:r>
          </a:p>
          <a:p>
            <a:pPr marL="342900" indent="-342900">
              <a:buFont typeface="+mj-lt"/>
              <a:buAutoNum type="arabicPeriod"/>
            </a:pPr>
            <a:r>
              <a:rPr lang="en-US" dirty="0"/>
              <a:t>The name of the array holds the address of the first array element. </a:t>
            </a:r>
          </a:p>
          <a:p>
            <a:pPr marL="342900" indent="-342900">
              <a:buFont typeface="+mj-lt"/>
              <a:buAutoNum type="arabicPeriod"/>
            </a:pPr>
            <a:r>
              <a:rPr lang="en-US" dirty="0"/>
              <a:t>We specify the array size at compile time, often with a named constant or at run time using </a:t>
            </a:r>
            <a:r>
              <a:rPr lang="en-US" dirty="0" err="1"/>
              <a:t>calloc</a:t>
            </a:r>
            <a:r>
              <a:rPr lang="en-US" dirty="0"/>
              <a:t>(), </a:t>
            </a:r>
            <a:r>
              <a:rPr lang="en-US" dirty="0" err="1"/>
              <a:t>malloc</a:t>
            </a:r>
            <a:r>
              <a:rPr lang="en-US" dirty="0"/>
              <a:t>() &amp; </a:t>
            </a:r>
            <a:r>
              <a:rPr lang="en-US" dirty="0" err="1"/>
              <a:t>realloc</a:t>
            </a:r>
            <a:r>
              <a:rPr lang="en-US" dirty="0"/>
              <a:t>() in C and new in C++. </a:t>
            </a:r>
          </a:p>
          <a:p>
            <a:pPr>
              <a:spcBef>
                <a:spcPct val="50000"/>
              </a:spcBef>
            </a:pPr>
            <a:endParaRPr lang="en-US" dirty="0"/>
          </a:p>
        </p:txBody>
      </p:sp>
      <p:sp>
        <p:nvSpPr>
          <p:cNvPr id="4" name="Rectangle 4"/>
          <p:cNvSpPr>
            <a:spLocks noGrp="1" noChangeArrowheads="1"/>
          </p:cNvSpPr>
          <p:nvPr>
            <p:ph type="title"/>
          </p:nvPr>
        </p:nvSpPr>
        <p:spPr>
          <a:xfrm>
            <a:off x="990600" y="533400"/>
            <a:ext cx="7924800" cy="609600"/>
          </a:xfrm>
        </p:spPr>
        <p:txBody>
          <a:bodyPr/>
          <a:lstStyle/>
          <a:p>
            <a:pPr eaLnBrk="1" fontAlgn="auto" hangingPunct="1">
              <a:spcAft>
                <a:spcPts val="0"/>
              </a:spcAft>
              <a:defRPr/>
            </a:pPr>
            <a:r>
              <a:rPr lang="en-US" sz="3200" dirty="0">
                <a:solidFill>
                  <a:srgbClr val="FF0000"/>
                </a:solidFill>
              </a:rPr>
              <a:t>Array (con…)</a:t>
            </a:r>
          </a:p>
        </p:txBody>
      </p:sp>
      <p:sp>
        <p:nvSpPr>
          <p:cNvPr id="5" name="Rectangle 4"/>
          <p:cNvSpPr/>
          <p:nvPr/>
        </p:nvSpPr>
        <p:spPr>
          <a:xfrm>
            <a:off x="539857" y="4545191"/>
            <a:ext cx="7162800" cy="1200329"/>
          </a:xfrm>
          <a:prstGeom prst="rect">
            <a:avLst/>
          </a:prstGeom>
        </p:spPr>
        <p:txBody>
          <a:bodyPr wrap="square">
            <a:spAutoFit/>
          </a:bodyPr>
          <a:lstStyle/>
          <a:p>
            <a:pPr>
              <a:buFont typeface="Wingdings" pitchFamily="2" charset="2"/>
              <a:buNone/>
            </a:pPr>
            <a:r>
              <a:rPr lang="en-US" b="1" u="sng" dirty="0"/>
              <a:t>Arrays – Advantage &amp; disadvantage</a:t>
            </a:r>
          </a:p>
          <a:p>
            <a:pPr marL="342900" indent="-342900">
              <a:buFont typeface="+mj-lt"/>
              <a:buAutoNum type="arabicPeriod"/>
            </a:pPr>
            <a:r>
              <a:rPr lang="en-US" dirty="0"/>
              <a:t>Fast element access.</a:t>
            </a:r>
          </a:p>
          <a:p>
            <a:pPr marL="342900" indent="-342900">
              <a:buFont typeface="+mj-lt"/>
              <a:buAutoNum type="arabicPeriod"/>
            </a:pPr>
            <a:r>
              <a:rPr lang="en-US" dirty="0"/>
              <a:t> Impossible to resize. Many applications require resizing so linked list was introduced.</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457200" y="304800"/>
            <a:ext cx="8229600" cy="1143000"/>
          </a:xfrm>
        </p:spPr>
        <p:txBody>
          <a:bodyPr/>
          <a:lstStyle/>
          <a:p>
            <a:pPr eaLnBrk="1" hangingPunct="1"/>
            <a:r>
              <a:rPr lang="en-US" dirty="0">
                <a:solidFill>
                  <a:srgbClr val="FF0000"/>
                </a:solidFill>
              </a:rPr>
              <a:t>Linear Arrays</a:t>
            </a:r>
          </a:p>
        </p:txBody>
      </p:sp>
      <p:sp>
        <p:nvSpPr>
          <p:cNvPr id="17411" name="Text Box 5"/>
          <p:cNvSpPr txBox="1">
            <a:spLocks noChangeArrowheads="1"/>
          </p:cNvSpPr>
          <p:nvPr/>
        </p:nvSpPr>
        <p:spPr bwMode="auto">
          <a:xfrm>
            <a:off x="762000" y="1295400"/>
            <a:ext cx="8077200" cy="366713"/>
          </a:xfrm>
          <a:prstGeom prst="rect">
            <a:avLst/>
          </a:prstGeom>
          <a:noFill/>
          <a:ln w="9525">
            <a:noFill/>
            <a:miter lim="800000"/>
            <a:headEnd/>
            <a:tailEnd/>
          </a:ln>
        </p:spPr>
        <p:txBody>
          <a:bodyPr>
            <a:spAutoFit/>
          </a:bodyPr>
          <a:lstStyle/>
          <a:p>
            <a:pPr>
              <a:spcBef>
                <a:spcPct val="50000"/>
              </a:spcBef>
            </a:pPr>
            <a:endParaRPr lang="en-US" dirty="0"/>
          </a:p>
        </p:txBody>
      </p:sp>
      <p:sp>
        <p:nvSpPr>
          <p:cNvPr id="17412" name="Text Box 7"/>
          <p:cNvSpPr txBox="1">
            <a:spLocks noChangeArrowheads="1"/>
          </p:cNvSpPr>
          <p:nvPr/>
        </p:nvSpPr>
        <p:spPr bwMode="auto">
          <a:xfrm>
            <a:off x="304800" y="1270000"/>
            <a:ext cx="8610600" cy="3000821"/>
          </a:xfrm>
          <a:prstGeom prst="rect">
            <a:avLst/>
          </a:prstGeom>
          <a:noFill/>
          <a:ln w="9525">
            <a:noFill/>
            <a:miter lim="800000"/>
            <a:headEnd/>
            <a:tailEnd/>
          </a:ln>
        </p:spPr>
        <p:txBody>
          <a:bodyPr>
            <a:spAutoFit/>
          </a:bodyPr>
          <a:lstStyle/>
          <a:p>
            <a:pPr marL="342900" indent="-342900">
              <a:spcBef>
                <a:spcPct val="50000"/>
              </a:spcBef>
            </a:pPr>
            <a:r>
              <a:rPr lang="en-US" dirty="0"/>
              <a:t>A linear array is a list of finite number n of homogeneous data elements(i.e. data elements of same type)</a:t>
            </a:r>
          </a:p>
          <a:p>
            <a:pPr marL="342900" indent="-342900">
              <a:spcBef>
                <a:spcPct val="50000"/>
              </a:spcBef>
              <a:buFontTx/>
              <a:buAutoNum type="alphaLcParenR"/>
            </a:pPr>
            <a:r>
              <a:rPr lang="en-US" dirty="0"/>
              <a:t>The elements of the array are referenced respectively by an index set</a:t>
            </a:r>
          </a:p>
          <a:p>
            <a:pPr marL="342900" indent="-342900">
              <a:spcBef>
                <a:spcPct val="50000"/>
              </a:spcBef>
              <a:buFontTx/>
              <a:buAutoNum type="alphaLcParenR"/>
            </a:pPr>
            <a:r>
              <a:rPr lang="en-US" dirty="0"/>
              <a:t>The elements of the array are stored respectively in successive memory locations. </a:t>
            </a:r>
          </a:p>
          <a:p>
            <a:pPr marL="342900" indent="-342900"/>
            <a:endParaRPr lang="en-US" dirty="0"/>
          </a:p>
          <a:p>
            <a:pPr marL="342900" indent="-342900"/>
            <a:r>
              <a:rPr lang="en-US" dirty="0"/>
              <a:t>Let, Array name is A then the elements of A is : a1,a2….. an</a:t>
            </a:r>
          </a:p>
          <a:p>
            <a:pPr marL="342900" indent="-342900"/>
            <a:r>
              <a:rPr lang="en-US" dirty="0"/>
              <a:t>Or by the bracket notation A[1], A[2], A[3],…………., A[n]</a:t>
            </a:r>
          </a:p>
          <a:p>
            <a:pPr marL="342900" indent="-342900"/>
            <a:endParaRPr lang="en-US" dirty="0"/>
          </a:p>
          <a:p>
            <a:pPr marL="342900" indent="-342900">
              <a:spcBef>
                <a:spcPct val="50000"/>
              </a:spcBef>
            </a:pPr>
            <a:endParaRPr lang="en-US" dirty="0"/>
          </a:p>
        </p:txBody>
      </p:sp>
      <p:graphicFrame>
        <p:nvGraphicFramePr>
          <p:cNvPr id="5" name="Group 38"/>
          <p:cNvGraphicFramePr>
            <a:graphicFrameLocks noGrp="1"/>
          </p:cNvGraphicFramePr>
          <p:nvPr/>
        </p:nvGraphicFramePr>
        <p:xfrm>
          <a:off x="1066800" y="3733800"/>
          <a:ext cx="1524000" cy="1828800"/>
        </p:xfrm>
        <a:graphic>
          <a:graphicData uri="http://schemas.openxmlformats.org/drawingml/2006/table">
            <a:tbl>
              <a:tblPr/>
              <a:tblGrid>
                <a:gridCol w="225425">
                  <a:extLst>
                    <a:ext uri="{9D8B030D-6E8A-4147-A177-3AD203B41FA5}">
                      <a16:colId xmlns:a16="http://schemas.microsoft.com/office/drawing/2014/main" val="20000"/>
                    </a:ext>
                  </a:extLst>
                </a:gridCol>
                <a:gridCol w="1298575">
                  <a:extLst>
                    <a:ext uri="{9D8B030D-6E8A-4147-A177-3AD203B41FA5}">
                      <a16:colId xmlns:a16="http://schemas.microsoft.com/office/drawing/2014/main" val="20001"/>
                    </a:ext>
                  </a:extLst>
                </a:gridCol>
              </a:tblGrid>
              <a:tr h="219075">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6</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247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429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135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415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62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156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 Box 37"/>
          <p:cNvSpPr txBox="1">
            <a:spLocks noChangeArrowheads="1"/>
          </p:cNvSpPr>
          <p:nvPr/>
        </p:nvSpPr>
        <p:spPr bwMode="auto">
          <a:xfrm>
            <a:off x="3733800" y="3621087"/>
            <a:ext cx="3429000" cy="2170113"/>
          </a:xfrm>
          <a:prstGeom prst="rect">
            <a:avLst/>
          </a:prstGeom>
          <a:noFill/>
          <a:ln w="9525">
            <a:noFill/>
            <a:miter lim="800000"/>
            <a:headEnd/>
            <a:tailEnd/>
          </a:ln>
        </p:spPr>
        <p:txBody>
          <a:bodyPr>
            <a:spAutoFit/>
          </a:bodyPr>
          <a:lstStyle/>
          <a:p>
            <a:pPr>
              <a:spcBef>
                <a:spcPct val="50000"/>
              </a:spcBef>
            </a:pPr>
            <a:r>
              <a:rPr lang="en-US" sz="1600" dirty="0"/>
              <a:t>DATA[1] = 247</a:t>
            </a:r>
          </a:p>
          <a:p>
            <a:pPr>
              <a:spcBef>
                <a:spcPct val="50000"/>
              </a:spcBef>
            </a:pPr>
            <a:r>
              <a:rPr lang="en-US" sz="1600" dirty="0"/>
              <a:t>DATA[2] = 56</a:t>
            </a:r>
          </a:p>
          <a:p>
            <a:pPr>
              <a:spcBef>
                <a:spcPct val="50000"/>
              </a:spcBef>
            </a:pPr>
            <a:r>
              <a:rPr lang="en-US" sz="1600" dirty="0"/>
              <a:t>DATA[3] = 429</a:t>
            </a:r>
          </a:p>
          <a:p>
            <a:pPr>
              <a:spcBef>
                <a:spcPct val="50000"/>
              </a:spcBef>
            </a:pPr>
            <a:r>
              <a:rPr lang="en-US" sz="1600" dirty="0"/>
              <a:t>DATA[4] = 135</a:t>
            </a:r>
          </a:p>
          <a:p>
            <a:pPr>
              <a:spcBef>
                <a:spcPct val="50000"/>
              </a:spcBef>
            </a:pPr>
            <a:r>
              <a:rPr lang="en-US" sz="1600" dirty="0"/>
              <a:t>DATA[5] = 87</a:t>
            </a:r>
          </a:p>
          <a:p>
            <a:pPr>
              <a:spcBef>
                <a:spcPct val="50000"/>
              </a:spcBef>
            </a:pPr>
            <a:r>
              <a:rPr lang="en-US" sz="1600" dirty="0"/>
              <a:t>DATA[6] = 156</a:t>
            </a:r>
          </a:p>
        </p:txBody>
      </p:sp>
    </p:spTree>
    <p:extLst>
      <p:ext uri="{BB962C8B-B14F-4D97-AF65-F5344CB8AC3E}">
        <p14:creationId xmlns:p14="http://schemas.microsoft.com/office/powerpoint/2010/main" val="194607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990600" y="914400"/>
            <a:ext cx="7924800" cy="609600"/>
          </a:xfrm>
        </p:spPr>
        <p:txBody>
          <a:bodyPr>
            <a:normAutofit/>
          </a:bodyPr>
          <a:lstStyle/>
          <a:p>
            <a:pPr eaLnBrk="1" fontAlgn="auto" hangingPunct="1">
              <a:spcAft>
                <a:spcPts val="0"/>
              </a:spcAft>
              <a:defRPr/>
            </a:pPr>
            <a:r>
              <a:rPr lang="en-US" dirty="0">
                <a:solidFill>
                  <a:srgbClr val="FF0000"/>
                </a:solidFill>
              </a:rPr>
              <a:t>Representation of linear array in memory</a:t>
            </a:r>
          </a:p>
        </p:txBody>
      </p:sp>
      <p:sp>
        <p:nvSpPr>
          <p:cNvPr id="20483" name="Text Box 4"/>
          <p:cNvSpPr txBox="1">
            <a:spLocks noChangeArrowheads="1"/>
          </p:cNvSpPr>
          <p:nvPr/>
        </p:nvSpPr>
        <p:spPr bwMode="auto">
          <a:xfrm>
            <a:off x="457200" y="1612900"/>
            <a:ext cx="8305800" cy="1054100"/>
          </a:xfrm>
          <a:prstGeom prst="rect">
            <a:avLst/>
          </a:prstGeom>
          <a:noFill/>
          <a:ln w="9525">
            <a:noFill/>
            <a:miter lim="800000"/>
            <a:headEnd/>
            <a:tailEnd/>
          </a:ln>
        </p:spPr>
        <p:txBody>
          <a:bodyPr>
            <a:spAutoFit/>
          </a:bodyPr>
          <a:lstStyle/>
          <a:p>
            <a:pPr>
              <a:spcBef>
                <a:spcPct val="50000"/>
              </a:spcBef>
            </a:pPr>
            <a:r>
              <a:rPr lang="en-US" dirty="0"/>
              <a:t>Let LA be a linear array in the memory of the computer. The memory of the computer is a sequence of addressed locations.</a:t>
            </a:r>
          </a:p>
          <a:p>
            <a:pPr>
              <a:spcBef>
                <a:spcPct val="50000"/>
              </a:spcBef>
            </a:pPr>
            <a:endParaRPr lang="en-US" dirty="0"/>
          </a:p>
        </p:txBody>
      </p:sp>
      <p:graphicFrame>
        <p:nvGraphicFramePr>
          <p:cNvPr id="18538" name="Group 106"/>
          <p:cNvGraphicFramePr>
            <a:graphicFrameLocks noGrp="1"/>
          </p:cNvGraphicFramePr>
          <p:nvPr/>
        </p:nvGraphicFramePr>
        <p:xfrm>
          <a:off x="381000" y="2438400"/>
          <a:ext cx="2209800" cy="3109913"/>
        </p:xfrm>
        <a:graphic>
          <a:graphicData uri="http://schemas.openxmlformats.org/drawingml/2006/table">
            <a:tbl>
              <a:tblPr/>
              <a:tblGrid>
                <a:gridCol w="990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219075">
                <a:tc rowSpan="7">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1001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1002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1003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1004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1005</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415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2811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0502" name="Text Box 128"/>
          <p:cNvSpPr txBox="1">
            <a:spLocks noChangeArrowheads="1"/>
          </p:cNvSpPr>
          <p:nvPr/>
        </p:nvSpPr>
        <p:spPr bwMode="auto">
          <a:xfrm>
            <a:off x="1676400" y="2057400"/>
            <a:ext cx="1828800" cy="366713"/>
          </a:xfrm>
          <a:prstGeom prst="rect">
            <a:avLst/>
          </a:prstGeom>
          <a:noFill/>
          <a:ln w="9525">
            <a:noFill/>
            <a:miter lim="800000"/>
            <a:headEnd/>
            <a:tailEnd/>
          </a:ln>
        </p:spPr>
        <p:txBody>
          <a:bodyPr>
            <a:spAutoFit/>
          </a:bodyPr>
          <a:lstStyle/>
          <a:p>
            <a:pPr>
              <a:spcBef>
                <a:spcPct val="50000"/>
              </a:spcBef>
            </a:pPr>
            <a:r>
              <a:rPr lang="en-US" dirty="0"/>
              <a:t>LA</a:t>
            </a:r>
          </a:p>
        </p:txBody>
      </p:sp>
      <p:sp>
        <p:nvSpPr>
          <p:cNvPr id="20503" name="Text Box 129"/>
          <p:cNvSpPr txBox="1">
            <a:spLocks noChangeArrowheads="1"/>
          </p:cNvSpPr>
          <p:nvPr/>
        </p:nvSpPr>
        <p:spPr bwMode="auto">
          <a:xfrm>
            <a:off x="381000" y="5791200"/>
            <a:ext cx="2819400" cy="366713"/>
          </a:xfrm>
          <a:prstGeom prst="rect">
            <a:avLst/>
          </a:prstGeom>
          <a:noFill/>
          <a:ln w="9525">
            <a:noFill/>
            <a:miter lim="800000"/>
            <a:headEnd/>
            <a:tailEnd/>
          </a:ln>
        </p:spPr>
        <p:txBody>
          <a:bodyPr>
            <a:spAutoFit/>
          </a:bodyPr>
          <a:lstStyle/>
          <a:p>
            <a:pPr>
              <a:spcBef>
                <a:spcPct val="50000"/>
              </a:spcBef>
            </a:pPr>
            <a:r>
              <a:rPr lang="en-US" dirty="0"/>
              <a:t>Fig : Computer memory</a:t>
            </a:r>
          </a:p>
        </p:txBody>
      </p:sp>
      <p:sp>
        <p:nvSpPr>
          <p:cNvPr id="20504" name="Text Box 130"/>
          <p:cNvSpPr txBox="1">
            <a:spLocks noChangeArrowheads="1"/>
          </p:cNvSpPr>
          <p:nvPr/>
        </p:nvSpPr>
        <p:spPr bwMode="auto">
          <a:xfrm>
            <a:off x="3276600" y="2667000"/>
            <a:ext cx="5562600" cy="4216400"/>
          </a:xfrm>
          <a:prstGeom prst="rect">
            <a:avLst/>
          </a:prstGeom>
          <a:noFill/>
          <a:ln w="9525">
            <a:noFill/>
            <a:miter lim="800000"/>
            <a:headEnd/>
            <a:tailEnd/>
          </a:ln>
        </p:spPr>
        <p:txBody>
          <a:bodyPr>
            <a:spAutoFit/>
          </a:bodyPr>
          <a:lstStyle/>
          <a:p>
            <a:pPr>
              <a:spcBef>
                <a:spcPct val="50000"/>
              </a:spcBef>
            </a:pPr>
            <a:r>
              <a:rPr lang="en-US" dirty="0"/>
              <a:t>The computer does not need to keep track of the address of every element of LA, but needs to keep track only of the first element of LA, denoted by </a:t>
            </a:r>
          </a:p>
          <a:p>
            <a:pPr>
              <a:spcBef>
                <a:spcPct val="50000"/>
              </a:spcBef>
            </a:pPr>
            <a:r>
              <a:rPr lang="en-US" dirty="0"/>
              <a:t>		Base(LA)</a:t>
            </a:r>
          </a:p>
          <a:p>
            <a:pPr>
              <a:spcBef>
                <a:spcPct val="50000"/>
              </a:spcBef>
            </a:pPr>
            <a:r>
              <a:rPr lang="en-US" dirty="0"/>
              <a:t>called the base address of LA. Using this address Base(LA), the computer calculates the address of any element of LA by the following formula :</a:t>
            </a:r>
          </a:p>
          <a:p>
            <a:pPr>
              <a:spcBef>
                <a:spcPct val="50000"/>
              </a:spcBef>
            </a:pPr>
            <a:r>
              <a:rPr lang="en-US" dirty="0"/>
              <a:t>LOC(LA[k]) = Base(LA) + w(K – lower bound)</a:t>
            </a:r>
          </a:p>
          <a:p>
            <a:pPr>
              <a:spcBef>
                <a:spcPct val="50000"/>
              </a:spcBef>
            </a:pPr>
            <a:r>
              <a:rPr lang="en-US" dirty="0"/>
              <a:t>Where w is the number of words per memory cell for the array LA</a:t>
            </a:r>
          </a:p>
          <a:p>
            <a:pPr>
              <a:spcBef>
                <a:spcPct val="50000"/>
              </a:spcBef>
            </a:pPr>
            <a:endParaRPr lang="en-US" dirty="0"/>
          </a:p>
          <a:p>
            <a:pPr>
              <a:spcBef>
                <a:spcPct val="50000"/>
              </a:spcBef>
            </a:pPr>
            <a:endParaRPr lang="en-US" dirty="0"/>
          </a:p>
        </p:txBody>
      </p:sp>
    </p:spTree>
    <p:extLst>
      <p:ext uri="{BB962C8B-B14F-4D97-AF65-F5344CB8AC3E}">
        <p14:creationId xmlns:p14="http://schemas.microsoft.com/office/powerpoint/2010/main" val="3256472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152400"/>
            <a:ext cx="8686800" cy="1143000"/>
          </a:xfrm>
        </p:spPr>
        <p:txBody>
          <a:bodyPr>
            <a:normAutofit/>
          </a:bodyPr>
          <a:lstStyle/>
          <a:p>
            <a:pPr eaLnBrk="1" fontAlgn="auto" hangingPunct="1">
              <a:spcAft>
                <a:spcPts val="0"/>
              </a:spcAft>
              <a:defRPr/>
            </a:pPr>
            <a:r>
              <a:rPr lang="en-US" dirty="0">
                <a:solidFill>
                  <a:srgbClr val="FF0000"/>
                </a:solidFill>
              </a:rPr>
              <a:t>Representation of linear array in memory</a:t>
            </a:r>
          </a:p>
        </p:txBody>
      </p:sp>
      <p:sp>
        <p:nvSpPr>
          <p:cNvPr id="21507" name="Text Box 3"/>
          <p:cNvSpPr txBox="1">
            <a:spLocks noChangeArrowheads="1"/>
          </p:cNvSpPr>
          <p:nvPr/>
        </p:nvSpPr>
        <p:spPr bwMode="auto">
          <a:xfrm>
            <a:off x="3124200" y="1524000"/>
            <a:ext cx="5867400" cy="4624388"/>
          </a:xfrm>
          <a:prstGeom prst="rect">
            <a:avLst/>
          </a:prstGeom>
          <a:noFill/>
          <a:ln w="9525">
            <a:noFill/>
            <a:miter lim="800000"/>
            <a:headEnd/>
            <a:tailEnd/>
          </a:ln>
        </p:spPr>
        <p:txBody>
          <a:bodyPr>
            <a:spAutoFit/>
          </a:bodyPr>
          <a:lstStyle/>
          <a:p>
            <a:r>
              <a:rPr lang="en-US" dirty="0"/>
              <a:t>Example :</a:t>
            </a:r>
          </a:p>
          <a:p>
            <a:r>
              <a:rPr lang="en-US" dirty="0"/>
              <a:t>An automobile company uses an array AUTO to record the number of auto mobile sold each year from 1932 through 1984. Suppose AUTO appears in memory as pictured in fig A . That is Base(AUTO) = 200, and w = 4 words per memory cell for AUTO. Then,</a:t>
            </a:r>
          </a:p>
          <a:p>
            <a:r>
              <a:rPr lang="en-US" dirty="0"/>
              <a:t>LOC(AUTO[1932]) = 200, LOC(AUTO[1933]) =204 </a:t>
            </a:r>
          </a:p>
          <a:p>
            <a:r>
              <a:rPr lang="en-US" dirty="0"/>
              <a:t>LOC(AUTO[1934]) = 208</a:t>
            </a:r>
          </a:p>
          <a:p>
            <a:r>
              <a:rPr lang="en-US" dirty="0"/>
              <a:t>the address of the array element for the year K = 1965 can be obtained  by using :</a:t>
            </a:r>
          </a:p>
          <a:p>
            <a:r>
              <a:rPr lang="en-US" dirty="0"/>
              <a:t>LOC(AUTO[1965]) = Base(AUTO) + w(1965 – lower bound)</a:t>
            </a:r>
          </a:p>
          <a:p>
            <a:r>
              <a:rPr lang="en-US" dirty="0"/>
              <a:t>=200+4(1965-1932)=332</a:t>
            </a:r>
          </a:p>
          <a:p>
            <a:endParaRPr lang="en-US" dirty="0"/>
          </a:p>
          <a:p>
            <a:endParaRPr lang="en-US" dirty="0"/>
          </a:p>
          <a:p>
            <a:pPr>
              <a:spcBef>
                <a:spcPct val="50000"/>
              </a:spcBef>
            </a:pPr>
            <a:endParaRPr lang="en-US" dirty="0"/>
          </a:p>
        </p:txBody>
      </p:sp>
      <p:graphicFrame>
        <p:nvGraphicFramePr>
          <p:cNvPr id="23647" name="Group 95"/>
          <p:cNvGraphicFramePr>
            <a:graphicFrameLocks noGrp="1"/>
          </p:cNvGraphicFramePr>
          <p:nvPr/>
        </p:nvGraphicFramePr>
        <p:xfrm>
          <a:off x="228600" y="1295400"/>
          <a:ext cx="1295400" cy="5138738"/>
        </p:xfrm>
        <a:graphic>
          <a:graphicData uri="http://schemas.openxmlformats.org/drawingml/2006/table">
            <a:tbl>
              <a:tblPr/>
              <a:tblGrid>
                <a:gridCol w="6858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219075">
                <a:tc rowSpan="13">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Arial" charset="0"/>
                        </a:rPr>
                        <a:t>200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Arial" charset="0"/>
                        </a:rPr>
                        <a:t>201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Arial" charset="0"/>
                        </a:rPr>
                        <a:t>202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Arial" charset="0"/>
                        </a:rPr>
                        <a:t>203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Arial" charset="0"/>
                        </a:rPr>
                        <a:t>204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Arial" charset="0"/>
                        </a:rPr>
                        <a:t>205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Arial" charset="0"/>
                        </a:rPr>
                        <a:t>206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Arial" charset="0"/>
                        </a:rPr>
                        <a:t>207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Arial" charset="0"/>
                        </a:rPr>
                        <a:t>208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Arial" charset="0"/>
                        </a:rPr>
                        <a:t>209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Arial" charset="0"/>
                        </a:rPr>
                        <a:t>210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Arial" charset="0"/>
                        </a:rPr>
                        <a:t>211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a:ln>
                            <a:noFill/>
                          </a:ln>
                          <a:solidFill>
                            <a:schemeClr val="tx1"/>
                          </a:solidFill>
                          <a:effectLst/>
                          <a:latin typeface="Arial" charset="0"/>
                          <a:cs typeface="Arial" charset="0"/>
                        </a:rPr>
                        <a:t>212</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415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43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32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96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524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667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1539" name="Text Box 76"/>
          <p:cNvSpPr txBox="1">
            <a:spLocks noChangeArrowheads="1"/>
          </p:cNvSpPr>
          <p:nvPr/>
        </p:nvSpPr>
        <p:spPr bwMode="auto">
          <a:xfrm>
            <a:off x="1676400" y="2209800"/>
            <a:ext cx="1524000" cy="366713"/>
          </a:xfrm>
          <a:prstGeom prst="rect">
            <a:avLst/>
          </a:prstGeom>
          <a:noFill/>
          <a:ln w="9525">
            <a:noFill/>
            <a:miter lim="800000"/>
            <a:headEnd/>
            <a:tailEnd/>
          </a:ln>
        </p:spPr>
        <p:txBody>
          <a:bodyPr>
            <a:spAutoFit/>
          </a:bodyPr>
          <a:lstStyle/>
          <a:p>
            <a:pPr>
              <a:spcBef>
                <a:spcPct val="50000"/>
              </a:spcBef>
            </a:pPr>
            <a:r>
              <a:rPr lang="en-US" dirty="0"/>
              <a:t>AUTO[1932]</a:t>
            </a:r>
          </a:p>
        </p:txBody>
      </p:sp>
      <p:sp>
        <p:nvSpPr>
          <p:cNvPr id="21540" name="Text Box 77"/>
          <p:cNvSpPr txBox="1">
            <a:spLocks noChangeArrowheads="1"/>
          </p:cNvSpPr>
          <p:nvPr/>
        </p:nvSpPr>
        <p:spPr bwMode="auto">
          <a:xfrm>
            <a:off x="1676400" y="3505200"/>
            <a:ext cx="1524000" cy="366713"/>
          </a:xfrm>
          <a:prstGeom prst="rect">
            <a:avLst/>
          </a:prstGeom>
          <a:noFill/>
          <a:ln w="9525">
            <a:noFill/>
            <a:miter lim="800000"/>
            <a:headEnd/>
            <a:tailEnd/>
          </a:ln>
        </p:spPr>
        <p:txBody>
          <a:bodyPr>
            <a:spAutoFit/>
          </a:bodyPr>
          <a:lstStyle/>
          <a:p>
            <a:pPr>
              <a:spcBef>
                <a:spcPct val="50000"/>
              </a:spcBef>
            </a:pPr>
            <a:r>
              <a:rPr lang="en-US" dirty="0"/>
              <a:t>AUTO[1933]</a:t>
            </a:r>
          </a:p>
        </p:txBody>
      </p:sp>
      <p:sp>
        <p:nvSpPr>
          <p:cNvPr id="21541" name="Text Box 78"/>
          <p:cNvSpPr txBox="1">
            <a:spLocks noChangeArrowheads="1"/>
          </p:cNvSpPr>
          <p:nvPr/>
        </p:nvSpPr>
        <p:spPr bwMode="auto">
          <a:xfrm>
            <a:off x="1676400" y="4648200"/>
            <a:ext cx="1524000" cy="366713"/>
          </a:xfrm>
          <a:prstGeom prst="rect">
            <a:avLst/>
          </a:prstGeom>
          <a:noFill/>
          <a:ln w="9525">
            <a:noFill/>
            <a:miter lim="800000"/>
            <a:headEnd/>
            <a:tailEnd/>
          </a:ln>
        </p:spPr>
        <p:txBody>
          <a:bodyPr>
            <a:spAutoFit/>
          </a:bodyPr>
          <a:lstStyle/>
          <a:p>
            <a:pPr>
              <a:spcBef>
                <a:spcPct val="50000"/>
              </a:spcBef>
            </a:pPr>
            <a:r>
              <a:rPr lang="en-US" dirty="0"/>
              <a:t>AUTO[1934]</a:t>
            </a:r>
          </a:p>
        </p:txBody>
      </p:sp>
      <p:sp>
        <p:nvSpPr>
          <p:cNvPr id="21542" name="AutoShape 80"/>
          <p:cNvSpPr>
            <a:spLocks/>
          </p:cNvSpPr>
          <p:nvPr/>
        </p:nvSpPr>
        <p:spPr bwMode="auto">
          <a:xfrm>
            <a:off x="1600200" y="2971800"/>
            <a:ext cx="76200" cy="1219200"/>
          </a:xfrm>
          <a:prstGeom prst="rightBrace">
            <a:avLst>
              <a:gd name="adj1" fmla="val 133333"/>
              <a:gd name="adj2" fmla="val 50000"/>
            </a:avLst>
          </a:prstGeom>
          <a:noFill/>
          <a:ln w="9525">
            <a:solidFill>
              <a:schemeClr val="tx1"/>
            </a:solidFill>
            <a:round/>
            <a:headEnd/>
            <a:tailEnd/>
          </a:ln>
        </p:spPr>
        <p:txBody>
          <a:bodyPr wrap="none" anchor="ctr"/>
          <a:lstStyle/>
          <a:p>
            <a:endParaRPr lang="en-US" dirty="0"/>
          </a:p>
        </p:txBody>
      </p:sp>
      <p:sp>
        <p:nvSpPr>
          <p:cNvPr id="21543" name="AutoShape 81"/>
          <p:cNvSpPr>
            <a:spLocks/>
          </p:cNvSpPr>
          <p:nvPr/>
        </p:nvSpPr>
        <p:spPr bwMode="auto">
          <a:xfrm>
            <a:off x="1524000" y="1524000"/>
            <a:ext cx="152400" cy="1143000"/>
          </a:xfrm>
          <a:prstGeom prst="rightBrace">
            <a:avLst>
              <a:gd name="adj1" fmla="val 62500"/>
              <a:gd name="adj2" fmla="val 50000"/>
            </a:avLst>
          </a:prstGeom>
          <a:noFill/>
          <a:ln w="9525">
            <a:solidFill>
              <a:schemeClr val="tx1"/>
            </a:solidFill>
            <a:round/>
            <a:headEnd/>
            <a:tailEnd/>
          </a:ln>
        </p:spPr>
        <p:txBody>
          <a:bodyPr wrap="none" anchor="ctr"/>
          <a:lstStyle/>
          <a:p>
            <a:endParaRPr lang="en-US" dirty="0"/>
          </a:p>
        </p:txBody>
      </p:sp>
      <p:sp>
        <p:nvSpPr>
          <p:cNvPr id="21544" name="AutoShape 82"/>
          <p:cNvSpPr>
            <a:spLocks/>
          </p:cNvSpPr>
          <p:nvPr/>
        </p:nvSpPr>
        <p:spPr bwMode="auto">
          <a:xfrm>
            <a:off x="1600200" y="4419600"/>
            <a:ext cx="76200" cy="1295400"/>
          </a:xfrm>
          <a:prstGeom prst="rightBrace">
            <a:avLst>
              <a:gd name="adj1" fmla="val 141667"/>
              <a:gd name="adj2" fmla="val 50000"/>
            </a:avLst>
          </a:prstGeom>
          <a:noFill/>
          <a:ln w="9525">
            <a:solidFill>
              <a:schemeClr val="tx1"/>
            </a:solidFill>
            <a:round/>
            <a:headEnd/>
            <a:tailEnd/>
          </a:ln>
        </p:spPr>
        <p:txBody>
          <a:bodyPr wrap="none" anchor="ctr"/>
          <a:lstStyle/>
          <a:p>
            <a:endParaRPr lang="en-US" dirty="0"/>
          </a:p>
        </p:txBody>
      </p:sp>
      <p:sp>
        <p:nvSpPr>
          <p:cNvPr id="12" name="TextBox 11"/>
          <p:cNvSpPr txBox="1"/>
          <p:nvPr/>
        </p:nvSpPr>
        <p:spPr>
          <a:xfrm>
            <a:off x="1828800" y="1219200"/>
            <a:ext cx="766557" cy="369332"/>
          </a:xfrm>
          <a:prstGeom prst="rect">
            <a:avLst/>
          </a:prstGeom>
          <a:noFill/>
        </p:spPr>
        <p:txBody>
          <a:bodyPr wrap="none" rtlCol="0">
            <a:spAutoFit/>
          </a:bodyPr>
          <a:lstStyle/>
          <a:p>
            <a:r>
              <a:rPr lang="en-US" dirty="0"/>
              <a:t>INDEX</a:t>
            </a:r>
          </a:p>
        </p:txBody>
      </p:sp>
    </p:spTree>
    <p:extLst>
      <p:ext uri="{BB962C8B-B14F-4D97-AF65-F5344CB8AC3E}">
        <p14:creationId xmlns:p14="http://schemas.microsoft.com/office/powerpoint/2010/main" val="1299026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A list implemented by each  item  having a link to the next item.</a:t>
            </a:r>
          </a:p>
          <a:p>
            <a:r>
              <a:rPr lang="en-US" dirty="0"/>
              <a:t>Each node consists of its own data and the address of the next node and forms a chain.</a:t>
            </a:r>
          </a:p>
          <a:p>
            <a:r>
              <a:rPr lang="en-US" dirty="0"/>
              <a:t> Linked Lists are used to create trees and graphs.</a:t>
            </a:r>
          </a:p>
          <a:p>
            <a:endParaRPr lang="en-US" dirty="0"/>
          </a:p>
          <a:p>
            <a:endParaRPr lang="en-US" dirty="0"/>
          </a:p>
          <a:p>
            <a:endParaRPr lang="en-US" dirty="0"/>
          </a:p>
        </p:txBody>
      </p:sp>
      <p:sp>
        <p:nvSpPr>
          <p:cNvPr id="3" name="Text Placeholder 2"/>
          <p:cNvSpPr>
            <a:spLocks noGrp="1"/>
          </p:cNvSpPr>
          <p:nvPr>
            <p:ph type="body" sz="quarter" idx="10"/>
          </p:nvPr>
        </p:nvSpPr>
        <p:spPr/>
        <p:txBody>
          <a:bodyPr/>
          <a:lstStyle/>
          <a:p>
            <a:r>
              <a:rPr lang="en-US" dirty="0"/>
              <a:t>Link Lists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960844"/>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ADVANCED DATA STRUCTURES </a:t>
            </a:r>
          </a:p>
          <a:p>
            <a:pPr algn="ctr"/>
            <a:r>
              <a:rPr lang="en-US" sz="3600" dirty="0">
                <a:latin typeface="Times New Roman" pitchFamily="18" charset="0"/>
                <a:cs typeface="Times New Roman" pitchFamily="18" charset="0"/>
              </a:rPr>
              <a:t>&amp;</a:t>
            </a:r>
          </a:p>
          <a:p>
            <a:pPr algn="ctr"/>
            <a:r>
              <a:rPr lang="en-US" sz="3600" dirty="0">
                <a:latin typeface="Times New Roman" pitchFamily="18" charset="0"/>
                <a:cs typeface="Times New Roman" pitchFamily="18" charset="0"/>
              </a:rPr>
              <a:t> ALGORITHMS</a:t>
            </a:r>
          </a:p>
          <a:p>
            <a:pPr algn="ctr"/>
            <a:r>
              <a:rPr lang="en-US" sz="3600" dirty="0">
                <a:latin typeface="Times New Roman" panose="02020603050405020304" pitchFamily="18" charset="0"/>
                <a:cs typeface="Times New Roman" pitchFamily="18" charset="0"/>
              </a:rPr>
              <a:t>(</a:t>
            </a:r>
            <a:r>
              <a:rPr lang="en-IN" sz="3600" b="0" i="0" dirty="0">
                <a:effectLst/>
                <a:latin typeface="Times New Roman" panose="02020603050405020304" pitchFamily="18" charset="0"/>
                <a:cs typeface="Times New Roman" panose="02020603050405020304" pitchFamily="18" charset="0"/>
              </a:rPr>
              <a:t>23CSH-622</a:t>
            </a:r>
            <a:r>
              <a:rPr lang="en-US" sz="3600" dirty="0">
                <a:latin typeface="Times New Roman" panose="02020603050405020304" pitchFamily="18" charset="0"/>
                <a:cs typeface="Times New Roman" pitchFamily="18" charset="0"/>
              </a:rPr>
              <a:t>)</a:t>
            </a:r>
          </a:p>
          <a:p>
            <a:pPr algn="ctr"/>
            <a:endParaRPr lang="en-US" sz="3600" dirty="0">
              <a:latin typeface="Times New Roman" pitchFamily="18" charset="0"/>
              <a:cs typeface="Times New Roman" pitchFamily="18" charset="0"/>
            </a:endParaRPr>
          </a:p>
          <a:p>
            <a:pPr algn="ctr"/>
            <a:r>
              <a:rPr lang="en-US" sz="3600" dirty="0">
                <a:latin typeface="Times New Roman" panose="02020603050405020304" pitchFamily="18" charset="0"/>
                <a:cs typeface="Times New Roman" pitchFamily="18" charset="0"/>
              </a:rPr>
              <a:t>By : Dr. Ranjit Singh (E10947)</a:t>
            </a: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dirty="0">
                <a:solidFill>
                  <a:srgbClr val="C00000"/>
                </a:solidFill>
              </a:rPr>
              <a:t>REPRESENTATIONS</a:t>
            </a:r>
          </a:p>
        </p:txBody>
      </p:sp>
      <p:pic>
        <p:nvPicPr>
          <p:cNvPr id="2051" name="Picture 3"/>
          <p:cNvPicPr>
            <a:picLocks noGrp="1" noChangeAspect="1" noChangeArrowheads="1"/>
          </p:cNvPicPr>
          <p:nvPr>
            <p:ph idx="1"/>
          </p:nvPr>
        </p:nvPicPr>
        <p:blipFill>
          <a:blip r:embed="rId2"/>
          <a:srcRect/>
          <a:stretch>
            <a:fillRect/>
          </a:stretch>
        </p:blipFill>
        <p:spPr bwMode="auto">
          <a:xfrm>
            <a:off x="1066800" y="2057400"/>
            <a:ext cx="7010400" cy="2819399"/>
          </a:xfrm>
          <a:prstGeom prst="rect">
            <a:avLst/>
          </a:prstGeom>
          <a:noFill/>
          <a:ln w="9525">
            <a:noFill/>
            <a:miter lim="800000"/>
            <a:headEnd/>
            <a:tailEnd/>
          </a:ln>
          <a:effectLst/>
        </p:spPr>
      </p:pic>
      <p:sp>
        <p:nvSpPr>
          <p:cNvPr id="4" name="TextBox 3"/>
          <p:cNvSpPr txBox="1"/>
          <p:nvPr/>
        </p:nvSpPr>
        <p:spPr>
          <a:xfrm>
            <a:off x="3657600" y="5181600"/>
            <a:ext cx="685800" cy="461665"/>
          </a:xfrm>
          <a:prstGeom prst="rect">
            <a:avLst/>
          </a:prstGeom>
          <a:noFill/>
        </p:spPr>
        <p:txBody>
          <a:bodyPr wrap="square" rtlCol="0">
            <a:spAutoFit/>
          </a:bodyPr>
          <a:lstStyle/>
          <a:p>
            <a:r>
              <a:rPr lang="en-US" dirty="0"/>
              <a:t>[1]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APPLICATION OF LINK LIST</a:t>
            </a:r>
          </a:p>
        </p:txBody>
      </p:sp>
      <p:sp>
        <p:nvSpPr>
          <p:cNvPr id="3" name="Content Placeholder 2"/>
          <p:cNvSpPr>
            <a:spLocks noGrp="1"/>
          </p:cNvSpPr>
          <p:nvPr>
            <p:ph idx="1"/>
          </p:nvPr>
        </p:nvSpPr>
        <p:spPr/>
        <p:txBody>
          <a:bodyPr/>
          <a:lstStyle/>
          <a:p>
            <a:r>
              <a:rPr lang="en-US" dirty="0"/>
              <a:t>Forward and backward link of web page  </a:t>
            </a:r>
          </a:p>
          <a:p>
            <a:r>
              <a:rPr lang="en-US" dirty="0"/>
              <a:t>Hash tables</a:t>
            </a:r>
          </a:p>
          <a:p>
            <a:r>
              <a:rPr lang="en-US" dirty="0"/>
              <a:t>Representing Graphs </a:t>
            </a:r>
            <a:r>
              <a:rPr lang="en-US"/>
              <a:t>as Adjacency lists.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buNone/>
            </a:pPr>
            <a:r>
              <a:rPr lang="en-US" sz="2000" dirty="0"/>
              <a:t>   Arrays</a:t>
            </a:r>
          </a:p>
          <a:p>
            <a:pPr>
              <a:buNone/>
            </a:pPr>
            <a:r>
              <a:rPr lang="en-US" sz="2000" dirty="0"/>
              <a:t>       • have a pre-determined fixed size </a:t>
            </a:r>
          </a:p>
          <a:p>
            <a:pPr>
              <a:buNone/>
            </a:pPr>
            <a:r>
              <a:rPr lang="en-US" sz="2000" dirty="0"/>
              <a:t>       • easy access to any element a[</a:t>
            </a:r>
            <a:r>
              <a:rPr lang="en-US" sz="2000" dirty="0" err="1"/>
              <a:t>i</a:t>
            </a:r>
            <a:r>
              <a:rPr lang="en-US" sz="2000" dirty="0"/>
              <a:t>] in constant time</a:t>
            </a:r>
          </a:p>
          <a:p>
            <a:pPr>
              <a:buNone/>
            </a:pPr>
            <a:r>
              <a:rPr lang="en-US" sz="2000" dirty="0"/>
              <a:t>       • no space overhead</a:t>
            </a:r>
          </a:p>
          <a:p>
            <a:pPr>
              <a:buNone/>
            </a:pPr>
            <a:r>
              <a:rPr lang="en-US" sz="2000" dirty="0"/>
              <a:t>       • Size = n x </a:t>
            </a:r>
            <a:r>
              <a:rPr lang="en-US" sz="2000" dirty="0" err="1"/>
              <a:t>sizeof</a:t>
            </a:r>
            <a:r>
              <a:rPr lang="en-US" sz="2000" dirty="0"/>
              <a:t>(element) </a:t>
            </a:r>
          </a:p>
          <a:p>
            <a:pPr>
              <a:buNone/>
            </a:pPr>
            <a:endParaRPr lang="en-US" sz="2000" dirty="0"/>
          </a:p>
          <a:p>
            <a:pPr>
              <a:buNone/>
            </a:pPr>
            <a:r>
              <a:rPr lang="en-US" sz="2000" dirty="0"/>
              <a:t>      Linked lists </a:t>
            </a:r>
          </a:p>
          <a:p>
            <a:pPr>
              <a:buNone/>
            </a:pPr>
            <a:r>
              <a:rPr lang="en-US" sz="2000" dirty="0"/>
              <a:t>        • no fixed size,  grow one element at a time.</a:t>
            </a:r>
          </a:p>
          <a:p>
            <a:pPr>
              <a:buNone/>
            </a:pPr>
            <a:r>
              <a:rPr lang="en-US" sz="2000" dirty="0"/>
              <a:t>         • space overhead </a:t>
            </a:r>
          </a:p>
          <a:p>
            <a:pPr>
              <a:buNone/>
            </a:pPr>
            <a:r>
              <a:rPr lang="en-US" sz="2000" dirty="0"/>
              <a:t>         • each element must store an additional reference</a:t>
            </a:r>
          </a:p>
          <a:p>
            <a:pPr>
              <a:buNone/>
            </a:pPr>
            <a:r>
              <a:rPr lang="en-US" sz="2000" dirty="0"/>
              <a:t>         • Size = n x </a:t>
            </a:r>
            <a:r>
              <a:rPr lang="en-US" sz="2000" dirty="0" err="1"/>
              <a:t>sizeof</a:t>
            </a:r>
            <a:r>
              <a:rPr lang="en-US" sz="2000" dirty="0"/>
              <a:t> (element) + n x </a:t>
            </a:r>
            <a:r>
              <a:rPr lang="en-US" sz="2000" dirty="0" err="1"/>
              <a:t>sizeof</a:t>
            </a:r>
            <a:r>
              <a:rPr lang="en-US" sz="2000" dirty="0"/>
              <a:t>(reference) </a:t>
            </a:r>
          </a:p>
          <a:p>
            <a:pPr>
              <a:buNone/>
            </a:pPr>
            <a:r>
              <a:rPr lang="en-US" sz="2000" dirty="0"/>
              <a:t>          • no easy access to </a:t>
            </a:r>
            <a:r>
              <a:rPr lang="en-US" sz="2000" dirty="0" err="1"/>
              <a:t>i-th</a:t>
            </a:r>
            <a:r>
              <a:rPr lang="en-US" sz="2000" dirty="0"/>
              <a:t> element </a:t>
            </a:r>
            <a:r>
              <a:rPr lang="en-US" sz="2000" dirty="0" err="1"/>
              <a:t>wrt</a:t>
            </a:r>
            <a:r>
              <a:rPr lang="en-US" sz="2000" dirty="0"/>
              <a:t> the head of the list • need to hop through all previous elements</a:t>
            </a:r>
            <a:endParaRPr lang="en-US" sz="2200" dirty="0"/>
          </a:p>
        </p:txBody>
      </p:sp>
      <p:sp>
        <p:nvSpPr>
          <p:cNvPr id="4" name="Title 3"/>
          <p:cNvSpPr>
            <a:spLocks noGrp="1"/>
          </p:cNvSpPr>
          <p:nvPr>
            <p:ph type="title"/>
          </p:nvPr>
        </p:nvSpPr>
        <p:spPr>
          <a:xfrm>
            <a:off x="762000" y="990600"/>
            <a:ext cx="7924800" cy="609600"/>
          </a:xfrm>
        </p:spPr>
        <p:txBody>
          <a:bodyPr/>
          <a:lstStyle/>
          <a:p>
            <a:r>
              <a:rPr lang="en-US" dirty="0">
                <a:solidFill>
                  <a:srgbClr val="C00000"/>
                </a:solidFill>
              </a:rPr>
              <a:t>ARRAYS VS LINKLISTS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lgn="just">
              <a:buNone/>
            </a:pPr>
            <a:r>
              <a:rPr lang="en-US" sz="2000" dirty="0"/>
              <a:t>A stack is a container of objects that are inserted and removed according to the last-in first-out (LIFO) principle. </a:t>
            </a:r>
          </a:p>
          <a:p>
            <a:pPr algn="just">
              <a:buNone/>
            </a:pPr>
            <a:r>
              <a:rPr lang="en-US" sz="2000" dirty="0"/>
              <a:t>two operations on stack are:</a:t>
            </a:r>
          </a:p>
          <a:p>
            <a:pPr algn="just">
              <a:buNone/>
            </a:pPr>
            <a:r>
              <a:rPr lang="en-US" sz="2000" b="1" dirty="0"/>
              <a:t>push</a:t>
            </a:r>
            <a:r>
              <a:rPr lang="en-US" sz="2000" dirty="0"/>
              <a:t> the item into the stack</a:t>
            </a:r>
          </a:p>
          <a:p>
            <a:pPr algn="just">
              <a:buNone/>
            </a:pPr>
            <a:r>
              <a:rPr lang="en-US" sz="2000" b="1" dirty="0"/>
              <a:t>pop</a:t>
            </a:r>
            <a:r>
              <a:rPr lang="en-US" sz="2000" dirty="0"/>
              <a:t> the item out of the stack. </a:t>
            </a:r>
          </a:p>
        </p:txBody>
      </p:sp>
      <p:sp>
        <p:nvSpPr>
          <p:cNvPr id="4" name="Title 3"/>
          <p:cNvSpPr>
            <a:spLocks noGrp="1"/>
          </p:cNvSpPr>
          <p:nvPr>
            <p:ph type="title"/>
          </p:nvPr>
        </p:nvSpPr>
        <p:spPr>
          <a:xfrm>
            <a:off x="762000" y="990600"/>
            <a:ext cx="7924800" cy="609600"/>
          </a:xfrm>
        </p:spPr>
        <p:txBody>
          <a:bodyPr/>
          <a:lstStyle/>
          <a:p>
            <a:r>
              <a:rPr lang="en-US" dirty="0"/>
              <a:t>DEFINITION OF STACK</a:t>
            </a:r>
          </a:p>
        </p:txBody>
      </p:sp>
    </p:spTree>
    <p:extLst>
      <p:ext uri="{BB962C8B-B14F-4D97-AF65-F5344CB8AC3E}">
        <p14:creationId xmlns:p14="http://schemas.microsoft.com/office/powerpoint/2010/main" val="3655272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dirty="0">
                <a:solidFill>
                  <a:srgbClr val="C00000"/>
                </a:solidFill>
              </a:rPr>
              <a:t>REPRESENTATIONS OF STACK</a:t>
            </a:r>
          </a:p>
        </p:txBody>
      </p:sp>
      <p:sp>
        <p:nvSpPr>
          <p:cNvPr id="4" name="TextBox 3"/>
          <p:cNvSpPr txBox="1"/>
          <p:nvPr/>
        </p:nvSpPr>
        <p:spPr>
          <a:xfrm>
            <a:off x="3657600" y="5181600"/>
            <a:ext cx="1905000" cy="461665"/>
          </a:xfrm>
          <a:prstGeom prst="rect">
            <a:avLst/>
          </a:prstGeom>
          <a:noFill/>
        </p:spPr>
        <p:txBody>
          <a:bodyPr wrap="square" rtlCol="0">
            <a:spAutoFit/>
          </a:bodyPr>
          <a:lstStyle/>
          <a:p>
            <a:pPr algn="ctr"/>
            <a:r>
              <a:rPr lang="en-US" dirty="0"/>
              <a:t>[1]</a:t>
            </a:r>
          </a:p>
        </p:txBody>
      </p:sp>
      <p:pic>
        <p:nvPicPr>
          <p:cNvPr id="1027" name="Picture 3"/>
          <p:cNvPicPr>
            <a:picLocks noGrp="1" noChangeAspect="1" noChangeArrowheads="1"/>
          </p:cNvPicPr>
          <p:nvPr>
            <p:ph idx="1"/>
          </p:nvPr>
        </p:nvPicPr>
        <p:blipFill>
          <a:blip r:embed="rId2"/>
          <a:srcRect/>
          <a:stretch>
            <a:fillRect/>
          </a:stretch>
        </p:blipFill>
        <p:spPr bwMode="auto">
          <a:xfrm>
            <a:off x="3048000" y="2286000"/>
            <a:ext cx="3886200" cy="29813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APPLICATION OF STACK</a:t>
            </a:r>
          </a:p>
        </p:txBody>
      </p:sp>
      <p:sp>
        <p:nvSpPr>
          <p:cNvPr id="3" name="Content Placeholder 2"/>
          <p:cNvSpPr>
            <a:spLocks noGrp="1"/>
          </p:cNvSpPr>
          <p:nvPr>
            <p:ph idx="1"/>
          </p:nvPr>
        </p:nvSpPr>
        <p:spPr/>
        <p:txBody>
          <a:bodyPr/>
          <a:lstStyle/>
          <a:p>
            <a:r>
              <a:rPr lang="en-US" dirty="0"/>
              <a:t>Expression evaluation</a:t>
            </a:r>
          </a:p>
          <a:p>
            <a:r>
              <a:rPr lang="en-US" dirty="0"/>
              <a:t>Expression conversion</a:t>
            </a:r>
          </a:p>
          <a:p>
            <a:r>
              <a:rPr lang="en-US" dirty="0"/>
              <a:t>Parsing</a:t>
            </a:r>
          </a:p>
          <a:p>
            <a:r>
              <a:rPr lang="en-US" dirty="0"/>
              <a:t>Simulation of recursion</a:t>
            </a:r>
          </a:p>
          <a:p>
            <a:r>
              <a:rPr lang="en-US" dirty="0"/>
              <a:t>Function calls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gn="just"/>
            <a:r>
              <a:rPr lang="en-US" sz="2000" dirty="0"/>
              <a:t>A Queue is a linear list of elements in which deletions can take place only at one end, called the </a:t>
            </a:r>
            <a:r>
              <a:rPr lang="en-US" sz="2000" i="1" dirty="0"/>
              <a:t>front</a:t>
            </a:r>
            <a:r>
              <a:rPr lang="en-US" sz="2000" dirty="0"/>
              <a:t>, and insertions can take place only at the other end, called the </a:t>
            </a:r>
            <a:r>
              <a:rPr lang="en-US" sz="2000" i="1" dirty="0"/>
              <a:t>rear</a:t>
            </a:r>
            <a:r>
              <a:rPr lang="en-US" sz="2000" dirty="0"/>
              <a:t>. The terms “front” and “rear” are used in describing a linear list only when it implemented as a queue.</a:t>
            </a:r>
          </a:p>
          <a:p>
            <a:pPr algn="just"/>
            <a:r>
              <a:rPr lang="en-US" sz="2000" dirty="0"/>
              <a:t>Queues are also called first-in first-out (FIFO) lists, since the first element in a queue will be the first element out of the queue. In other words, the order in which elements enter a queue is the order in which they leave. This contrasts with stacks, which are Last-in First-out (LIFO) lists.</a:t>
            </a:r>
          </a:p>
          <a:p>
            <a:endParaRPr lang="en-US" sz="2000" dirty="0"/>
          </a:p>
        </p:txBody>
      </p:sp>
      <p:sp>
        <p:nvSpPr>
          <p:cNvPr id="3" name="Text Placeholder 2"/>
          <p:cNvSpPr>
            <a:spLocks noGrp="1"/>
          </p:cNvSpPr>
          <p:nvPr>
            <p:ph type="body" sz="quarter" idx="10"/>
          </p:nvPr>
        </p:nvSpPr>
        <p:spPr>
          <a:xfrm>
            <a:off x="1219200" y="609600"/>
            <a:ext cx="7924800" cy="685800"/>
          </a:xfrm>
        </p:spPr>
        <p:txBody>
          <a:bodyPr/>
          <a:lstStyle/>
          <a:p>
            <a:r>
              <a:rPr lang="en-US" dirty="0"/>
              <a:t>QUEUES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 REPRESENTATION</a:t>
            </a:r>
          </a:p>
        </p:txBody>
      </p:sp>
      <p:pic>
        <p:nvPicPr>
          <p:cNvPr id="2050" name="Picture 2"/>
          <p:cNvPicPr>
            <a:picLocks noGrp="1" noChangeAspect="1" noChangeArrowheads="1"/>
          </p:cNvPicPr>
          <p:nvPr>
            <p:ph sz="half" idx="1"/>
          </p:nvPr>
        </p:nvPicPr>
        <p:blipFill>
          <a:blip r:embed="rId2"/>
          <a:srcRect/>
          <a:stretch>
            <a:fillRect/>
          </a:stretch>
        </p:blipFill>
        <p:spPr bwMode="auto">
          <a:xfrm>
            <a:off x="1714500" y="2686050"/>
            <a:ext cx="6324600" cy="2324100"/>
          </a:xfrm>
          <a:prstGeom prst="rect">
            <a:avLst/>
          </a:prstGeom>
          <a:noFill/>
          <a:ln w="9525">
            <a:noFill/>
            <a:miter lim="800000"/>
            <a:headEnd/>
            <a:tailEnd/>
          </a:ln>
          <a:effectLst/>
        </p:spPr>
      </p:pic>
      <p:sp>
        <p:nvSpPr>
          <p:cNvPr id="5" name="TextBox 4"/>
          <p:cNvSpPr txBox="1"/>
          <p:nvPr/>
        </p:nvSpPr>
        <p:spPr>
          <a:xfrm>
            <a:off x="4038600" y="5562600"/>
            <a:ext cx="990600" cy="461665"/>
          </a:xfrm>
          <a:prstGeom prst="rect">
            <a:avLst/>
          </a:prstGeom>
          <a:noFill/>
        </p:spPr>
        <p:txBody>
          <a:bodyPr wrap="square" rtlCol="0">
            <a:spAutoFit/>
          </a:bodyPr>
          <a:lstStyle/>
          <a:p>
            <a:r>
              <a:rPr lang="en-US" dirty="0"/>
              <a:t>[4]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Operating systems often maintain a queue of processes that are ready to execute or that are waiting for a particular event to occur.</a:t>
            </a:r>
          </a:p>
          <a:p>
            <a:r>
              <a:rPr lang="en-US" dirty="0"/>
              <a:t>Computer systems must often provide a “holding area” for messages between two processes, two programs, or even two systems. This holding area is usually called a “buffer” and is often implemented as a queue</a:t>
            </a:r>
          </a:p>
          <a:p>
            <a:endParaRPr lang="en-US" dirty="0"/>
          </a:p>
        </p:txBody>
      </p:sp>
      <p:sp>
        <p:nvSpPr>
          <p:cNvPr id="3" name="Text Placeholder 2"/>
          <p:cNvSpPr>
            <a:spLocks noGrp="1"/>
          </p:cNvSpPr>
          <p:nvPr>
            <p:ph type="body" sz="quarter" idx="10"/>
          </p:nvPr>
        </p:nvSpPr>
        <p:spPr/>
        <p:txBody>
          <a:bodyPr/>
          <a:lstStyle/>
          <a:p>
            <a:r>
              <a:rPr lang="en-US" dirty="0"/>
              <a:t>APPLICATION OF QUEUES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924800" cy="533400"/>
          </a:xfrm>
        </p:spPr>
        <p:txBody>
          <a:bodyPr/>
          <a:lstStyle/>
          <a:p>
            <a:r>
              <a:rPr lang="en-US" dirty="0">
                <a:solidFill>
                  <a:srgbClr val="FF0000"/>
                </a:solidFill>
              </a:rPr>
              <a:t>Trees</a:t>
            </a:r>
          </a:p>
        </p:txBody>
      </p:sp>
      <p:sp>
        <p:nvSpPr>
          <p:cNvPr id="3" name="Content Placeholder 2"/>
          <p:cNvSpPr>
            <a:spLocks noGrp="1"/>
          </p:cNvSpPr>
          <p:nvPr>
            <p:ph idx="1"/>
          </p:nvPr>
        </p:nvSpPr>
        <p:spPr>
          <a:xfrm>
            <a:off x="914400" y="1295400"/>
            <a:ext cx="8001000" cy="4953000"/>
          </a:xfrm>
        </p:spPr>
        <p:txBody>
          <a:bodyPr>
            <a:normAutofit/>
          </a:bodyPr>
          <a:lstStyle/>
          <a:p>
            <a:pPr algn="just" fontAlgn="base"/>
            <a:r>
              <a:rPr lang="en-US" sz="2200" dirty="0"/>
              <a:t>Unlike Arrays, Linked Lists, Stack and queues, which are linear data structures, trees are hierarchical data structures.</a:t>
            </a:r>
          </a:p>
          <a:p>
            <a:pPr algn="just" fontAlgn="base"/>
            <a:r>
              <a:rPr lang="en-US" sz="2200" b="1" dirty="0"/>
              <a:t>Tree Vocabulary: </a:t>
            </a:r>
            <a:r>
              <a:rPr lang="en-US" sz="2200" dirty="0"/>
              <a:t>The topmost node is called root of the tree. The elements that are directly under an element are called its children. The element directly above something is called its parent. For example, a is a child of f and f is the parent of a. Finally, elements with no children are called leaves.</a:t>
            </a:r>
          </a:p>
        </p:txBody>
      </p:sp>
      <p:pic>
        <p:nvPicPr>
          <p:cNvPr id="4" name="Picture 2" descr="C:\Users\Administrator\Desktop\1.png"/>
          <p:cNvPicPr>
            <a:picLocks noChangeAspect="1" noChangeArrowheads="1"/>
          </p:cNvPicPr>
          <p:nvPr/>
        </p:nvPicPr>
        <p:blipFill>
          <a:blip r:embed="rId2"/>
          <a:srcRect/>
          <a:stretch>
            <a:fillRect/>
          </a:stretch>
        </p:blipFill>
        <p:spPr bwMode="auto">
          <a:xfrm>
            <a:off x="3352800" y="4191000"/>
            <a:ext cx="2875825" cy="1828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07B15568-E916-488F-A895-EEC506B1B976}"/>
              </a:ext>
            </a:extLst>
          </p:cNvPr>
          <p:cNvSpPr>
            <a:spLocks noGrp="1"/>
          </p:cNvSpPr>
          <p:nvPr>
            <p:ph idx="1"/>
          </p:nvPr>
        </p:nvSpPr>
        <p:spPr bwMode="auto">
          <a:xfrm>
            <a:off x="4703763" y="1028700"/>
            <a:ext cx="3668712" cy="4873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z="2400">
              <a:latin typeface="Casper"/>
              <a:cs typeface="Arial" panose="020B0604020202020204" pitchFamily="34" charset="0"/>
            </a:endParaRPr>
          </a:p>
          <a:p>
            <a:endParaRPr lang="en-US" altLang="en-US" sz="2400">
              <a:latin typeface="Casper"/>
              <a:cs typeface="Arial" panose="020B0604020202020204" pitchFamily="34" charset="0"/>
            </a:endParaRPr>
          </a:p>
        </p:txBody>
      </p:sp>
      <p:sp>
        <p:nvSpPr>
          <p:cNvPr id="5" name="Slide Number Placeholder 4">
            <a:extLst>
              <a:ext uri="{FF2B5EF4-FFF2-40B4-BE49-F238E27FC236}">
                <a16:creationId xmlns:a16="http://schemas.microsoft.com/office/drawing/2014/main" id="{65658ABC-67DB-482C-9906-F2D7F95DE5BD}"/>
              </a:ext>
            </a:extLst>
          </p:cNvPr>
          <p:cNvSpPr>
            <a:spLocks noGrp="1"/>
          </p:cNvSpPr>
          <p:nvPr>
            <p:ph type="sldNum" sz="quarter" idx="12"/>
          </p:nvPr>
        </p:nvSpPr>
        <p:spPr>
          <a:xfrm>
            <a:off x="6629400" y="6356350"/>
            <a:ext cx="20574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D55A82-1F78-4184-9F73-0E0CDE8CD5D0}"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
        <p:nvSpPr>
          <p:cNvPr id="19460" name="Title 7">
            <a:extLst>
              <a:ext uri="{FF2B5EF4-FFF2-40B4-BE49-F238E27FC236}">
                <a16:creationId xmlns:a16="http://schemas.microsoft.com/office/drawing/2014/main" id="{4B40A844-A48D-4B22-A38E-297E9E692D21}"/>
              </a:ext>
            </a:extLst>
          </p:cNvPr>
          <p:cNvSpPr txBox="1">
            <a:spLocks noGrp="1" noChangeArrowheads="1"/>
          </p:cNvSpPr>
          <p:nvPr>
            <p:ph type="title"/>
          </p:nvPr>
        </p:nvSpPr>
        <p:spPr bwMode="auto">
          <a:xfrm>
            <a:off x="336550" y="2166005"/>
            <a:ext cx="3343275" cy="5232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spAutoFit/>
          </a:bodyPr>
          <a:lstStyle/>
          <a:p>
            <a:pPr algn="ctr"/>
            <a:r>
              <a:rPr lang="en-US" altLang="en-US" sz="2800"/>
              <a:t>INTRODUCTION</a:t>
            </a:r>
            <a:endParaRPr lang="en-US" altLang="en-US" sz="1600" dirty="0">
              <a:latin typeface="Raleway ExtraBold"/>
            </a:endParaRPr>
          </a:p>
        </p:txBody>
      </p:sp>
      <p:sp>
        <p:nvSpPr>
          <p:cNvPr id="2" name="Rectangle 1">
            <a:extLst>
              <a:ext uri="{FF2B5EF4-FFF2-40B4-BE49-F238E27FC236}">
                <a16:creationId xmlns:a16="http://schemas.microsoft.com/office/drawing/2014/main" id="{82DEE877-A904-4537-A9F6-06105AA69A71}"/>
              </a:ext>
            </a:extLst>
          </p:cNvPr>
          <p:cNvSpPr/>
          <p:nvPr/>
        </p:nvSpPr>
        <p:spPr>
          <a:xfrm>
            <a:off x="4508500" y="838200"/>
            <a:ext cx="3863975"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DE2D7C86-53D7-4DD2-9CC5-9A79FA395954}"/>
              </a:ext>
            </a:extLst>
          </p:cNvPr>
          <p:cNvSpPr/>
          <p:nvPr/>
        </p:nvSpPr>
        <p:spPr>
          <a:xfrm>
            <a:off x="8413750" y="6324600"/>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6" name="Table 5">
            <a:extLst>
              <a:ext uri="{FF2B5EF4-FFF2-40B4-BE49-F238E27FC236}">
                <a16:creationId xmlns:a16="http://schemas.microsoft.com/office/drawing/2014/main" id="{3F7CCB91-B375-4CEF-A547-AE1B7313FCBE}"/>
              </a:ext>
            </a:extLst>
          </p:cNvPr>
          <p:cNvGraphicFramePr>
            <a:graphicFrameLocks noGrp="1"/>
          </p:cNvGraphicFramePr>
          <p:nvPr>
            <p:extLst>
              <p:ext uri="{D42A27DB-BD31-4B8C-83A1-F6EECF244321}">
                <p14:modId xmlns:p14="http://schemas.microsoft.com/office/powerpoint/2010/main" val="2175140357"/>
              </p:ext>
            </p:extLst>
          </p:nvPr>
        </p:nvGraphicFramePr>
        <p:xfrm>
          <a:off x="141288" y="3721100"/>
          <a:ext cx="4278312" cy="2681385"/>
        </p:xfrm>
        <a:graphic>
          <a:graphicData uri="http://schemas.openxmlformats.org/drawingml/2006/table">
            <a:tbl>
              <a:tblPr firstRow="1" firstCol="1" bandRow="1">
                <a:tableStyleId>{5940675A-B579-460E-94D1-54222C63F5DA}</a:tableStyleId>
              </a:tblPr>
              <a:tblGrid>
                <a:gridCol w="645983">
                  <a:extLst>
                    <a:ext uri="{9D8B030D-6E8A-4147-A177-3AD203B41FA5}">
                      <a16:colId xmlns:a16="http://schemas.microsoft.com/office/drawing/2014/main" val="20000"/>
                    </a:ext>
                  </a:extLst>
                </a:gridCol>
                <a:gridCol w="2852165">
                  <a:extLst>
                    <a:ext uri="{9D8B030D-6E8A-4147-A177-3AD203B41FA5}">
                      <a16:colId xmlns:a16="http://schemas.microsoft.com/office/drawing/2014/main" val="20001"/>
                    </a:ext>
                  </a:extLst>
                </a:gridCol>
                <a:gridCol w="780164">
                  <a:extLst>
                    <a:ext uri="{9D8B030D-6E8A-4147-A177-3AD203B41FA5}">
                      <a16:colId xmlns:a16="http://schemas.microsoft.com/office/drawing/2014/main" val="20002"/>
                    </a:ext>
                  </a:extLst>
                </a:gridCol>
              </a:tblGrid>
              <a:tr h="565605">
                <a:tc>
                  <a:txBody>
                    <a:bodyPr/>
                    <a:lstStyle/>
                    <a:p>
                      <a:pPr marL="0" marR="0">
                        <a:lnSpc>
                          <a:spcPct val="115000"/>
                        </a:lnSpc>
                        <a:spcBef>
                          <a:spcPts val="0"/>
                        </a:spcBef>
                        <a:spcAft>
                          <a:spcPts val="0"/>
                        </a:spcAft>
                      </a:pPr>
                      <a:r>
                        <a:rPr lang="en-US" sz="1200" dirty="0">
                          <a:effectLst/>
                        </a:rPr>
                        <a:t>CO Number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Title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Level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0"/>
                  </a:ext>
                </a:extLst>
              </a:tr>
              <a:tr h="624097">
                <a:tc>
                  <a:txBody>
                    <a:bodyPr/>
                    <a:lstStyle/>
                    <a:p>
                      <a:pPr marL="0" marR="0">
                        <a:lnSpc>
                          <a:spcPct val="115000"/>
                        </a:lnSpc>
                        <a:spcBef>
                          <a:spcPts val="0"/>
                        </a:spcBef>
                        <a:spcAft>
                          <a:spcPts val="0"/>
                        </a:spcAft>
                      </a:pPr>
                      <a:r>
                        <a:rPr lang="en-US" sz="1200" b="1" dirty="0">
                          <a:solidFill>
                            <a:srgbClr val="FF0000"/>
                          </a:solidFill>
                          <a:effectLst/>
                        </a:rPr>
                        <a:t>CO1</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understand role of algorithms in science and practice of computing..</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b="1" dirty="0">
                          <a:solidFill>
                            <a:srgbClr val="FF0000"/>
                          </a:solidFill>
                          <a:effectLst/>
                        </a:rPr>
                        <a:t>Remember</a:t>
                      </a:r>
                      <a:endParaRPr lang="en-US" sz="1100" b="1" dirty="0">
                        <a:solidFill>
                          <a:srgbClr val="FF0000"/>
                        </a:solidFill>
                        <a:effectLst/>
                      </a:endParaRPr>
                    </a:p>
                    <a:p>
                      <a:pPr marL="0" marR="0">
                        <a:lnSpc>
                          <a:spcPct val="115000"/>
                        </a:lnSpc>
                        <a:spcBef>
                          <a:spcPts val="0"/>
                        </a:spcBef>
                        <a:spcAft>
                          <a:spcPts val="0"/>
                        </a:spcAft>
                      </a:pPr>
                      <a:r>
                        <a:rPr lang="en-US" sz="1200" b="1" dirty="0">
                          <a:solidFill>
                            <a:srgbClr val="FF0000"/>
                          </a:solidFill>
                          <a:effectLst/>
                        </a:rPr>
                        <a:t> </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1"/>
                  </a:ext>
                </a:extLst>
              </a:tr>
              <a:tr h="655411">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CO2</a:t>
                      </a: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gain familiarization with different algorithm design techniques.</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Understand </a:t>
                      </a:r>
                    </a:p>
                    <a:p>
                      <a:pPr marL="0" marR="0">
                        <a:lnSpc>
                          <a:spcPct val="115000"/>
                        </a:lnSpc>
                        <a:spcBef>
                          <a:spcPts val="0"/>
                        </a:spcBef>
                        <a:spcAft>
                          <a:spcPts val="0"/>
                        </a:spcAft>
                      </a:pPr>
                      <a:r>
                        <a:rPr lang="en-US" sz="1200" kern="1200" dirty="0">
                          <a:solidFill>
                            <a:schemeClr val="tx1"/>
                          </a:solidFill>
                          <a:effectLst/>
                          <a:latin typeface="+mn-lt"/>
                          <a:ea typeface="+mn-ea"/>
                          <a:cs typeface="+mn-cs"/>
                        </a:rPr>
                        <a:t> </a:t>
                      </a:r>
                    </a:p>
                  </a:txBody>
                  <a:tcPr marL="51434" marR="51434" marT="0" marB="0"/>
                </a:tc>
                <a:extLst>
                  <a:ext uri="{0D108BD9-81ED-4DB2-BD59-A6C34878D82A}">
                    <a16:rowId xmlns:a16="http://schemas.microsoft.com/office/drawing/2014/main" val="10002"/>
                  </a:ext>
                </a:extLst>
              </a:tr>
              <a:tr h="836272">
                <a:tc>
                  <a:txBody>
                    <a:bodyPr/>
                    <a:lstStyle/>
                    <a:p>
                      <a:pPr marL="0" marR="0">
                        <a:lnSpc>
                          <a:spcPct val="115000"/>
                        </a:lnSpc>
                        <a:spcBef>
                          <a:spcPts val="0"/>
                        </a:spcBef>
                        <a:spcAft>
                          <a:spcPts val="0"/>
                        </a:spcAft>
                      </a:pPr>
                      <a:r>
                        <a:rPr lang="en-US" sz="1200">
                          <a:effectLst/>
                        </a:rPr>
                        <a:t>CO3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apply different algorithm design techniques for solving engineering and related problems and study their performance.</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51434" marR="51434" marT="0" marB="0"/>
                </a:tc>
                <a:tc>
                  <a:txBody>
                    <a:bodyPr/>
                    <a:lstStyle/>
                    <a:p>
                      <a:pPr marL="0" marR="0">
                        <a:lnSpc>
                          <a:spcPct val="115000"/>
                        </a:lnSpc>
                        <a:spcBef>
                          <a:spcPts val="0"/>
                        </a:spcBef>
                        <a:spcAft>
                          <a:spcPts val="0"/>
                        </a:spcAft>
                      </a:pPr>
                      <a:r>
                        <a:rPr lang="en-US" sz="1200" dirty="0">
                          <a:effectLst/>
                        </a:rPr>
                        <a:t>Analysis and application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3"/>
                  </a:ext>
                </a:extLst>
              </a:tr>
            </a:tbl>
          </a:graphicData>
        </a:graphic>
      </p:graphicFrame>
      <p:sp>
        <p:nvSpPr>
          <p:cNvPr id="19485" name="Rectangle 10">
            <a:extLst>
              <a:ext uri="{FF2B5EF4-FFF2-40B4-BE49-F238E27FC236}">
                <a16:creationId xmlns:a16="http://schemas.microsoft.com/office/drawing/2014/main" id="{6FF70387-0658-4C5D-8743-2421C1908ACC}"/>
              </a:ext>
            </a:extLst>
          </p:cNvPr>
          <p:cNvSpPr>
            <a:spLocks noChangeArrowheads="1"/>
          </p:cNvSpPr>
          <p:nvPr/>
        </p:nvSpPr>
        <p:spPr bwMode="auto">
          <a:xfrm>
            <a:off x="60325" y="3171825"/>
            <a:ext cx="2749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Course Outcome </a:t>
            </a:r>
          </a:p>
        </p:txBody>
      </p:sp>
      <p:cxnSp>
        <p:nvCxnSpPr>
          <p:cNvPr id="14" name="Straight Arrow Connector 13">
            <a:extLst>
              <a:ext uri="{FF2B5EF4-FFF2-40B4-BE49-F238E27FC236}">
                <a16:creationId xmlns:a16="http://schemas.microsoft.com/office/drawing/2014/main" id="{969001D4-154F-4491-85F7-FACA55792BE4}"/>
              </a:ext>
            </a:extLst>
          </p:cNvPr>
          <p:cNvCxnSpPr/>
          <p:nvPr/>
        </p:nvCxnSpPr>
        <p:spPr>
          <a:xfrm flipV="1">
            <a:off x="4056856" y="3525044"/>
            <a:ext cx="1997075" cy="1087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CF4DACE-BDB6-47B6-A214-D4F09511CC8E}"/>
              </a:ext>
            </a:extLst>
          </p:cNvPr>
          <p:cNvSpPr/>
          <p:nvPr/>
        </p:nvSpPr>
        <p:spPr>
          <a:xfrm>
            <a:off x="6151563" y="3125788"/>
            <a:ext cx="2017712" cy="9429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Will be covered in this lecture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89BBA434-767B-4E17-AFFA-57BD4337511E}" type="slidenum">
              <a:rPr lang="en-US" altLang="zh-TW"/>
              <a:pPr/>
              <a:t>30</a:t>
            </a:fld>
            <a:endParaRPr lang="en-US" altLang="zh-TW"/>
          </a:p>
        </p:txBody>
      </p:sp>
      <p:sp>
        <p:nvSpPr>
          <p:cNvPr id="46083" name="Rectangle 3"/>
          <p:cNvSpPr>
            <a:spLocks noChangeArrowheads="1"/>
          </p:cNvSpPr>
          <p:nvPr/>
        </p:nvSpPr>
        <p:spPr bwMode="auto">
          <a:xfrm>
            <a:off x="923925" y="239713"/>
            <a:ext cx="8220075" cy="1143000"/>
          </a:xfrm>
          <a:prstGeom prst="rect">
            <a:avLst/>
          </a:prstGeom>
          <a:noFill/>
          <a:ln w="9525">
            <a:noFill/>
            <a:miter lim="800000"/>
            <a:headEnd/>
            <a:tailEnd/>
          </a:ln>
          <a:effectLst/>
        </p:spPr>
        <p:txBody>
          <a:bodyPr lIns="92075" tIns="46038" rIns="92075" bIns="46038" anchor="ctr"/>
          <a:lstStyle/>
          <a:p>
            <a:r>
              <a:rPr lang="en-US" altLang="zh-TW" sz="3000" b="1" dirty="0">
                <a:solidFill>
                  <a:srgbClr val="FF0000"/>
                </a:solidFill>
                <a:ea typeface="新細明體" pitchFamily="18" charset="-120"/>
              </a:rPr>
              <a:t>Definition of Graph</a:t>
            </a:r>
          </a:p>
        </p:txBody>
      </p:sp>
      <p:sp>
        <p:nvSpPr>
          <p:cNvPr id="46084" name="Rectangle 4"/>
          <p:cNvSpPr>
            <a:spLocks noChangeArrowheads="1"/>
          </p:cNvSpPr>
          <p:nvPr/>
        </p:nvSpPr>
        <p:spPr bwMode="auto">
          <a:xfrm>
            <a:off x="958850" y="1312863"/>
            <a:ext cx="7804150" cy="4114800"/>
          </a:xfrm>
          <a:prstGeom prst="rect">
            <a:avLst/>
          </a:prstGeom>
          <a:noFill/>
          <a:ln w="9525">
            <a:noFill/>
            <a:miter lim="800000"/>
            <a:headEnd/>
            <a:tailEnd/>
          </a:ln>
          <a:effectLst/>
        </p:spPr>
        <p:txBody>
          <a:bodyPr lIns="92075" tIns="46038" rIns="92075" bIns="46038"/>
          <a:lstStyle/>
          <a:p>
            <a:pPr marL="342900" indent="-342900" algn="just">
              <a:spcBef>
                <a:spcPct val="20000"/>
              </a:spcBef>
              <a:buClr>
                <a:schemeClr val="accent1"/>
              </a:buClr>
              <a:buSzPct val="70000"/>
              <a:buFont typeface="Monotype Sorts" pitchFamily="2" charset="2"/>
              <a:buChar char="n"/>
            </a:pPr>
            <a:r>
              <a:rPr lang="en-US" altLang="zh-TW" sz="2200" dirty="0">
                <a:latin typeface="Cambria" pitchFamily="18" charset="0"/>
                <a:ea typeface="新細明體" pitchFamily="18" charset="-120"/>
              </a:rPr>
              <a:t>A graph</a:t>
            </a:r>
            <a:r>
              <a:rPr lang="en-US" altLang="zh-TW" sz="2200" dirty="0">
                <a:solidFill>
                  <a:schemeClr val="tx1"/>
                </a:solidFill>
                <a:latin typeface="Cambria" pitchFamily="18" charset="0"/>
                <a:ea typeface="新細明體" pitchFamily="18" charset="-120"/>
              </a:rPr>
              <a:t> G consists of two sets</a:t>
            </a:r>
          </a:p>
          <a:p>
            <a:pPr marL="742950" lvl="1" indent="-285750" algn="just">
              <a:spcBef>
                <a:spcPct val="20000"/>
              </a:spcBef>
              <a:buFontTx/>
              <a:buChar char="–"/>
            </a:pPr>
            <a:r>
              <a:rPr lang="en-US" altLang="zh-TW" sz="2200" dirty="0">
                <a:solidFill>
                  <a:schemeClr val="tx1"/>
                </a:solidFill>
                <a:latin typeface="Cambria" pitchFamily="18" charset="0"/>
                <a:ea typeface="新細明體" pitchFamily="18" charset="-120"/>
              </a:rPr>
              <a:t>a finite, nonempty set of vertices V(G)</a:t>
            </a:r>
          </a:p>
          <a:p>
            <a:pPr marL="742950" lvl="1" indent="-285750" algn="just">
              <a:spcBef>
                <a:spcPct val="20000"/>
              </a:spcBef>
              <a:buFontTx/>
              <a:buChar char="–"/>
            </a:pPr>
            <a:r>
              <a:rPr lang="en-US" altLang="zh-TW" sz="2200" dirty="0">
                <a:solidFill>
                  <a:schemeClr val="tx1"/>
                </a:solidFill>
                <a:latin typeface="Cambria" pitchFamily="18" charset="0"/>
                <a:ea typeface="新細明體" pitchFamily="18" charset="-120"/>
              </a:rPr>
              <a:t>a finite, possible empty set of edges E(G)</a:t>
            </a:r>
          </a:p>
          <a:p>
            <a:pPr marL="742950" lvl="1" indent="-285750" algn="just">
              <a:spcBef>
                <a:spcPct val="20000"/>
              </a:spcBef>
              <a:buFontTx/>
              <a:buChar char="–"/>
            </a:pPr>
            <a:r>
              <a:rPr lang="en-US" altLang="zh-TW" sz="2200" dirty="0">
                <a:solidFill>
                  <a:schemeClr val="tx1"/>
                </a:solidFill>
                <a:latin typeface="Cambria" pitchFamily="18" charset="0"/>
                <a:ea typeface="新細明體" pitchFamily="18" charset="-120"/>
              </a:rPr>
              <a:t>G(V,E) represents a graph</a:t>
            </a:r>
          </a:p>
          <a:p>
            <a:pPr marL="342900" indent="-342900" algn="just">
              <a:spcBef>
                <a:spcPct val="20000"/>
              </a:spcBef>
              <a:buClr>
                <a:schemeClr val="accent1"/>
              </a:buClr>
              <a:buSzPct val="70000"/>
              <a:buFont typeface="Monotype Sorts" pitchFamily="2" charset="2"/>
              <a:buChar char="n"/>
            </a:pPr>
            <a:r>
              <a:rPr lang="en-US" altLang="zh-TW" sz="2200" dirty="0">
                <a:solidFill>
                  <a:schemeClr val="tx1"/>
                </a:solidFill>
                <a:latin typeface="Cambria" pitchFamily="18" charset="0"/>
                <a:ea typeface="新細明體" pitchFamily="18" charset="-120"/>
              </a:rPr>
              <a:t>An </a:t>
            </a:r>
            <a:r>
              <a:rPr lang="en-US" altLang="zh-TW" sz="2200" dirty="0">
                <a:latin typeface="Cambria" pitchFamily="18" charset="0"/>
                <a:ea typeface="新細明體" pitchFamily="18" charset="-120"/>
              </a:rPr>
              <a:t>undirected graph</a:t>
            </a:r>
            <a:r>
              <a:rPr lang="en-US" altLang="zh-TW" sz="2200" dirty="0">
                <a:solidFill>
                  <a:schemeClr val="tx1"/>
                </a:solidFill>
                <a:latin typeface="Cambria" pitchFamily="18" charset="0"/>
                <a:ea typeface="新細明體" pitchFamily="18" charset="-120"/>
              </a:rPr>
              <a:t> is one in which the pair of vertices in a edge is unordered, (v0, v1) = (v1,v0) </a:t>
            </a:r>
          </a:p>
          <a:p>
            <a:pPr marL="342900" indent="-342900" algn="just">
              <a:spcBef>
                <a:spcPct val="20000"/>
              </a:spcBef>
              <a:buClr>
                <a:schemeClr val="accent1"/>
              </a:buClr>
              <a:buSzPct val="70000"/>
              <a:buFont typeface="Monotype Sorts" pitchFamily="2" charset="2"/>
              <a:buChar char="n"/>
            </a:pPr>
            <a:r>
              <a:rPr lang="en-US" altLang="zh-TW" sz="2200" dirty="0">
                <a:solidFill>
                  <a:schemeClr val="tx1"/>
                </a:solidFill>
                <a:latin typeface="Cambria" pitchFamily="18" charset="0"/>
                <a:ea typeface="新細明體" pitchFamily="18" charset="-120"/>
              </a:rPr>
              <a:t>A </a:t>
            </a:r>
            <a:r>
              <a:rPr lang="en-US" altLang="zh-TW" sz="2200" dirty="0">
                <a:latin typeface="Cambria" pitchFamily="18" charset="0"/>
                <a:ea typeface="新細明體" pitchFamily="18" charset="-120"/>
              </a:rPr>
              <a:t>directed graph</a:t>
            </a:r>
            <a:r>
              <a:rPr lang="en-US" altLang="zh-TW" sz="2200" dirty="0">
                <a:solidFill>
                  <a:schemeClr val="tx1"/>
                </a:solidFill>
                <a:latin typeface="Cambria" pitchFamily="18" charset="0"/>
                <a:ea typeface="新細明體" pitchFamily="18" charset="-120"/>
              </a:rPr>
              <a:t> is one in which each edge is a directed pair of vertices, &lt;v0, v1&gt; != &lt;v1,v0&gt;</a:t>
            </a:r>
          </a:p>
        </p:txBody>
      </p:sp>
      <p:pic>
        <p:nvPicPr>
          <p:cNvPr id="147457" name="Picture 1" descr="C:\Users\Administrator\Desktop\Untitled.png"/>
          <p:cNvPicPr>
            <a:picLocks noChangeAspect="1" noChangeArrowheads="1"/>
          </p:cNvPicPr>
          <p:nvPr/>
        </p:nvPicPr>
        <p:blipFill>
          <a:blip r:embed="rId3"/>
          <a:srcRect/>
          <a:stretch>
            <a:fillRect/>
          </a:stretch>
        </p:blipFill>
        <p:spPr bwMode="auto">
          <a:xfrm>
            <a:off x="4724400" y="4267200"/>
            <a:ext cx="3810000" cy="1836821"/>
          </a:xfrm>
          <a:prstGeom prst="rect">
            <a:avLst/>
          </a:prstGeom>
          <a:noFill/>
        </p:spPr>
      </p:pic>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Slide Number Placeholder 4"/>
          <p:cNvSpPr>
            <a:spLocks noGrp="1"/>
          </p:cNvSpPr>
          <p:nvPr>
            <p:ph type="sldNum" sz="quarter" idx="12"/>
          </p:nvPr>
        </p:nvSpPr>
        <p:spPr/>
        <p:txBody>
          <a:bodyPr/>
          <a:lstStyle/>
          <a:p>
            <a:fld id="{27CBA80D-CCB0-4B7E-BB1C-F90243638CF0}" type="slidenum">
              <a:rPr lang="en-US" altLang="zh-TW">
                <a:solidFill>
                  <a:schemeClr val="tx1"/>
                </a:solidFill>
                <a:latin typeface="Cambria" pitchFamily="18" charset="0"/>
              </a:rPr>
              <a:pPr/>
              <a:t>31</a:t>
            </a:fld>
            <a:endParaRPr lang="en-US" altLang="zh-TW">
              <a:solidFill>
                <a:schemeClr val="tx1"/>
              </a:solidFill>
              <a:latin typeface="Cambria" pitchFamily="18" charset="0"/>
            </a:endParaRPr>
          </a:p>
        </p:txBody>
      </p:sp>
      <p:sp>
        <p:nvSpPr>
          <p:cNvPr id="47107" name="Rectangle 1027"/>
          <p:cNvSpPr>
            <a:spLocks noChangeArrowheads="1"/>
          </p:cNvSpPr>
          <p:nvPr/>
        </p:nvSpPr>
        <p:spPr bwMode="auto">
          <a:xfrm>
            <a:off x="693738" y="0"/>
            <a:ext cx="8450262" cy="1143000"/>
          </a:xfrm>
          <a:prstGeom prst="rect">
            <a:avLst/>
          </a:prstGeom>
          <a:noFill/>
          <a:ln w="9525">
            <a:noFill/>
            <a:miter lim="800000"/>
            <a:headEnd/>
            <a:tailEnd/>
          </a:ln>
          <a:effectLst/>
        </p:spPr>
        <p:txBody>
          <a:bodyPr lIns="92075" tIns="46038" rIns="92075" bIns="46038" anchor="ctr"/>
          <a:lstStyle/>
          <a:p>
            <a:pPr algn="ctr"/>
            <a:r>
              <a:rPr lang="en-US" altLang="zh-TW" sz="3000" b="1" dirty="0">
                <a:solidFill>
                  <a:srgbClr val="FF0000"/>
                </a:solidFill>
                <a:latin typeface="Cambria" pitchFamily="18" charset="0"/>
                <a:ea typeface="新細明體" pitchFamily="18" charset="-120"/>
              </a:rPr>
              <a:t>Examples for Graph</a:t>
            </a:r>
          </a:p>
        </p:txBody>
      </p:sp>
      <p:sp>
        <p:nvSpPr>
          <p:cNvPr id="47108" name="Oval 1028"/>
          <p:cNvSpPr>
            <a:spLocks noChangeArrowheads="1"/>
          </p:cNvSpPr>
          <p:nvPr/>
        </p:nvSpPr>
        <p:spPr bwMode="auto">
          <a:xfrm>
            <a:off x="1744663" y="104775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0</a:t>
            </a:r>
          </a:p>
        </p:txBody>
      </p:sp>
      <p:sp>
        <p:nvSpPr>
          <p:cNvPr id="47109" name="Oval 1029"/>
          <p:cNvSpPr>
            <a:spLocks noChangeArrowheads="1"/>
          </p:cNvSpPr>
          <p:nvPr/>
        </p:nvSpPr>
        <p:spPr bwMode="auto">
          <a:xfrm>
            <a:off x="1058863" y="180975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1</a:t>
            </a:r>
          </a:p>
        </p:txBody>
      </p:sp>
      <p:sp>
        <p:nvSpPr>
          <p:cNvPr id="47110" name="Oval 1030"/>
          <p:cNvSpPr>
            <a:spLocks noChangeArrowheads="1"/>
          </p:cNvSpPr>
          <p:nvPr/>
        </p:nvSpPr>
        <p:spPr bwMode="auto">
          <a:xfrm>
            <a:off x="2430463" y="180975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2</a:t>
            </a:r>
          </a:p>
        </p:txBody>
      </p:sp>
      <p:sp>
        <p:nvSpPr>
          <p:cNvPr id="47111" name="Oval 1031"/>
          <p:cNvSpPr>
            <a:spLocks noChangeArrowheads="1"/>
          </p:cNvSpPr>
          <p:nvPr/>
        </p:nvSpPr>
        <p:spPr bwMode="auto">
          <a:xfrm>
            <a:off x="1744663" y="241935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3</a:t>
            </a:r>
          </a:p>
        </p:txBody>
      </p:sp>
      <p:sp>
        <p:nvSpPr>
          <p:cNvPr id="47112" name="Line 1032"/>
          <p:cNvSpPr>
            <a:spLocks noChangeShapeType="1"/>
          </p:cNvSpPr>
          <p:nvPr/>
        </p:nvSpPr>
        <p:spPr bwMode="auto">
          <a:xfrm>
            <a:off x="1966913" y="1498600"/>
            <a:ext cx="0" cy="914400"/>
          </a:xfrm>
          <a:prstGeom prst="line">
            <a:avLst/>
          </a:prstGeom>
          <a:noFill/>
          <a:ln w="12700">
            <a:solidFill>
              <a:schemeClr val="tx1"/>
            </a:solidFill>
            <a:round/>
            <a:headEnd type="none" w="sm" len="sm"/>
            <a:tailEnd type="none" w="sm" len="sm"/>
          </a:ln>
          <a:effectLst/>
        </p:spPr>
        <p:txBody>
          <a:bodyPr wrap="none" anchor="ctr"/>
          <a:lstStyle/>
          <a:p>
            <a:endParaRPr lang="en-US">
              <a:latin typeface="Cambria" pitchFamily="18" charset="0"/>
            </a:endParaRPr>
          </a:p>
        </p:txBody>
      </p:sp>
      <p:sp>
        <p:nvSpPr>
          <p:cNvPr id="47113" name="Line 1033"/>
          <p:cNvSpPr>
            <a:spLocks noChangeShapeType="1"/>
          </p:cNvSpPr>
          <p:nvPr/>
        </p:nvSpPr>
        <p:spPr bwMode="auto">
          <a:xfrm>
            <a:off x="1509713" y="2032000"/>
            <a:ext cx="914400" cy="0"/>
          </a:xfrm>
          <a:prstGeom prst="line">
            <a:avLst/>
          </a:prstGeom>
          <a:noFill/>
          <a:ln w="12700">
            <a:solidFill>
              <a:schemeClr val="tx1"/>
            </a:solidFill>
            <a:round/>
            <a:headEnd type="none" w="sm" len="sm"/>
            <a:tailEnd type="none" w="sm" len="sm"/>
          </a:ln>
          <a:effectLst/>
        </p:spPr>
        <p:txBody>
          <a:bodyPr wrap="none" anchor="ctr"/>
          <a:lstStyle/>
          <a:p>
            <a:endParaRPr lang="en-US">
              <a:latin typeface="Cambria" pitchFamily="18" charset="0"/>
            </a:endParaRPr>
          </a:p>
        </p:txBody>
      </p:sp>
      <p:sp>
        <p:nvSpPr>
          <p:cNvPr id="47114" name="Line 1034"/>
          <p:cNvSpPr>
            <a:spLocks noChangeShapeType="1"/>
          </p:cNvSpPr>
          <p:nvPr/>
        </p:nvSpPr>
        <p:spPr bwMode="auto">
          <a:xfrm flipH="1">
            <a:off x="1398588" y="1422400"/>
            <a:ext cx="407987" cy="434975"/>
          </a:xfrm>
          <a:prstGeom prst="line">
            <a:avLst/>
          </a:prstGeom>
          <a:noFill/>
          <a:ln w="12700">
            <a:solidFill>
              <a:schemeClr val="tx1"/>
            </a:solidFill>
            <a:round/>
            <a:headEnd type="none" w="sm" len="sm"/>
            <a:tailEnd type="none" w="sm" len="sm"/>
          </a:ln>
          <a:effectLst/>
        </p:spPr>
        <p:txBody>
          <a:bodyPr wrap="none" anchor="ctr"/>
          <a:lstStyle/>
          <a:p>
            <a:endParaRPr lang="en-US">
              <a:latin typeface="Cambria" pitchFamily="18" charset="0"/>
            </a:endParaRPr>
          </a:p>
        </p:txBody>
      </p:sp>
      <p:sp>
        <p:nvSpPr>
          <p:cNvPr id="47115" name="Line 1035"/>
          <p:cNvSpPr>
            <a:spLocks noChangeShapeType="1"/>
          </p:cNvSpPr>
          <p:nvPr/>
        </p:nvSpPr>
        <p:spPr bwMode="auto">
          <a:xfrm>
            <a:off x="2119313" y="1422400"/>
            <a:ext cx="422275" cy="434975"/>
          </a:xfrm>
          <a:prstGeom prst="line">
            <a:avLst/>
          </a:prstGeom>
          <a:noFill/>
          <a:ln w="12700">
            <a:solidFill>
              <a:schemeClr val="tx1"/>
            </a:solidFill>
            <a:round/>
            <a:headEnd type="none" w="sm" len="sm"/>
            <a:tailEnd type="none" w="sm" len="sm"/>
          </a:ln>
          <a:effectLst/>
        </p:spPr>
        <p:txBody>
          <a:bodyPr wrap="none" anchor="ctr"/>
          <a:lstStyle/>
          <a:p>
            <a:endParaRPr lang="en-US">
              <a:latin typeface="Cambria" pitchFamily="18" charset="0"/>
            </a:endParaRPr>
          </a:p>
        </p:txBody>
      </p:sp>
      <p:sp>
        <p:nvSpPr>
          <p:cNvPr id="47116" name="Line 1036"/>
          <p:cNvSpPr>
            <a:spLocks noChangeShapeType="1"/>
          </p:cNvSpPr>
          <p:nvPr/>
        </p:nvSpPr>
        <p:spPr bwMode="auto">
          <a:xfrm>
            <a:off x="1384300" y="2238375"/>
            <a:ext cx="354013" cy="312738"/>
          </a:xfrm>
          <a:prstGeom prst="line">
            <a:avLst/>
          </a:prstGeom>
          <a:noFill/>
          <a:ln w="12700">
            <a:solidFill>
              <a:schemeClr val="tx1"/>
            </a:solidFill>
            <a:round/>
            <a:headEnd type="none" w="sm" len="sm"/>
            <a:tailEnd type="none" w="sm" len="sm"/>
          </a:ln>
          <a:effectLst/>
        </p:spPr>
        <p:txBody>
          <a:bodyPr wrap="none" anchor="ctr"/>
          <a:lstStyle/>
          <a:p>
            <a:endParaRPr lang="en-US">
              <a:latin typeface="Cambria" pitchFamily="18" charset="0"/>
            </a:endParaRPr>
          </a:p>
        </p:txBody>
      </p:sp>
      <p:sp>
        <p:nvSpPr>
          <p:cNvPr id="47117" name="Line 1037"/>
          <p:cNvSpPr>
            <a:spLocks noChangeShapeType="1"/>
          </p:cNvSpPr>
          <p:nvPr/>
        </p:nvSpPr>
        <p:spPr bwMode="auto">
          <a:xfrm flipH="1">
            <a:off x="2173288" y="2211388"/>
            <a:ext cx="327025" cy="339725"/>
          </a:xfrm>
          <a:prstGeom prst="line">
            <a:avLst/>
          </a:prstGeom>
          <a:noFill/>
          <a:ln w="12700">
            <a:solidFill>
              <a:schemeClr val="tx1"/>
            </a:solidFill>
            <a:round/>
            <a:headEnd type="none" w="sm" len="sm"/>
            <a:tailEnd type="none" w="sm" len="sm"/>
          </a:ln>
          <a:effectLst/>
        </p:spPr>
        <p:txBody>
          <a:bodyPr wrap="none" anchor="ctr"/>
          <a:lstStyle/>
          <a:p>
            <a:endParaRPr lang="en-US">
              <a:latin typeface="Cambria" pitchFamily="18" charset="0"/>
            </a:endParaRPr>
          </a:p>
        </p:txBody>
      </p:sp>
      <p:sp>
        <p:nvSpPr>
          <p:cNvPr id="47118" name="Oval 1038"/>
          <p:cNvSpPr>
            <a:spLocks noChangeArrowheads="1"/>
          </p:cNvSpPr>
          <p:nvPr/>
        </p:nvSpPr>
        <p:spPr bwMode="auto">
          <a:xfrm>
            <a:off x="8440738" y="1019175"/>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0</a:t>
            </a:r>
          </a:p>
        </p:txBody>
      </p:sp>
      <p:sp>
        <p:nvSpPr>
          <p:cNvPr id="47119" name="Oval 1039"/>
          <p:cNvSpPr>
            <a:spLocks noChangeArrowheads="1"/>
          </p:cNvSpPr>
          <p:nvPr/>
        </p:nvSpPr>
        <p:spPr bwMode="auto">
          <a:xfrm>
            <a:off x="8439150" y="2122488"/>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1</a:t>
            </a:r>
          </a:p>
        </p:txBody>
      </p:sp>
      <p:sp>
        <p:nvSpPr>
          <p:cNvPr id="47120" name="Oval 1040"/>
          <p:cNvSpPr>
            <a:spLocks noChangeArrowheads="1"/>
          </p:cNvSpPr>
          <p:nvPr/>
        </p:nvSpPr>
        <p:spPr bwMode="auto">
          <a:xfrm>
            <a:off x="8455025" y="3141663"/>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2</a:t>
            </a:r>
          </a:p>
        </p:txBody>
      </p:sp>
      <p:sp>
        <p:nvSpPr>
          <p:cNvPr id="47121" name="Line 1041"/>
          <p:cNvSpPr>
            <a:spLocks noChangeShapeType="1"/>
          </p:cNvSpPr>
          <p:nvPr/>
        </p:nvSpPr>
        <p:spPr bwMode="auto">
          <a:xfrm>
            <a:off x="8677275" y="2578100"/>
            <a:ext cx="0" cy="558800"/>
          </a:xfrm>
          <a:prstGeom prst="line">
            <a:avLst/>
          </a:prstGeom>
          <a:noFill/>
          <a:ln w="12700">
            <a:solidFill>
              <a:schemeClr val="tx1"/>
            </a:solidFill>
            <a:round/>
            <a:headEnd type="none" w="sm" len="sm"/>
            <a:tailEnd type="stealth" w="med" len="lg"/>
          </a:ln>
          <a:effectLst/>
        </p:spPr>
        <p:txBody>
          <a:bodyPr wrap="none" anchor="ctr"/>
          <a:lstStyle/>
          <a:p>
            <a:endParaRPr lang="en-US">
              <a:latin typeface="Cambria" pitchFamily="18" charset="0"/>
            </a:endParaRPr>
          </a:p>
        </p:txBody>
      </p:sp>
      <p:sp>
        <p:nvSpPr>
          <p:cNvPr id="47122" name="Line 1042"/>
          <p:cNvSpPr>
            <a:spLocks noChangeShapeType="1"/>
          </p:cNvSpPr>
          <p:nvPr/>
        </p:nvSpPr>
        <p:spPr bwMode="auto">
          <a:xfrm flipV="1">
            <a:off x="8855075" y="1408113"/>
            <a:ext cx="0" cy="720725"/>
          </a:xfrm>
          <a:prstGeom prst="line">
            <a:avLst/>
          </a:prstGeom>
          <a:noFill/>
          <a:ln w="12700">
            <a:solidFill>
              <a:schemeClr val="tx1"/>
            </a:solidFill>
            <a:round/>
            <a:headEnd type="none" w="sm" len="sm"/>
            <a:tailEnd type="stealth" w="med" len="lg"/>
          </a:ln>
          <a:effectLst/>
        </p:spPr>
        <p:txBody>
          <a:bodyPr wrap="none" anchor="ctr"/>
          <a:lstStyle/>
          <a:p>
            <a:endParaRPr lang="en-US">
              <a:latin typeface="Cambria" pitchFamily="18" charset="0"/>
            </a:endParaRPr>
          </a:p>
        </p:txBody>
      </p:sp>
      <p:sp>
        <p:nvSpPr>
          <p:cNvPr id="47123" name="Line 1043"/>
          <p:cNvSpPr>
            <a:spLocks noChangeShapeType="1"/>
          </p:cNvSpPr>
          <p:nvPr/>
        </p:nvSpPr>
        <p:spPr bwMode="auto">
          <a:xfrm>
            <a:off x="8486775" y="1435100"/>
            <a:ext cx="0" cy="735013"/>
          </a:xfrm>
          <a:prstGeom prst="line">
            <a:avLst/>
          </a:prstGeom>
          <a:noFill/>
          <a:ln w="12700">
            <a:solidFill>
              <a:schemeClr val="tx1"/>
            </a:solidFill>
            <a:round/>
            <a:headEnd type="none" w="sm" len="sm"/>
            <a:tailEnd type="stealth" w="med" len="lg"/>
          </a:ln>
          <a:effectLst/>
        </p:spPr>
        <p:txBody>
          <a:bodyPr wrap="none" anchor="ctr"/>
          <a:lstStyle/>
          <a:p>
            <a:endParaRPr lang="en-US">
              <a:latin typeface="Cambria" pitchFamily="18" charset="0"/>
            </a:endParaRPr>
          </a:p>
        </p:txBody>
      </p:sp>
      <p:sp>
        <p:nvSpPr>
          <p:cNvPr id="47124" name="Oval 1044"/>
          <p:cNvSpPr>
            <a:spLocks noChangeArrowheads="1"/>
          </p:cNvSpPr>
          <p:nvPr/>
        </p:nvSpPr>
        <p:spPr bwMode="auto">
          <a:xfrm>
            <a:off x="5191125" y="109220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0</a:t>
            </a:r>
          </a:p>
        </p:txBody>
      </p:sp>
      <p:sp>
        <p:nvSpPr>
          <p:cNvPr id="47125" name="Oval 1045"/>
          <p:cNvSpPr>
            <a:spLocks noChangeArrowheads="1"/>
          </p:cNvSpPr>
          <p:nvPr/>
        </p:nvSpPr>
        <p:spPr bwMode="auto">
          <a:xfrm>
            <a:off x="4505325" y="185420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1</a:t>
            </a:r>
          </a:p>
        </p:txBody>
      </p:sp>
      <p:sp>
        <p:nvSpPr>
          <p:cNvPr id="47126" name="Oval 1046"/>
          <p:cNvSpPr>
            <a:spLocks noChangeArrowheads="1"/>
          </p:cNvSpPr>
          <p:nvPr/>
        </p:nvSpPr>
        <p:spPr bwMode="auto">
          <a:xfrm>
            <a:off x="5876925" y="1854200"/>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2</a:t>
            </a:r>
          </a:p>
        </p:txBody>
      </p:sp>
      <p:sp>
        <p:nvSpPr>
          <p:cNvPr id="47127" name="Line 1047"/>
          <p:cNvSpPr>
            <a:spLocks noChangeShapeType="1"/>
          </p:cNvSpPr>
          <p:nvPr/>
        </p:nvSpPr>
        <p:spPr bwMode="auto">
          <a:xfrm flipH="1">
            <a:off x="4845050" y="1466850"/>
            <a:ext cx="407988" cy="434975"/>
          </a:xfrm>
          <a:prstGeom prst="line">
            <a:avLst/>
          </a:prstGeom>
          <a:noFill/>
          <a:ln w="12700">
            <a:solidFill>
              <a:schemeClr val="tx1"/>
            </a:solidFill>
            <a:round/>
            <a:headEnd type="none" w="sm" len="sm"/>
            <a:tailEnd type="none" w="sm" len="sm"/>
          </a:ln>
          <a:effectLst/>
        </p:spPr>
        <p:txBody>
          <a:bodyPr wrap="none" anchor="ctr"/>
          <a:lstStyle/>
          <a:p>
            <a:endParaRPr lang="en-US">
              <a:latin typeface="Cambria" pitchFamily="18" charset="0"/>
            </a:endParaRPr>
          </a:p>
        </p:txBody>
      </p:sp>
      <p:sp>
        <p:nvSpPr>
          <p:cNvPr id="47128" name="Line 1048"/>
          <p:cNvSpPr>
            <a:spLocks noChangeShapeType="1"/>
          </p:cNvSpPr>
          <p:nvPr/>
        </p:nvSpPr>
        <p:spPr bwMode="auto">
          <a:xfrm>
            <a:off x="5565775" y="1466850"/>
            <a:ext cx="422275" cy="434975"/>
          </a:xfrm>
          <a:prstGeom prst="line">
            <a:avLst/>
          </a:prstGeom>
          <a:noFill/>
          <a:ln w="12700">
            <a:solidFill>
              <a:schemeClr val="tx1"/>
            </a:solidFill>
            <a:round/>
            <a:headEnd type="none" w="sm" len="sm"/>
            <a:tailEnd type="none" w="sm" len="sm"/>
          </a:ln>
          <a:effectLst/>
        </p:spPr>
        <p:txBody>
          <a:bodyPr wrap="none" anchor="ctr"/>
          <a:lstStyle/>
          <a:p>
            <a:endParaRPr lang="en-US">
              <a:latin typeface="Cambria" pitchFamily="18" charset="0"/>
            </a:endParaRPr>
          </a:p>
        </p:txBody>
      </p:sp>
      <p:sp>
        <p:nvSpPr>
          <p:cNvPr id="47129" name="Oval 1049"/>
          <p:cNvSpPr>
            <a:spLocks noChangeArrowheads="1"/>
          </p:cNvSpPr>
          <p:nvPr/>
        </p:nvSpPr>
        <p:spPr bwMode="auto">
          <a:xfrm>
            <a:off x="4122738" y="2751138"/>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3</a:t>
            </a:r>
          </a:p>
        </p:txBody>
      </p:sp>
      <p:sp>
        <p:nvSpPr>
          <p:cNvPr id="47130" name="Oval 1050"/>
          <p:cNvSpPr>
            <a:spLocks noChangeArrowheads="1"/>
          </p:cNvSpPr>
          <p:nvPr/>
        </p:nvSpPr>
        <p:spPr bwMode="auto">
          <a:xfrm>
            <a:off x="4883150" y="2763838"/>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4</a:t>
            </a:r>
          </a:p>
        </p:txBody>
      </p:sp>
      <p:sp>
        <p:nvSpPr>
          <p:cNvPr id="47131" name="Line 1051"/>
          <p:cNvSpPr>
            <a:spLocks noChangeShapeType="1"/>
          </p:cNvSpPr>
          <p:nvPr/>
        </p:nvSpPr>
        <p:spPr bwMode="auto">
          <a:xfrm flipH="1">
            <a:off x="4349750" y="2295525"/>
            <a:ext cx="263525" cy="460375"/>
          </a:xfrm>
          <a:prstGeom prst="line">
            <a:avLst/>
          </a:prstGeom>
          <a:noFill/>
          <a:ln w="12700">
            <a:solidFill>
              <a:schemeClr val="tx1"/>
            </a:solidFill>
            <a:round/>
            <a:headEnd type="none" w="sm" len="sm"/>
            <a:tailEnd type="none" w="sm" len="sm"/>
          </a:ln>
          <a:effectLst/>
        </p:spPr>
        <p:txBody>
          <a:bodyPr wrap="none" anchor="ctr"/>
          <a:lstStyle/>
          <a:p>
            <a:endParaRPr lang="en-US">
              <a:latin typeface="Cambria" pitchFamily="18" charset="0"/>
            </a:endParaRPr>
          </a:p>
        </p:txBody>
      </p:sp>
      <p:sp>
        <p:nvSpPr>
          <p:cNvPr id="47132" name="Line 1052"/>
          <p:cNvSpPr>
            <a:spLocks noChangeShapeType="1"/>
          </p:cNvSpPr>
          <p:nvPr/>
        </p:nvSpPr>
        <p:spPr bwMode="auto">
          <a:xfrm>
            <a:off x="4800600" y="2309813"/>
            <a:ext cx="298450" cy="458787"/>
          </a:xfrm>
          <a:prstGeom prst="line">
            <a:avLst/>
          </a:prstGeom>
          <a:noFill/>
          <a:ln w="12700">
            <a:solidFill>
              <a:schemeClr val="tx1"/>
            </a:solidFill>
            <a:round/>
            <a:headEnd type="none" w="sm" len="sm"/>
            <a:tailEnd type="none" w="sm" len="sm"/>
          </a:ln>
          <a:effectLst/>
        </p:spPr>
        <p:txBody>
          <a:bodyPr wrap="none" anchor="ctr"/>
          <a:lstStyle/>
          <a:p>
            <a:endParaRPr lang="en-US">
              <a:latin typeface="Cambria" pitchFamily="18" charset="0"/>
            </a:endParaRPr>
          </a:p>
        </p:txBody>
      </p:sp>
      <p:sp>
        <p:nvSpPr>
          <p:cNvPr id="47133" name="Oval 1053"/>
          <p:cNvSpPr>
            <a:spLocks noChangeArrowheads="1"/>
          </p:cNvSpPr>
          <p:nvPr/>
        </p:nvSpPr>
        <p:spPr bwMode="auto">
          <a:xfrm>
            <a:off x="5527675" y="2752725"/>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5</a:t>
            </a:r>
          </a:p>
        </p:txBody>
      </p:sp>
      <p:sp>
        <p:nvSpPr>
          <p:cNvPr id="47134" name="Oval 1054"/>
          <p:cNvSpPr>
            <a:spLocks noChangeArrowheads="1"/>
          </p:cNvSpPr>
          <p:nvPr/>
        </p:nvSpPr>
        <p:spPr bwMode="auto">
          <a:xfrm>
            <a:off x="6272213" y="2751138"/>
            <a:ext cx="444500" cy="444500"/>
          </a:xfrm>
          <a:prstGeom prst="ellipse">
            <a:avLst/>
          </a:prstGeom>
          <a:solidFill>
            <a:schemeClr val="bg1"/>
          </a:solidFill>
          <a:ln w="12700">
            <a:solidFill>
              <a:schemeClr val="tx1"/>
            </a:solidFill>
            <a:round/>
            <a:headEnd/>
            <a:tailEnd/>
          </a:ln>
          <a:effectLst/>
        </p:spPr>
        <p:txBody>
          <a:bodyPr wrap="none" lIns="92075" tIns="46038" rIns="92075" bIns="46038" anchor="ctr"/>
          <a:lstStyle/>
          <a:p>
            <a:pPr eaLnBrk="0" hangingPunct="0"/>
            <a:r>
              <a:rPr lang="en-US" altLang="zh-TW" sz="2800">
                <a:latin typeface="Cambria" pitchFamily="18" charset="0"/>
                <a:ea typeface="新細明體" pitchFamily="18" charset="-120"/>
              </a:rPr>
              <a:t>6</a:t>
            </a:r>
          </a:p>
        </p:txBody>
      </p:sp>
      <p:sp>
        <p:nvSpPr>
          <p:cNvPr id="47135" name="Line 1055"/>
          <p:cNvSpPr>
            <a:spLocks noChangeShapeType="1"/>
          </p:cNvSpPr>
          <p:nvPr/>
        </p:nvSpPr>
        <p:spPr bwMode="auto">
          <a:xfrm flipH="1">
            <a:off x="5724525" y="2279650"/>
            <a:ext cx="273050" cy="461963"/>
          </a:xfrm>
          <a:prstGeom prst="line">
            <a:avLst/>
          </a:prstGeom>
          <a:noFill/>
          <a:ln w="12700">
            <a:solidFill>
              <a:schemeClr val="tx1"/>
            </a:solidFill>
            <a:round/>
            <a:headEnd type="none" w="sm" len="sm"/>
            <a:tailEnd type="none" w="sm" len="sm"/>
          </a:ln>
          <a:effectLst/>
        </p:spPr>
        <p:txBody>
          <a:bodyPr wrap="none" anchor="ctr"/>
          <a:lstStyle/>
          <a:p>
            <a:endParaRPr lang="en-US">
              <a:latin typeface="Cambria" pitchFamily="18" charset="0"/>
            </a:endParaRPr>
          </a:p>
        </p:txBody>
      </p:sp>
      <p:sp>
        <p:nvSpPr>
          <p:cNvPr id="47136" name="Line 1056"/>
          <p:cNvSpPr>
            <a:spLocks noChangeShapeType="1"/>
          </p:cNvSpPr>
          <p:nvPr/>
        </p:nvSpPr>
        <p:spPr bwMode="auto">
          <a:xfrm>
            <a:off x="6200775" y="2292350"/>
            <a:ext cx="273050" cy="449263"/>
          </a:xfrm>
          <a:prstGeom prst="line">
            <a:avLst/>
          </a:prstGeom>
          <a:noFill/>
          <a:ln w="12700">
            <a:solidFill>
              <a:schemeClr val="tx1"/>
            </a:solidFill>
            <a:round/>
            <a:headEnd type="none" w="sm" len="sm"/>
            <a:tailEnd type="none" w="sm" len="sm"/>
          </a:ln>
          <a:effectLst/>
        </p:spPr>
        <p:txBody>
          <a:bodyPr wrap="none" anchor="ctr"/>
          <a:lstStyle/>
          <a:p>
            <a:endParaRPr lang="en-US">
              <a:latin typeface="Cambria" pitchFamily="18" charset="0"/>
            </a:endParaRPr>
          </a:p>
        </p:txBody>
      </p:sp>
      <p:sp>
        <p:nvSpPr>
          <p:cNvPr id="47137" name="Rectangle 1057"/>
          <p:cNvSpPr>
            <a:spLocks noChangeArrowheads="1"/>
          </p:cNvSpPr>
          <p:nvPr/>
        </p:nvSpPr>
        <p:spPr bwMode="auto">
          <a:xfrm>
            <a:off x="1671638" y="3063875"/>
            <a:ext cx="533800" cy="523862"/>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sz="2800">
                <a:latin typeface="Cambria" pitchFamily="18" charset="0"/>
                <a:ea typeface="新細明體" pitchFamily="18" charset="-120"/>
              </a:rPr>
              <a:t>G</a:t>
            </a:r>
            <a:r>
              <a:rPr lang="en-US" altLang="zh-TW" sz="1800">
                <a:latin typeface="Cambria" pitchFamily="18" charset="0"/>
                <a:ea typeface="新細明體" pitchFamily="18" charset="-120"/>
              </a:rPr>
              <a:t>1</a:t>
            </a:r>
          </a:p>
        </p:txBody>
      </p:sp>
      <p:sp>
        <p:nvSpPr>
          <p:cNvPr id="47138" name="Rectangle 1058"/>
          <p:cNvSpPr>
            <a:spLocks noChangeArrowheads="1"/>
          </p:cNvSpPr>
          <p:nvPr/>
        </p:nvSpPr>
        <p:spPr bwMode="auto">
          <a:xfrm>
            <a:off x="5143500" y="3325813"/>
            <a:ext cx="533800" cy="523862"/>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sz="2800">
                <a:latin typeface="Cambria" pitchFamily="18" charset="0"/>
                <a:ea typeface="新細明體" pitchFamily="18" charset="-120"/>
              </a:rPr>
              <a:t>G</a:t>
            </a:r>
            <a:r>
              <a:rPr lang="en-US" altLang="zh-TW" sz="1800">
                <a:latin typeface="Cambria" pitchFamily="18" charset="0"/>
                <a:ea typeface="新細明體" pitchFamily="18" charset="-120"/>
              </a:rPr>
              <a:t>2</a:t>
            </a:r>
          </a:p>
        </p:txBody>
      </p:sp>
      <p:sp>
        <p:nvSpPr>
          <p:cNvPr id="47139" name="Rectangle 1059"/>
          <p:cNvSpPr>
            <a:spLocks noChangeArrowheads="1"/>
          </p:cNvSpPr>
          <p:nvPr/>
        </p:nvSpPr>
        <p:spPr bwMode="auto">
          <a:xfrm>
            <a:off x="8491538" y="3624263"/>
            <a:ext cx="533800" cy="523862"/>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sz="2800">
                <a:latin typeface="Cambria" pitchFamily="18" charset="0"/>
                <a:ea typeface="新細明體" pitchFamily="18" charset="-120"/>
              </a:rPr>
              <a:t>G</a:t>
            </a:r>
            <a:r>
              <a:rPr lang="en-US" altLang="zh-TW" sz="1800">
                <a:latin typeface="Cambria" pitchFamily="18" charset="0"/>
                <a:ea typeface="新細明體" pitchFamily="18" charset="-120"/>
              </a:rPr>
              <a:t>3</a:t>
            </a:r>
          </a:p>
        </p:txBody>
      </p:sp>
      <p:sp>
        <p:nvSpPr>
          <p:cNvPr id="47140" name="Rectangle 1060"/>
          <p:cNvSpPr>
            <a:spLocks noChangeArrowheads="1"/>
          </p:cNvSpPr>
          <p:nvPr/>
        </p:nvSpPr>
        <p:spPr bwMode="auto">
          <a:xfrm>
            <a:off x="708025" y="4167188"/>
            <a:ext cx="7950895" cy="1108638"/>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sz="2200" dirty="0">
                <a:latin typeface="Cambria" pitchFamily="18" charset="0"/>
                <a:ea typeface="新細明體" pitchFamily="18" charset="-120"/>
              </a:rPr>
              <a:t>V(G1)={0,1,2,3}               E(G1)={(0,1),(0,2),(0,3),(1,2),(1,3),(2,3)}</a:t>
            </a:r>
          </a:p>
          <a:p>
            <a:pPr algn="l" eaLnBrk="0" hangingPunct="0"/>
            <a:r>
              <a:rPr lang="en-US" altLang="zh-TW" sz="2200" dirty="0">
                <a:latin typeface="Cambria" pitchFamily="18" charset="0"/>
                <a:ea typeface="新細明體" pitchFamily="18" charset="-120"/>
              </a:rPr>
              <a:t>V(G2)={0,1,2,3,4,5,6}      E(G2)={(0,1),(0,2),(1,3),(1,4),(2,5),(2,6)}</a:t>
            </a:r>
          </a:p>
          <a:p>
            <a:pPr algn="l" eaLnBrk="0" hangingPunct="0"/>
            <a:r>
              <a:rPr lang="en-US" altLang="zh-TW" sz="2200" dirty="0">
                <a:latin typeface="Cambria" pitchFamily="18" charset="0"/>
                <a:ea typeface="新細明體" pitchFamily="18" charset="-120"/>
              </a:rPr>
              <a:t>V(G3)={0,1,2}                  E(G3)={&lt;0,1&gt;,&lt;1,0&gt;,&lt;1,2&gt;}</a:t>
            </a:r>
          </a:p>
        </p:txBody>
      </p:sp>
      <p:sp>
        <p:nvSpPr>
          <p:cNvPr id="47142" name="Text Box 1062"/>
          <p:cNvSpPr txBox="1">
            <a:spLocks noChangeArrowheads="1"/>
          </p:cNvSpPr>
          <p:nvPr/>
        </p:nvSpPr>
        <p:spPr bwMode="auto">
          <a:xfrm>
            <a:off x="1000125" y="3581400"/>
            <a:ext cx="2231765" cy="461665"/>
          </a:xfrm>
          <a:prstGeom prst="rect">
            <a:avLst/>
          </a:prstGeom>
          <a:noFill/>
          <a:ln w="9525">
            <a:noFill/>
            <a:miter lim="800000"/>
            <a:headEnd/>
            <a:tailEnd/>
          </a:ln>
          <a:effectLst/>
        </p:spPr>
        <p:txBody>
          <a:bodyPr wrap="none" anchor="ctr">
            <a:spAutoFit/>
          </a:bodyPr>
          <a:lstStyle/>
          <a:p>
            <a:r>
              <a:rPr lang="en-US" altLang="zh-TW" sz="2400" dirty="0">
                <a:latin typeface="Cambria" pitchFamily="18" charset="0"/>
                <a:ea typeface="新細明體" pitchFamily="18" charset="-120"/>
              </a:rPr>
              <a:t>complete graph</a:t>
            </a:r>
          </a:p>
        </p:txBody>
      </p:sp>
      <p:sp>
        <p:nvSpPr>
          <p:cNvPr id="47143" name="Text Box 1063"/>
          <p:cNvSpPr txBox="1">
            <a:spLocks noChangeArrowheads="1"/>
          </p:cNvSpPr>
          <p:nvPr/>
        </p:nvSpPr>
        <p:spPr bwMode="auto">
          <a:xfrm>
            <a:off x="5911850" y="3616325"/>
            <a:ext cx="2488245" cy="461665"/>
          </a:xfrm>
          <a:prstGeom prst="rect">
            <a:avLst/>
          </a:prstGeom>
          <a:noFill/>
          <a:ln w="9525">
            <a:noFill/>
            <a:miter lim="800000"/>
            <a:headEnd/>
            <a:tailEnd/>
          </a:ln>
          <a:effectLst/>
        </p:spPr>
        <p:txBody>
          <a:bodyPr wrap="none" anchor="ctr">
            <a:spAutoFit/>
          </a:bodyPr>
          <a:lstStyle/>
          <a:p>
            <a:r>
              <a:rPr lang="en-US" altLang="zh-TW" sz="2400">
                <a:latin typeface="Cambria" pitchFamily="18" charset="0"/>
                <a:ea typeface="新細明體" pitchFamily="18" charset="-120"/>
              </a:rPr>
              <a:t>incomplete graph</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dirty="0">
                <a:solidFill>
                  <a:srgbClr val="FF0000"/>
                </a:solidFill>
              </a:rPr>
              <a:t>References</a:t>
            </a:r>
          </a:p>
        </p:txBody>
      </p:sp>
      <p:sp>
        <p:nvSpPr>
          <p:cNvPr id="3" name="Content Placeholder 2"/>
          <p:cNvSpPr>
            <a:spLocks noGrp="1"/>
          </p:cNvSpPr>
          <p:nvPr>
            <p:ph idx="1"/>
          </p:nvPr>
        </p:nvSpPr>
        <p:spPr/>
        <p:txBody>
          <a:bodyPr/>
          <a:lstStyle/>
          <a:p>
            <a:pPr algn="just"/>
            <a:r>
              <a:rPr lang="en-US" dirty="0" err="1"/>
              <a:t>Lipschutz</a:t>
            </a:r>
            <a:r>
              <a:rPr lang="en-US" dirty="0"/>
              <a:t>, Seymour, “Data Structures”, </a:t>
            </a:r>
            <a:r>
              <a:rPr lang="en-US" dirty="0" err="1"/>
              <a:t>Schaum's</a:t>
            </a:r>
            <a:r>
              <a:rPr lang="en-US" dirty="0"/>
              <a:t> Outline Series, Tata McGraw Hill.</a:t>
            </a:r>
          </a:p>
          <a:p>
            <a:pPr algn="just"/>
            <a:r>
              <a:rPr lang="en-US" dirty="0"/>
              <a:t>Goodrich, Michael T., </a:t>
            </a:r>
            <a:r>
              <a:rPr lang="en-US" dirty="0" err="1"/>
              <a:t>Tamassia</a:t>
            </a:r>
            <a:r>
              <a:rPr lang="en-US" dirty="0"/>
              <a:t>, Roberto, and Mount, David M., “Data Structures and Algorithms in C++”, Wiley Student Edition.</a:t>
            </a:r>
          </a:p>
          <a:p>
            <a:pPr algn="just"/>
            <a:r>
              <a:rPr lang="en-US" dirty="0"/>
              <a:t>https://www.tutorialspoint.com/data_structures_algorithms/algorithms_basics.htm</a:t>
            </a:r>
          </a:p>
          <a:p>
            <a:pPr algn="just"/>
            <a:r>
              <a:rPr lang="en-US" dirty="0"/>
              <a:t>https://www.cs.utexas.edu/users/djimenez/utsa/cs1723/lecture2.html</a:t>
            </a:r>
          </a:p>
        </p:txBody>
      </p:sp>
    </p:spTree>
    <p:extLst>
      <p:ext uri="{BB962C8B-B14F-4D97-AF65-F5344CB8AC3E}">
        <p14:creationId xmlns:p14="http://schemas.microsoft.com/office/powerpoint/2010/main" val="253326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Books Recommended</a:t>
            </a:r>
          </a:p>
        </p:txBody>
      </p:sp>
      <p:sp>
        <p:nvSpPr>
          <p:cNvPr id="3" name="Content Placeholder 2"/>
          <p:cNvSpPr>
            <a:spLocks noGrp="1"/>
          </p:cNvSpPr>
          <p:nvPr>
            <p:ph idx="1"/>
          </p:nvPr>
        </p:nvSpPr>
        <p:spPr/>
        <p:txBody>
          <a:bodyPr/>
          <a:lstStyle/>
          <a:p>
            <a:pPr lvl="0"/>
            <a:r>
              <a:rPr lang="en-US" dirty="0" err="1"/>
              <a:t>Lipschutz</a:t>
            </a:r>
            <a:r>
              <a:rPr lang="en-US" dirty="0"/>
              <a:t>, Seymour, “Data Structures”, </a:t>
            </a:r>
            <a:r>
              <a:rPr lang="en-US" dirty="0" err="1"/>
              <a:t>Schaum's</a:t>
            </a:r>
            <a:r>
              <a:rPr lang="en-US" dirty="0"/>
              <a:t> Outline Series, Tata McGraw Hill.</a:t>
            </a:r>
          </a:p>
          <a:p>
            <a:pPr lvl="0"/>
            <a:r>
              <a:rPr lang="en-US" dirty="0" err="1"/>
              <a:t>Gilberg</a:t>
            </a:r>
            <a:r>
              <a:rPr lang="en-US" dirty="0"/>
              <a:t>/</a:t>
            </a:r>
            <a:r>
              <a:rPr lang="en-US" dirty="0" err="1"/>
              <a:t>Forouzan</a:t>
            </a:r>
            <a:r>
              <a:rPr lang="en-US" dirty="0"/>
              <a:t>,” Data Structure with C ,</a:t>
            </a:r>
            <a:r>
              <a:rPr lang="en-US" dirty="0" err="1"/>
              <a:t>Cengage</a:t>
            </a:r>
            <a:r>
              <a:rPr lang="en-US" dirty="0"/>
              <a:t> Learning.</a:t>
            </a:r>
          </a:p>
          <a:p>
            <a:r>
              <a:rPr lang="en-US" dirty="0" err="1"/>
              <a:t>Augenstein,Moshe</a:t>
            </a:r>
            <a:r>
              <a:rPr lang="en-US" dirty="0"/>
              <a:t> J , </a:t>
            </a:r>
            <a:r>
              <a:rPr lang="en-US" dirty="0" err="1"/>
              <a:t>Tanenbaum</a:t>
            </a:r>
            <a:r>
              <a:rPr lang="en-US"/>
              <a:t>, Aaron  M, “Data Structures using C and C++”, Prentice Hall of India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0BB106C-323F-4745-9D34-AC357844FFB8}"/>
              </a:ext>
            </a:extLst>
          </p:cNvPr>
          <p:cNvSpPr/>
          <p:nvPr/>
        </p:nvSpPr>
        <p:spPr>
          <a:xfrm>
            <a:off x="0" y="0"/>
            <a:ext cx="9144000" cy="4686300"/>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fontAlgn="auto">
              <a:spcBef>
                <a:spcPts val="0"/>
              </a:spcBef>
              <a:spcAft>
                <a:spcPts val="0"/>
              </a:spcAft>
              <a:defRPr/>
            </a:pPr>
            <a:r>
              <a:rPr lang="en-US" dirty="0">
                <a:solidFill>
                  <a:prstClr val="white"/>
                </a:solidFill>
                <a:latin typeface="Calibri Light"/>
                <a:cs typeface="+mn-cs"/>
              </a:rPr>
              <a:t> </a:t>
            </a:r>
          </a:p>
        </p:txBody>
      </p:sp>
      <p:cxnSp>
        <p:nvCxnSpPr>
          <p:cNvPr id="18" name="Straight Connector 17">
            <a:extLst>
              <a:ext uri="{FF2B5EF4-FFF2-40B4-BE49-F238E27FC236}">
                <a16:creationId xmlns:a16="http://schemas.microsoft.com/office/drawing/2014/main" id="{66F5083D-29AE-44B8-8631-41194D04CC8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86CC2D7-1801-45CD-8ECE-CF6513BC7DE6}"/>
              </a:ext>
            </a:extLst>
          </p:cNvPr>
          <p:cNvCxnSpPr>
            <a:cxnSpLocks/>
          </p:cNvCxnSpPr>
          <p:nvPr/>
        </p:nvCxnSpPr>
        <p:spPr>
          <a:xfrm>
            <a:off x="7627938" y="0"/>
            <a:ext cx="496887" cy="6635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989160F-CBC6-4D87-890C-79215BAA85BD}"/>
              </a:ext>
            </a:extLst>
          </p:cNvPr>
          <p:cNvCxnSpPr>
            <a:cxnSpLocks/>
          </p:cNvCxnSpPr>
          <p:nvPr/>
        </p:nvCxnSpPr>
        <p:spPr>
          <a:xfrm>
            <a:off x="550863" y="6294438"/>
            <a:ext cx="419100" cy="55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97679A-1366-4BD9-811B-C523A0A72028}"/>
              </a:ext>
            </a:extLst>
          </p:cNvPr>
          <p:cNvCxnSpPr>
            <a:cxnSpLocks/>
          </p:cNvCxnSpPr>
          <p:nvPr/>
        </p:nvCxnSpPr>
        <p:spPr>
          <a:xfrm>
            <a:off x="293688" y="5129213"/>
            <a:ext cx="1295400" cy="17287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56" name="Title 1">
            <a:extLst>
              <a:ext uri="{FF2B5EF4-FFF2-40B4-BE49-F238E27FC236}">
                <a16:creationId xmlns:a16="http://schemas.microsoft.com/office/drawing/2014/main" id="{22A6620D-2F32-43EF-924E-F5DAE3208A41}"/>
              </a:ext>
            </a:extLst>
          </p:cNvPr>
          <p:cNvSpPr txBox="1">
            <a:spLocks/>
          </p:cNvSpPr>
          <p:nvPr/>
        </p:nvSpPr>
        <p:spPr bwMode="auto">
          <a:xfrm>
            <a:off x="1114425" y="2249488"/>
            <a:ext cx="8043863"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0">
                <a:solidFill>
                  <a:srgbClr val="FFFFFF"/>
                </a:solidFill>
                <a:latin typeface="Casper"/>
                <a:cs typeface="Segoe UI" panose="020B0502040204020203" pitchFamily="34" charset="0"/>
              </a:rPr>
              <a:t>THANK YOU</a:t>
            </a:r>
          </a:p>
        </p:txBody>
      </p:sp>
      <p:sp>
        <p:nvSpPr>
          <p:cNvPr id="2057" name="Diamond 6">
            <a:extLst>
              <a:ext uri="{FF2B5EF4-FFF2-40B4-BE49-F238E27FC236}">
                <a16:creationId xmlns:a16="http://schemas.microsoft.com/office/drawing/2014/main" id="{A5FB1147-1569-4D43-BA05-CAC43D912774}"/>
              </a:ext>
            </a:extLst>
          </p:cNvPr>
          <p:cNvSpPr>
            <a:spLocks noChangeArrowheads="1"/>
          </p:cNvSpPr>
          <p:nvPr/>
        </p:nvSpPr>
        <p:spPr bwMode="auto">
          <a:xfrm>
            <a:off x="1981200" y="1214438"/>
            <a:ext cx="1822450" cy="3225800"/>
          </a:xfrm>
          <a:custGeom>
            <a:avLst/>
            <a:gdLst>
              <a:gd name="T0" fmla="*/ 1024905 w 2430463"/>
              <a:gd name="T1" fmla="*/ 2413000 h 3225800"/>
              <a:gd name="T2" fmla="*/ 680147 w 2430463"/>
              <a:gd name="T3" fmla="*/ 3225800 h 3225800"/>
              <a:gd name="T4" fmla="*/ 0 w 2430463"/>
              <a:gd name="T5" fmla="*/ 1612900 h 3225800"/>
              <a:gd name="T6" fmla="*/ 680147 w 2430463"/>
              <a:gd name="T7" fmla="*/ 0 h 3225800"/>
              <a:gd name="T8" fmla="*/ 1024905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Calibri Light" panose="020F0302020204030204" pitchFamily="34" charset="0"/>
            </a:endParaRPr>
          </a:p>
        </p:txBody>
      </p:sp>
      <p:sp>
        <p:nvSpPr>
          <p:cNvPr id="2058" name="Diamond 6">
            <a:extLst>
              <a:ext uri="{FF2B5EF4-FFF2-40B4-BE49-F238E27FC236}">
                <a16:creationId xmlns:a16="http://schemas.microsoft.com/office/drawing/2014/main" id="{9D42DE0C-9FD3-4C00-8738-D5F2D8F8BCBD}"/>
              </a:ext>
            </a:extLst>
          </p:cNvPr>
          <p:cNvSpPr>
            <a:spLocks noChangeArrowheads="1"/>
          </p:cNvSpPr>
          <p:nvPr/>
        </p:nvSpPr>
        <p:spPr bwMode="auto">
          <a:xfrm>
            <a:off x="2174875" y="1214438"/>
            <a:ext cx="1822450" cy="3225800"/>
          </a:xfrm>
          <a:custGeom>
            <a:avLst/>
            <a:gdLst>
              <a:gd name="T0" fmla="*/ 1024905 w 2430463"/>
              <a:gd name="T1" fmla="*/ 2413000 h 3225800"/>
              <a:gd name="T2" fmla="*/ 680147 w 2430463"/>
              <a:gd name="T3" fmla="*/ 3225800 h 3225800"/>
              <a:gd name="T4" fmla="*/ 0 w 2430463"/>
              <a:gd name="T5" fmla="*/ 1612900 h 3225800"/>
              <a:gd name="T6" fmla="*/ 680147 w 2430463"/>
              <a:gd name="T7" fmla="*/ 0 h 3225800"/>
              <a:gd name="T8" fmla="*/ 1024905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Calibri Light" panose="020F0302020204030204" pitchFamily="34" charset="0"/>
            </a:endParaRPr>
          </a:p>
        </p:txBody>
      </p:sp>
      <p:grpSp>
        <p:nvGrpSpPr>
          <p:cNvPr id="2059" name="Group 28">
            <a:extLst>
              <a:ext uri="{FF2B5EF4-FFF2-40B4-BE49-F238E27FC236}">
                <a16:creationId xmlns:a16="http://schemas.microsoft.com/office/drawing/2014/main" id="{39D7E287-C525-4127-873A-FC17DD1357AF}"/>
              </a:ext>
            </a:extLst>
          </p:cNvPr>
          <p:cNvGrpSpPr>
            <a:grpSpLocks/>
          </p:cNvGrpSpPr>
          <p:nvPr/>
        </p:nvGrpSpPr>
        <p:grpSpPr bwMode="auto">
          <a:xfrm>
            <a:off x="179388" y="152400"/>
            <a:ext cx="306387" cy="1612900"/>
            <a:chOff x="83821" y="0"/>
            <a:chExt cx="219636" cy="903079"/>
          </a:xfrm>
        </p:grpSpPr>
        <p:sp>
          <p:nvSpPr>
            <p:cNvPr id="30" name="Rectangle 29">
              <a:extLst>
                <a:ext uri="{FF2B5EF4-FFF2-40B4-BE49-F238E27FC236}">
                  <a16:creationId xmlns:a16="http://schemas.microsoft.com/office/drawing/2014/main" id="{0823A116-E44C-4693-A295-16FF4C42BDE9}"/>
                </a:ext>
              </a:extLst>
            </p:cNvPr>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a:extLst>
                <a:ext uri="{FF2B5EF4-FFF2-40B4-BE49-F238E27FC236}">
                  <a16:creationId xmlns:a16="http://schemas.microsoft.com/office/drawing/2014/main" id="{A32D3E11-D05F-4883-A839-F438777B49D5}"/>
                </a:ext>
              </a:extLst>
            </p:cNvPr>
            <p:cNvSpPr/>
            <p:nvPr/>
          </p:nvSpPr>
          <p:spPr>
            <a:xfrm>
              <a:off x="84959" y="408874"/>
              <a:ext cx="218498"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a:extLst>
                <a:ext uri="{FF2B5EF4-FFF2-40B4-BE49-F238E27FC236}">
                  <a16:creationId xmlns:a16="http://schemas.microsoft.com/office/drawing/2014/main" id="{3DFD45CE-1ECF-4300-8E00-62C446A4AB4D}"/>
                </a:ext>
              </a:extLst>
            </p:cNvPr>
            <p:cNvSpPr/>
            <p:nvPr/>
          </p:nvSpPr>
          <p:spPr>
            <a:xfrm>
              <a:off x="83821" y="210659"/>
              <a:ext cx="218498"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2050" name="Object 18">
              <a:extLst>
                <a:ext uri="{FF2B5EF4-FFF2-40B4-BE49-F238E27FC236}">
                  <a16:creationId xmlns:a16="http://schemas.microsoft.com/office/drawing/2014/main" id="{4D95D803-198C-4A3B-955A-65202DDA40BD}"/>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2050" name="Object 18">
                          <a:extLst>
                            <a:ext uri="{FF2B5EF4-FFF2-40B4-BE49-F238E27FC236}">
                              <a16:creationId xmlns:a16="http://schemas.microsoft.com/office/drawing/2014/main" id="{4D95D803-198C-4A3B-955A-65202DDA40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dirty="0">
                <a:solidFill>
                  <a:srgbClr val="FF0000"/>
                </a:solidFill>
              </a:rPr>
              <a:t>ACTIVITY</a:t>
            </a:r>
          </a:p>
        </p:txBody>
      </p:sp>
      <p:pic>
        <p:nvPicPr>
          <p:cNvPr id="5" name="Content Placeholder 4">
            <a:extLst>
              <a:ext uri="{FF2B5EF4-FFF2-40B4-BE49-F238E27FC236}">
                <a16:creationId xmlns:a16="http://schemas.microsoft.com/office/drawing/2014/main" id="{4DA777FD-4DB6-4B91-8AB4-AB616418EE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76400"/>
            <a:ext cx="7391400" cy="385572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dirty="0">
                <a:solidFill>
                  <a:srgbClr val="FF0000"/>
                </a:solidFill>
              </a:rPr>
              <a:t>Course Objectives</a:t>
            </a:r>
          </a:p>
        </p:txBody>
      </p:sp>
      <p:sp>
        <p:nvSpPr>
          <p:cNvPr id="3" name="Content Placeholder 2"/>
          <p:cNvSpPr>
            <a:spLocks noGrp="1"/>
          </p:cNvSpPr>
          <p:nvPr>
            <p:ph idx="1"/>
          </p:nvPr>
        </p:nvSpPr>
        <p:spPr/>
        <p:txBody>
          <a:bodyPr/>
          <a:lstStyle/>
          <a:p>
            <a:pPr marL="342900" lvl="0" indent="-342900" algn="just">
              <a:lnSpc>
                <a:spcPct val="115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Symbol" panose="05050102010706020507" pitchFamily="18" charset="2"/>
              </a:rPr>
              <a:t>To understand role of algorithms in science and practice of computing.</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gn="just">
              <a:lnSpc>
                <a:spcPct val="115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Symbol" panose="05050102010706020507" pitchFamily="18" charset="2"/>
              </a:rPr>
              <a:t>To gain familiarization with different algorithm design techniques.</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gn="just">
              <a:lnSpc>
                <a:spcPct val="115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Symbol" panose="05050102010706020507" pitchFamily="18" charset="2"/>
              </a:rPr>
              <a:t>To apply different algorithm design techniques for solving engineering and related problems and study their performance.</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0" indent="0">
              <a:buNone/>
            </a:pPr>
            <a:endParaRPr lang="en-US" dirty="0"/>
          </a:p>
        </p:txBody>
      </p:sp>
    </p:spTree>
    <p:extLst>
      <p:ext uri="{BB962C8B-B14F-4D97-AF65-F5344CB8AC3E}">
        <p14:creationId xmlns:p14="http://schemas.microsoft.com/office/powerpoint/2010/main" val="29899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dirty="0">
                <a:solidFill>
                  <a:srgbClr val="FF0000"/>
                </a:solidFill>
              </a:rPr>
              <a:t>Course Outcomes</a:t>
            </a:r>
          </a:p>
        </p:txBody>
      </p:sp>
      <p:sp>
        <p:nvSpPr>
          <p:cNvPr id="3" name="Content Placeholder 2"/>
          <p:cNvSpPr>
            <a:spLocks noGrp="1"/>
          </p:cNvSpPr>
          <p:nvPr>
            <p:ph idx="1"/>
          </p:nvPr>
        </p:nvSpPr>
        <p:spPr/>
        <p:txBody>
          <a:bodyPr>
            <a:normAutofit/>
          </a:bodyPr>
          <a:lstStyle/>
          <a:p>
            <a:pPr marL="342900" marR="53975" lvl="0" indent="-342900" algn="just">
              <a:spcAft>
                <a:spcPts val="600"/>
              </a:spcAft>
              <a:buFont typeface="Symbol" panose="05050102010706020507" pitchFamily="18" charset="2"/>
              <a:buChar char=""/>
            </a:pPr>
            <a:r>
              <a:rPr lang="en-IN" dirty="0">
                <a:effectLst/>
                <a:latin typeface="Adobe Garamond Pro"/>
                <a:ea typeface="Adobe Garamond Pro"/>
                <a:cs typeface="Symbol" panose="05050102010706020507" pitchFamily="18" charset="2"/>
              </a:rPr>
              <a:t>Various Basic and Advanced Data Structures and the related Algorithms</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342900" marR="53975" lvl="0" indent="-342900" algn="just">
              <a:lnSpc>
                <a:spcPct val="95000"/>
              </a:lnSpc>
              <a:spcAft>
                <a:spcPts val="1000"/>
              </a:spcAft>
              <a:buFont typeface="Symbol" panose="05050102010706020507" pitchFamily="18" charset="2"/>
              <a:buChar char=""/>
            </a:pPr>
            <a:r>
              <a:rPr lang="en-IN" dirty="0">
                <a:effectLst/>
                <a:latin typeface="Adobe Garamond Pro"/>
                <a:ea typeface="Adobe Garamond Pro"/>
                <a:cs typeface="Symbol" panose="05050102010706020507" pitchFamily="18" charset="2"/>
              </a:rPr>
              <a:t>Algorithm Complexity and Analysis of various searching &amp; sorting.</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342900" marR="53975" lvl="0" indent="-342900" algn="just">
              <a:lnSpc>
                <a:spcPct val="95000"/>
              </a:lnSpc>
              <a:spcAft>
                <a:spcPts val="1000"/>
              </a:spcAft>
              <a:buFont typeface="Symbol" panose="05050102010706020507" pitchFamily="18" charset="2"/>
              <a:buChar char=""/>
            </a:pPr>
            <a:r>
              <a:rPr lang="en-IN" dirty="0">
                <a:effectLst/>
                <a:latin typeface="Adobe Garamond Pro"/>
                <a:ea typeface="Adobe Garamond Pro"/>
                <a:cs typeface="Symbol" panose="05050102010706020507" pitchFamily="18" charset="2"/>
              </a:rPr>
              <a:t>To apply Dynamic Programming Approach in problem solving.</a:t>
            </a:r>
            <a:endParaRPr lang="en-IN" dirty="0">
              <a:effectLst/>
              <a:latin typeface="Calibri" panose="020F0502020204030204" pitchFamily="34" charset="0"/>
              <a:ea typeface="Calibri" panose="020F0502020204030204" pitchFamily="34" charset="0"/>
              <a:cs typeface="Symbol" panose="05050102010706020507" pitchFamily="18" charset="2"/>
            </a:endParaRPr>
          </a:p>
        </p:txBody>
      </p:sp>
    </p:spTree>
    <p:extLst>
      <p:ext uri="{BB962C8B-B14F-4D97-AF65-F5344CB8AC3E}">
        <p14:creationId xmlns:p14="http://schemas.microsoft.com/office/powerpoint/2010/main" val="49322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dirty="0">
                <a:solidFill>
                  <a:srgbClr val="FF0000"/>
                </a:solidFill>
              </a:rPr>
              <a:t>Lecture Objectives</a:t>
            </a:r>
          </a:p>
        </p:txBody>
      </p:sp>
      <p:sp>
        <p:nvSpPr>
          <p:cNvPr id="3" name="Content Placeholder 2"/>
          <p:cNvSpPr>
            <a:spLocks noGrp="1"/>
          </p:cNvSpPr>
          <p:nvPr>
            <p:ph idx="1"/>
          </p:nvPr>
        </p:nvSpPr>
        <p:spPr/>
        <p:txBody>
          <a:bodyPr/>
          <a:lstStyle/>
          <a:p>
            <a:r>
              <a:rPr lang="en-US" dirty="0"/>
              <a:t>To understand the properties of various data structures.</a:t>
            </a:r>
          </a:p>
          <a:p>
            <a:r>
              <a:rPr lang="en-US" dirty="0"/>
              <a:t>To apply different data structures for modeling real world problems.</a:t>
            </a:r>
          </a:p>
          <a:p>
            <a:endParaRPr lang="en-US" dirty="0"/>
          </a:p>
        </p:txBody>
      </p:sp>
    </p:spTree>
    <p:extLst>
      <p:ext uri="{BB962C8B-B14F-4D97-AF65-F5344CB8AC3E}">
        <p14:creationId xmlns:p14="http://schemas.microsoft.com/office/powerpoint/2010/main" val="100560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90600"/>
            <a:ext cx="7924800" cy="609600"/>
          </a:xfrm>
        </p:spPr>
        <p:txBody>
          <a:bodyPr/>
          <a:lstStyle/>
          <a:p>
            <a:r>
              <a:rPr lang="en-US" dirty="0">
                <a:solidFill>
                  <a:srgbClr val="FF0000"/>
                </a:solidFill>
              </a:rPr>
              <a:t>Lecture Outcomes</a:t>
            </a:r>
          </a:p>
        </p:txBody>
      </p:sp>
      <p:sp>
        <p:nvSpPr>
          <p:cNvPr id="3" name="Content Placeholder 2"/>
          <p:cNvSpPr>
            <a:spLocks noGrp="1"/>
          </p:cNvSpPr>
          <p:nvPr>
            <p:ph idx="1"/>
          </p:nvPr>
        </p:nvSpPr>
        <p:spPr/>
        <p:txBody>
          <a:bodyPr/>
          <a:lstStyle/>
          <a:p>
            <a:r>
              <a:rPr lang="en-US" dirty="0"/>
              <a:t>Student will learn the need for this subject</a:t>
            </a:r>
          </a:p>
          <a:p>
            <a:r>
              <a:rPr lang="en-US" dirty="0"/>
              <a:t>Will understand the various data structures and their real life applications.</a:t>
            </a:r>
          </a:p>
          <a:p>
            <a:r>
              <a:rPr lang="en-US" dirty="0"/>
              <a:t>Will  Identify the strengths and weaknesses of different data structures</a:t>
            </a:r>
          </a:p>
          <a:p>
            <a:r>
              <a:rPr lang="en-US" dirty="0"/>
              <a:t>Will learn the various operations possible on any given Data Structure</a:t>
            </a: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Syllabus/Topics To be Covered</a:t>
            </a:r>
          </a:p>
        </p:txBody>
      </p:sp>
      <p:sp>
        <p:nvSpPr>
          <p:cNvPr id="3" name="Content Placeholder 2"/>
          <p:cNvSpPr>
            <a:spLocks noGrp="1"/>
          </p:cNvSpPr>
          <p:nvPr>
            <p:ph idx="1"/>
          </p:nvPr>
        </p:nvSpPr>
        <p:spPr/>
        <p:txBody>
          <a:bodyPr/>
          <a:lstStyle/>
          <a:p>
            <a:r>
              <a:rPr lang="en-US" dirty="0"/>
              <a:t>Concept of data and information</a:t>
            </a:r>
          </a:p>
          <a:p>
            <a:r>
              <a:rPr lang="en-US" dirty="0"/>
              <a:t> Introduction to Data Structures</a:t>
            </a:r>
          </a:p>
          <a:p>
            <a:r>
              <a:rPr lang="en-US" dirty="0"/>
              <a:t>Types of data structure: Linear and non-linear data structures</a:t>
            </a:r>
          </a:p>
          <a:p>
            <a:r>
              <a:rPr lang="en-US" dirty="0"/>
              <a:t>Operations on Data Structures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Foundry</Template>
  <TotalTime>4945</TotalTime>
  <Words>2114</Words>
  <Application>Microsoft Office PowerPoint</Application>
  <PresentationFormat>On-screen Show (4:3)</PresentationFormat>
  <Paragraphs>259</Paragraphs>
  <Slides>34</Slides>
  <Notes>1</Notes>
  <HiddenSlides>2</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8" baseType="lpstr">
      <vt:lpstr>Adobe Garamond Pro</vt:lpstr>
      <vt:lpstr>Arial</vt:lpstr>
      <vt:lpstr>Calibri</vt:lpstr>
      <vt:lpstr>Calibri Light</vt:lpstr>
      <vt:lpstr>Cambria</vt:lpstr>
      <vt:lpstr>Casper</vt:lpstr>
      <vt:lpstr>Monotype Sorts</vt:lpstr>
      <vt:lpstr>Raleway ExtraBold</vt:lpstr>
      <vt:lpstr>Symbol</vt:lpstr>
      <vt:lpstr>Times New Roman</vt:lpstr>
      <vt:lpstr>Wingdings</vt:lpstr>
      <vt:lpstr>Office Theme</vt:lpstr>
      <vt:lpstr>Custom Design</vt:lpstr>
      <vt:lpstr>CorelDRAW</vt:lpstr>
      <vt:lpstr>PowerPoint Presentation</vt:lpstr>
      <vt:lpstr>PowerPoint Presentation</vt:lpstr>
      <vt:lpstr>INTRODUCTION</vt:lpstr>
      <vt:lpstr>ACTIVITY</vt:lpstr>
      <vt:lpstr>Course Objectives</vt:lpstr>
      <vt:lpstr>Course Outcomes</vt:lpstr>
      <vt:lpstr>Lecture Objectives</vt:lpstr>
      <vt:lpstr>Lecture Outcomes</vt:lpstr>
      <vt:lpstr>Syllabus/Topics To be Covered</vt:lpstr>
      <vt:lpstr>Data &amp; Information</vt:lpstr>
      <vt:lpstr>Data Type and Data Structure</vt:lpstr>
      <vt:lpstr>Linear and Non-Linear Data structures</vt:lpstr>
      <vt:lpstr>Operations on Data Structure</vt:lpstr>
      <vt:lpstr>Arrays</vt:lpstr>
      <vt:lpstr>Array (con…)</vt:lpstr>
      <vt:lpstr>Linear Arrays</vt:lpstr>
      <vt:lpstr>Representation of linear array in memory</vt:lpstr>
      <vt:lpstr>Representation of linear array in memory</vt:lpstr>
      <vt:lpstr>PowerPoint Presentation</vt:lpstr>
      <vt:lpstr>REPRESENTATIONS</vt:lpstr>
      <vt:lpstr>APPLICATION OF LINK LIST</vt:lpstr>
      <vt:lpstr>ARRAYS VS LINKLISTS</vt:lpstr>
      <vt:lpstr>DEFINITION OF STACK</vt:lpstr>
      <vt:lpstr>REPRESENTATIONS OF STACK</vt:lpstr>
      <vt:lpstr>APPLICATION OF STACK</vt:lpstr>
      <vt:lpstr>PowerPoint Presentation</vt:lpstr>
      <vt:lpstr>PowerPoint Presentation</vt:lpstr>
      <vt:lpstr>PowerPoint Presentation</vt:lpstr>
      <vt:lpstr>Trees</vt:lpstr>
      <vt:lpstr>PowerPoint Presentation</vt:lpstr>
      <vt:lpstr>PowerPoint Presentation</vt:lpstr>
      <vt:lpstr>References</vt:lpstr>
      <vt:lpstr>Books Recommended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RANJIT SINGH</cp:lastModifiedBy>
  <cp:revision>1002</cp:revision>
  <dcterms:created xsi:type="dcterms:W3CDTF">2013-12-12T17:34:34Z</dcterms:created>
  <dcterms:modified xsi:type="dcterms:W3CDTF">2023-06-22T06:34:25Z</dcterms:modified>
</cp:coreProperties>
</file>