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7"/>
  </p:notesMasterIdLst>
  <p:handoutMasterIdLst>
    <p:handoutMasterId r:id="rId28"/>
  </p:handoutMasterIdLst>
  <p:sldIdLst>
    <p:sldId id="772" r:id="rId3"/>
    <p:sldId id="773" r:id="rId4"/>
    <p:sldId id="736" r:id="rId5"/>
    <p:sldId id="543" r:id="rId6"/>
    <p:sldId id="737" r:id="rId7"/>
    <p:sldId id="570" r:id="rId8"/>
    <p:sldId id="731" r:id="rId9"/>
    <p:sldId id="730" r:id="rId10"/>
    <p:sldId id="552" r:id="rId11"/>
    <p:sldId id="553" r:id="rId12"/>
    <p:sldId id="554" r:id="rId13"/>
    <p:sldId id="555" r:id="rId14"/>
    <p:sldId id="556" r:id="rId15"/>
    <p:sldId id="557" r:id="rId16"/>
    <p:sldId id="738" r:id="rId17"/>
    <p:sldId id="739" r:id="rId18"/>
    <p:sldId id="740" r:id="rId19"/>
    <p:sldId id="741" r:id="rId20"/>
    <p:sldId id="742" r:id="rId21"/>
    <p:sldId id="743" r:id="rId22"/>
    <p:sldId id="559" r:id="rId23"/>
    <p:sldId id="551" r:id="rId24"/>
    <p:sldId id="564" r:id="rId25"/>
    <p:sldId id="30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70" d="100"/>
          <a:sy n="70" d="100"/>
        </p:scale>
        <p:origin x="1810"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655BBF7-1313-4C85-9993-1E7E876D64E0}"/>
              </a:ext>
            </a:extLst>
          </p:cNvPr>
          <p:cNvSpPr>
            <a:spLocks noGrp="1"/>
          </p:cNvSpPr>
          <p:nvPr>
            <p:ph type="dt" sz="half" idx="10"/>
          </p:nvPr>
        </p:nvSpPr>
        <p:spPr>
          <a:xfrm>
            <a:off x="628650" y="6356350"/>
            <a:ext cx="2057400" cy="365125"/>
          </a:xfrm>
          <a:prstGeom prst="rect">
            <a:avLst/>
          </a:prstGeom>
        </p:spPr>
        <p:txBody>
          <a:bodyPr/>
          <a:lstStyle>
            <a:lvl1pPr>
              <a:defRPr>
                <a:solidFill>
                  <a:prstClr val="black">
                    <a:tint val="75000"/>
                  </a:prstClr>
                </a:solidFill>
                <a:latin typeface="Arial" charset="0"/>
                <a:cs typeface="Arial" charset="0"/>
              </a:defRPr>
            </a:lvl1pPr>
          </a:lstStyle>
          <a:p>
            <a:pPr>
              <a:defRPr/>
            </a:pPr>
            <a:fld id="{BB5610BD-C9A9-4E73-B407-94D5BCA8604C}" type="datetimeFigureOut">
              <a:rPr lang="en-US"/>
              <a:pPr>
                <a:defRPr/>
              </a:pPr>
              <a:t>6/22/2023</a:t>
            </a:fld>
            <a:endParaRPr lang="en-US"/>
          </a:p>
        </p:txBody>
      </p:sp>
      <p:sp>
        <p:nvSpPr>
          <p:cNvPr id="3" name="Footer Placeholder 4">
            <a:extLst>
              <a:ext uri="{FF2B5EF4-FFF2-40B4-BE49-F238E27FC236}">
                <a16:creationId xmlns:a16="http://schemas.microsoft.com/office/drawing/2014/main" id="{692791C1-E14E-4D2A-B903-6E532F0C3375}"/>
              </a:ext>
            </a:extLst>
          </p:cNvPr>
          <p:cNvSpPr>
            <a:spLocks noGrp="1"/>
          </p:cNvSpPr>
          <p:nvPr>
            <p:ph type="ftr" sz="quarter" idx="11"/>
          </p:nvPr>
        </p:nvSpPr>
        <p:spPr>
          <a:xfrm>
            <a:off x="3028950" y="6356350"/>
            <a:ext cx="3086100" cy="365125"/>
          </a:xfrm>
          <a:prstGeom prst="rect">
            <a:avLst/>
          </a:prstGeom>
        </p:spPr>
        <p:txBody>
          <a:bodyPr/>
          <a:lstStyle>
            <a:lvl1pPr>
              <a:defRPr>
                <a:solidFill>
                  <a:prstClr val="black">
                    <a:tint val="75000"/>
                  </a:prstClr>
                </a:solidFill>
                <a:latin typeface="Arial" charset="0"/>
                <a:cs typeface="Arial" charset="0"/>
              </a:defRPr>
            </a:lvl1pPr>
          </a:lstStyle>
          <a:p>
            <a:pPr>
              <a:defRPr/>
            </a:pPr>
            <a:endParaRPr lang="en-US"/>
          </a:p>
        </p:txBody>
      </p:sp>
      <p:sp>
        <p:nvSpPr>
          <p:cNvPr id="4" name="Slide Number Placeholder 5">
            <a:extLst>
              <a:ext uri="{FF2B5EF4-FFF2-40B4-BE49-F238E27FC236}">
                <a16:creationId xmlns:a16="http://schemas.microsoft.com/office/drawing/2014/main" id="{A1611B48-06C5-4458-AFCF-90C1006DB9EC}"/>
              </a:ext>
            </a:extLst>
          </p:cNvPr>
          <p:cNvSpPr>
            <a:spLocks noGrp="1"/>
          </p:cNvSpPr>
          <p:nvPr>
            <p:ph type="sldNum" sz="quarter" idx="12"/>
          </p:nvPr>
        </p:nvSpPr>
        <p:spPr/>
        <p:txBody>
          <a:bodyPr/>
          <a:lstStyle>
            <a:lvl1pPr>
              <a:defRPr/>
            </a:lvl1pPr>
          </a:lstStyle>
          <a:p>
            <a:fld id="{32141D9A-C36A-492D-A87C-A4D10498F771}" type="slidenum">
              <a:rPr lang="en-US" altLang="en-US"/>
              <a:pPr/>
              <a:t>‹#›</a:t>
            </a:fld>
            <a:endParaRPr lang="en-US" altLang="en-US"/>
          </a:p>
        </p:txBody>
      </p:sp>
    </p:spTree>
    <p:extLst>
      <p:ext uri="{BB962C8B-B14F-4D97-AF65-F5344CB8AC3E}">
        <p14:creationId xmlns:p14="http://schemas.microsoft.com/office/powerpoint/2010/main" val="42548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3"/>
          </p:cNvPr>
          <p:cNvPicPr>
            <a:picLocks noChangeAspect="1" noChangeArrowheads="1"/>
          </p:cNvPicPr>
          <p:nvPr/>
        </p:nvPicPr>
        <p:blipFill>
          <a:blip r:embed="rId14"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4" r:id="rId11"/>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10</a:t>
            </a:fld>
            <a:endParaRPr lang="en-US"/>
          </a:p>
        </p:txBody>
      </p:sp>
      <p:sp>
        <p:nvSpPr>
          <p:cNvPr id="3" name="Rectangle 6"/>
          <p:cNvSpPr txBox="1">
            <a:spLocks noChangeArrowheads="1"/>
          </p:cNvSpPr>
          <p:nvPr/>
        </p:nvSpPr>
        <p:spPr>
          <a:xfrm>
            <a:off x="1219200" y="609600"/>
            <a:ext cx="6629400" cy="6858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mbria" pitchFamily="18" charset="0"/>
                <a:ea typeface="+mj-ea"/>
                <a:cs typeface="+mj-cs"/>
              </a:rPr>
              <a:t>Algorithm Complexity(contd..)</a:t>
            </a:r>
          </a:p>
        </p:txBody>
      </p:sp>
      <p:sp>
        <p:nvSpPr>
          <p:cNvPr id="4" name="Text Box 5"/>
          <p:cNvSpPr txBox="1">
            <a:spLocks noChangeArrowheads="1"/>
          </p:cNvSpPr>
          <p:nvPr/>
        </p:nvSpPr>
        <p:spPr bwMode="auto">
          <a:xfrm>
            <a:off x="228600" y="1447800"/>
            <a:ext cx="8229600" cy="3600986"/>
          </a:xfrm>
          <a:prstGeom prst="rect">
            <a:avLst/>
          </a:prstGeom>
          <a:noFill/>
          <a:ln w="9525">
            <a:noFill/>
            <a:miter lim="800000"/>
            <a:headEnd/>
            <a:tailEnd/>
          </a:ln>
        </p:spPr>
        <p:txBody>
          <a:bodyPr>
            <a:spAutoFit/>
          </a:bodyPr>
          <a:lstStyle/>
          <a:p>
            <a:pPr marL="800100" lvl="1" indent="-342900" algn="just">
              <a:spcBef>
                <a:spcPct val="50000"/>
              </a:spcBef>
            </a:pPr>
            <a:r>
              <a:rPr lang="en-US" sz="2400" b="1" dirty="0"/>
              <a:t>2. Time Complexity – </a:t>
            </a:r>
            <a:r>
              <a:rPr lang="en-US" sz="2400" dirty="0"/>
              <a:t>The time complexity of an algorithm is the amount of time it needs to run to completion. Some of the reasons for studying time complexity are:</a:t>
            </a:r>
          </a:p>
          <a:p>
            <a:pPr marL="1257300" lvl="2" indent="-342900" algn="just">
              <a:spcBef>
                <a:spcPct val="50000"/>
              </a:spcBef>
              <a:buFont typeface="Wingdings" pitchFamily="2" charset="2"/>
              <a:buChar char="§"/>
            </a:pPr>
            <a:r>
              <a:rPr lang="en-US" sz="2400" dirty="0"/>
              <a:t>	We may be interested to know in advance that whether the program will provide a satisfactory real-time response. For ex, an interactive program such as editor, must provide such response. If it takes even a few seconds to move cursor one page up or down, it will not be acceptable to the user.</a:t>
            </a:r>
          </a:p>
        </p:txBody>
      </p:sp>
    </p:spTree>
    <p:extLst>
      <p:ext uri="{BB962C8B-B14F-4D97-AF65-F5344CB8AC3E}">
        <p14:creationId xmlns:p14="http://schemas.microsoft.com/office/powerpoint/2010/main" val="348187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11</a:t>
            </a:fld>
            <a:endParaRPr lang="en-US"/>
          </a:p>
        </p:txBody>
      </p:sp>
      <p:sp>
        <p:nvSpPr>
          <p:cNvPr id="3" name="Rectangle 6"/>
          <p:cNvSpPr txBox="1">
            <a:spLocks noChangeArrowheads="1"/>
          </p:cNvSpPr>
          <p:nvPr/>
        </p:nvSpPr>
        <p:spPr>
          <a:xfrm>
            <a:off x="1219200" y="609600"/>
            <a:ext cx="6629400" cy="6858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mbria" pitchFamily="18" charset="0"/>
                <a:ea typeface="+mj-ea"/>
                <a:cs typeface="+mj-cs"/>
              </a:rPr>
              <a:t>Algorithm Complexity(contd..)</a:t>
            </a:r>
          </a:p>
        </p:txBody>
      </p:sp>
      <p:sp>
        <p:nvSpPr>
          <p:cNvPr id="4" name="Text Box 5"/>
          <p:cNvSpPr txBox="1">
            <a:spLocks noChangeArrowheads="1"/>
          </p:cNvSpPr>
          <p:nvPr/>
        </p:nvSpPr>
        <p:spPr bwMode="auto">
          <a:xfrm>
            <a:off x="228600" y="1447800"/>
            <a:ext cx="8229600" cy="4247317"/>
          </a:xfrm>
          <a:prstGeom prst="rect">
            <a:avLst/>
          </a:prstGeom>
          <a:noFill/>
          <a:ln w="9525">
            <a:noFill/>
            <a:miter lim="800000"/>
            <a:headEnd/>
            <a:tailEnd/>
          </a:ln>
        </p:spPr>
        <p:txBody>
          <a:bodyPr>
            <a:spAutoFit/>
          </a:bodyPr>
          <a:lstStyle/>
          <a:p>
            <a:pPr marL="800100" lvl="1" indent="-342900" algn="just">
              <a:spcBef>
                <a:spcPct val="50000"/>
              </a:spcBef>
            </a:pPr>
            <a:r>
              <a:rPr lang="en-US" sz="2400" b="1" dirty="0"/>
              <a:t>	Time-space tradeoff– </a:t>
            </a:r>
            <a:r>
              <a:rPr lang="en-US" sz="2400" dirty="0"/>
              <a:t>The best algorithm , hence best program , to solve a given problem is one that requires less space in memory and takes less time to complete its execution. But in practice, it is not always possible to achieve both of these objectives.</a:t>
            </a:r>
          </a:p>
          <a:p>
            <a:pPr marL="800100" lvl="1" indent="-342900" algn="just">
              <a:spcBef>
                <a:spcPct val="50000"/>
              </a:spcBef>
            </a:pPr>
            <a:r>
              <a:rPr lang="en-US" sz="2000" dirty="0"/>
              <a:t>	There may be more than one approach to solve a same problem. One such approach may require more space but takes less time to complete its </a:t>
            </a:r>
            <a:r>
              <a:rPr lang="en-US" sz="2000" dirty="0">
                <a:latin typeface="Cambria" panose="02040503050406030204" pitchFamily="18" charset="0"/>
              </a:rPr>
              <a:t>execution</a:t>
            </a:r>
            <a:r>
              <a:rPr lang="en-US" sz="2000" dirty="0"/>
              <a:t> while the other approach requires less space but takes more time to complete its execution. Thus, we may have to sacrifice one at the cost of the other. </a:t>
            </a:r>
            <a:r>
              <a:rPr lang="en-US" sz="2000" dirty="0" err="1"/>
              <a:t>Eg</a:t>
            </a:r>
            <a:r>
              <a:rPr lang="en-US" sz="2000" dirty="0"/>
              <a:t>: Merge Sort (fast but more space requirements ) and Bubble sort (slow but less space requirements )</a:t>
            </a:r>
          </a:p>
        </p:txBody>
      </p:sp>
    </p:spTree>
    <p:extLst>
      <p:ext uri="{BB962C8B-B14F-4D97-AF65-F5344CB8AC3E}">
        <p14:creationId xmlns:p14="http://schemas.microsoft.com/office/powerpoint/2010/main" val="189123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12</a:t>
            </a:fld>
            <a:endParaRPr lang="en-US"/>
          </a:p>
        </p:txBody>
      </p:sp>
      <p:sp>
        <p:nvSpPr>
          <p:cNvPr id="3" name="Rectangle 6"/>
          <p:cNvSpPr txBox="1">
            <a:spLocks noChangeArrowheads="1"/>
          </p:cNvSpPr>
          <p:nvPr/>
        </p:nvSpPr>
        <p:spPr>
          <a:xfrm>
            <a:off x="1219200" y="609600"/>
            <a:ext cx="6629400" cy="6858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mbria" pitchFamily="18" charset="0"/>
                <a:ea typeface="+mj-ea"/>
                <a:cs typeface="+mj-cs"/>
              </a:rPr>
              <a:t>Algorithm Complexity(contd..)</a:t>
            </a:r>
          </a:p>
        </p:txBody>
      </p:sp>
      <p:sp>
        <p:nvSpPr>
          <p:cNvPr id="4" name="Text Box 5"/>
          <p:cNvSpPr txBox="1">
            <a:spLocks noChangeArrowheads="1"/>
          </p:cNvSpPr>
          <p:nvPr/>
        </p:nvSpPr>
        <p:spPr bwMode="auto">
          <a:xfrm>
            <a:off x="228600" y="1447800"/>
            <a:ext cx="8229600" cy="4755148"/>
          </a:xfrm>
          <a:prstGeom prst="rect">
            <a:avLst/>
          </a:prstGeom>
          <a:noFill/>
          <a:ln w="9525">
            <a:noFill/>
            <a:miter lim="800000"/>
            <a:headEnd/>
            <a:tailEnd/>
          </a:ln>
        </p:spPr>
        <p:txBody>
          <a:bodyPr>
            <a:spAutoFit/>
          </a:bodyPr>
          <a:lstStyle/>
          <a:p>
            <a:pPr marL="800100" lvl="1" indent="-342900" algn="just">
              <a:spcBef>
                <a:spcPct val="50000"/>
              </a:spcBef>
            </a:pPr>
            <a:r>
              <a:rPr lang="en-US" sz="2400" b="1" dirty="0">
                <a:latin typeface="Cambria" panose="02040503050406030204" pitchFamily="18" charset="0"/>
              </a:rPr>
              <a:t>	1. Best case  Complexity – </a:t>
            </a:r>
            <a:r>
              <a:rPr lang="en-IN" sz="2000" dirty="0">
                <a:latin typeface="Cambria" panose="02040503050406030204" pitchFamily="18" charset="0"/>
              </a:rPr>
              <a:t>The term best-case performance is used in computer science to describe an algorithm's behaviour under optimal conditions. For example, the best case for a simple linear search on a list occurs when the desired element is the first element of the list.</a:t>
            </a:r>
            <a:endParaRPr lang="en-US" sz="2000" dirty="0">
              <a:latin typeface="Cambria" panose="02040503050406030204" pitchFamily="18" charset="0"/>
            </a:endParaRPr>
          </a:p>
          <a:p>
            <a:pPr marL="800100" lvl="1" indent="-342900" algn="just">
              <a:spcBef>
                <a:spcPct val="50000"/>
              </a:spcBef>
            </a:pPr>
            <a:r>
              <a:rPr lang="en-US" dirty="0">
                <a:latin typeface="Cambria" panose="02040503050406030204" pitchFamily="18" charset="0"/>
              </a:rPr>
              <a:t>	</a:t>
            </a:r>
            <a:r>
              <a:rPr lang="en-US" sz="2400" b="1" dirty="0">
                <a:latin typeface="Cambria" panose="02040503050406030204" pitchFamily="18" charset="0"/>
              </a:rPr>
              <a:t>2. Average Case  Complexity– </a:t>
            </a:r>
            <a:r>
              <a:rPr lang="en-US" sz="2000" dirty="0">
                <a:latin typeface="Cambria" panose="02040503050406030204" pitchFamily="18" charset="0"/>
              </a:rPr>
              <a:t>T</a:t>
            </a:r>
            <a:r>
              <a:rPr lang="en-IN" sz="2000" dirty="0">
                <a:latin typeface="Cambria" panose="02040503050406030204" pitchFamily="18" charset="0"/>
              </a:rPr>
              <a:t>he average-case complexity of an algorithm is the amount of some computational resource used by the algorithm, averaged over all possible inputs</a:t>
            </a:r>
            <a:endParaRPr lang="en-US" sz="2000" dirty="0">
              <a:latin typeface="Cambria" panose="02040503050406030204" pitchFamily="18" charset="0"/>
            </a:endParaRPr>
          </a:p>
          <a:p>
            <a:pPr marL="800100" lvl="1" indent="-342900" algn="just">
              <a:spcBef>
                <a:spcPct val="50000"/>
              </a:spcBef>
            </a:pPr>
            <a:r>
              <a:rPr lang="en-US" sz="2400" dirty="0">
                <a:latin typeface="Cambria" panose="02040503050406030204" pitchFamily="18" charset="0"/>
              </a:rPr>
              <a:t>	</a:t>
            </a:r>
            <a:r>
              <a:rPr lang="en-US" sz="2400" b="1" dirty="0">
                <a:latin typeface="Cambria" panose="02040503050406030204" pitchFamily="18" charset="0"/>
              </a:rPr>
              <a:t>3. Worst Case  Complexity– </a:t>
            </a:r>
            <a:r>
              <a:rPr lang="en-US" sz="2000" dirty="0">
                <a:latin typeface="Cambria" panose="02040503050406030204" pitchFamily="18" charset="0"/>
              </a:rPr>
              <a:t>T</a:t>
            </a:r>
            <a:r>
              <a:rPr lang="en-IN" sz="2000" dirty="0">
                <a:latin typeface="Cambria" panose="02040503050406030204" pitchFamily="18" charset="0"/>
              </a:rPr>
              <a:t>he worst-case measures the resources (e.g. running time, memory) an algorithm requires in the worst-case. It gives an upper bound on the resources required by the algorithm.</a:t>
            </a:r>
            <a:endParaRPr lang="en-US" sz="2000" dirty="0">
              <a:latin typeface="Cambria" panose="02040503050406030204" pitchFamily="18" charset="0"/>
            </a:endParaRPr>
          </a:p>
          <a:p>
            <a:pPr marL="800100" lvl="1" indent="-342900" algn="just">
              <a:spcBef>
                <a:spcPct val="50000"/>
              </a:spcBef>
            </a:pPr>
            <a:endParaRPr lang="en-US" dirty="0">
              <a:latin typeface="Cambria" panose="02040503050406030204" pitchFamily="18" charset="0"/>
            </a:endParaRPr>
          </a:p>
        </p:txBody>
      </p:sp>
    </p:spTree>
    <p:extLst>
      <p:ext uri="{BB962C8B-B14F-4D97-AF65-F5344CB8AC3E}">
        <p14:creationId xmlns:p14="http://schemas.microsoft.com/office/powerpoint/2010/main" val="25034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Asymptotic Notations</a:t>
            </a:r>
          </a:p>
        </p:txBody>
      </p:sp>
      <p:sp>
        <p:nvSpPr>
          <p:cNvPr id="3" name="Content Placeholder 2"/>
          <p:cNvSpPr>
            <a:spLocks noGrp="1"/>
          </p:cNvSpPr>
          <p:nvPr>
            <p:ph idx="1"/>
          </p:nvPr>
        </p:nvSpPr>
        <p:spPr/>
        <p:txBody>
          <a:bodyPr/>
          <a:lstStyle/>
          <a:p>
            <a:pPr marL="457200" indent="-457200" algn="just">
              <a:buAutoNum type="arabicParenR"/>
            </a:pPr>
            <a:r>
              <a:rPr lang="en-US" b="1" dirty="0"/>
              <a:t>Big oh ‘O’ Notation</a:t>
            </a:r>
            <a:r>
              <a:rPr lang="en-US" sz="2800" b="1" dirty="0"/>
              <a:t>: </a:t>
            </a:r>
            <a:r>
              <a:rPr lang="en-US" dirty="0"/>
              <a:t>Big O is the formal method of expressing the upper bound of an algorithm running time. It is a measure of longest amount of time it could possibly take for the algorithm to complete.</a:t>
            </a:r>
          </a:p>
          <a:p>
            <a:pPr marL="457200" indent="-457200" algn="just">
              <a:buAutoNum type="arabicParenR"/>
            </a:pPr>
            <a:endParaRPr lang="en-US" dirty="0"/>
          </a:p>
          <a:p>
            <a:pPr marL="457200" indent="-457200" algn="just">
              <a:buAutoNum type="arabicParenR"/>
            </a:pPr>
            <a:r>
              <a:rPr lang="en-US" dirty="0"/>
              <a:t>IN SIMPLE WORDS , BIG O NOTATION MEASURES HOW RUNNING TIME OR SPACE REQUIREMENTS OF YOUR PROGRAM GROWS WITH INPUT SIZE. </a:t>
            </a:r>
          </a:p>
        </p:txBody>
      </p:sp>
    </p:spTree>
    <p:extLst>
      <p:ext uri="{BB962C8B-B14F-4D97-AF65-F5344CB8AC3E}">
        <p14:creationId xmlns:p14="http://schemas.microsoft.com/office/powerpoint/2010/main" val="136804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STEPS TO COMPUTE BIG O  TIME COMPLEXITY </a:t>
            </a:r>
            <a:endParaRPr lang="en-IN" dirty="0"/>
          </a:p>
        </p:txBody>
      </p:sp>
      <p:sp>
        <p:nvSpPr>
          <p:cNvPr id="3" name="Content Placeholder 2"/>
          <p:cNvSpPr>
            <a:spLocks noGrp="1"/>
          </p:cNvSpPr>
          <p:nvPr>
            <p:ph idx="1"/>
          </p:nvPr>
        </p:nvSpPr>
        <p:spPr/>
        <p:txBody>
          <a:bodyPr/>
          <a:lstStyle/>
          <a:p>
            <a:pPr algn="just">
              <a:buNone/>
            </a:pPr>
            <a:r>
              <a:rPr lang="en-IN" b="1" dirty="0"/>
              <a:t>FOR A GIVEN EXPRESSION DO THE FOLLOWING :</a:t>
            </a:r>
          </a:p>
          <a:p>
            <a:pPr algn="just"/>
            <a:r>
              <a:rPr lang="en-IN" b="1" dirty="0"/>
              <a:t>DROP LOWER ORDER TERMS </a:t>
            </a:r>
          </a:p>
          <a:p>
            <a:pPr algn="just"/>
            <a:r>
              <a:rPr lang="en-IN" b="1" dirty="0"/>
              <a:t>DROP ALL CONSTANT MULTIPLIERS </a:t>
            </a:r>
            <a:endParaRPr lang="en-IN" dirty="0"/>
          </a:p>
        </p:txBody>
      </p:sp>
    </p:spTree>
    <p:extLst>
      <p:ext uri="{BB962C8B-B14F-4D97-AF65-F5344CB8AC3E}">
        <p14:creationId xmlns:p14="http://schemas.microsoft.com/office/powerpoint/2010/main" val="190791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8AF-DA3E-488B-8873-1BEF30FE1705}"/>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71D4C7D4-1653-4201-B0E6-360723D89D1E}"/>
              </a:ext>
            </a:extLst>
          </p:cNvPr>
          <p:cNvSpPr>
            <a:spLocks noGrp="1"/>
          </p:cNvSpPr>
          <p:nvPr>
            <p:ph idx="1"/>
          </p:nvPr>
        </p:nvSpPr>
        <p:spPr/>
        <p:txBody>
          <a:bodyPr/>
          <a:lstStyle/>
          <a:p>
            <a:r>
              <a:rPr lang="en-IN" dirty="0"/>
              <a:t>CALCULATE THE TIME COMPLEXITY OF THE GIVEN EXPRESSION </a:t>
            </a:r>
          </a:p>
          <a:p>
            <a:r>
              <a:rPr lang="en-IN" dirty="0"/>
              <a:t>2N</a:t>
            </a:r>
            <a:r>
              <a:rPr lang="en-IN" baseline="30000" dirty="0"/>
              <a:t>2</a:t>
            </a:r>
            <a:r>
              <a:rPr lang="en-IN" dirty="0"/>
              <a:t>+ 3N=1 </a:t>
            </a:r>
          </a:p>
        </p:txBody>
      </p:sp>
    </p:spTree>
    <p:extLst>
      <p:ext uri="{BB962C8B-B14F-4D97-AF65-F5344CB8AC3E}">
        <p14:creationId xmlns:p14="http://schemas.microsoft.com/office/powerpoint/2010/main" val="40182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4302-80CA-43EA-98C5-2824F6FCB820}"/>
              </a:ext>
            </a:extLst>
          </p:cNvPr>
          <p:cNvSpPr>
            <a:spLocks noGrp="1"/>
          </p:cNvSpPr>
          <p:nvPr>
            <p:ph type="title"/>
          </p:nvPr>
        </p:nvSpPr>
        <p:spPr/>
        <p:txBody>
          <a:bodyPr/>
          <a:lstStyle/>
          <a:p>
            <a:r>
              <a:rPr lang="en-IN" dirty="0"/>
              <a:t>LETS SEE THE TIME COMPLEXITY OF THE FOLLOWING CODES </a:t>
            </a:r>
          </a:p>
        </p:txBody>
      </p:sp>
      <p:sp>
        <p:nvSpPr>
          <p:cNvPr id="3" name="Content Placeholder 2">
            <a:extLst>
              <a:ext uri="{FF2B5EF4-FFF2-40B4-BE49-F238E27FC236}">
                <a16:creationId xmlns:a16="http://schemas.microsoft.com/office/drawing/2014/main" id="{B5D09318-377C-4CED-8B1A-FEA695C14B9D}"/>
              </a:ext>
            </a:extLst>
          </p:cNvPr>
          <p:cNvSpPr>
            <a:spLocks noGrp="1"/>
          </p:cNvSpPr>
          <p:nvPr>
            <p:ph idx="1"/>
          </p:nvPr>
        </p:nvSpPr>
        <p:spPr/>
        <p:txBody>
          <a:bodyPr/>
          <a:lstStyle/>
          <a:p>
            <a:r>
              <a:rPr lang="en-IN" dirty="0"/>
              <a:t>SINGLE LOOP</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r>
              <a:rPr lang="en-IN" sz="2000" dirty="0"/>
              <a:t>{</a:t>
            </a:r>
          </a:p>
          <a:p>
            <a:pPr marL="0" indent="0">
              <a:buNone/>
            </a:pPr>
            <a:r>
              <a:rPr lang="en-IN" sz="2000" dirty="0"/>
              <a:t>				x=</a:t>
            </a:r>
            <a:r>
              <a:rPr lang="en-IN" sz="2000" dirty="0" err="1"/>
              <a:t>a+b</a:t>
            </a:r>
            <a:r>
              <a:rPr lang="en-IN" sz="2000" dirty="0"/>
              <a:t>;</a:t>
            </a:r>
          </a:p>
          <a:p>
            <a:pPr marL="0" indent="0">
              <a:buNone/>
            </a:pPr>
            <a:r>
              <a:rPr lang="en-IN" sz="2000" dirty="0"/>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7641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4302-80CA-43EA-98C5-2824F6FCB820}"/>
              </a:ext>
            </a:extLst>
          </p:cNvPr>
          <p:cNvSpPr>
            <a:spLocks noGrp="1"/>
          </p:cNvSpPr>
          <p:nvPr>
            <p:ph type="title"/>
          </p:nvPr>
        </p:nvSpPr>
        <p:spPr/>
        <p:txBody>
          <a:bodyPr/>
          <a:lstStyle/>
          <a:p>
            <a:r>
              <a:rPr lang="en-IN" dirty="0"/>
              <a:t>LETS SEE THE TIME COMPLEXITY OF THE FOLLOWING CODES </a:t>
            </a:r>
          </a:p>
        </p:txBody>
      </p:sp>
      <p:sp>
        <p:nvSpPr>
          <p:cNvPr id="3" name="Content Placeholder 2">
            <a:extLst>
              <a:ext uri="{FF2B5EF4-FFF2-40B4-BE49-F238E27FC236}">
                <a16:creationId xmlns:a16="http://schemas.microsoft.com/office/drawing/2014/main" id="{B5D09318-377C-4CED-8B1A-FEA695C14B9D}"/>
              </a:ext>
            </a:extLst>
          </p:cNvPr>
          <p:cNvSpPr>
            <a:spLocks noGrp="1"/>
          </p:cNvSpPr>
          <p:nvPr>
            <p:ph idx="1"/>
          </p:nvPr>
        </p:nvSpPr>
        <p:spPr/>
        <p:txBody>
          <a:bodyPr/>
          <a:lstStyle/>
          <a:p>
            <a:r>
              <a:rPr lang="en-IN" dirty="0"/>
              <a:t>NESTED LOOP</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r>
              <a:rPr lang="en-IN" sz="2000" dirty="0"/>
              <a:t>{</a:t>
            </a:r>
          </a:p>
          <a:p>
            <a:pPr marL="0" indent="0">
              <a:buNone/>
            </a:pPr>
            <a:r>
              <a:rPr lang="en-IN" sz="2000" dirty="0"/>
              <a:t>				for(j=0;j&lt;</a:t>
            </a:r>
            <a:r>
              <a:rPr lang="en-IN" sz="2000" dirty="0" err="1"/>
              <a:t>m;j</a:t>
            </a:r>
            <a:r>
              <a:rPr lang="en-IN" sz="2000" dirty="0"/>
              <a:t>++)</a:t>
            </a:r>
          </a:p>
          <a:p>
            <a:pPr marL="0" indent="0">
              <a:buNone/>
            </a:pPr>
            <a:r>
              <a:rPr lang="en-IN" sz="2000" dirty="0"/>
              <a:t>					{</a:t>
            </a:r>
          </a:p>
          <a:p>
            <a:pPr marL="0" indent="0">
              <a:buNone/>
            </a:pPr>
            <a:r>
              <a:rPr lang="en-IN" sz="2000" dirty="0"/>
              <a:t>						x=</a:t>
            </a:r>
            <a:r>
              <a:rPr lang="en-IN" sz="2000" dirty="0" err="1"/>
              <a:t>a+b</a:t>
            </a:r>
            <a:r>
              <a:rPr lang="en-IN" sz="2000" dirty="0"/>
              <a:t>;</a:t>
            </a:r>
          </a:p>
          <a:p>
            <a:pPr marL="0" indent="0">
              <a:buNone/>
            </a:pPr>
            <a:r>
              <a:rPr lang="en-IN" sz="2000" dirty="0"/>
              <a:t>					}</a:t>
            </a:r>
          </a:p>
          <a:p>
            <a:pPr marL="0" indent="0">
              <a:buNone/>
            </a:pPr>
            <a:r>
              <a:rPr lang="en-IN" sz="2000" dirty="0"/>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6822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4302-80CA-43EA-98C5-2824F6FCB820}"/>
              </a:ext>
            </a:extLst>
          </p:cNvPr>
          <p:cNvSpPr>
            <a:spLocks noGrp="1"/>
          </p:cNvSpPr>
          <p:nvPr>
            <p:ph type="title"/>
          </p:nvPr>
        </p:nvSpPr>
        <p:spPr/>
        <p:txBody>
          <a:bodyPr/>
          <a:lstStyle/>
          <a:p>
            <a:r>
              <a:rPr lang="en-IN" dirty="0"/>
              <a:t>LETS SEE THE TIME COMPLEXITY OF THE FOLLOWING CODES </a:t>
            </a:r>
          </a:p>
        </p:txBody>
      </p:sp>
      <p:sp>
        <p:nvSpPr>
          <p:cNvPr id="3" name="Content Placeholder 2">
            <a:extLst>
              <a:ext uri="{FF2B5EF4-FFF2-40B4-BE49-F238E27FC236}">
                <a16:creationId xmlns:a16="http://schemas.microsoft.com/office/drawing/2014/main" id="{B5D09318-377C-4CED-8B1A-FEA695C14B9D}"/>
              </a:ext>
            </a:extLst>
          </p:cNvPr>
          <p:cNvSpPr>
            <a:spLocks noGrp="1"/>
          </p:cNvSpPr>
          <p:nvPr>
            <p:ph idx="1"/>
          </p:nvPr>
        </p:nvSpPr>
        <p:spPr/>
        <p:txBody>
          <a:bodyPr/>
          <a:lstStyle/>
          <a:p>
            <a:r>
              <a:rPr lang="en-IN" dirty="0"/>
              <a:t>SEQUENTIAL STATEMENTS</a:t>
            </a:r>
          </a:p>
          <a:p>
            <a:pPr marL="0" indent="0">
              <a:buNone/>
            </a:pPr>
            <a:r>
              <a:rPr lang="en-IN" dirty="0"/>
              <a:t> a=</a:t>
            </a:r>
            <a:r>
              <a:rPr lang="en-IN" dirty="0" err="1"/>
              <a:t>b+c</a:t>
            </a:r>
            <a:r>
              <a:rPr lang="en-IN" dirty="0"/>
              <a:t>;</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z=</a:t>
            </a:r>
            <a:r>
              <a:rPr lang="en-IN" dirty="0" err="1"/>
              <a:t>z+y</a:t>
            </a:r>
            <a:r>
              <a:rPr lang="en-IN" dirty="0"/>
              <a:t>;  </a:t>
            </a:r>
          </a:p>
          <a:p>
            <a:pPr marL="0" indent="0">
              <a:buNone/>
            </a:pPr>
            <a:r>
              <a:rPr lang="en-IN" dirty="0"/>
              <a:t>   } </a:t>
            </a:r>
          </a:p>
          <a:p>
            <a:pPr marL="0" indent="0">
              <a:buNone/>
            </a:pPr>
            <a:r>
              <a:rPr lang="en-IN" dirty="0"/>
              <a:t> for (j=0;j&lt;</a:t>
            </a:r>
            <a:r>
              <a:rPr lang="en-IN" dirty="0" err="1"/>
              <a:t>n;j</a:t>
            </a:r>
            <a:r>
              <a:rPr lang="en-IN" dirty="0"/>
              <a:t>++)</a:t>
            </a:r>
          </a:p>
          <a:p>
            <a:pPr marL="0" indent="0">
              <a:buNone/>
            </a:pPr>
            <a:r>
              <a:rPr lang="en-IN" dirty="0"/>
              <a:t>  {</a:t>
            </a:r>
          </a:p>
          <a:p>
            <a:pPr marL="0" indent="0">
              <a:buNone/>
            </a:pPr>
            <a:r>
              <a:rPr lang="en-IN" dirty="0"/>
              <a:t> a=</a:t>
            </a:r>
            <a:r>
              <a:rPr lang="en-IN" dirty="0" err="1"/>
              <a:t>a+b</a:t>
            </a:r>
            <a:r>
              <a:rPr lang="en-IN" dirty="0"/>
              <a:t>;</a:t>
            </a:r>
          </a:p>
          <a:p>
            <a:pPr marL="0" indent="0">
              <a:buNone/>
            </a:pPr>
            <a:r>
              <a:rPr lang="en-IN" dirty="0"/>
              <a: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8015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4302-80CA-43EA-98C5-2824F6FCB820}"/>
              </a:ext>
            </a:extLst>
          </p:cNvPr>
          <p:cNvSpPr>
            <a:spLocks noGrp="1"/>
          </p:cNvSpPr>
          <p:nvPr>
            <p:ph type="title"/>
          </p:nvPr>
        </p:nvSpPr>
        <p:spPr/>
        <p:txBody>
          <a:bodyPr/>
          <a:lstStyle/>
          <a:p>
            <a:r>
              <a:rPr lang="en-IN" dirty="0"/>
              <a:t>LETS SEE THE TIME COMPLEXITY OF THE FOLLOWING CODES </a:t>
            </a:r>
          </a:p>
        </p:txBody>
      </p:sp>
      <p:sp>
        <p:nvSpPr>
          <p:cNvPr id="3" name="Content Placeholder 2">
            <a:extLst>
              <a:ext uri="{FF2B5EF4-FFF2-40B4-BE49-F238E27FC236}">
                <a16:creationId xmlns:a16="http://schemas.microsoft.com/office/drawing/2014/main" id="{B5D09318-377C-4CED-8B1A-FEA695C14B9D}"/>
              </a:ext>
            </a:extLst>
          </p:cNvPr>
          <p:cNvSpPr>
            <a:spLocks noGrp="1"/>
          </p:cNvSpPr>
          <p:nvPr>
            <p:ph idx="1"/>
          </p:nvPr>
        </p:nvSpPr>
        <p:spPr/>
        <p:txBody>
          <a:bodyPr>
            <a:normAutofit fontScale="92500" lnSpcReduction="10000"/>
          </a:bodyPr>
          <a:lstStyle/>
          <a:p>
            <a:r>
              <a:rPr lang="en-IN" dirty="0"/>
              <a:t>If –Else statements</a:t>
            </a:r>
          </a:p>
          <a:p>
            <a:pPr marL="0" indent="0">
              <a:buNone/>
            </a:pPr>
            <a:r>
              <a:rPr lang="en-IN" dirty="0"/>
              <a:t> if( condition1)</a:t>
            </a:r>
          </a:p>
          <a:p>
            <a:pPr marL="0" indent="0">
              <a:buNone/>
            </a:pPr>
            <a:r>
              <a:rPr lang="en-IN" dirty="0"/>
              <a:t>{</a:t>
            </a:r>
          </a:p>
          <a:p>
            <a:pPr marL="0" indent="0">
              <a:buNone/>
            </a:pPr>
            <a:r>
              <a:rPr lang="en-IN" dirty="0"/>
              <a:t> for(……</a:t>
            </a:r>
            <a:r>
              <a:rPr lang="en-IN" dirty="0" err="1"/>
              <a:t>i</a:t>
            </a:r>
            <a:r>
              <a:rPr lang="en-IN" dirty="0"/>
              <a:t>&lt;n…..)</a:t>
            </a:r>
          </a:p>
          <a:p>
            <a:pPr marL="0" indent="0">
              <a:buNone/>
            </a:pPr>
            <a:r>
              <a:rPr lang="en-IN" dirty="0"/>
              <a:t>{</a:t>
            </a:r>
          </a:p>
          <a:p>
            <a:pPr marL="0" indent="0">
              <a:buNone/>
            </a:pPr>
            <a:r>
              <a:rPr lang="en-IN" dirty="0"/>
              <a:t>…</a:t>
            </a:r>
          </a:p>
          <a:p>
            <a:pPr marL="0" indent="0">
              <a:buNone/>
            </a:pPr>
            <a:r>
              <a:rPr lang="en-IN" dirty="0"/>
              <a:t>}}</a:t>
            </a:r>
          </a:p>
          <a:p>
            <a:pPr marL="0" indent="0">
              <a:buNone/>
            </a:pPr>
            <a:r>
              <a:rPr lang="en-IN" dirty="0"/>
              <a:t> else</a:t>
            </a:r>
          </a:p>
          <a:p>
            <a:pPr marL="0" indent="0">
              <a:buNone/>
            </a:pPr>
            <a:r>
              <a:rPr lang="en-IN" dirty="0"/>
              <a:t>{</a:t>
            </a:r>
          </a:p>
          <a:p>
            <a:pPr marL="0" indent="0">
              <a:buNone/>
            </a:pPr>
            <a:r>
              <a:rPr lang="en-IN" dirty="0"/>
              <a:t>for (……</a:t>
            </a:r>
            <a:r>
              <a:rPr lang="en-IN" dirty="0" err="1"/>
              <a:t>i</a:t>
            </a:r>
            <a:r>
              <a:rPr lang="en-IN" dirty="0"/>
              <a:t>&lt;n…)</a:t>
            </a:r>
          </a:p>
          <a:p>
            <a:pPr marL="0" indent="0">
              <a:buNone/>
            </a:pPr>
            <a:r>
              <a:rPr lang="en-IN" dirty="0"/>
              <a:t>{for(….j&lt;n….)</a:t>
            </a:r>
          </a:p>
          <a:p>
            <a:pPr marL="0" indent="0">
              <a:buNone/>
            </a:pPr>
            <a:r>
              <a:rPr lang="en-IN" dirty="0"/>
              <a:t>{………}}</a:t>
            </a:r>
          </a:p>
        </p:txBody>
      </p:sp>
    </p:spTree>
    <p:extLst>
      <p:ext uri="{BB962C8B-B14F-4D97-AF65-F5344CB8AC3E}">
        <p14:creationId xmlns:p14="http://schemas.microsoft.com/office/powerpoint/2010/main" val="344447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EC47-99DB-43D2-9614-E459058794FF}"/>
              </a:ext>
            </a:extLst>
          </p:cNvPr>
          <p:cNvSpPr>
            <a:spLocks noGrp="1"/>
          </p:cNvSpPr>
          <p:nvPr>
            <p:ph type="title"/>
          </p:nvPr>
        </p:nvSpPr>
        <p:spPr/>
        <p:txBody>
          <a:bodyPr/>
          <a:lstStyle/>
          <a:p>
            <a:r>
              <a:rPr lang="en-IN" dirty="0"/>
              <a:t>Space Complexity</a:t>
            </a:r>
          </a:p>
        </p:txBody>
      </p:sp>
      <p:sp>
        <p:nvSpPr>
          <p:cNvPr id="3" name="Content Placeholder 2">
            <a:extLst>
              <a:ext uri="{FF2B5EF4-FFF2-40B4-BE49-F238E27FC236}">
                <a16:creationId xmlns:a16="http://schemas.microsoft.com/office/drawing/2014/main" id="{13B908A3-58C7-4B6B-92C9-3B920804240D}"/>
              </a:ext>
            </a:extLst>
          </p:cNvPr>
          <p:cNvSpPr>
            <a:spLocks noGrp="1"/>
          </p:cNvSpPr>
          <p:nvPr>
            <p:ph idx="1"/>
          </p:nvPr>
        </p:nvSpPr>
        <p:spPr/>
        <p:txBody>
          <a:bodyPr/>
          <a:lstStyle/>
          <a:p>
            <a:r>
              <a:rPr lang="en-IN" dirty="0"/>
              <a:t>Another factor that affects the execution of Algorithm is SPACE. </a:t>
            </a:r>
          </a:p>
          <a:p>
            <a:r>
              <a:rPr lang="en-IN" dirty="0"/>
              <a:t>Space Complexity Quantifies the amount of space required by algorithm.</a:t>
            </a:r>
          </a:p>
          <a:p>
            <a:r>
              <a:rPr lang="en-IN" dirty="0" err="1"/>
              <a:t>Eg</a:t>
            </a:r>
            <a:r>
              <a:rPr lang="en-IN" dirty="0"/>
              <a:t>:</a:t>
            </a:r>
          </a:p>
          <a:p>
            <a:pPr marL="0" indent="0">
              <a:buNone/>
            </a:pPr>
            <a:r>
              <a:rPr lang="en-IN" dirty="0"/>
              <a:t>   {</a:t>
            </a:r>
          </a:p>
          <a:p>
            <a:pPr marL="0" indent="0">
              <a:buNone/>
            </a:pPr>
            <a:r>
              <a:rPr lang="en-IN" dirty="0"/>
              <a:t>    int </a:t>
            </a:r>
            <a:r>
              <a:rPr lang="en-IN" dirty="0" err="1"/>
              <a:t>a,b,c</a:t>
            </a:r>
            <a:r>
              <a:rPr lang="en-IN" dirty="0"/>
              <a:t>;</a:t>
            </a:r>
          </a:p>
          <a:p>
            <a:pPr marL="0" indent="0">
              <a:buNone/>
            </a:pPr>
            <a:r>
              <a:rPr lang="en-IN" dirty="0"/>
              <a:t>    z=</a:t>
            </a:r>
            <a:r>
              <a:rPr lang="en-IN" dirty="0" err="1"/>
              <a:t>a+b+c</a:t>
            </a:r>
            <a:r>
              <a:rPr lang="en-IN" dirty="0"/>
              <a:t>;</a:t>
            </a:r>
          </a:p>
          <a:p>
            <a:pPr marL="0" indent="0">
              <a:buNone/>
            </a:pPr>
            <a:r>
              <a:rPr lang="en-IN" dirty="0"/>
              <a:t>    return(z);</a:t>
            </a:r>
          </a:p>
          <a:p>
            <a:pPr marL="0" indent="0">
              <a:buNone/>
            </a:pPr>
            <a:r>
              <a:rPr lang="en-IN" dirty="0"/>
              <a:t>   } // assume integer takes 4 bytes of memory</a:t>
            </a:r>
          </a:p>
        </p:txBody>
      </p:sp>
    </p:spTree>
    <p:extLst>
      <p:ext uri="{BB962C8B-B14F-4D97-AF65-F5344CB8AC3E}">
        <p14:creationId xmlns:p14="http://schemas.microsoft.com/office/powerpoint/2010/main" val="2586395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Various complexities of algorithms</a:t>
            </a:r>
          </a:p>
        </p:txBody>
      </p:sp>
      <p:sp>
        <p:nvSpPr>
          <p:cNvPr id="3" name="Content Placeholder 2"/>
          <p:cNvSpPr>
            <a:spLocks noGrp="1"/>
          </p:cNvSpPr>
          <p:nvPr>
            <p:ph idx="1"/>
          </p:nvPr>
        </p:nvSpPr>
        <p:spPr/>
        <p:txBody>
          <a:bodyPr>
            <a:normAutofit fontScale="77500" lnSpcReduction="20000"/>
          </a:bodyPr>
          <a:lstStyle/>
          <a:p>
            <a:r>
              <a:rPr lang="en-US" b="1" dirty="0"/>
              <a:t>Constant: </a:t>
            </a:r>
            <a:r>
              <a:rPr lang="en-US" dirty="0"/>
              <a:t>O(1)</a:t>
            </a:r>
            <a:r>
              <a:rPr lang="en-US" dirty="0">
                <a:sym typeface="Wingdings" pitchFamily="2" charset="2"/>
              </a:rPr>
              <a:t> constant number of operations, not depending on the input data size, </a:t>
            </a:r>
          </a:p>
          <a:p>
            <a:pPr>
              <a:buNone/>
            </a:pPr>
            <a:r>
              <a:rPr lang="en-US" dirty="0">
                <a:sym typeface="Wingdings" pitchFamily="2" charset="2"/>
              </a:rPr>
              <a:t>		e.g. n=10000 1 operation.</a:t>
            </a:r>
            <a:endParaRPr lang="en-US" b="1" dirty="0"/>
          </a:p>
          <a:p>
            <a:r>
              <a:rPr lang="en-US" b="1" dirty="0"/>
              <a:t>Logarithmic: </a:t>
            </a:r>
            <a:r>
              <a:rPr lang="en-US" dirty="0"/>
              <a:t>O(log n)</a:t>
            </a:r>
            <a:r>
              <a:rPr lang="en-US" dirty="0">
                <a:sym typeface="Wingdings" pitchFamily="2" charset="2"/>
              </a:rPr>
              <a:t> No. of operations proportional of log n where n is the size of input data,</a:t>
            </a:r>
          </a:p>
          <a:p>
            <a:pPr>
              <a:buNone/>
            </a:pPr>
            <a:r>
              <a:rPr lang="en-US" dirty="0">
                <a:sym typeface="Wingdings" pitchFamily="2" charset="2"/>
              </a:rPr>
              <a:t>		 e.g. n=100010operations.</a:t>
            </a:r>
            <a:endParaRPr lang="en-US" b="1" dirty="0"/>
          </a:p>
          <a:p>
            <a:r>
              <a:rPr lang="en-US" b="1" dirty="0"/>
              <a:t>Linear: </a:t>
            </a:r>
            <a:r>
              <a:rPr lang="en-US" dirty="0"/>
              <a:t>O(n)</a:t>
            </a:r>
            <a:r>
              <a:rPr lang="en-US" dirty="0">
                <a:sym typeface="Wingdings" pitchFamily="2" charset="2"/>
              </a:rPr>
              <a:t></a:t>
            </a:r>
            <a:r>
              <a:rPr lang="en-US" dirty="0"/>
              <a:t>no. of operations proportional to the input data size, </a:t>
            </a:r>
          </a:p>
          <a:p>
            <a:pPr>
              <a:buNone/>
            </a:pPr>
            <a:r>
              <a:rPr lang="en-US" dirty="0"/>
              <a:t>		e.g. n=10000</a:t>
            </a:r>
            <a:r>
              <a:rPr lang="en-US" dirty="0">
                <a:sym typeface="Wingdings" pitchFamily="2" charset="2"/>
              </a:rPr>
              <a:t> 10000operations.</a:t>
            </a:r>
            <a:endParaRPr lang="en-US" b="1" dirty="0"/>
          </a:p>
          <a:p>
            <a:r>
              <a:rPr lang="en-US" b="1" dirty="0"/>
              <a:t>Quadratic: </a:t>
            </a:r>
            <a:r>
              <a:rPr lang="en-US" dirty="0"/>
              <a:t>O(</a:t>
            </a:r>
            <a:r>
              <a:rPr lang="en-IN" dirty="0"/>
              <a:t>n</a:t>
            </a:r>
            <a:r>
              <a:rPr lang="en-IN" baseline="30000" dirty="0"/>
              <a:t>2</a:t>
            </a:r>
            <a:r>
              <a:rPr lang="en-US" dirty="0"/>
              <a:t>)</a:t>
            </a:r>
            <a:r>
              <a:rPr lang="en-US" dirty="0">
                <a:sym typeface="Wingdings" pitchFamily="2" charset="2"/>
              </a:rPr>
              <a:t></a:t>
            </a:r>
            <a:r>
              <a:rPr lang="en-US" dirty="0"/>
              <a:t>No. of operations proportional to the square of the size of the input data.</a:t>
            </a:r>
          </a:p>
          <a:p>
            <a:pPr>
              <a:buNone/>
            </a:pPr>
            <a:r>
              <a:rPr lang="en-US" dirty="0"/>
              <a:t>		e.g. n=500</a:t>
            </a:r>
            <a:r>
              <a:rPr lang="en-US" dirty="0">
                <a:sym typeface="Wingdings" pitchFamily="2" charset="2"/>
              </a:rPr>
              <a:t>250000 operations</a:t>
            </a:r>
            <a:endParaRPr lang="en-US" dirty="0"/>
          </a:p>
          <a:p>
            <a:r>
              <a:rPr lang="en-US" b="1" dirty="0"/>
              <a:t>Cubic: </a:t>
            </a:r>
            <a:r>
              <a:rPr lang="en-US" dirty="0"/>
              <a:t>O(</a:t>
            </a:r>
            <a:r>
              <a:rPr lang="en-IN" dirty="0"/>
              <a:t>n</a:t>
            </a:r>
            <a:r>
              <a:rPr lang="en-IN" baseline="30000" dirty="0"/>
              <a:t>3</a:t>
            </a:r>
            <a:r>
              <a:rPr lang="en-US" dirty="0"/>
              <a:t>)</a:t>
            </a:r>
            <a:r>
              <a:rPr lang="en-US" dirty="0">
                <a:sym typeface="Wingdings" pitchFamily="2" charset="2"/>
              </a:rPr>
              <a:t> no. of operations proportional to the cube of the size of the input data,</a:t>
            </a:r>
          </a:p>
          <a:p>
            <a:pPr>
              <a:buNone/>
            </a:pPr>
            <a:r>
              <a:rPr lang="en-US" dirty="0">
                <a:sym typeface="Wingdings" pitchFamily="2" charset="2"/>
              </a:rPr>
              <a:t>		e.g. n=10 1000 operations</a:t>
            </a:r>
            <a:endParaRPr lang="en-US" dirty="0"/>
          </a:p>
          <a:p>
            <a:r>
              <a:rPr lang="en-US" b="1" dirty="0"/>
              <a:t>Exponential: </a:t>
            </a:r>
            <a:r>
              <a:rPr lang="en-US" dirty="0"/>
              <a:t> exponential no. of operations, fast growing,</a:t>
            </a:r>
          </a:p>
          <a:p>
            <a:pPr>
              <a:buNone/>
            </a:pPr>
            <a:r>
              <a:rPr lang="en-US" dirty="0"/>
              <a:t>		e.g. n=20</a:t>
            </a:r>
            <a:r>
              <a:rPr lang="en-US" dirty="0">
                <a:sym typeface="Wingdings" pitchFamily="2" charset="2"/>
              </a:rPr>
              <a:t> 1048576 operations.</a:t>
            </a:r>
            <a:endParaRPr lang="en-US" dirty="0"/>
          </a:p>
        </p:txBody>
      </p:sp>
    </p:spTree>
    <p:extLst>
      <p:ext uri="{BB962C8B-B14F-4D97-AF65-F5344CB8AC3E}">
        <p14:creationId xmlns:p14="http://schemas.microsoft.com/office/powerpoint/2010/main" val="262397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References</a:t>
            </a:r>
          </a:p>
        </p:txBody>
      </p:sp>
      <p:sp>
        <p:nvSpPr>
          <p:cNvPr id="3" name="Content Placeholder 2"/>
          <p:cNvSpPr>
            <a:spLocks noGrp="1"/>
          </p:cNvSpPr>
          <p:nvPr>
            <p:ph idx="1"/>
          </p:nvPr>
        </p:nvSpPr>
        <p:spPr/>
        <p:txBody>
          <a:bodyPr/>
          <a:lstStyle/>
          <a:p>
            <a:pPr algn="just"/>
            <a:r>
              <a:rPr lang="en-US" dirty="0" err="1"/>
              <a:t>Lipschutz</a:t>
            </a:r>
            <a:r>
              <a:rPr lang="en-US" dirty="0"/>
              <a:t>, Seymour, “Data Structures”, </a:t>
            </a:r>
            <a:r>
              <a:rPr lang="en-US" dirty="0" err="1"/>
              <a:t>Schaum's</a:t>
            </a:r>
            <a:r>
              <a:rPr lang="en-US" dirty="0"/>
              <a:t> Outline Series, Tata McGraw Hill.</a:t>
            </a:r>
          </a:p>
          <a:p>
            <a:pPr algn="just"/>
            <a:r>
              <a:rPr lang="en-US" dirty="0"/>
              <a:t>Goodrich, Michael T., </a:t>
            </a:r>
            <a:r>
              <a:rPr lang="en-US" dirty="0" err="1"/>
              <a:t>Tamassia</a:t>
            </a:r>
            <a:r>
              <a:rPr lang="en-US" dirty="0"/>
              <a:t>, Roberto, and Mount, David M., “Data Structures and Algorithms in C++”, Wiley Student Edition.</a:t>
            </a:r>
          </a:p>
          <a:p>
            <a:pPr algn="just"/>
            <a:r>
              <a:rPr lang="en-US" dirty="0"/>
              <a:t>https://www.tutorialspoint.com/data_structures_algorithms/algorithms_basics.htm</a:t>
            </a:r>
          </a:p>
          <a:p>
            <a:pPr algn="just"/>
            <a:r>
              <a:rPr lang="en-US" dirty="0"/>
              <a:t>https://www.cs.utexas.edu/users/djimenez/utsa/cs1723/lecture2.html</a:t>
            </a:r>
          </a:p>
        </p:txBody>
      </p:sp>
    </p:spTree>
    <p:extLst>
      <p:ext uri="{BB962C8B-B14F-4D97-AF65-F5344CB8AC3E}">
        <p14:creationId xmlns:p14="http://schemas.microsoft.com/office/powerpoint/2010/main" val="25332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Books Recommended</a:t>
            </a:r>
          </a:p>
        </p:txBody>
      </p:sp>
      <p:sp>
        <p:nvSpPr>
          <p:cNvPr id="3" name="Content Placeholder 2"/>
          <p:cNvSpPr>
            <a:spLocks noGrp="1"/>
          </p:cNvSpPr>
          <p:nvPr>
            <p:ph idx="1"/>
          </p:nvPr>
        </p:nvSpPr>
        <p:spPr/>
        <p:txBody>
          <a:bodyPr/>
          <a:lstStyle/>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0BB106C-323F-4745-9D34-AC357844FFB8}"/>
              </a:ext>
            </a:extLst>
          </p:cNvPr>
          <p:cNvSpPr/>
          <p:nvPr/>
        </p:nvSpPr>
        <p:spPr>
          <a:xfrm>
            <a:off x="0" y="0"/>
            <a:ext cx="9144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fontAlgn="auto">
              <a:spcBef>
                <a:spcPts val="0"/>
              </a:spcBef>
              <a:spcAft>
                <a:spcPts val="0"/>
              </a:spcAft>
              <a:defRPr/>
            </a:pPr>
            <a:r>
              <a:rPr lang="en-US" dirty="0">
                <a:solidFill>
                  <a:prstClr val="white"/>
                </a:solidFill>
                <a:latin typeface="Calibri Light"/>
                <a:cs typeface="+mn-cs"/>
              </a:rPr>
              <a:t> </a:t>
            </a:r>
          </a:p>
        </p:txBody>
      </p:sp>
      <p:cxnSp>
        <p:nvCxnSpPr>
          <p:cNvPr id="18" name="Straight Connector 17">
            <a:extLst>
              <a:ext uri="{FF2B5EF4-FFF2-40B4-BE49-F238E27FC236}">
                <a16:creationId xmlns:a16="http://schemas.microsoft.com/office/drawing/2014/main" id="{66F5083D-29AE-44B8-8631-41194D04CC8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86CC2D7-1801-45CD-8ECE-CF6513BC7DE6}"/>
              </a:ext>
            </a:extLst>
          </p:cNvPr>
          <p:cNvCxnSpPr>
            <a:cxnSpLocks/>
          </p:cNvCxnSpPr>
          <p:nvPr/>
        </p:nvCxnSpPr>
        <p:spPr>
          <a:xfrm>
            <a:off x="7627938" y="0"/>
            <a:ext cx="496887"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989160F-CBC6-4D87-890C-79215BAA85BD}"/>
              </a:ext>
            </a:extLst>
          </p:cNvPr>
          <p:cNvCxnSpPr>
            <a:cxnSpLocks/>
          </p:cNvCxnSpPr>
          <p:nvPr/>
        </p:nvCxnSpPr>
        <p:spPr>
          <a:xfrm>
            <a:off x="550863" y="6294438"/>
            <a:ext cx="4191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97679A-1366-4BD9-811B-C523A0A72028}"/>
              </a:ext>
            </a:extLst>
          </p:cNvPr>
          <p:cNvCxnSpPr>
            <a:cxnSpLocks/>
          </p:cNvCxnSpPr>
          <p:nvPr/>
        </p:nvCxnSpPr>
        <p:spPr>
          <a:xfrm>
            <a:off x="293688" y="5129213"/>
            <a:ext cx="1295400"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56" name="Title 1">
            <a:extLst>
              <a:ext uri="{FF2B5EF4-FFF2-40B4-BE49-F238E27FC236}">
                <a16:creationId xmlns:a16="http://schemas.microsoft.com/office/drawing/2014/main" id="{22A6620D-2F32-43EF-924E-F5DAE3208A41}"/>
              </a:ext>
            </a:extLst>
          </p:cNvPr>
          <p:cNvSpPr txBox="1">
            <a:spLocks/>
          </p:cNvSpPr>
          <p:nvPr/>
        </p:nvSpPr>
        <p:spPr bwMode="auto">
          <a:xfrm>
            <a:off x="1114425" y="2249488"/>
            <a:ext cx="8043863"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0">
                <a:solidFill>
                  <a:srgbClr val="FFFFFF"/>
                </a:solidFill>
                <a:latin typeface="Casper"/>
                <a:cs typeface="Segoe UI" panose="020B0502040204020203" pitchFamily="34" charset="0"/>
              </a:rPr>
              <a:t>THANK YOU</a:t>
            </a:r>
          </a:p>
        </p:txBody>
      </p:sp>
      <p:sp>
        <p:nvSpPr>
          <p:cNvPr id="2057" name="Diamond 6">
            <a:extLst>
              <a:ext uri="{FF2B5EF4-FFF2-40B4-BE49-F238E27FC236}">
                <a16:creationId xmlns:a16="http://schemas.microsoft.com/office/drawing/2014/main" id="{A5FB1147-1569-4D43-BA05-CAC43D912774}"/>
              </a:ext>
            </a:extLst>
          </p:cNvPr>
          <p:cNvSpPr>
            <a:spLocks noChangeArrowheads="1"/>
          </p:cNvSpPr>
          <p:nvPr/>
        </p:nvSpPr>
        <p:spPr bwMode="auto">
          <a:xfrm>
            <a:off x="1981200"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sp>
        <p:nvSpPr>
          <p:cNvPr id="2058" name="Diamond 6">
            <a:extLst>
              <a:ext uri="{FF2B5EF4-FFF2-40B4-BE49-F238E27FC236}">
                <a16:creationId xmlns:a16="http://schemas.microsoft.com/office/drawing/2014/main" id="{9D42DE0C-9FD3-4C00-8738-D5F2D8F8BCBD}"/>
              </a:ext>
            </a:extLst>
          </p:cNvPr>
          <p:cNvSpPr>
            <a:spLocks noChangeArrowheads="1"/>
          </p:cNvSpPr>
          <p:nvPr/>
        </p:nvSpPr>
        <p:spPr bwMode="auto">
          <a:xfrm>
            <a:off x="2174875"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grpSp>
        <p:nvGrpSpPr>
          <p:cNvPr id="2059" name="Group 28">
            <a:extLst>
              <a:ext uri="{FF2B5EF4-FFF2-40B4-BE49-F238E27FC236}">
                <a16:creationId xmlns:a16="http://schemas.microsoft.com/office/drawing/2014/main" id="{39D7E287-C525-4127-873A-FC17DD1357AF}"/>
              </a:ext>
            </a:extLst>
          </p:cNvPr>
          <p:cNvGrpSpPr>
            <a:grpSpLocks/>
          </p:cNvGrpSpPr>
          <p:nvPr/>
        </p:nvGrpSpPr>
        <p:grpSpPr bwMode="auto">
          <a:xfrm>
            <a:off x="179388" y="152400"/>
            <a:ext cx="306387" cy="1612900"/>
            <a:chOff x="83821" y="0"/>
            <a:chExt cx="219636" cy="903079"/>
          </a:xfrm>
        </p:grpSpPr>
        <p:sp>
          <p:nvSpPr>
            <p:cNvPr id="30" name="Rectangle 29">
              <a:extLst>
                <a:ext uri="{FF2B5EF4-FFF2-40B4-BE49-F238E27FC236}">
                  <a16:creationId xmlns:a16="http://schemas.microsoft.com/office/drawing/2014/main" id="{0823A116-E44C-4693-A295-16FF4C42BDE9}"/>
                </a:ext>
              </a:extLst>
            </p:cNvPr>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a:extLst>
                <a:ext uri="{FF2B5EF4-FFF2-40B4-BE49-F238E27FC236}">
                  <a16:creationId xmlns:a16="http://schemas.microsoft.com/office/drawing/2014/main" id="{A32D3E11-D05F-4883-A839-F438777B49D5}"/>
                </a:ext>
              </a:extLst>
            </p:cNvPr>
            <p:cNvSpPr/>
            <p:nvPr/>
          </p:nvSpPr>
          <p:spPr>
            <a:xfrm>
              <a:off x="84959" y="408874"/>
              <a:ext cx="218498"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a:extLst>
                <a:ext uri="{FF2B5EF4-FFF2-40B4-BE49-F238E27FC236}">
                  <a16:creationId xmlns:a16="http://schemas.microsoft.com/office/drawing/2014/main" id="{3DFD45CE-1ECF-4300-8E00-62C446A4AB4D}"/>
                </a:ext>
              </a:extLst>
            </p:cNvPr>
            <p:cNvSpPr/>
            <p:nvPr/>
          </p:nvSpPr>
          <p:spPr>
            <a:xfrm>
              <a:off x="83821" y="210659"/>
              <a:ext cx="218498"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050" name="Object 18">
              <a:extLst>
                <a:ext uri="{FF2B5EF4-FFF2-40B4-BE49-F238E27FC236}">
                  <a16:creationId xmlns:a16="http://schemas.microsoft.com/office/drawing/2014/main" id="{4D95D803-198C-4A3B-955A-65202DDA40BD}"/>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2050" name="Object 18">
                          <a:extLst>
                            <a:ext uri="{FF2B5EF4-FFF2-40B4-BE49-F238E27FC236}">
                              <a16:creationId xmlns:a16="http://schemas.microsoft.com/office/drawing/2014/main" id="{4D95D803-198C-4A3B-955A-65202DDA4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id="{4B40A844-A48D-4B22-A38E-297E9E692D21}"/>
              </a:ext>
            </a:extLst>
          </p:cNvPr>
          <p:cNvSpPr txBox="1">
            <a:spLocks noGrp="1" noChangeArrowheads="1"/>
          </p:cNvSpPr>
          <p:nvPr>
            <p:ph type="title"/>
          </p:nvPr>
        </p:nvSpPr>
        <p:spPr bwMode="auto">
          <a:xfrm>
            <a:off x="336550" y="1735118"/>
            <a:ext cx="3343275" cy="9541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dirty="0"/>
              <a:t>ALGORITHM COMPLEXITY</a:t>
            </a:r>
            <a:endParaRPr lang="en-US" altLang="en-US" sz="1600" dirty="0">
              <a:latin typeface="Raleway ExtraBold"/>
            </a:endParaRPr>
          </a:p>
        </p:txBody>
      </p:sp>
      <p:sp>
        <p:nvSpPr>
          <p:cNvPr id="2" name="Rectangle 1">
            <a:extLst>
              <a:ext uri="{FF2B5EF4-FFF2-40B4-BE49-F238E27FC236}">
                <a16:creationId xmlns:a16="http://schemas.microsoft.com/office/drawing/2014/main"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id="{3F7CCB91-B375-4CEF-A547-AE1B7313FCBE}"/>
              </a:ext>
            </a:extLst>
          </p:cNvPr>
          <p:cNvGraphicFramePr>
            <a:graphicFrameLocks noGrp="1"/>
          </p:cNvGraphicFramePr>
          <p:nvPr/>
        </p:nvGraphicFramePr>
        <p:xfrm>
          <a:off x="141288" y="3721100"/>
          <a:ext cx="4278312" cy="2681385"/>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val="20000"/>
                    </a:ext>
                  </a:extLst>
                </a:gridCol>
                <a:gridCol w="2852165">
                  <a:extLst>
                    <a:ext uri="{9D8B030D-6E8A-4147-A177-3AD203B41FA5}">
                      <a16:colId xmlns:a16="http://schemas.microsoft.com/office/drawing/2014/main" val="20001"/>
                    </a:ext>
                  </a:extLst>
                </a:gridCol>
                <a:gridCol w="780164">
                  <a:extLst>
                    <a:ext uri="{9D8B030D-6E8A-4147-A177-3AD203B41FA5}">
                      <a16:colId xmlns:a16="http://schemas.microsoft.com/office/drawing/2014/main"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understand role of algorithms in science and practice of computing..</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gain familiarization with different algorithm design techniques.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apply different algorithm design techniques for solving engineering and related problems and study their performance.</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3"/>
                  </a:ext>
                </a:extLst>
              </a:tr>
            </a:tbl>
          </a:graphicData>
        </a:graphic>
      </p:graphicFrame>
      <p:sp>
        <p:nvSpPr>
          <p:cNvPr id="19485" name="Rectangle 10">
            <a:extLst>
              <a:ext uri="{FF2B5EF4-FFF2-40B4-BE49-F238E27FC236}">
                <a16:creationId xmlns:a16="http://schemas.microsoft.com/office/drawing/2014/main"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Lecture Objectives</a:t>
            </a:r>
          </a:p>
        </p:txBody>
      </p:sp>
      <p:sp>
        <p:nvSpPr>
          <p:cNvPr id="3" name="Content Placeholder 2"/>
          <p:cNvSpPr>
            <a:spLocks noGrp="1"/>
          </p:cNvSpPr>
          <p:nvPr>
            <p:ph idx="1"/>
          </p:nvPr>
        </p:nvSpPr>
        <p:spPr/>
        <p:txBody>
          <a:bodyPr/>
          <a:lstStyle/>
          <a:p>
            <a:r>
              <a:rPr lang="en-US" dirty="0"/>
              <a:t>To understand the algorithm complexities</a:t>
            </a:r>
          </a:p>
          <a:p>
            <a:r>
              <a:rPr lang="en-US" dirty="0"/>
              <a:t>To study various algorithm notations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98A7-8C2A-4DB2-9A86-B9D2CC4D1257}"/>
              </a:ext>
            </a:extLst>
          </p:cNvPr>
          <p:cNvSpPr>
            <a:spLocks noGrp="1"/>
          </p:cNvSpPr>
          <p:nvPr>
            <p:ph type="title"/>
          </p:nvPr>
        </p:nvSpPr>
        <p:spPr/>
        <p:txBody>
          <a:bodyPr/>
          <a:lstStyle/>
          <a:p>
            <a:r>
              <a:rPr lang="en-IN" dirty="0"/>
              <a:t>TOPICS TO BE COVERED </a:t>
            </a:r>
          </a:p>
        </p:txBody>
      </p:sp>
      <p:sp>
        <p:nvSpPr>
          <p:cNvPr id="3" name="Content Placeholder 2">
            <a:extLst>
              <a:ext uri="{FF2B5EF4-FFF2-40B4-BE49-F238E27FC236}">
                <a16:creationId xmlns:a16="http://schemas.microsoft.com/office/drawing/2014/main" id="{538E30E4-4381-4E40-AF3A-1349222C5689}"/>
              </a:ext>
            </a:extLst>
          </p:cNvPr>
          <p:cNvSpPr>
            <a:spLocks noGrp="1"/>
          </p:cNvSpPr>
          <p:nvPr>
            <p:ph idx="1"/>
          </p:nvPr>
        </p:nvSpPr>
        <p:spPr/>
        <p:txBody>
          <a:bodyPr/>
          <a:lstStyle/>
          <a:p>
            <a:r>
              <a:rPr lang="en-IN" dirty="0"/>
              <a:t>What is an Algorithm?</a:t>
            </a:r>
          </a:p>
          <a:p>
            <a:r>
              <a:rPr lang="en-IN" dirty="0"/>
              <a:t>Characteristics of an Algorithm</a:t>
            </a:r>
          </a:p>
          <a:p>
            <a:r>
              <a:rPr lang="en-IN" dirty="0"/>
              <a:t>Algorithm Analysis</a:t>
            </a:r>
          </a:p>
          <a:p>
            <a:r>
              <a:rPr lang="en-IN" dirty="0"/>
              <a:t>Algorithm Complexity</a:t>
            </a:r>
          </a:p>
          <a:p>
            <a:r>
              <a:rPr lang="en-IN" dirty="0"/>
              <a:t>Various complexities of algorithms</a:t>
            </a:r>
          </a:p>
          <a:p>
            <a:endParaRPr lang="en-IN" dirty="0"/>
          </a:p>
        </p:txBody>
      </p:sp>
    </p:spTree>
    <p:extLst>
      <p:ext uri="{BB962C8B-B14F-4D97-AF65-F5344CB8AC3E}">
        <p14:creationId xmlns:p14="http://schemas.microsoft.com/office/powerpoint/2010/main" val="229382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F429-5F99-4898-B4CE-8707AF920D57}"/>
              </a:ext>
            </a:extLst>
          </p:cNvPr>
          <p:cNvSpPr>
            <a:spLocks noGrp="1"/>
          </p:cNvSpPr>
          <p:nvPr>
            <p:ph type="title"/>
          </p:nvPr>
        </p:nvSpPr>
        <p:spPr/>
        <p:txBody>
          <a:bodyPr/>
          <a:lstStyle/>
          <a:p>
            <a:r>
              <a:rPr lang="en-IN" dirty="0"/>
              <a:t>What is an Algorithm ?</a:t>
            </a:r>
          </a:p>
        </p:txBody>
      </p:sp>
      <p:sp>
        <p:nvSpPr>
          <p:cNvPr id="3" name="Content Placeholder 2">
            <a:extLst>
              <a:ext uri="{FF2B5EF4-FFF2-40B4-BE49-F238E27FC236}">
                <a16:creationId xmlns:a16="http://schemas.microsoft.com/office/drawing/2014/main" id="{D13BA42B-87F0-428C-B356-EC8EB42E9E3A}"/>
              </a:ext>
            </a:extLst>
          </p:cNvPr>
          <p:cNvSpPr>
            <a:spLocks noGrp="1"/>
          </p:cNvSpPr>
          <p:nvPr>
            <p:ph idx="1"/>
          </p:nvPr>
        </p:nvSpPr>
        <p:spPr/>
        <p:txBody>
          <a:bodyPr/>
          <a:lstStyle/>
          <a:p>
            <a:r>
              <a:rPr lang="en-IN" dirty="0"/>
              <a:t>Step by step procedure to solve a problem is defined as ALGORITHM.</a:t>
            </a:r>
          </a:p>
          <a:p>
            <a:r>
              <a:rPr lang="en-IN" dirty="0"/>
              <a:t>How algorithm is different than writing a program ?</a:t>
            </a:r>
          </a:p>
          <a:p>
            <a:r>
              <a:rPr lang="en-IN" dirty="0"/>
              <a:t>We can compare algorithm to  design and program to implementation phase of Software Development Life Cycle. </a:t>
            </a:r>
          </a:p>
          <a:p>
            <a:r>
              <a:rPr lang="en-IN" dirty="0"/>
              <a:t>In algorithm we write in simple English like statements which are easy to understand (without bothering about syntax) whereas while writing a program we write language specific code (care is given to the syntax). </a:t>
            </a:r>
          </a:p>
        </p:txBody>
      </p:sp>
    </p:spTree>
    <p:extLst>
      <p:ext uri="{BB962C8B-B14F-4D97-AF65-F5344CB8AC3E}">
        <p14:creationId xmlns:p14="http://schemas.microsoft.com/office/powerpoint/2010/main" val="303831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709C-1919-4310-B594-C2BB75E22AFA}"/>
              </a:ext>
            </a:extLst>
          </p:cNvPr>
          <p:cNvSpPr>
            <a:spLocks noGrp="1"/>
          </p:cNvSpPr>
          <p:nvPr>
            <p:ph type="title"/>
          </p:nvPr>
        </p:nvSpPr>
        <p:spPr/>
        <p:txBody>
          <a:bodyPr/>
          <a:lstStyle/>
          <a:p>
            <a:r>
              <a:rPr lang="en-IN" dirty="0"/>
              <a:t>Characteristics of an Algorithm</a:t>
            </a:r>
            <a:br>
              <a:rPr lang="en-IN" dirty="0"/>
            </a:br>
            <a:endParaRPr lang="en-IN" dirty="0"/>
          </a:p>
        </p:txBody>
      </p:sp>
      <p:sp>
        <p:nvSpPr>
          <p:cNvPr id="3" name="Content Placeholder 2">
            <a:extLst>
              <a:ext uri="{FF2B5EF4-FFF2-40B4-BE49-F238E27FC236}">
                <a16:creationId xmlns:a16="http://schemas.microsoft.com/office/drawing/2014/main" id="{271A4A3A-D931-40D8-A7CB-7CA06C795DC9}"/>
              </a:ext>
            </a:extLst>
          </p:cNvPr>
          <p:cNvSpPr>
            <a:spLocks noGrp="1"/>
          </p:cNvSpPr>
          <p:nvPr>
            <p:ph idx="1"/>
          </p:nvPr>
        </p:nvSpPr>
        <p:spPr/>
        <p:txBody>
          <a:bodyPr>
            <a:normAutofit/>
          </a:bodyPr>
          <a:lstStyle/>
          <a:p>
            <a:r>
              <a:rPr lang="en-US" b="1" dirty="0"/>
              <a:t>Unambiguous</a:t>
            </a:r>
            <a:r>
              <a:rPr lang="en-US" dirty="0"/>
              <a:t> -all steps must be clear</a:t>
            </a:r>
          </a:p>
          <a:p>
            <a:r>
              <a:rPr lang="en-US" b="1" dirty="0"/>
              <a:t>Input</a:t>
            </a:r>
            <a:r>
              <a:rPr lang="en-US" dirty="0"/>
              <a:t> - Either 0 or more inputs</a:t>
            </a:r>
          </a:p>
          <a:p>
            <a:r>
              <a:rPr lang="en-US" b="1" dirty="0"/>
              <a:t>Output</a:t>
            </a:r>
            <a:r>
              <a:rPr lang="en-US" dirty="0"/>
              <a:t> -Must have output</a:t>
            </a:r>
          </a:p>
          <a:p>
            <a:r>
              <a:rPr lang="en-US" b="1" dirty="0"/>
              <a:t>Finiteness</a:t>
            </a:r>
            <a:r>
              <a:rPr lang="en-US" dirty="0"/>
              <a:t> − Algorithms must terminate after a finite number of steps.</a:t>
            </a:r>
          </a:p>
          <a:p>
            <a:r>
              <a:rPr lang="en-US" b="1" dirty="0"/>
              <a:t>Feasibility</a:t>
            </a:r>
            <a:r>
              <a:rPr lang="en-US" dirty="0"/>
              <a:t> − Should be feasible with the available resources.</a:t>
            </a:r>
          </a:p>
          <a:p>
            <a:r>
              <a:rPr lang="en-US" b="1" dirty="0"/>
              <a:t>Independent-</a:t>
            </a:r>
            <a:r>
              <a:rPr lang="en-US" dirty="0"/>
              <a:t>independent of any programming code</a:t>
            </a:r>
          </a:p>
          <a:p>
            <a:endParaRPr lang="en-IN" dirty="0"/>
          </a:p>
        </p:txBody>
      </p:sp>
    </p:spTree>
    <p:extLst>
      <p:ext uri="{BB962C8B-B14F-4D97-AF65-F5344CB8AC3E}">
        <p14:creationId xmlns:p14="http://schemas.microsoft.com/office/powerpoint/2010/main" val="381695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7924800" cy="609600"/>
          </a:xfrm>
        </p:spPr>
        <p:txBody>
          <a:bodyPr/>
          <a:lstStyle/>
          <a:p>
            <a:r>
              <a:rPr lang="en-US" dirty="0">
                <a:solidFill>
                  <a:srgbClr val="FF0000"/>
                </a:solidFill>
              </a:rPr>
              <a:t>Algorithm Complexity</a:t>
            </a:r>
          </a:p>
        </p:txBody>
      </p:sp>
      <p:sp>
        <p:nvSpPr>
          <p:cNvPr id="3" name="Content Placeholder 2"/>
          <p:cNvSpPr>
            <a:spLocks noGrp="1"/>
          </p:cNvSpPr>
          <p:nvPr>
            <p:ph idx="1"/>
          </p:nvPr>
        </p:nvSpPr>
        <p:spPr/>
        <p:txBody>
          <a:bodyPr/>
          <a:lstStyle/>
          <a:p>
            <a:pPr algn="just"/>
            <a:r>
              <a:rPr lang="en-US" b="1" dirty="0"/>
              <a:t>Algorithm complexity </a:t>
            </a:r>
            <a:r>
              <a:rPr lang="en-US" dirty="0"/>
              <a:t>is a </a:t>
            </a:r>
            <a:r>
              <a:rPr lang="en-US" b="1" dirty="0"/>
              <a:t>measure</a:t>
            </a:r>
            <a:r>
              <a:rPr lang="en-US" dirty="0"/>
              <a:t> which evaluates the order of the </a:t>
            </a:r>
            <a:r>
              <a:rPr lang="en-US" b="1" dirty="0"/>
              <a:t>count of operations</a:t>
            </a:r>
            <a:r>
              <a:rPr lang="en-US" dirty="0"/>
              <a:t>, performed by a given or algorithm as a function of the size of the input data. </a:t>
            </a:r>
          </a:p>
          <a:p>
            <a:pPr algn="just"/>
            <a:r>
              <a:rPr lang="en-US" dirty="0"/>
              <a:t>To put this simpler, complexity is a rough </a:t>
            </a:r>
            <a:r>
              <a:rPr lang="en-US" b="1" dirty="0"/>
              <a:t>approximation of the number of steps </a:t>
            </a:r>
            <a:r>
              <a:rPr lang="en-US" dirty="0"/>
              <a:t>necessary to execute an algorithm. </a:t>
            </a:r>
          </a:p>
          <a:p>
            <a:pPr algn="just"/>
            <a:r>
              <a:rPr lang="en-US" dirty="0"/>
              <a:t>When we evaluate complexity we speak of order of operation count, not of their exact count. </a:t>
            </a:r>
          </a:p>
        </p:txBody>
      </p:sp>
    </p:spTree>
    <p:extLst>
      <p:ext uri="{BB962C8B-B14F-4D97-AF65-F5344CB8AC3E}">
        <p14:creationId xmlns:p14="http://schemas.microsoft.com/office/powerpoint/2010/main" val="414561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9</a:t>
            </a:fld>
            <a:endParaRPr lang="en-US"/>
          </a:p>
        </p:txBody>
      </p:sp>
      <p:sp>
        <p:nvSpPr>
          <p:cNvPr id="3" name="Rectangle 6"/>
          <p:cNvSpPr txBox="1">
            <a:spLocks noChangeArrowheads="1"/>
          </p:cNvSpPr>
          <p:nvPr/>
        </p:nvSpPr>
        <p:spPr>
          <a:xfrm>
            <a:off x="1219200" y="609600"/>
            <a:ext cx="6629400" cy="6858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mbria" pitchFamily="18" charset="0"/>
                <a:ea typeface="+mj-ea"/>
                <a:cs typeface="+mj-cs"/>
              </a:rPr>
              <a:t>Algorithm Complexity</a:t>
            </a:r>
          </a:p>
        </p:txBody>
      </p:sp>
      <p:sp>
        <p:nvSpPr>
          <p:cNvPr id="4" name="Text Box 5"/>
          <p:cNvSpPr txBox="1">
            <a:spLocks noChangeArrowheads="1"/>
          </p:cNvSpPr>
          <p:nvPr/>
        </p:nvSpPr>
        <p:spPr bwMode="auto">
          <a:xfrm>
            <a:off x="457200" y="1524000"/>
            <a:ext cx="8229600" cy="4770537"/>
          </a:xfrm>
          <a:prstGeom prst="rect">
            <a:avLst/>
          </a:prstGeom>
          <a:noFill/>
          <a:ln w="9525">
            <a:noFill/>
            <a:miter lim="800000"/>
            <a:headEnd/>
            <a:tailEnd/>
          </a:ln>
        </p:spPr>
        <p:txBody>
          <a:bodyPr>
            <a:spAutoFit/>
          </a:bodyPr>
          <a:lstStyle/>
          <a:p>
            <a:pPr marL="342900" indent="-342900" algn="just">
              <a:spcBef>
                <a:spcPct val="50000"/>
              </a:spcBef>
              <a:buAutoNum type="arabicPeriod"/>
            </a:pPr>
            <a:r>
              <a:rPr lang="en-US" sz="2400" b="1" dirty="0"/>
              <a:t>Space Complexity -  </a:t>
            </a:r>
            <a:r>
              <a:rPr lang="en-US" sz="2200" dirty="0">
                <a:latin typeface="Cambria" panose="02040503050406030204" pitchFamily="18" charset="0"/>
              </a:rPr>
              <a:t>The space complexity of an algorithm ,hence program ,is the amount of memory it needs to run to completion. Some of the reasons for studying space complexity are:</a:t>
            </a:r>
          </a:p>
          <a:p>
            <a:pPr marL="800100" lvl="1" indent="-342900" algn="just">
              <a:spcBef>
                <a:spcPct val="50000"/>
              </a:spcBef>
              <a:buFont typeface="Wingdings" pitchFamily="2" charset="2"/>
              <a:buChar char="§"/>
            </a:pPr>
            <a:r>
              <a:rPr lang="en-US" sz="2200" dirty="0">
                <a:latin typeface="Cambria" panose="02040503050406030204" pitchFamily="18" charset="0"/>
              </a:rPr>
              <a:t>	If the program is to run on multi-user system, it may be required to specify the amount of memory to be allocated to the program.</a:t>
            </a:r>
          </a:p>
          <a:p>
            <a:pPr marL="800100" lvl="1" indent="-342900" algn="just">
              <a:spcBef>
                <a:spcPct val="50000"/>
              </a:spcBef>
              <a:buFont typeface="Wingdings" pitchFamily="2" charset="2"/>
              <a:buChar char="§"/>
            </a:pPr>
            <a:r>
              <a:rPr lang="en-US" sz="2200" dirty="0">
                <a:latin typeface="Cambria" panose="02040503050406030204" pitchFamily="18" charset="0"/>
              </a:rPr>
              <a:t>	We may be interested to know in advance that whether sufficient memory is available to run the program.</a:t>
            </a:r>
          </a:p>
          <a:p>
            <a:pPr marL="800100" lvl="1" indent="-342900" algn="just">
              <a:spcBef>
                <a:spcPct val="50000"/>
              </a:spcBef>
              <a:buFont typeface="Wingdings" pitchFamily="2" charset="2"/>
              <a:buChar char="§"/>
            </a:pPr>
            <a:r>
              <a:rPr lang="en-US" sz="2200" dirty="0">
                <a:latin typeface="Cambria" panose="02040503050406030204" pitchFamily="18" charset="0"/>
              </a:rPr>
              <a:t>	can be used to estimate the size of the largest problem that a program can solve.</a:t>
            </a:r>
          </a:p>
          <a:p>
            <a:pPr marL="342900" indent="-342900">
              <a:spcBef>
                <a:spcPct val="50000"/>
              </a:spcBef>
            </a:pPr>
            <a:r>
              <a:rPr lang="en-US" dirty="0"/>
              <a:t>	</a:t>
            </a:r>
          </a:p>
        </p:txBody>
      </p:sp>
    </p:spTree>
    <p:extLst>
      <p:ext uri="{BB962C8B-B14F-4D97-AF65-F5344CB8AC3E}">
        <p14:creationId xmlns:p14="http://schemas.microsoft.com/office/powerpoint/2010/main" val="127513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4955</TotalTime>
  <Words>1559</Words>
  <Application>Microsoft Office PowerPoint</Application>
  <PresentationFormat>On-screen Show (4:3)</PresentationFormat>
  <Paragraphs>166</Paragraphs>
  <Slides>24</Slides>
  <Notes>1</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6" baseType="lpstr">
      <vt:lpstr>Arial</vt:lpstr>
      <vt:lpstr>Calibri</vt:lpstr>
      <vt:lpstr>Calibri Light</vt:lpstr>
      <vt:lpstr>Cambria</vt:lpstr>
      <vt:lpstr>Casper</vt:lpstr>
      <vt:lpstr>Raleway ExtraBold</vt:lpstr>
      <vt:lpstr>Symbol</vt:lpstr>
      <vt:lpstr>Times New Roman</vt:lpstr>
      <vt:lpstr>Wingdings</vt:lpstr>
      <vt:lpstr>Office Theme</vt:lpstr>
      <vt:lpstr>Custom Design</vt:lpstr>
      <vt:lpstr>CorelDRAW</vt:lpstr>
      <vt:lpstr>PowerPoint Presentation</vt:lpstr>
      <vt:lpstr>PowerPoint Presentation</vt:lpstr>
      <vt:lpstr>ALGORITHM COMPLEXITY</vt:lpstr>
      <vt:lpstr>Lecture Objectives</vt:lpstr>
      <vt:lpstr>TOPICS TO BE COVERED </vt:lpstr>
      <vt:lpstr>What is an Algorithm ?</vt:lpstr>
      <vt:lpstr>Characteristics of an Algorithm </vt:lpstr>
      <vt:lpstr>Algorithm Complexity</vt:lpstr>
      <vt:lpstr>PowerPoint Presentation</vt:lpstr>
      <vt:lpstr>PowerPoint Presentation</vt:lpstr>
      <vt:lpstr>PowerPoint Presentation</vt:lpstr>
      <vt:lpstr>PowerPoint Presentation</vt:lpstr>
      <vt:lpstr>Asymptotic Notations</vt:lpstr>
      <vt:lpstr>STEPS TO COMPUTE BIG O  TIME COMPLEXITY </vt:lpstr>
      <vt:lpstr>EXAMPLE </vt:lpstr>
      <vt:lpstr>LETS SEE THE TIME COMPLEXITY OF THE FOLLOWING CODES </vt:lpstr>
      <vt:lpstr>LETS SEE THE TIME COMPLEXITY OF THE FOLLOWING CODES </vt:lpstr>
      <vt:lpstr>LETS SEE THE TIME COMPLEXITY OF THE FOLLOWING CODES </vt:lpstr>
      <vt:lpstr>LETS SEE THE TIME COMPLEXITY OF THE FOLLOWING CODES </vt:lpstr>
      <vt:lpstr>Space Complexity</vt:lpstr>
      <vt:lpstr>Various complexities of algorithms</vt:lpstr>
      <vt:lpstr>References</vt:lpstr>
      <vt:lpstr>Books Recommended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RANJIT SINGH</cp:lastModifiedBy>
  <cp:revision>1009</cp:revision>
  <dcterms:created xsi:type="dcterms:W3CDTF">2013-12-12T17:34:34Z</dcterms:created>
  <dcterms:modified xsi:type="dcterms:W3CDTF">2023-06-22T06:34:48Z</dcterms:modified>
</cp:coreProperties>
</file>