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35"/>
  </p:notesMasterIdLst>
  <p:handoutMasterIdLst>
    <p:handoutMasterId r:id="rId36"/>
  </p:handoutMasterIdLst>
  <p:sldIdLst>
    <p:sldId id="772" r:id="rId3"/>
    <p:sldId id="773" r:id="rId4"/>
    <p:sldId id="732" r:id="rId5"/>
    <p:sldId id="549" r:id="rId6"/>
    <p:sldId id="552" r:id="rId7"/>
    <p:sldId id="391" r:id="rId8"/>
    <p:sldId id="393" r:id="rId9"/>
    <p:sldId id="394" r:id="rId10"/>
    <p:sldId id="415" r:id="rId11"/>
    <p:sldId id="544" r:id="rId12"/>
    <p:sldId id="545" r:id="rId13"/>
    <p:sldId id="546" r:id="rId14"/>
    <p:sldId id="547" r:id="rId15"/>
    <p:sldId id="416" r:id="rId16"/>
    <p:sldId id="430" r:id="rId17"/>
    <p:sldId id="431" r:id="rId18"/>
    <p:sldId id="504" r:id="rId19"/>
    <p:sldId id="541" r:id="rId20"/>
    <p:sldId id="542" r:id="rId21"/>
    <p:sldId id="450" r:id="rId22"/>
    <p:sldId id="452" r:id="rId23"/>
    <p:sldId id="453" r:id="rId24"/>
    <p:sldId id="454" r:id="rId25"/>
    <p:sldId id="540" r:id="rId26"/>
    <p:sldId id="456" r:id="rId27"/>
    <p:sldId id="462" r:id="rId28"/>
    <p:sldId id="463" r:id="rId29"/>
    <p:sldId id="466" r:id="rId30"/>
    <p:sldId id="478" r:id="rId31"/>
    <p:sldId id="548" r:id="rId32"/>
    <p:sldId id="553" r:id="rId33"/>
    <p:sldId id="551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513" autoAdjust="0"/>
  </p:normalViewPr>
  <p:slideViewPr>
    <p:cSldViewPr>
      <p:cViewPr varScale="1">
        <p:scale>
          <a:sx n="70" d="100"/>
          <a:sy n="70" d="100"/>
        </p:scale>
        <p:origin x="1810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50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FE945E-A616-4E00-AB19-078DFBC3FF6C}" type="datetimeFigureOut">
              <a:rPr lang="en-US" smtClean="0"/>
              <a:pPr/>
              <a:t>6/22/2023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71421E-A63F-487E-965B-07B14CC477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699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57F6E-8ADE-48A1-B1C5-AA8FE11E4C12}" type="datetimeFigureOut">
              <a:rPr lang="en-US" smtClean="0"/>
              <a:pPr/>
              <a:t>6/22/2023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E75BCC-52BF-479D-8785-ECCB0FF1F3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130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E75BCC-52BF-479D-8785-ECCB0FF1F3F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87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4031AB-C238-4C8F-AB92-5C29045C71F8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816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429000"/>
            <a:ext cx="7772400" cy="1066799"/>
          </a:xfrm>
          <a:prstGeom prst="rect">
            <a:avLst/>
          </a:prstGeom>
          <a:ln w="19050" cap="sq" cmpd="thinThick">
            <a:solidFill>
              <a:schemeClr val="tx1"/>
            </a:solidFill>
            <a:bevel/>
          </a:ln>
          <a:scene3d>
            <a:camera prst="orthographicFront"/>
            <a:lightRig rig="threePt" dir="t"/>
          </a:scene3d>
          <a:sp3d extrusionH="76200">
            <a:bevelT prst="relaxedInset"/>
            <a:extrusionClr>
              <a:schemeClr val="tx1"/>
            </a:extrusionClr>
          </a:sp3d>
        </p:spPr>
        <p:txBody>
          <a:bodyPr anchor="ctr"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9"/>
          <p:cNvSpPr txBox="1">
            <a:spLocks noChangeArrowheads="1"/>
          </p:cNvSpPr>
          <p:nvPr userDrawn="1"/>
        </p:nvSpPr>
        <p:spPr bwMode="auto">
          <a:xfrm>
            <a:off x="2804328" y="87868"/>
            <a:ext cx="63396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dirty="0"/>
              <a:t>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3E52CA5-B63B-4F73-8DED-AE88889092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6/22/2023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6/22/2023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6/22/2023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066800"/>
            <a:ext cx="7924800" cy="6096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anchor="ctr"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0"/>
            <a:ext cx="8001000" cy="44958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9"/>
          <p:cNvSpPr txBox="1">
            <a:spLocks noChangeArrowheads="1"/>
          </p:cNvSpPr>
          <p:nvPr userDrawn="1"/>
        </p:nvSpPr>
        <p:spPr bwMode="auto">
          <a:xfrm>
            <a:off x="2804329" y="0"/>
            <a:ext cx="63396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447800"/>
            <a:ext cx="82296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66800" y="609600"/>
            <a:ext cx="7924800" cy="6858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algn="ctr">
              <a:buNone/>
              <a:defRPr sz="32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Box 9"/>
          <p:cNvSpPr txBox="1">
            <a:spLocks noChangeArrowheads="1"/>
          </p:cNvSpPr>
          <p:nvPr userDrawn="1"/>
        </p:nvSpPr>
        <p:spPr bwMode="auto">
          <a:xfrm>
            <a:off x="2804329" y="87868"/>
            <a:ext cx="61872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and Communication Engineering (CCE)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2895600" y="1371600"/>
            <a:ext cx="6019800" cy="47244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28600" y="1371600"/>
            <a:ext cx="2590800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137160" indent="-137160">
              <a:defRPr sz="2000"/>
            </a:lvl1pPr>
            <a:lvl2pPr marL="320040" indent="-182880">
              <a:buFont typeface="Wingdings" pitchFamily="2" charset="2"/>
              <a:buChar char="§"/>
              <a:defRPr sz="1800"/>
            </a:lvl2pPr>
            <a:lvl3pPr marL="502920" indent="-182880"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2804328" y="87868"/>
            <a:ext cx="63396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09600" y="1524000"/>
            <a:ext cx="8305800" cy="4876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1066800" y="533400"/>
            <a:ext cx="7848600" cy="6858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algn="ctr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4" name="TextBox 9"/>
          <p:cNvSpPr txBox="1">
            <a:spLocks noChangeArrowheads="1"/>
          </p:cNvSpPr>
          <p:nvPr userDrawn="1"/>
        </p:nvSpPr>
        <p:spPr bwMode="auto">
          <a:xfrm>
            <a:off x="3009795" y="0"/>
            <a:ext cx="6058005" cy="353943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700" b="1" dirty="0">
                <a:solidFill>
                  <a:schemeClr val="bg1"/>
                </a:solidFill>
                <a:latin typeface="Calibri" pitchFamily="34" charset="0"/>
              </a:rPr>
              <a:t>Department of Computer and </a:t>
            </a:r>
            <a:r>
              <a:rPr lang="en-US" sz="1700" b="1" dirty="0" err="1">
                <a:solidFill>
                  <a:schemeClr val="bg1"/>
                </a:solidFill>
                <a:latin typeface="Calibri" pitchFamily="34" charset="0"/>
              </a:rPr>
              <a:t>Communicationq</a:t>
            </a:r>
            <a:r>
              <a:rPr lang="en-US" sz="1700" b="1" dirty="0">
                <a:solidFill>
                  <a:schemeClr val="bg1"/>
                </a:solidFill>
                <a:latin typeface="Calibri" pitchFamily="34" charset="0"/>
              </a:rPr>
              <a:t> Engineering (CCE)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2804328" y="87868"/>
            <a:ext cx="63396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1600"/>
            <a:ext cx="82296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09800"/>
            <a:ext cx="8229600" cy="4267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google.co.in/url?sa=i&amp;rct=j&amp;q=&amp;esrc=s&amp;source=images&amp;cd=&amp;cad=rja&amp;docid=Yol378O-s-lkMM&amp;tbnid=OLCbrS9PtZY4xM:&amp;ved=0CAUQjRw&amp;url=http://www.vidyavision.com/universities.asp?page=2&amp;ei=AFmwUobeKoL-iAf-44CwBQ&amp;psig=AFQjCNGRiFfOFz-wmZM6WF05bau8z5zqnw&amp;ust=1387374581297603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82A5B-10F6-41ED-9A2B-03224D407F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0" y="6457890"/>
            <a:ext cx="9144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alibri" pitchFamily="34" charset="0"/>
              </a:rPr>
              <a:t>University Institute of Engineering</a:t>
            </a:r>
            <a:r>
              <a:rPr lang="en-US" sz="2000" b="1" baseline="0" dirty="0">
                <a:solidFill>
                  <a:schemeClr val="tx1"/>
                </a:solidFill>
                <a:latin typeface="Calibri" pitchFamily="34" charset="0"/>
              </a:rPr>
              <a:t> (UIE)</a:t>
            </a:r>
            <a:endParaRPr lang="en-US" sz="20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400800"/>
            <a:ext cx="9144000" cy="0"/>
          </a:xfrm>
          <a:prstGeom prst="line">
            <a:avLst/>
          </a:prstGeom>
          <a:ln w="88900" cmpd="thickThin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420" name="Picture 4" descr="https://encrypted-tbn3.gstatic.com/images?q=tbn:ANd9GcTyg3Gq4WoxkxO75aZWNEjYFvavmMfWdiMvs57jpDF8YRR3yCybqQ">
            <a:hlinkClick r:id="rId13"/>
          </p:cNvPr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52400" y="152400"/>
            <a:ext cx="768000" cy="12192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7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E197F-0C98-4E9A-96B2-283D44E4A9EE}" type="datetimeFigureOut">
              <a:rPr lang="en-US" smtClean="0"/>
              <a:pPr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DE7EB-DACC-46A4-AA97-3CCBEE9E1C7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8D4CD2FE-98C3-45FA-A906-61AAB2BDE134}"/>
              </a:ext>
            </a:extLst>
          </p:cNvPr>
          <p:cNvSpPr/>
          <p:nvPr/>
        </p:nvSpPr>
        <p:spPr>
          <a:xfrm>
            <a:off x="-3175" y="5340350"/>
            <a:ext cx="9147175" cy="1517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6BF2B11-C2A5-4306-A95B-694045B2BA5B}"/>
              </a:ext>
            </a:extLst>
          </p:cNvPr>
          <p:cNvSpPr/>
          <p:nvPr/>
        </p:nvSpPr>
        <p:spPr>
          <a:xfrm>
            <a:off x="227013" y="5902325"/>
            <a:ext cx="33337" cy="6127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9" name="Slide Number Placeholder 2">
            <a:extLst>
              <a:ext uri="{FF2B5EF4-FFF2-40B4-BE49-F238E27FC236}">
                <a16:creationId xmlns:a16="http://schemas.microsoft.com/office/drawing/2014/main" id="{ABD24066-0342-4E01-A4C0-1D4CA5A6F053}"/>
              </a:ext>
            </a:extLst>
          </p:cNvPr>
          <p:cNvSpPr txBox="1">
            <a:spLocks/>
          </p:cNvSpPr>
          <p:nvPr/>
        </p:nvSpPr>
        <p:spPr bwMode="auto">
          <a:xfrm>
            <a:off x="6572250" y="65087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A91DB7E4-D2DD-4965-846A-9309E2D8F8B6}"/>
              </a:ext>
            </a:extLst>
          </p:cNvPr>
          <p:cNvSpPr/>
          <p:nvPr/>
        </p:nvSpPr>
        <p:spPr>
          <a:xfrm flipV="1">
            <a:off x="7131050" y="5940425"/>
            <a:ext cx="968375" cy="1157288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D" kern="0">
              <a:solidFill>
                <a:srgbClr val="FFFFFF"/>
              </a:solidFill>
              <a:latin typeface="Calibri" panose="020F0502020204030204"/>
              <a:cs typeface="Arial" charset="0"/>
            </a:endParaRPr>
          </a:p>
        </p:txBody>
      </p:sp>
      <p:graphicFrame>
        <p:nvGraphicFramePr>
          <p:cNvPr id="1026" name="Object 2">
            <a:extLst>
              <a:ext uri="{FF2B5EF4-FFF2-40B4-BE49-F238E27FC236}">
                <a16:creationId xmlns:a16="http://schemas.microsoft.com/office/drawing/2014/main" id="{4396BE2B-8700-4F1D-B0D1-1003D25842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2833688"/>
          <a:ext cx="2478088" cy="314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3" imgW="2169000" imgH="2169360" progId="">
                  <p:embed/>
                </p:oleObj>
              </mc:Choice>
              <mc:Fallback>
                <p:oleObj name="CorelDRAW" r:id="rId3" imgW="2169000" imgH="2169360" progId="">
                  <p:embed/>
                  <p:pic>
                    <p:nvPicPr>
                      <p:cNvPr id="1026" name="Object 2">
                        <a:extLst>
                          <a:ext uri="{FF2B5EF4-FFF2-40B4-BE49-F238E27FC236}">
                            <a16:creationId xmlns:a16="http://schemas.microsoft.com/office/drawing/2014/main" id="{4396BE2B-8700-4F1D-B0D1-1003D25842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833688"/>
                        <a:ext cx="2478088" cy="3148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CB734C5C-E03C-4C79-9996-4FAC5E517017}"/>
              </a:ext>
            </a:extLst>
          </p:cNvPr>
          <p:cNvSpPr/>
          <p:nvPr/>
        </p:nvSpPr>
        <p:spPr>
          <a:xfrm flipH="1">
            <a:off x="5284788" y="-65088"/>
            <a:ext cx="3859212" cy="5853113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D" kern="0">
              <a:solidFill>
                <a:srgbClr val="FFFFFF"/>
              </a:solidFill>
              <a:latin typeface="Calibri" panose="020F0502020204030204"/>
              <a:cs typeface="Arial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2F356FD-6526-4100-88D1-9BD657FA8D7A}"/>
              </a:ext>
            </a:extLst>
          </p:cNvPr>
          <p:cNvSpPr/>
          <p:nvPr/>
        </p:nvSpPr>
        <p:spPr>
          <a:xfrm>
            <a:off x="1593056" y="2025526"/>
            <a:ext cx="5122069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35" name="Picture 29">
            <a:extLst>
              <a:ext uri="{FF2B5EF4-FFF2-40B4-BE49-F238E27FC236}">
                <a16:creationId xmlns:a16="http://schemas.microsoft.com/office/drawing/2014/main" id="{773C086D-AFEA-4332-AFCF-62E63FC98C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23813"/>
            <a:ext cx="2894013" cy="153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E41D3879-76E6-468E-9897-930C73361F01}"/>
              </a:ext>
            </a:extLst>
          </p:cNvPr>
          <p:cNvSpPr/>
          <p:nvPr/>
        </p:nvSpPr>
        <p:spPr>
          <a:xfrm rot="10800000" flipV="1">
            <a:off x="7372350" y="5334000"/>
            <a:ext cx="1774825" cy="160020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37" name="TextBox 35">
            <a:extLst>
              <a:ext uri="{FF2B5EF4-FFF2-40B4-BE49-F238E27FC236}">
                <a16:creationId xmlns:a16="http://schemas.microsoft.com/office/drawing/2014/main" id="{4E8437DB-1CED-4418-B068-B6FD1DBC2A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0963" y="6019800"/>
            <a:ext cx="36957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rgbClr val="595959"/>
                </a:solidFill>
                <a:latin typeface="Casper"/>
                <a:ea typeface="Karla"/>
                <a:cs typeface="Karla"/>
              </a:rPr>
              <a:t>DISCOVER . </a:t>
            </a:r>
            <a:r>
              <a:rPr lang="en-US" altLang="en-US" sz="2000" b="1">
                <a:solidFill>
                  <a:srgbClr val="C00000"/>
                </a:solidFill>
                <a:latin typeface="Casper"/>
                <a:ea typeface="Karla"/>
                <a:cs typeface="Karla"/>
              </a:rPr>
              <a:t>LEARN</a:t>
            </a:r>
            <a:r>
              <a:rPr lang="en-US" altLang="en-US" sz="2000" b="1">
                <a:solidFill>
                  <a:srgbClr val="595959"/>
                </a:solidFill>
                <a:latin typeface="Casper"/>
                <a:ea typeface="Karla"/>
                <a:cs typeface="Karla"/>
              </a:rPr>
              <a:t> . EMPOWER</a:t>
            </a:r>
            <a:endParaRPr lang="en-US" altLang="en-US" sz="1200" b="1">
              <a:solidFill>
                <a:srgbClr val="000000"/>
              </a:solidFill>
              <a:latin typeface="Casper"/>
            </a:endParaRPr>
          </a:p>
          <a:p>
            <a:pPr eaLnBrk="1" hangingPunct="1"/>
            <a:endParaRPr lang="en-US" altLang="en-US" sz="1600" b="1">
              <a:latin typeface="Casper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30A7DB1-986F-464A-BEDB-749DC5B13041}"/>
              </a:ext>
            </a:extLst>
          </p:cNvPr>
          <p:cNvSpPr/>
          <p:nvPr/>
        </p:nvSpPr>
        <p:spPr>
          <a:xfrm>
            <a:off x="5164138" y="6043613"/>
            <a:ext cx="34925" cy="36988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39" name="TextBox 52">
            <a:extLst>
              <a:ext uri="{FF2B5EF4-FFF2-40B4-BE49-F238E27FC236}">
                <a16:creationId xmlns:a16="http://schemas.microsoft.com/office/drawing/2014/main" id="{E74BE490-82E2-49FC-A296-DE365AEAE8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000" y="6013450"/>
            <a:ext cx="42037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dirty="0">
                <a:latin typeface="Raleway ExtraBold"/>
              </a:rPr>
              <a:t>INTRODUCTION</a:t>
            </a:r>
          </a:p>
        </p:txBody>
      </p:sp>
      <p:sp>
        <p:nvSpPr>
          <p:cNvPr id="1040" name="TextBox 25">
            <a:extLst>
              <a:ext uri="{FF2B5EF4-FFF2-40B4-BE49-F238E27FC236}">
                <a16:creationId xmlns:a16="http://schemas.microsoft.com/office/drawing/2014/main" id="{3C41BE81-A990-417E-9339-570115F21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913" y="1477963"/>
            <a:ext cx="7392987" cy="5456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3200" b="1" dirty="0">
                <a:latin typeface="Times New Roman" panose="02020603050405020304" pitchFamily="18" charset="0"/>
                <a:ea typeface="Karla"/>
                <a:cs typeface="Times New Roman" panose="02020603050405020304" pitchFamily="18" charset="0"/>
              </a:rPr>
              <a:t>UNIVERSITY INSTITUTE OF ENGINEERING</a:t>
            </a: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3200" b="1" dirty="0">
                <a:latin typeface="Times New Roman" panose="02020603050405020304" pitchFamily="18" charset="0"/>
                <a:ea typeface="Karla"/>
                <a:cs typeface="Times New Roman" panose="02020603050405020304" pitchFamily="18" charset="0"/>
              </a:rPr>
              <a:t>COMPUTER SCIENCE ENGINEERING</a:t>
            </a: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Master of Engineering</a:t>
            </a:r>
          </a:p>
          <a:p>
            <a:pPr algn="ctr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ADVANCED DATA STRUCTURES </a:t>
            </a:r>
          </a:p>
          <a:p>
            <a:pPr algn="ctr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&amp;</a:t>
            </a:r>
          </a:p>
          <a:p>
            <a:pPr algn="ctr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ALGORITHMS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(</a:t>
            </a: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23CSH-622</a:t>
            </a:r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)</a:t>
            </a: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endParaRPr lang="en-US" altLang="en-US" sz="3200" b="1" dirty="0">
              <a:solidFill>
                <a:srgbClr val="2626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3200" b="1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/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FF0000"/>
                </a:solidFill>
              </a:rPr>
              <a:t>Linear Arrays</a:t>
            </a:r>
          </a:p>
        </p:txBody>
      </p:sp>
      <p:sp>
        <p:nvSpPr>
          <p:cNvPr id="17411" name="Text Box 5"/>
          <p:cNvSpPr txBox="1">
            <a:spLocks noChangeArrowheads="1"/>
          </p:cNvSpPr>
          <p:nvPr/>
        </p:nvSpPr>
        <p:spPr bwMode="auto">
          <a:xfrm>
            <a:off x="762000" y="1295400"/>
            <a:ext cx="807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dirty="0"/>
          </a:p>
        </p:txBody>
      </p:sp>
      <p:sp>
        <p:nvSpPr>
          <p:cNvPr id="17412" name="Text Box 7"/>
          <p:cNvSpPr txBox="1">
            <a:spLocks noChangeArrowheads="1"/>
          </p:cNvSpPr>
          <p:nvPr/>
        </p:nvSpPr>
        <p:spPr bwMode="auto">
          <a:xfrm>
            <a:off x="304800" y="1270000"/>
            <a:ext cx="8610600" cy="3000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dirty="0"/>
              <a:t>A linear array is a list of finite number n of homogeneous data elements(i.e. data elements of same type)</a:t>
            </a:r>
          </a:p>
          <a:p>
            <a:pPr marL="342900" indent="-342900">
              <a:spcBef>
                <a:spcPct val="50000"/>
              </a:spcBef>
              <a:buFontTx/>
              <a:buAutoNum type="alphaLcParenR"/>
            </a:pPr>
            <a:r>
              <a:rPr lang="en-US" dirty="0"/>
              <a:t>The elements of the array are referenced respectively by an index set</a:t>
            </a:r>
          </a:p>
          <a:p>
            <a:pPr marL="342900" indent="-342900">
              <a:spcBef>
                <a:spcPct val="50000"/>
              </a:spcBef>
              <a:buFontTx/>
              <a:buAutoNum type="alphaLcParenR"/>
            </a:pPr>
            <a:r>
              <a:rPr lang="en-US" dirty="0"/>
              <a:t>The elements of the array are stored respectively in successive memory locations. 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/>
              <a:t>Let, Array name is A then the elements of A is : a1,a2….. an</a:t>
            </a:r>
          </a:p>
          <a:p>
            <a:pPr marL="342900" indent="-342900"/>
            <a:r>
              <a:rPr lang="en-US" dirty="0"/>
              <a:t>Or by the bracket notation A[1], A[2], A[3],…………., A[n]</a:t>
            </a:r>
          </a:p>
          <a:p>
            <a:pPr marL="342900" indent="-342900"/>
            <a:endParaRPr lang="en-US" dirty="0"/>
          </a:p>
          <a:p>
            <a:pPr marL="342900" indent="-342900">
              <a:spcBef>
                <a:spcPct val="50000"/>
              </a:spcBef>
            </a:pPr>
            <a:endParaRPr lang="en-US" dirty="0"/>
          </a:p>
        </p:txBody>
      </p:sp>
      <p:graphicFrame>
        <p:nvGraphicFramePr>
          <p:cNvPr id="5" name="Group 38"/>
          <p:cNvGraphicFramePr>
            <a:graphicFrameLocks noGrp="1"/>
          </p:cNvGraphicFramePr>
          <p:nvPr/>
        </p:nvGraphicFramePr>
        <p:xfrm>
          <a:off x="1066800" y="3733800"/>
          <a:ext cx="1524000" cy="1828800"/>
        </p:xfrm>
        <a:graphic>
          <a:graphicData uri="http://schemas.openxmlformats.org/drawingml/2006/table">
            <a:tbl>
              <a:tblPr/>
              <a:tblGrid>
                <a:gridCol w="225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8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9075">
                <a:tc rowSpan="6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0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0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4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 Box 37"/>
          <p:cNvSpPr txBox="1">
            <a:spLocks noChangeArrowheads="1"/>
          </p:cNvSpPr>
          <p:nvPr/>
        </p:nvSpPr>
        <p:spPr bwMode="auto">
          <a:xfrm>
            <a:off x="3733800" y="3621087"/>
            <a:ext cx="3429000" cy="217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/>
              <a:t>DATA[1] = 247</a:t>
            </a:r>
          </a:p>
          <a:p>
            <a:pPr>
              <a:spcBef>
                <a:spcPct val="50000"/>
              </a:spcBef>
            </a:pPr>
            <a:r>
              <a:rPr lang="en-US" sz="1600" dirty="0"/>
              <a:t>DATA[2] = 56</a:t>
            </a:r>
          </a:p>
          <a:p>
            <a:pPr>
              <a:spcBef>
                <a:spcPct val="50000"/>
              </a:spcBef>
            </a:pPr>
            <a:r>
              <a:rPr lang="en-US" sz="1600" dirty="0"/>
              <a:t>DATA[3] = 429</a:t>
            </a:r>
          </a:p>
          <a:p>
            <a:pPr>
              <a:spcBef>
                <a:spcPct val="50000"/>
              </a:spcBef>
            </a:pPr>
            <a:r>
              <a:rPr lang="en-US" sz="1600" dirty="0"/>
              <a:t>DATA[4] = 135</a:t>
            </a:r>
          </a:p>
          <a:p>
            <a:pPr>
              <a:spcBef>
                <a:spcPct val="50000"/>
              </a:spcBef>
            </a:pPr>
            <a:r>
              <a:rPr lang="en-US" sz="1600" dirty="0"/>
              <a:t>DATA[5] = 87</a:t>
            </a:r>
          </a:p>
          <a:p>
            <a:pPr>
              <a:spcBef>
                <a:spcPct val="50000"/>
              </a:spcBef>
            </a:pPr>
            <a:r>
              <a:rPr lang="en-US" sz="1600" dirty="0"/>
              <a:t>DATA[6] = 156</a:t>
            </a:r>
          </a:p>
        </p:txBody>
      </p:sp>
    </p:spTree>
    <p:extLst>
      <p:ext uri="{BB962C8B-B14F-4D97-AF65-F5344CB8AC3E}">
        <p14:creationId xmlns:p14="http://schemas.microsoft.com/office/powerpoint/2010/main" val="1946077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914400"/>
            <a:ext cx="7924800" cy="609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</a:rPr>
              <a:t>Representation of linear array in memory</a:t>
            </a:r>
          </a:p>
        </p:txBody>
      </p:sp>
      <p:sp>
        <p:nvSpPr>
          <p:cNvPr id="20483" name="Text Box 4"/>
          <p:cNvSpPr txBox="1">
            <a:spLocks noChangeArrowheads="1"/>
          </p:cNvSpPr>
          <p:nvPr/>
        </p:nvSpPr>
        <p:spPr bwMode="auto">
          <a:xfrm>
            <a:off x="457200" y="1612900"/>
            <a:ext cx="8305800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Let LA be a linear array in the memory of the computer. The memory of the computer is a sequence of addressed locations.</a:t>
            </a:r>
          </a:p>
          <a:p>
            <a:pPr>
              <a:spcBef>
                <a:spcPct val="50000"/>
              </a:spcBef>
            </a:pPr>
            <a:endParaRPr lang="en-US" dirty="0"/>
          </a:p>
        </p:txBody>
      </p:sp>
      <p:graphicFrame>
        <p:nvGraphicFramePr>
          <p:cNvPr id="18538" name="Group 106"/>
          <p:cNvGraphicFramePr>
            <a:graphicFrameLocks noGrp="1"/>
          </p:cNvGraphicFramePr>
          <p:nvPr/>
        </p:nvGraphicFramePr>
        <p:xfrm>
          <a:off x="381000" y="2438400"/>
          <a:ext cx="2209800" cy="3109913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9075">
                <a:tc rowSpan="7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1005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0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0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4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2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811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502" name="Text Box 128"/>
          <p:cNvSpPr txBox="1">
            <a:spLocks noChangeArrowheads="1"/>
          </p:cNvSpPr>
          <p:nvPr/>
        </p:nvSpPr>
        <p:spPr bwMode="auto">
          <a:xfrm>
            <a:off x="1676400" y="2057400"/>
            <a:ext cx="1828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LA</a:t>
            </a:r>
          </a:p>
        </p:txBody>
      </p:sp>
      <p:sp>
        <p:nvSpPr>
          <p:cNvPr id="20503" name="Text Box 129"/>
          <p:cNvSpPr txBox="1">
            <a:spLocks noChangeArrowheads="1"/>
          </p:cNvSpPr>
          <p:nvPr/>
        </p:nvSpPr>
        <p:spPr bwMode="auto">
          <a:xfrm>
            <a:off x="381000" y="5791200"/>
            <a:ext cx="2819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Fig : Computer memory</a:t>
            </a:r>
          </a:p>
        </p:txBody>
      </p:sp>
      <p:sp>
        <p:nvSpPr>
          <p:cNvPr id="20504" name="Text Box 130"/>
          <p:cNvSpPr txBox="1">
            <a:spLocks noChangeArrowheads="1"/>
          </p:cNvSpPr>
          <p:nvPr/>
        </p:nvSpPr>
        <p:spPr bwMode="auto">
          <a:xfrm>
            <a:off x="3276600" y="2667000"/>
            <a:ext cx="5562600" cy="421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The computer does not need to keep track of the address of every element of LA, but needs to keep track only of the first element of LA, denoted by </a:t>
            </a:r>
          </a:p>
          <a:p>
            <a:pPr>
              <a:spcBef>
                <a:spcPct val="50000"/>
              </a:spcBef>
            </a:pPr>
            <a:r>
              <a:rPr lang="en-US" dirty="0"/>
              <a:t>		Base(LA)</a:t>
            </a:r>
          </a:p>
          <a:p>
            <a:pPr>
              <a:spcBef>
                <a:spcPct val="50000"/>
              </a:spcBef>
            </a:pPr>
            <a:r>
              <a:rPr lang="en-US" dirty="0"/>
              <a:t>called the base address of LA. Using this address Base(LA), the computer calculates the address of any element of LA by the following formula :</a:t>
            </a:r>
          </a:p>
          <a:p>
            <a:pPr>
              <a:spcBef>
                <a:spcPct val="50000"/>
              </a:spcBef>
            </a:pPr>
            <a:r>
              <a:rPr lang="en-US" dirty="0"/>
              <a:t>LOC(LA[k]) = Base(LA) + w(K – lower bound)</a:t>
            </a:r>
          </a:p>
          <a:p>
            <a:pPr>
              <a:spcBef>
                <a:spcPct val="50000"/>
              </a:spcBef>
            </a:pPr>
            <a:r>
              <a:rPr lang="en-US" dirty="0"/>
              <a:t>Where w is the number of words per memory cell for the array LA</a:t>
            </a:r>
          </a:p>
          <a:p>
            <a:pPr>
              <a:spcBef>
                <a:spcPct val="50000"/>
              </a:spcBef>
            </a:pPr>
            <a:endParaRPr lang="en-US" dirty="0"/>
          </a:p>
          <a:p>
            <a:pPr>
              <a:spcBef>
                <a:spcPct val="500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472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6868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</a:rPr>
              <a:t>Representation of linear array in memory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3124200" y="1524000"/>
            <a:ext cx="5867400" cy="462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Example :</a:t>
            </a:r>
          </a:p>
          <a:p>
            <a:r>
              <a:rPr lang="en-US" dirty="0"/>
              <a:t>An automobile company uses an array AUTO to record the number of auto mobile sold each year from 1932 through 1984. Suppose AUTO appears in memory as pictured in fig A . That is Base(AUTO) = 200, and w = 4 words per memory cell for AUTO. Then,</a:t>
            </a:r>
          </a:p>
          <a:p>
            <a:r>
              <a:rPr lang="en-US" dirty="0"/>
              <a:t>LOC(AUTO[1932]) = 200, LOC(AUTO[1933]) =204 </a:t>
            </a:r>
          </a:p>
          <a:p>
            <a:r>
              <a:rPr lang="en-US" dirty="0"/>
              <a:t>LOC(AUTO[1934]) = 208</a:t>
            </a:r>
          </a:p>
          <a:p>
            <a:r>
              <a:rPr lang="en-US" dirty="0"/>
              <a:t>the address of the array element for the year K = 1965 can be obtained  by using :</a:t>
            </a:r>
          </a:p>
          <a:p>
            <a:r>
              <a:rPr lang="en-US" dirty="0"/>
              <a:t>LOC(AUTO[1965]) = Base(AUTO) + w(1965 – lower bound)</a:t>
            </a:r>
          </a:p>
          <a:p>
            <a:r>
              <a:rPr lang="en-US" dirty="0"/>
              <a:t>=200+4(1965-1932)=332</a:t>
            </a:r>
          </a:p>
          <a:p>
            <a:endParaRPr lang="en-US" dirty="0"/>
          </a:p>
          <a:p>
            <a:endParaRPr lang="en-US" dirty="0"/>
          </a:p>
          <a:p>
            <a:pPr>
              <a:spcBef>
                <a:spcPct val="50000"/>
              </a:spcBef>
            </a:pPr>
            <a:endParaRPr lang="en-US" dirty="0"/>
          </a:p>
        </p:txBody>
      </p:sp>
      <p:graphicFrame>
        <p:nvGraphicFramePr>
          <p:cNvPr id="23647" name="Group 95"/>
          <p:cNvGraphicFramePr>
            <a:graphicFrameLocks noGrp="1"/>
          </p:cNvGraphicFramePr>
          <p:nvPr/>
        </p:nvGraphicFramePr>
        <p:xfrm>
          <a:off x="228600" y="1295400"/>
          <a:ext cx="1295400" cy="5138738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9075">
                <a:tc rowSpan="1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209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210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211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212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0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0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4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2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43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32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49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24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667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1539" name="Text Box 76"/>
          <p:cNvSpPr txBox="1">
            <a:spLocks noChangeArrowheads="1"/>
          </p:cNvSpPr>
          <p:nvPr/>
        </p:nvSpPr>
        <p:spPr bwMode="auto">
          <a:xfrm>
            <a:off x="1676400" y="2209800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AUTO[1932]</a:t>
            </a:r>
          </a:p>
        </p:txBody>
      </p:sp>
      <p:sp>
        <p:nvSpPr>
          <p:cNvPr id="21540" name="Text Box 77"/>
          <p:cNvSpPr txBox="1">
            <a:spLocks noChangeArrowheads="1"/>
          </p:cNvSpPr>
          <p:nvPr/>
        </p:nvSpPr>
        <p:spPr bwMode="auto">
          <a:xfrm>
            <a:off x="1676400" y="3505200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AUTO[1933]</a:t>
            </a:r>
          </a:p>
        </p:txBody>
      </p:sp>
      <p:sp>
        <p:nvSpPr>
          <p:cNvPr id="21541" name="Text Box 78"/>
          <p:cNvSpPr txBox="1">
            <a:spLocks noChangeArrowheads="1"/>
          </p:cNvSpPr>
          <p:nvPr/>
        </p:nvSpPr>
        <p:spPr bwMode="auto">
          <a:xfrm>
            <a:off x="1676400" y="4648200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AUTO[1934]</a:t>
            </a:r>
          </a:p>
        </p:txBody>
      </p:sp>
      <p:sp>
        <p:nvSpPr>
          <p:cNvPr id="21542" name="AutoShape 80"/>
          <p:cNvSpPr>
            <a:spLocks/>
          </p:cNvSpPr>
          <p:nvPr/>
        </p:nvSpPr>
        <p:spPr bwMode="auto">
          <a:xfrm>
            <a:off x="1600200" y="2971800"/>
            <a:ext cx="76200" cy="1219200"/>
          </a:xfrm>
          <a:prstGeom prst="rightBrace">
            <a:avLst>
              <a:gd name="adj1" fmla="val 1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543" name="AutoShape 81"/>
          <p:cNvSpPr>
            <a:spLocks/>
          </p:cNvSpPr>
          <p:nvPr/>
        </p:nvSpPr>
        <p:spPr bwMode="auto">
          <a:xfrm>
            <a:off x="1524000" y="1524000"/>
            <a:ext cx="152400" cy="1143000"/>
          </a:xfrm>
          <a:prstGeom prst="rightBrace">
            <a:avLst>
              <a:gd name="adj1" fmla="val 62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544" name="AutoShape 82"/>
          <p:cNvSpPr>
            <a:spLocks/>
          </p:cNvSpPr>
          <p:nvPr/>
        </p:nvSpPr>
        <p:spPr bwMode="auto">
          <a:xfrm>
            <a:off x="1600200" y="4419600"/>
            <a:ext cx="76200" cy="1295400"/>
          </a:xfrm>
          <a:prstGeom prst="rightBrace">
            <a:avLst>
              <a:gd name="adj1" fmla="val 1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828800" y="1219200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1299026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Representation of linear array in memory(contd.)</a:t>
            </a:r>
            <a:endParaRPr lang="en-IN" dirty="0">
              <a:solidFill>
                <a:srgbClr val="FF00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85792" y="1905000"/>
          <a:ext cx="7772416" cy="1021773"/>
        </p:xfrm>
        <a:graphic>
          <a:graphicData uri="http://schemas.openxmlformats.org/drawingml/2006/table">
            <a:tbl>
              <a:tblPr/>
              <a:tblGrid>
                <a:gridCol w="485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57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57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57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57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57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577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57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577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577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577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8577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8577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8577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40591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200</a:t>
                      </a:r>
                    </a:p>
                  </a:txBody>
                  <a:tcPr marL="8659" marR="8659" marT="86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202</a:t>
                      </a:r>
                    </a:p>
                  </a:txBody>
                  <a:tcPr marL="8659" marR="8659" marT="86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204</a:t>
                      </a:r>
                    </a:p>
                  </a:txBody>
                  <a:tcPr marL="8659" marR="8659" marT="86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206</a:t>
                      </a:r>
                    </a:p>
                  </a:txBody>
                  <a:tcPr marL="8659" marR="8659" marT="86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208</a:t>
                      </a:r>
                    </a:p>
                  </a:txBody>
                  <a:tcPr marL="8659" marR="8659" marT="86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210</a:t>
                      </a:r>
                    </a:p>
                  </a:txBody>
                  <a:tcPr marL="8659" marR="8659" marT="86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212</a:t>
                      </a:r>
                    </a:p>
                  </a:txBody>
                  <a:tcPr marL="8659" marR="8659" marT="86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214</a:t>
                      </a:r>
                    </a:p>
                  </a:txBody>
                  <a:tcPr marL="8659" marR="8659" marT="86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216</a:t>
                      </a:r>
                    </a:p>
                  </a:txBody>
                  <a:tcPr marL="8659" marR="8659" marT="86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218</a:t>
                      </a:r>
                    </a:p>
                  </a:txBody>
                  <a:tcPr marL="8659" marR="8659" marT="86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220</a:t>
                      </a:r>
                    </a:p>
                  </a:txBody>
                  <a:tcPr marL="8659" marR="8659" marT="86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222</a:t>
                      </a:r>
                    </a:p>
                  </a:txBody>
                  <a:tcPr marL="8659" marR="8659" marT="86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224</a:t>
                      </a:r>
                    </a:p>
                  </a:txBody>
                  <a:tcPr marL="8659" marR="8659" marT="86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226</a:t>
                      </a:r>
                    </a:p>
                  </a:txBody>
                  <a:tcPr marL="8659" marR="8659" marT="86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228</a:t>
                      </a:r>
                    </a:p>
                  </a:txBody>
                  <a:tcPr marL="8659" marR="8659" marT="86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230</a:t>
                      </a:r>
                    </a:p>
                  </a:txBody>
                  <a:tcPr marL="8659" marR="8659" marT="86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591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659" marR="8659" marT="86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659" marR="8659" marT="86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659" marR="8659" marT="86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659" marR="8659" marT="86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659" marR="8659" marT="86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659" marR="8659" marT="86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659" marR="8659" marT="86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659" marR="8659" marT="86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659" marR="8659" marT="86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659" marR="8659" marT="86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659" marR="8659" marT="86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659" marR="8659" marT="86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659" marR="8659" marT="86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659" marR="8659" marT="86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659" marR="8659" marT="86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659" marR="8659" marT="86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59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8659" marR="8659" marT="86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659" marR="8659" marT="86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8659" marR="8659" marT="86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8659" marR="8659" marT="86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8659" marR="8659" marT="86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8659" marR="8659" marT="86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8659" marR="8659" marT="86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8659" marR="8659" marT="86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8659" marR="8659" marT="86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8659" marR="8659" marT="86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8659" marR="8659" marT="86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8659" marR="8659" marT="86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8659" marR="8659" marT="86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8659" marR="8659" marT="86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8659" marR="8659" marT="86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8659" marR="8659" marT="86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3124200" y="3372177"/>
            <a:ext cx="5867400" cy="2723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Example:</a:t>
            </a:r>
          </a:p>
          <a:p>
            <a:r>
              <a:rPr lang="en-US" dirty="0"/>
              <a:t>LOC(LA[6])=200+2(6-0) = 200+12 = 212</a:t>
            </a:r>
          </a:p>
          <a:p>
            <a:r>
              <a:rPr lang="en-US" dirty="0"/>
              <a:t>LOC(LA[9])=200+2(9-0) = 200+18 = 218</a:t>
            </a:r>
          </a:p>
          <a:p>
            <a:r>
              <a:rPr lang="en-US" dirty="0"/>
              <a:t>LOC(LA[15])=200+2(15-0) = 200+30 = 230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ct val="500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460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97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FF0000"/>
                </a:solidFill>
              </a:rPr>
              <a:t>Traversing  linear arrays</a:t>
            </a:r>
          </a:p>
        </p:txBody>
      </p:sp>
      <p:sp>
        <p:nvSpPr>
          <p:cNvPr id="23555" name="Text Box 4"/>
          <p:cNvSpPr txBox="1">
            <a:spLocks noChangeArrowheads="1"/>
          </p:cNvSpPr>
          <p:nvPr/>
        </p:nvSpPr>
        <p:spPr bwMode="auto">
          <a:xfrm>
            <a:off x="533400" y="1306512"/>
            <a:ext cx="8153400" cy="242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Example :</a:t>
            </a:r>
          </a:p>
          <a:p>
            <a:r>
              <a:rPr lang="en-US" dirty="0"/>
              <a:t>An automobile company uses an array AUTO to record the number of auto mobile sold each year from 1932 through 1984. </a:t>
            </a:r>
          </a:p>
          <a:p>
            <a:r>
              <a:rPr lang="en-US" dirty="0"/>
              <a:t>a) Find the number NUM of years during which more than 300 automobiles were sold.</a:t>
            </a:r>
          </a:p>
          <a:p>
            <a:r>
              <a:rPr lang="en-US" dirty="0"/>
              <a:t>b) Print each year and the number of automobiles sold in that year</a:t>
            </a:r>
          </a:p>
          <a:p>
            <a:endParaRPr lang="en-US" dirty="0"/>
          </a:p>
          <a:p>
            <a:pPr>
              <a:spcBef>
                <a:spcPct val="50000"/>
              </a:spcBef>
            </a:pPr>
            <a:endParaRPr lang="en-US" dirty="0"/>
          </a:p>
        </p:txBody>
      </p:sp>
      <p:sp>
        <p:nvSpPr>
          <p:cNvPr id="23556" name="Rectangle 98"/>
          <p:cNvSpPr>
            <a:spLocks noChangeArrowheads="1"/>
          </p:cNvSpPr>
          <p:nvPr/>
        </p:nvSpPr>
        <p:spPr bwMode="auto">
          <a:xfrm>
            <a:off x="609600" y="3276600"/>
            <a:ext cx="4648200" cy="2057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>
              <a:buFontTx/>
              <a:buAutoNum type="arabicPeriod"/>
            </a:pPr>
            <a:r>
              <a:rPr lang="en-US" dirty="0"/>
              <a:t>Set NUM : = 0.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Repeat for K = 1932 to 1984:</a:t>
            </a:r>
          </a:p>
          <a:p>
            <a:pPr marL="342900" indent="-342900"/>
            <a:r>
              <a:rPr lang="en-US" dirty="0"/>
              <a:t>if AUTO[K]&gt; 300, then : set NUM : = NUM+1</a:t>
            </a:r>
          </a:p>
          <a:p>
            <a:pPr marL="342900" indent="-342900">
              <a:buFontTx/>
              <a:buAutoNum type="arabicPeriod" startAt="3"/>
            </a:pPr>
            <a:r>
              <a:rPr lang="en-US" dirty="0"/>
              <a:t>Exit.</a:t>
            </a:r>
          </a:p>
          <a:p>
            <a:pPr marL="342900" indent="-342900">
              <a:buFontTx/>
              <a:buAutoNum type="arabicPeriod"/>
            </a:pPr>
            <a:endParaRPr lang="en-US" dirty="0"/>
          </a:p>
        </p:txBody>
      </p:sp>
      <p:sp>
        <p:nvSpPr>
          <p:cNvPr id="23557" name="Rectangle 99"/>
          <p:cNvSpPr>
            <a:spLocks noChangeArrowheads="1"/>
          </p:cNvSpPr>
          <p:nvPr/>
        </p:nvSpPr>
        <p:spPr bwMode="auto">
          <a:xfrm>
            <a:off x="5410200" y="3276600"/>
            <a:ext cx="3505200" cy="2057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/>
            <a:endParaRPr lang="en-US" dirty="0"/>
          </a:p>
          <a:p>
            <a:pPr marL="342900" indent="-342900">
              <a:buFontTx/>
              <a:buAutoNum type="arabicPeriod"/>
            </a:pPr>
            <a:r>
              <a:rPr lang="en-US" dirty="0"/>
              <a:t>Repeat for K = 1932 to 1984:</a:t>
            </a:r>
          </a:p>
          <a:p>
            <a:pPr marL="342900" indent="-342900"/>
            <a:r>
              <a:rPr lang="en-US" dirty="0"/>
              <a:t>Write : K, AUTO[K]</a:t>
            </a:r>
          </a:p>
          <a:p>
            <a:pPr marL="342900" indent="-342900">
              <a:buFontTx/>
              <a:buAutoNum type="arabicPeriod" startAt="2"/>
            </a:pPr>
            <a:r>
              <a:rPr lang="en-US" dirty="0"/>
              <a:t>Exit.</a:t>
            </a:r>
          </a:p>
          <a:p>
            <a:pPr marL="342900" indent="-342900"/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FF0000"/>
                </a:solidFill>
              </a:rPr>
              <a:t>Insertion in an array</a:t>
            </a:r>
          </a:p>
        </p:txBody>
      </p:sp>
      <p:sp>
        <p:nvSpPr>
          <p:cNvPr id="25603" name="Text Box 4"/>
          <p:cNvSpPr txBox="1">
            <a:spLocks noChangeArrowheads="1"/>
          </p:cNvSpPr>
          <p:nvPr/>
        </p:nvSpPr>
        <p:spPr bwMode="auto">
          <a:xfrm>
            <a:off x="762000" y="1447800"/>
            <a:ext cx="7848600" cy="366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/>
              <a:t>INSERTING AN ELEMENT INTO AN ARRAY:</a:t>
            </a:r>
          </a:p>
          <a:p>
            <a:r>
              <a:rPr lang="en-US" b="1" dirty="0"/>
              <a:t>Insert (LA, N, K, ITEM)</a:t>
            </a:r>
            <a:endParaRPr lang="en-US" dirty="0"/>
          </a:p>
          <a:p>
            <a:r>
              <a:rPr lang="en-US" dirty="0"/>
              <a:t>Here LA is linear array with N elements and K(position) is a positive integer such that K&lt;=</a:t>
            </a:r>
            <a:r>
              <a:rPr lang="en-US" dirty="0" err="1"/>
              <a:t>N.This</a:t>
            </a:r>
            <a:r>
              <a:rPr lang="en-US" dirty="0"/>
              <a:t> algorithm inserts an element ITEM into the </a:t>
            </a:r>
            <a:r>
              <a:rPr lang="en-US" dirty="0" err="1"/>
              <a:t>Kth</a:t>
            </a:r>
            <a:r>
              <a:rPr lang="en-US" dirty="0"/>
              <a:t> position in LA.</a:t>
            </a:r>
            <a:endParaRPr lang="en-US" b="1" dirty="0"/>
          </a:p>
          <a:p>
            <a:r>
              <a:rPr lang="en-US" b="1" dirty="0"/>
              <a:t>ALGORITHM</a:t>
            </a:r>
          </a:p>
          <a:p>
            <a:r>
              <a:rPr lang="en-US" dirty="0"/>
              <a:t>Step 1.          [Initialize counter] Set J:=N</a:t>
            </a:r>
          </a:p>
          <a:p>
            <a:r>
              <a:rPr lang="en-US" dirty="0"/>
              <a:t>Step 2.          Repeat Steps 3 and 4 while J&gt;=K</a:t>
            </a:r>
          </a:p>
          <a:p>
            <a:r>
              <a:rPr lang="en-US" dirty="0"/>
              <a:t>Step 3.          [Move </a:t>
            </a:r>
            <a:r>
              <a:rPr lang="en-US" dirty="0" err="1"/>
              <a:t>Jth</a:t>
            </a:r>
            <a:r>
              <a:rPr lang="en-US" dirty="0"/>
              <a:t> element downward] Set LA [J+1]: =LA [J]</a:t>
            </a:r>
          </a:p>
          <a:p>
            <a:r>
              <a:rPr lang="en-US" dirty="0"/>
              <a:t>Step 4.          [Decrease counter] Set J:=J-1</a:t>
            </a:r>
          </a:p>
          <a:p>
            <a:r>
              <a:rPr lang="en-US" dirty="0"/>
              <a:t>[End of step 2 loop]</a:t>
            </a:r>
          </a:p>
          <a:p>
            <a:r>
              <a:rPr lang="en-US" dirty="0"/>
              <a:t>Step 5           [Insert element] Set LA [K]: =ITEM</a:t>
            </a:r>
          </a:p>
          <a:p>
            <a:r>
              <a:rPr lang="en-US" dirty="0"/>
              <a:t>Step 6.          [Reset N] Set N:=N+1</a:t>
            </a:r>
          </a:p>
          <a:p>
            <a:r>
              <a:rPr lang="en-US" dirty="0"/>
              <a:t>Step 7.          Exit</a:t>
            </a:r>
            <a:endParaRPr lang="en-US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FF0000"/>
                </a:solidFill>
              </a:rPr>
              <a:t>Deletion from an array</a:t>
            </a:r>
          </a:p>
        </p:txBody>
      </p:sp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685800" y="1366837"/>
            <a:ext cx="8229600" cy="3831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/>
              <a:t>DELETING AN ELEMENT FROM A LINEAR ARRAY</a:t>
            </a:r>
          </a:p>
          <a:p>
            <a:r>
              <a:rPr lang="en-US" b="1" dirty="0"/>
              <a:t>Delete (LA, N, K, ITEM)</a:t>
            </a:r>
          </a:p>
          <a:p>
            <a:r>
              <a:rPr lang="en-US" dirty="0"/>
              <a:t>Here LA is a linear array with N elements and k is a positive integer such that K&lt;=N. This algorithm deletes the </a:t>
            </a:r>
            <a:r>
              <a:rPr lang="en-US" dirty="0" err="1"/>
              <a:t>Kth</a:t>
            </a:r>
            <a:r>
              <a:rPr lang="en-US" dirty="0"/>
              <a:t> element from LA.</a:t>
            </a:r>
          </a:p>
          <a:p>
            <a:r>
              <a:rPr lang="en-US" b="1" dirty="0"/>
              <a:t>ALGORITHM</a:t>
            </a:r>
          </a:p>
          <a:p>
            <a:r>
              <a:rPr lang="en-US" dirty="0"/>
              <a:t>Step 1.          Set ITEM: = LA [K]</a:t>
            </a:r>
          </a:p>
          <a:p>
            <a:r>
              <a:rPr lang="en-US" dirty="0"/>
              <a:t>Step 2.          Repeat for steps 3&amp;4 for J=K to N-1:</a:t>
            </a:r>
          </a:p>
          <a:p>
            <a:r>
              <a:rPr lang="en-US" dirty="0"/>
              <a:t>Step 3.          [Move J+1st element upward] Set LA [J]: =LA [J+1]</a:t>
            </a:r>
          </a:p>
          <a:p>
            <a:r>
              <a:rPr lang="en-US" dirty="0"/>
              <a:t>Step4.            [Increment counter] J=J+1</a:t>
            </a:r>
          </a:p>
          <a:p>
            <a:r>
              <a:rPr lang="en-US" dirty="0"/>
              <a:t>[End of step2 loop]</a:t>
            </a:r>
          </a:p>
          <a:p>
            <a:r>
              <a:rPr lang="en-US" dirty="0"/>
              <a:t>Step 5.           [Reset the number N of elements in LA] Set N:=N-1</a:t>
            </a:r>
          </a:p>
          <a:p>
            <a:r>
              <a:rPr lang="en-US" dirty="0"/>
              <a:t>Step 6.          Exit</a:t>
            </a:r>
          </a:p>
          <a:p>
            <a:pPr>
              <a:spcBef>
                <a:spcPct val="50000"/>
              </a:spcBef>
            </a:pP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 Box 5"/>
          <p:cNvSpPr txBox="1">
            <a:spLocks noChangeArrowheads="1"/>
          </p:cNvSpPr>
          <p:nvPr/>
        </p:nvSpPr>
        <p:spPr bwMode="auto">
          <a:xfrm>
            <a:off x="685800" y="1447800"/>
            <a:ext cx="784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7412" name="Text Box 6"/>
          <p:cNvSpPr txBox="1">
            <a:spLocks noChangeArrowheads="1"/>
          </p:cNvSpPr>
          <p:nvPr/>
        </p:nvSpPr>
        <p:spPr bwMode="auto">
          <a:xfrm>
            <a:off x="762000" y="1219200"/>
            <a:ext cx="7696200" cy="621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dirty="0"/>
              <a:t>	</a:t>
            </a:r>
            <a:r>
              <a:rPr lang="en-US" sz="2000" b="1" dirty="0"/>
              <a:t>Linear Search :</a:t>
            </a:r>
          </a:p>
          <a:p>
            <a:pPr marL="342900" indent="-342900" algn="just">
              <a:spcBef>
                <a:spcPct val="50000"/>
              </a:spcBef>
            </a:pPr>
            <a:r>
              <a:rPr lang="en-US" dirty="0"/>
              <a:t>     Algorithm  : A linear array DATA with N elements and a specific ITEM of information are given. This algorithm finds the location LOC of ITEM in the array DATA or sets LOC = 0.</a:t>
            </a:r>
          </a:p>
          <a:p>
            <a:pPr marL="342900" indent="-342900">
              <a:spcBef>
                <a:spcPct val="50000"/>
              </a:spcBef>
            </a:pPr>
            <a:endParaRPr lang="en-US" dirty="0"/>
          </a:p>
          <a:p>
            <a:pPr marL="1714500" lvl="3" indent="-342900">
              <a:buFontTx/>
              <a:buAutoNum type="arabicPeriod"/>
            </a:pPr>
            <a:r>
              <a:rPr lang="en-US" dirty="0"/>
              <a:t>Set K : = 1, LOC : =0.</a:t>
            </a:r>
          </a:p>
          <a:p>
            <a:pPr marL="1714500" lvl="3" indent="-342900">
              <a:buFontTx/>
              <a:buAutoNum type="arabicPeriod"/>
            </a:pPr>
            <a:r>
              <a:rPr lang="en-US" dirty="0"/>
              <a:t>Repeat steps 3 and 4 while LOC = 0 and K&lt;=N:</a:t>
            </a:r>
          </a:p>
          <a:p>
            <a:pPr marL="1714500" lvl="3" indent="-342900">
              <a:buFontTx/>
              <a:buAutoNum type="arabicPeriod"/>
            </a:pPr>
            <a:r>
              <a:rPr lang="en-US" dirty="0"/>
              <a:t>If ITEM = DATA[K], then : Set  LOC : =K .</a:t>
            </a:r>
          </a:p>
          <a:p>
            <a:pPr marL="1714500" lvl="3" indent="-342900">
              <a:buFontTx/>
              <a:buAutoNum type="arabicPeriod"/>
            </a:pPr>
            <a:r>
              <a:rPr lang="en-US" dirty="0"/>
              <a:t>Set K : = K+1. </a:t>
            </a:r>
          </a:p>
          <a:p>
            <a:pPr marL="1714500" lvl="3" indent="-342900"/>
            <a:r>
              <a:rPr lang="en-US" dirty="0"/>
              <a:t>[End of step 2 loop]</a:t>
            </a:r>
          </a:p>
          <a:p>
            <a:pPr marL="1714500" lvl="3" indent="-342900">
              <a:buFontTx/>
              <a:buAutoNum type="arabicPeriod" startAt="5"/>
            </a:pPr>
            <a:r>
              <a:rPr lang="en-US" dirty="0"/>
              <a:t>[Successful?]</a:t>
            </a:r>
          </a:p>
          <a:p>
            <a:pPr marL="1714500" lvl="3" indent="-342900"/>
            <a:r>
              <a:rPr lang="en-US" dirty="0"/>
              <a:t>If LOC = 0, then :</a:t>
            </a:r>
          </a:p>
          <a:p>
            <a:pPr marL="1714500" lvl="3" indent="-342900"/>
            <a:r>
              <a:rPr lang="en-US" dirty="0"/>
              <a:t>Write : ITEM is not in the array DATA.</a:t>
            </a:r>
          </a:p>
          <a:p>
            <a:pPr marL="1714500" lvl="3" indent="-342900"/>
            <a:r>
              <a:rPr lang="en-US" dirty="0"/>
              <a:t>Else :</a:t>
            </a:r>
          </a:p>
          <a:p>
            <a:pPr marL="1714500" lvl="3" indent="-342900"/>
            <a:r>
              <a:rPr lang="en-US" dirty="0"/>
              <a:t>Write : LOC is the location of ITEM.</a:t>
            </a:r>
          </a:p>
          <a:p>
            <a:pPr marL="1714500" lvl="3" indent="-342900"/>
            <a:r>
              <a:rPr lang="en-US" dirty="0"/>
              <a:t>[End of if structure]</a:t>
            </a:r>
          </a:p>
          <a:p>
            <a:pPr marL="1714500" lvl="3" indent="-342900">
              <a:buFontTx/>
              <a:buAutoNum type="arabicPeriod" startAt="6"/>
            </a:pPr>
            <a:r>
              <a:rPr lang="en-US" dirty="0"/>
              <a:t>Exit.</a:t>
            </a:r>
          </a:p>
          <a:p>
            <a:pPr marL="2171700" lvl="4" indent="-342900"/>
            <a:endParaRPr lang="en-US" dirty="0"/>
          </a:p>
          <a:p>
            <a:pPr marL="342900" indent="-342900">
              <a:spcBef>
                <a:spcPct val="50000"/>
              </a:spcBef>
            </a:pPr>
            <a:endParaRPr lang="en-US" dirty="0"/>
          </a:p>
          <a:p>
            <a:pPr marL="342900" indent="-342900">
              <a:spcBef>
                <a:spcPct val="50000"/>
              </a:spcBef>
            </a:pPr>
            <a:endParaRPr lang="en-US" dirty="0"/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>
          <a:xfrm>
            <a:off x="1219200" y="609600"/>
            <a:ext cx="6629400" cy="685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924800" cy="6096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Searching – Linear search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7924800" cy="609600"/>
          </a:xfrm>
        </p:spPr>
        <p:txBody>
          <a:bodyPr/>
          <a:lstStyle/>
          <a:p>
            <a:r>
              <a:rPr lang="en-US" dirty="0"/>
              <a:t>Linear Search Program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1828800"/>
            <a:ext cx="410086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if(c= =1)</a:t>
            </a:r>
          </a:p>
          <a:p>
            <a:r>
              <a:rPr lang="en-US" dirty="0"/>
              <a:t>{</a:t>
            </a:r>
          </a:p>
          <a:p>
            <a:r>
              <a:rPr lang="en-US" dirty="0" err="1"/>
              <a:t>cout</a:t>
            </a:r>
            <a:r>
              <a:rPr lang="en-US" dirty="0"/>
              <a:t>&lt;&lt;</a:t>
            </a:r>
            <a:r>
              <a:rPr lang="en-US" i="1" dirty="0"/>
              <a:t>"Number found at position: "</a:t>
            </a:r>
            <a:r>
              <a:rPr lang="en-US" dirty="0"/>
              <a:t>&lt;&lt;loc;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else</a:t>
            </a:r>
          </a:p>
          <a:p>
            <a:r>
              <a:rPr lang="en-US" dirty="0"/>
              <a:t>{</a:t>
            </a:r>
          </a:p>
          <a:p>
            <a:r>
              <a:rPr lang="en-US" dirty="0" err="1"/>
              <a:t>cout</a:t>
            </a:r>
            <a:r>
              <a:rPr lang="en-US" dirty="0"/>
              <a:t>&lt;&lt;</a:t>
            </a:r>
            <a:r>
              <a:rPr lang="en-US" i="1" dirty="0"/>
              <a:t>"Number is not in the list"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getch</a:t>
            </a:r>
            <a:r>
              <a:rPr lang="en-US" dirty="0"/>
              <a:t>( 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914400"/>
            <a:ext cx="3599640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#include&lt;</a:t>
            </a:r>
            <a:r>
              <a:rPr lang="en-US" sz="1400" dirty="0" err="1"/>
              <a:t>iostream.h</a:t>
            </a:r>
            <a:r>
              <a:rPr lang="en-US" sz="1400" dirty="0"/>
              <a:t>&gt;</a:t>
            </a:r>
          </a:p>
          <a:p>
            <a:r>
              <a:rPr lang="en-US" sz="1400" dirty="0"/>
              <a:t>#include&lt;</a:t>
            </a:r>
            <a:r>
              <a:rPr lang="en-US" sz="1400" dirty="0" err="1"/>
              <a:t>conio.h</a:t>
            </a:r>
            <a:r>
              <a:rPr lang="en-US" sz="1400" dirty="0"/>
              <a:t>&gt;</a:t>
            </a:r>
          </a:p>
          <a:p>
            <a:r>
              <a:rPr lang="en-US" sz="1400" dirty="0"/>
              <a:t>void main( 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 err="1"/>
              <a:t>int</a:t>
            </a:r>
            <a:r>
              <a:rPr lang="en-US" sz="1400" dirty="0"/>
              <a:t> a[100],</a:t>
            </a:r>
            <a:r>
              <a:rPr lang="en-US" sz="1400" dirty="0" err="1"/>
              <a:t>n,i</a:t>
            </a:r>
            <a:r>
              <a:rPr lang="en-US" sz="1400" dirty="0"/>
              <a:t>;</a:t>
            </a:r>
          </a:p>
          <a:p>
            <a:r>
              <a:rPr lang="en-US" sz="1400" dirty="0" err="1"/>
              <a:t>clrscr</a:t>
            </a:r>
            <a:r>
              <a:rPr lang="en-US" sz="1400" dirty="0"/>
              <a:t>( );</a:t>
            </a:r>
          </a:p>
          <a:p>
            <a:r>
              <a:rPr lang="en-US" sz="1400" dirty="0" err="1"/>
              <a:t>cout</a:t>
            </a:r>
            <a:r>
              <a:rPr lang="en-US" sz="1400" dirty="0"/>
              <a:t> &lt;&lt; "</a:t>
            </a:r>
            <a:r>
              <a:rPr lang="en-US" sz="1400" i="1" dirty="0"/>
              <a:t>Enter the size of an array:"</a:t>
            </a:r>
            <a:r>
              <a:rPr lang="en-US" sz="1400" dirty="0"/>
              <a:t>;</a:t>
            </a:r>
          </a:p>
          <a:p>
            <a:r>
              <a:rPr lang="en-US" sz="1400" dirty="0" err="1"/>
              <a:t>cin</a:t>
            </a:r>
            <a:r>
              <a:rPr lang="en-US" sz="1400" dirty="0"/>
              <a:t> &gt;&gt; n;</a:t>
            </a:r>
          </a:p>
          <a:p>
            <a:r>
              <a:rPr lang="en-US" sz="1400" dirty="0" err="1"/>
              <a:t>cout</a:t>
            </a:r>
            <a:r>
              <a:rPr lang="en-US" sz="1400" dirty="0"/>
              <a:t> &lt;&lt;</a:t>
            </a:r>
            <a:r>
              <a:rPr lang="en-US" sz="1400" i="1" dirty="0"/>
              <a:t>"The </a:t>
            </a:r>
            <a:r>
              <a:rPr lang="en-US" sz="1400" i="1" dirty="0" err="1"/>
              <a:t>elemets</a:t>
            </a:r>
            <a:r>
              <a:rPr lang="en-US" sz="1400" i="1" dirty="0"/>
              <a:t>  are:" </a:t>
            </a:r>
            <a:r>
              <a:rPr lang="en-US" sz="1400" dirty="0"/>
              <a:t>&lt;&lt; </a:t>
            </a:r>
            <a:r>
              <a:rPr lang="en-US" sz="1400" dirty="0" err="1"/>
              <a:t>endl</a:t>
            </a:r>
            <a:r>
              <a:rPr lang="en-US" sz="1400" dirty="0"/>
              <a:t>;</a:t>
            </a:r>
          </a:p>
          <a:p>
            <a:r>
              <a:rPr lang="en-US" sz="1400" dirty="0"/>
              <a:t>for( </a:t>
            </a:r>
            <a:r>
              <a:rPr lang="en-US" sz="1400" dirty="0" err="1"/>
              <a:t>i</a:t>
            </a:r>
            <a:r>
              <a:rPr lang="en-US" sz="1400" dirty="0"/>
              <a:t>=0; </a:t>
            </a:r>
            <a:r>
              <a:rPr lang="en-US" sz="1400" dirty="0" err="1"/>
              <a:t>i</a:t>
            </a:r>
            <a:r>
              <a:rPr lang="en-US" sz="1400" dirty="0"/>
              <a:t>&lt;n; </a:t>
            </a:r>
            <a:r>
              <a:rPr lang="en-US" sz="1400" dirty="0" err="1"/>
              <a:t>i</a:t>
            </a:r>
            <a:r>
              <a:rPr lang="en-US" sz="1400" dirty="0"/>
              <a:t>++ 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 err="1"/>
              <a:t>cin</a:t>
            </a:r>
            <a:r>
              <a:rPr lang="en-US" sz="1400" dirty="0"/>
              <a:t> &gt;&gt; a[</a:t>
            </a:r>
            <a:r>
              <a:rPr lang="en-US" sz="1400" dirty="0" err="1"/>
              <a:t>i</a:t>
            </a:r>
            <a:r>
              <a:rPr lang="en-US" sz="1400" dirty="0"/>
              <a:t>];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 err="1"/>
              <a:t>cout</a:t>
            </a:r>
            <a:r>
              <a:rPr lang="en-US" sz="1400" i="1" dirty="0"/>
              <a:t>&lt;&lt;"Enter the element you want to search"</a:t>
            </a:r>
            <a:r>
              <a:rPr lang="en-US" sz="1400" dirty="0"/>
              <a:t>;</a:t>
            </a:r>
          </a:p>
          <a:p>
            <a:r>
              <a:rPr lang="en-US" sz="1400" dirty="0" err="1"/>
              <a:t>cin</a:t>
            </a:r>
            <a:r>
              <a:rPr lang="en-US" sz="1400" dirty="0"/>
              <a:t>&gt;&gt;item;</a:t>
            </a:r>
          </a:p>
          <a:p>
            <a:r>
              <a:rPr lang="en-US" sz="1400" dirty="0"/>
              <a:t> </a:t>
            </a:r>
          </a:p>
          <a:p>
            <a:r>
              <a:rPr lang="en-US" sz="1400" dirty="0"/>
              <a:t>for(</a:t>
            </a:r>
            <a:r>
              <a:rPr lang="en-US" sz="1400" dirty="0" err="1"/>
              <a:t>i</a:t>
            </a:r>
            <a:r>
              <a:rPr lang="en-US" sz="1400" dirty="0"/>
              <a:t>=0;i&lt;</a:t>
            </a:r>
            <a:r>
              <a:rPr lang="en-US" sz="1400" dirty="0" err="1"/>
              <a:t>n;i</a:t>
            </a:r>
            <a:r>
              <a:rPr lang="en-US" sz="1400" dirty="0"/>
              <a:t>++)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	if(</a:t>
            </a:r>
            <a:r>
              <a:rPr lang="en-US" sz="1400" dirty="0" err="1"/>
              <a:t>arr</a:t>
            </a:r>
            <a:r>
              <a:rPr lang="en-US" sz="1400" dirty="0"/>
              <a:t>[</a:t>
            </a:r>
            <a:r>
              <a:rPr lang="en-US" sz="1400" dirty="0" err="1"/>
              <a:t>i</a:t>
            </a:r>
            <a:r>
              <a:rPr lang="en-US" sz="1400" dirty="0"/>
              <a:t>]==item)</a:t>
            </a:r>
          </a:p>
          <a:p>
            <a:r>
              <a:rPr lang="en-US" sz="1400" dirty="0"/>
              <a:t>	{</a:t>
            </a:r>
          </a:p>
          <a:p>
            <a:r>
              <a:rPr lang="en-US" sz="1400" dirty="0"/>
              <a:t>		c=1;</a:t>
            </a:r>
          </a:p>
          <a:p>
            <a:r>
              <a:rPr lang="en-US" sz="1400" dirty="0"/>
              <a:t>		loc=</a:t>
            </a:r>
            <a:r>
              <a:rPr lang="en-US" sz="1400" dirty="0" err="1"/>
              <a:t>i</a:t>
            </a:r>
            <a:r>
              <a:rPr lang="en-US" sz="1400" dirty="0"/>
              <a:t>;</a:t>
            </a:r>
          </a:p>
          <a:p>
            <a:r>
              <a:rPr lang="en-US" sz="1400" dirty="0"/>
              <a:t>		break;</a:t>
            </a:r>
          </a:p>
          <a:p>
            <a:r>
              <a:rPr lang="en-US" sz="1400" dirty="0"/>
              <a:t>	}</a:t>
            </a:r>
          </a:p>
          <a:p>
            <a:r>
              <a:rPr lang="en-US" sz="1400" dirty="0"/>
              <a:t>}</a:t>
            </a:r>
          </a:p>
          <a:p>
            <a:endParaRPr lang="en-US" sz="1400" dirty="0"/>
          </a:p>
        </p:txBody>
      </p:sp>
      <p:cxnSp>
        <p:nvCxnSpPr>
          <p:cNvPr id="7" name="Elbow Connector 6"/>
          <p:cNvCxnSpPr/>
          <p:nvPr/>
        </p:nvCxnSpPr>
        <p:spPr>
          <a:xfrm rot="5400000" flipH="1" flipV="1">
            <a:off x="952500" y="2400300"/>
            <a:ext cx="4191000" cy="3352800"/>
          </a:xfrm>
          <a:prstGeom prst="bentConnector3">
            <a:avLst>
              <a:gd name="adj1" fmla="val -52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724400" y="19812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Linear Search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>
                <a:latin typeface="+mn-lt"/>
              </a:rPr>
              <a:t>Linear Search :</a:t>
            </a:r>
          </a:p>
          <a:p>
            <a:pPr lvl="1"/>
            <a:r>
              <a:rPr lang="en-US" b="1" dirty="0"/>
              <a:t>Best Case: </a:t>
            </a:r>
            <a:r>
              <a:rPr lang="en-IN" dirty="0"/>
              <a:t>Find at first place - </a:t>
            </a:r>
            <a:r>
              <a:rPr lang="en-IN" b="1" dirty="0"/>
              <a:t>one comparison</a:t>
            </a:r>
            <a:r>
              <a:rPr lang="en-IN" dirty="0"/>
              <a:t> </a:t>
            </a:r>
            <a:endParaRPr lang="en-US" b="1" dirty="0"/>
          </a:p>
          <a:p>
            <a:pPr lvl="1"/>
            <a:r>
              <a:rPr lang="en-US" b="1" dirty="0"/>
              <a:t>Average case: </a:t>
            </a:r>
            <a:r>
              <a:rPr lang="en-IN" dirty="0"/>
              <a:t>There are n cases that can occur, i.e. find at the first place, the second place, the third place and so on up to the </a:t>
            </a:r>
            <a:r>
              <a:rPr lang="en-IN" i="1" dirty="0"/>
              <a:t>n</a:t>
            </a:r>
            <a:r>
              <a:rPr lang="en-IN" dirty="0"/>
              <a:t>th place. </a:t>
            </a:r>
            <a:endParaRPr lang="en-US" b="1" dirty="0"/>
          </a:p>
          <a:p>
            <a:pPr lvl="1">
              <a:buNone/>
            </a:pPr>
            <a:r>
              <a:rPr lang="en-US" b="1" dirty="0"/>
              <a:t>		</a:t>
            </a:r>
            <a:r>
              <a:rPr lang="en-IN" dirty="0"/>
              <a:t>average = (1+2+3.....+n)/n = n(n+1)/2n=(n+1)/2</a:t>
            </a:r>
          </a:p>
          <a:p>
            <a:pPr lvl="1">
              <a:buNone/>
            </a:pPr>
            <a:r>
              <a:rPr lang="en-IN" b="1" dirty="0"/>
              <a:t>			</a:t>
            </a:r>
            <a:r>
              <a:rPr lang="en-IN" dirty="0"/>
              <a:t> where the result was used that 1+2+3 ...+</a:t>
            </a:r>
            <a:r>
              <a:rPr lang="en-IN" i="1" dirty="0"/>
              <a:t>n</a:t>
            </a:r>
            <a:r>
              <a:rPr lang="en-IN" dirty="0"/>
              <a:t> is equal to </a:t>
            </a:r>
            <a:r>
              <a:rPr lang="en-IN" i="1" dirty="0"/>
              <a:t>n</a:t>
            </a:r>
            <a:r>
              <a:rPr lang="en-IN" dirty="0"/>
              <a:t>(</a:t>
            </a:r>
            <a:r>
              <a:rPr lang="en-IN" i="1" dirty="0"/>
              <a:t>n</a:t>
            </a:r>
            <a:r>
              <a:rPr lang="en-IN" dirty="0"/>
              <a:t>+1)/2. </a:t>
            </a:r>
            <a:endParaRPr lang="en-US" b="1" dirty="0"/>
          </a:p>
          <a:p>
            <a:pPr lvl="1"/>
            <a:r>
              <a:rPr lang="en-US" b="1" dirty="0"/>
              <a:t>Worst case: </a:t>
            </a:r>
            <a:r>
              <a:rPr lang="en-IN" dirty="0"/>
              <a:t>Find at </a:t>
            </a:r>
            <a:r>
              <a:rPr lang="en-IN" i="1" dirty="0"/>
              <a:t>n</a:t>
            </a:r>
            <a:r>
              <a:rPr lang="en-IN" dirty="0"/>
              <a:t>th place or not at all - </a:t>
            </a:r>
            <a:r>
              <a:rPr lang="en-IN" b="1" i="1" dirty="0"/>
              <a:t>n</a:t>
            </a:r>
            <a:r>
              <a:rPr lang="en-IN" b="1" dirty="0"/>
              <a:t> comparisons</a:t>
            </a:r>
            <a:r>
              <a:rPr lang="en-IN" dirty="0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228600" y="2143651"/>
            <a:ext cx="8686801" cy="3960844"/>
          </a:xfrm>
          <a:prstGeom prst="rect">
            <a:avLst/>
          </a:prstGeom>
        </p:spPr>
        <p:txBody>
          <a:bodyPr wrap="square" lIns="82058" tIns="41029" rIns="82058" bIns="41029">
            <a:spAutoFit/>
          </a:bodyPr>
          <a:lstStyle/>
          <a:p>
            <a:pPr algn="ctr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ADVANCED DATA STRUCTURES </a:t>
            </a:r>
          </a:p>
          <a:p>
            <a:pPr algn="ctr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&amp;</a:t>
            </a:r>
          </a:p>
          <a:p>
            <a:pPr algn="ctr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ALGORITHMS</a:t>
            </a:r>
          </a:p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itchFamily="18" charset="0"/>
              </a:rPr>
              <a:t>(</a:t>
            </a:r>
            <a:r>
              <a:rPr lang="en-IN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23CSH-622</a:t>
            </a:r>
            <a:r>
              <a:rPr lang="en-US" sz="3600" dirty="0">
                <a:latin typeface="Times New Roman" panose="02020603050405020304" pitchFamily="18" charset="0"/>
                <a:cs typeface="Times New Roman" pitchFamily="18" charset="0"/>
              </a:rPr>
              <a:t>)</a:t>
            </a:r>
          </a:p>
          <a:p>
            <a:pPr algn="ctr"/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itchFamily="18" charset="0"/>
              </a:rPr>
              <a:t>By : Dr. Ranjit Singh (E10947)</a:t>
            </a:r>
          </a:p>
          <a:p>
            <a:pPr algn="ctr"/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0" name="Picture 5" descr="C:\Users\Bhangu\Desktop\downloa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01637" y="605118"/>
            <a:ext cx="3186545" cy="1178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6553200"/>
            <a:ext cx="9144000" cy="381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anchor="ctr"/>
          <a:lstStyle/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www. </a:t>
            </a:r>
            <a:r>
              <a:rPr lang="en-US" dirty="0" err="1">
                <a:solidFill>
                  <a:prstClr val="white"/>
                </a:solidFill>
              </a:rPr>
              <a:t>cuchd.in</a:t>
            </a:r>
            <a:r>
              <a:rPr lang="en-US" dirty="0">
                <a:solidFill>
                  <a:prstClr val="white"/>
                </a:solidFill>
              </a:rPr>
              <a:t>                                                                                       Campus : </a:t>
            </a:r>
            <a:r>
              <a:rPr lang="en-US" dirty="0" err="1">
                <a:solidFill>
                  <a:prstClr val="white"/>
                </a:solidFill>
              </a:rPr>
              <a:t>Gharaun</a:t>
            </a:r>
            <a:r>
              <a:rPr lang="en-US" dirty="0">
                <a:solidFill>
                  <a:prstClr val="white"/>
                </a:solidFill>
              </a:rPr>
              <a:t>, </a:t>
            </a:r>
            <a:r>
              <a:rPr lang="en-US" dirty="0" err="1">
                <a:solidFill>
                  <a:prstClr val="white"/>
                </a:solidFill>
              </a:rPr>
              <a:t>Mohali</a:t>
            </a:r>
            <a:endParaRPr 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Searching –Binary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b="1" dirty="0"/>
              <a:t>Binary Search:</a:t>
            </a:r>
          </a:p>
          <a:p>
            <a:pPr algn="just"/>
            <a:r>
              <a:rPr lang="en-US" sz="2000" b="1" dirty="0"/>
              <a:t>Algorithm</a:t>
            </a:r>
            <a:r>
              <a:rPr lang="en-US" sz="2000" dirty="0"/>
              <a:t>: Binary(DATA,LB,UB,ITEM): Here data is a sorted array with lower bound LB and upper bound UB and ITEM is an element to be searched. The variables BEG,END and MID denote, </a:t>
            </a:r>
            <a:r>
              <a:rPr lang="en-US" sz="2000" dirty="0" err="1"/>
              <a:t>resp</a:t>
            </a:r>
            <a:r>
              <a:rPr lang="en-US" sz="2000" dirty="0"/>
              <a:t>, the beginning, end and middle locations of a segment of elements of DATA. This algorithm find the location LOC of ITEM in DATA or sets LOC=NULL.</a:t>
            </a:r>
          </a:p>
          <a:p>
            <a:pPr algn="just">
              <a:buNone/>
            </a:pPr>
            <a:br>
              <a:rPr lang="en-US" sz="2000" dirty="0"/>
            </a:br>
            <a:endParaRPr lang="en-US" sz="2000" dirty="0"/>
          </a:p>
          <a:p>
            <a:pPr algn="just"/>
            <a:endParaRPr lang="en-US" sz="2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1437"/>
            <a:ext cx="8229600" cy="4830763"/>
          </a:xfrm>
        </p:spPr>
        <p:txBody>
          <a:bodyPr>
            <a:normAutofit lnSpcReduction="10000"/>
          </a:bodyPr>
          <a:lstStyle/>
          <a:p>
            <a:pPr marL="381000" indent="-38100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b="1" dirty="0"/>
              <a:t>BINARY(DATA, LB, UB, ITEM, LOC)</a:t>
            </a:r>
          </a:p>
          <a:p>
            <a:pPr marL="381000" indent="-38100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en-US" sz="2000" b="1" dirty="0"/>
          </a:p>
          <a:p>
            <a:pPr marL="381000" indent="-381000" eaLnBrk="1" fontAlgn="auto" hangingPunct="1">
              <a:lnSpc>
                <a:spcPct val="80000"/>
              </a:lnSpc>
              <a:spcAft>
                <a:spcPts val="0"/>
              </a:spcAft>
              <a:buFontTx/>
              <a:buAutoNum type="arabicPeriod"/>
              <a:defRPr/>
            </a:pPr>
            <a:r>
              <a:rPr lang="en-US" sz="2000" b="1" dirty="0"/>
              <a:t>Set BEG=LB; END=UB; and MID=INT((BEG+END)/2).</a:t>
            </a:r>
          </a:p>
          <a:p>
            <a:pPr marL="381000" indent="-381000" eaLnBrk="1" fontAlgn="auto" hangingPunct="1">
              <a:lnSpc>
                <a:spcPct val="80000"/>
              </a:lnSpc>
              <a:spcAft>
                <a:spcPts val="0"/>
              </a:spcAft>
              <a:buFontTx/>
              <a:buAutoNum type="arabicPeriod"/>
              <a:defRPr/>
            </a:pPr>
            <a:r>
              <a:rPr lang="en-US" sz="2000" b="1" dirty="0"/>
              <a:t>Repeat step 3 and 4 while BEG ≤ END and DATA[MID] ≠ ITEM</a:t>
            </a:r>
          </a:p>
          <a:p>
            <a:pPr marL="381000" indent="-381000" eaLnBrk="1" fontAlgn="auto" hangingPunct="1">
              <a:lnSpc>
                <a:spcPct val="80000"/>
              </a:lnSpc>
              <a:spcAft>
                <a:spcPts val="0"/>
              </a:spcAft>
              <a:buFontTx/>
              <a:buAutoNum type="arabicPeriod"/>
              <a:defRPr/>
            </a:pPr>
            <a:r>
              <a:rPr lang="en-US" sz="2000" b="1" dirty="0"/>
              <a:t>If ITEM &lt; DATA[MID] then</a:t>
            </a:r>
          </a:p>
          <a:p>
            <a:pPr marL="838200" lvl="1" indent="-381000" eaLnBrk="1" fontAlgn="auto" hangingPunct="1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dirty="0"/>
              <a:t>	Set END= MID - 1</a:t>
            </a:r>
          </a:p>
          <a:p>
            <a:pPr marL="381000" indent="-38100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dirty="0"/>
              <a:t>       Else:</a:t>
            </a:r>
          </a:p>
          <a:p>
            <a:pPr marL="381000" indent="-38100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dirty="0"/>
              <a:t>      	Set BEG= MID+1</a:t>
            </a:r>
          </a:p>
          <a:p>
            <a:pPr marL="381000" indent="-38100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dirty="0"/>
              <a:t>	[end of if structure]</a:t>
            </a:r>
          </a:p>
          <a:p>
            <a:pPr marL="381000" indent="-381000" eaLnBrk="1" fontAlgn="auto" hangingPunct="1">
              <a:lnSpc>
                <a:spcPct val="80000"/>
              </a:lnSpc>
              <a:spcAft>
                <a:spcPts val="0"/>
              </a:spcAft>
              <a:buFontTx/>
              <a:buAutoNum type="arabicPeriod" startAt="4"/>
              <a:defRPr/>
            </a:pPr>
            <a:r>
              <a:rPr lang="en-US" sz="2000" b="1" dirty="0"/>
              <a:t>Set MID= INT((BEG+END)/2)</a:t>
            </a:r>
          </a:p>
          <a:p>
            <a:pPr marL="381000" indent="-38100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dirty="0"/>
              <a:t>	[End of step 2 loop]</a:t>
            </a:r>
          </a:p>
          <a:p>
            <a:pPr marL="381000" indent="-381000" eaLnBrk="1" fontAlgn="auto" hangingPunct="1">
              <a:lnSpc>
                <a:spcPct val="80000"/>
              </a:lnSpc>
              <a:spcAft>
                <a:spcPts val="0"/>
              </a:spcAft>
              <a:buFontTx/>
              <a:buAutoNum type="arabicPeriod" startAt="5"/>
              <a:defRPr/>
            </a:pPr>
            <a:r>
              <a:rPr lang="en-US" sz="2000" b="1" dirty="0"/>
              <a:t>If ITEM = DATA[MID] then</a:t>
            </a:r>
          </a:p>
          <a:p>
            <a:pPr marL="838200" lvl="1" indent="-381000" eaLnBrk="1" fontAlgn="auto" hangingPunct="1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dirty="0"/>
              <a:t>	Set LOC= MID</a:t>
            </a:r>
          </a:p>
          <a:p>
            <a:pPr marL="381000" indent="-38100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dirty="0"/>
              <a:t>      Else:</a:t>
            </a:r>
          </a:p>
          <a:p>
            <a:pPr marL="381000" indent="-38100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dirty="0"/>
              <a:t>      	         Set LOC= NULL</a:t>
            </a:r>
          </a:p>
          <a:p>
            <a:pPr marL="381000" indent="-38100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dirty="0"/>
              <a:t>	[end of if structure]</a:t>
            </a:r>
          </a:p>
          <a:p>
            <a:pPr marL="381000" indent="-381000" eaLnBrk="1" fontAlgn="auto" hangingPunct="1">
              <a:lnSpc>
                <a:spcPct val="80000"/>
              </a:lnSpc>
              <a:spcAft>
                <a:spcPts val="0"/>
              </a:spcAft>
              <a:buFontTx/>
              <a:buAutoNum type="arabicPeriod" startAt="6"/>
              <a:defRPr/>
            </a:pPr>
            <a:r>
              <a:rPr lang="en-US" sz="2000" b="1" dirty="0"/>
              <a:t>Exit.</a:t>
            </a:r>
          </a:p>
          <a:p>
            <a:pPr marL="381000" indent="-381000" eaLnBrk="1" fontAlgn="auto" hangingPunct="1">
              <a:lnSpc>
                <a:spcPct val="80000"/>
              </a:lnSpc>
              <a:spcAft>
                <a:spcPts val="0"/>
              </a:spcAft>
              <a:buFontTx/>
              <a:buAutoNum type="arabicPeriod" startAt="4"/>
              <a:defRPr/>
            </a:pPr>
            <a:endParaRPr lang="en-US" sz="2000" b="1" dirty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685800"/>
            <a:ext cx="7924800" cy="609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</a:rPr>
              <a:t>Binary Search Algorithm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639763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</a:rPr>
              <a:t>Binary Search example (Seek for 123</a:t>
            </a:r>
            <a:r>
              <a:rPr lang="en-US" dirty="0"/>
              <a:t>)</a:t>
            </a:r>
          </a:p>
        </p:txBody>
      </p:sp>
      <p:pic>
        <p:nvPicPr>
          <p:cNvPr id="1443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1" y="1295400"/>
            <a:ext cx="5791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O(log</a:t>
            </a:r>
            <a:r>
              <a:rPr lang="en-US" baseline="-25000" dirty="0"/>
              <a:t>2</a:t>
            </a:r>
            <a:r>
              <a:rPr lang="en-US" dirty="0"/>
              <a:t> n) . Each comparison reduces the sample size in half. Hence we require at most log</a:t>
            </a:r>
            <a:r>
              <a:rPr lang="en-US" baseline="-25000" dirty="0"/>
              <a:t>2</a:t>
            </a:r>
            <a:r>
              <a:rPr lang="en-US" dirty="0"/>
              <a:t> n comparisons to locate ITEM. For Ex, there are 100 elements, so maximum number of comparisons to find the element will be:</a:t>
            </a:r>
          </a:p>
          <a:p>
            <a:pPr>
              <a:buNone/>
            </a:pPr>
            <a:r>
              <a:rPr lang="en-US" dirty="0"/>
              <a:t>			 log</a:t>
            </a:r>
            <a:r>
              <a:rPr lang="en-US" baseline="-25000" dirty="0"/>
              <a:t>2</a:t>
            </a:r>
            <a:r>
              <a:rPr lang="en-US" dirty="0"/>
              <a:t> n = log</a:t>
            </a:r>
            <a:r>
              <a:rPr lang="en-US" baseline="-25000" dirty="0"/>
              <a:t>2</a:t>
            </a:r>
            <a:r>
              <a:rPr lang="en-US" dirty="0"/>
              <a:t> 100 =&gt; 2</a:t>
            </a:r>
            <a:r>
              <a:rPr lang="en-US" baseline="30000" dirty="0"/>
              <a:t>?</a:t>
            </a:r>
            <a:r>
              <a:rPr lang="en-US" dirty="0"/>
              <a:t> =100</a:t>
            </a:r>
          </a:p>
          <a:p>
            <a:pPr>
              <a:buNone/>
            </a:pPr>
            <a:r>
              <a:rPr lang="en-US" dirty="0"/>
              <a:t>					    =&gt; 2</a:t>
            </a:r>
            <a:r>
              <a:rPr lang="en-US" baseline="30000" dirty="0"/>
              <a:t>7</a:t>
            </a:r>
            <a:r>
              <a:rPr lang="en-US" dirty="0"/>
              <a:t> =100</a:t>
            </a:r>
          </a:p>
          <a:p>
            <a:pPr>
              <a:buNone/>
            </a:pPr>
            <a:r>
              <a:rPr lang="en-US" dirty="0"/>
              <a:t>			i.e. 7(6.643856) comparisons on 100 elements</a:t>
            </a:r>
          </a:p>
          <a:p>
            <a:pPr eaLnBrk="1" hangingPunct="1"/>
            <a:r>
              <a:rPr lang="en-US" dirty="0"/>
              <a:t>Limitations:</a:t>
            </a:r>
          </a:p>
          <a:p>
            <a:pPr marL="692150" lvl="1" indent="-347663" eaLnBrk="1" hangingPunct="1"/>
            <a:r>
              <a:rPr lang="en-US" dirty="0"/>
              <a:t>The list must be sorted</a:t>
            </a:r>
            <a:endParaRPr lang="en-US" dirty="0">
              <a:solidFill>
                <a:srgbClr val="CC0000"/>
              </a:solidFill>
            </a:endParaRPr>
          </a:p>
          <a:p>
            <a:pPr marL="692150" lvl="1" indent="-347663" eaLnBrk="1" hangingPunct="1">
              <a:buFontTx/>
              <a:buNone/>
            </a:pPr>
            <a:r>
              <a:rPr lang="en-US" dirty="0">
                <a:solidFill>
                  <a:srgbClr val="CC0000"/>
                </a:solidFill>
              </a:rPr>
              <a:t>    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</a:rPr>
              <a:t>Binary Search - Complexity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 bldLvl="2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7924800" cy="609600"/>
          </a:xfrm>
        </p:spPr>
        <p:txBody>
          <a:bodyPr/>
          <a:lstStyle/>
          <a:p>
            <a:r>
              <a:rPr lang="en-US" dirty="0"/>
              <a:t>Binary Search Program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" y="1401663"/>
            <a:ext cx="4572000" cy="477053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#include&lt;</a:t>
            </a:r>
            <a:r>
              <a:rPr lang="en-US" sz="1600" dirty="0" err="1"/>
              <a:t>iostream.h</a:t>
            </a:r>
            <a:r>
              <a:rPr lang="en-US" sz="1600" dirty="0"/>
              <a:t>&gt;</a:t>
            </a:r>
          </a:p>
          <a:p>
            <a:r>
              <a:rPr lang="en-US" sz="1600" dirty="0"/>
              <a:t>#include&lt;</a:t>
            </a:r>
            <a:r>
              <a:rPr lang="en-US" sz="1600" dirty="0" err="1"/>
              <a:t>conio.h</a:t>
            </a:r>
            <a:r>
              <a:rPr lang="en-US" sz="1600" dirty="0"/>
              <a:t>&gt;</a:t>
            </a:r>
          </a:p>
          <a:p>
            <a:r>
              <a:rPr lang="en-US" sz="1600" dirty="0"/>
              <a:t>#include&lt;</a:t>
            </a:r>
            <a:r>
              <a:rPr lang="en-US" sz="1600" dirty="0" err="1"/>
              <a:t>stdlib.h</a:t>
            </a:r>
            <a:r>
              <a:rPr lang="en-US" sz="1600" dirty="0"/>
              <a:t>&gt;</a:t>
            </a:r>
          </a:p>
          <a:p>
            <a:r>
              <a:rPr lang="en-US" sz="1600" dirty="0"/>
              <a:t>#include&lt;</a:t>
            </a:r>
            <a:r>
              <a:rPr lang="en-US" sz="1600" dirty="0" err="1"/>
              <a:t>abstarry.h</a:t>
            </a:r>
            <a:r>
              <a:rPr lang="en-US" sz="1600" dirty="0"/>
              <a:t>&gt;</a:t>
            </a:r>
          </a:p>
          <a:p>
            <a:r>
              <a:rPr lang="en-US" sz="1600" dirty="0"/>
              <a:t>void main()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 err="1"/>
              <a:t>int</a:t>
            </a:r>
            <a:r>
              <a:rPr lang="en-US" sz="1600" dirty="0"/>
              <a:t> a[20],</a:t>
            </a:r>
            <a:r>
              <a:rPr lang="en-US" sz="1600" dirty="0" err="1"/>
              <a:t>n,beg,end,mid,f</a:t>
            </a:r>
            <a:r>
              <a:rPr lang="en-US" sz="1600" dirty="0"/>
              <a:t>=0,element;</a:t>
            </a:r>
          </a:p>
          <a:p>
            <a:r>
              <a:rPr lang="en-US" sz="1600" dirty="0" err="1"/>
              <a:t>cout</a:t>
            </a:r>
            <a:r>
              <a:rPr lang="en-US" sz="1600" dirty="0"/>
              <a:t>&lt;&lt;"\</a:t>
            </a:r>
            <a:r>
              <a:rPr lang="en-US" sz="1600" dirty="0" err="1"/>
              <a:t>nEnter</a:t>
            </a:r>
            <a:r>
              <a:rPr lang="en-US" sz="1600" dirty="0"/>
              <a:t> number of elements:";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cin</a:t>
            </a:r>
            <a:r>
              <a:rPr lang="en-US" sz="1600" dirty="0"/>
              <a:t>&gt;&gt;n;</a:t>
            </a:r>
          </a:p>
          <a:p>
            <a:r>
              <a:rPr lang="en-US" sz="1600" dirty="0" err="1"/>
              <a:t>cout</a:t>
            </a:r>
            <a:r>
              <a:rPr lang="en-US" sz="1600" dirty="0"/>
              <a:t>&lt;&lt;"\</a:t>
            </a:r>
            <a:r>
              <a:rPr lang="en-US" sz="1600" dirty="0" err="1"/>
              <a:t>nEnter</a:t>
            </a:r>
            <a:r>
              <a:rPr lang="en-US" sz="1600" dirty="0"/>
              <a:t> elements in sorted order:\n";</a:t>
            </a:r>
          </a:p>
          <a:p>
            <a:r>
              <a:rPr lang="en-US" sz="1600" dirty="0"/>
              <a:t>for(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=0;i&lt;</a:t>
            </a:r>
            <a:r>
              <a:rPr lang="en-US" sz="1600" dirty="0" err="1"/>
              <a:t>n;i</a:t>
            </a:r>
            <a:r>
              <a:rPr lang="en-US" sz="1600" dirty="0"/>
              <a:t>++)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cin</a:t>
            </a:r>
            <a:r>
              <a:rPr lang="en-US" sz="1600" dirty="0"/>
              <a:t>&gt;&gt;a[</a:t>
            </a:r>
            <a:r>
              <a:rPr lang="en-US" sz="1600" dirty="0" err="1"/>
              <a:t>i</a:t>
            </a:r>
            <a:r>
              <a:rPr lang="en-US" sz="1600" dirty="0"/>
              <a:t>];</a:t>
            </a:r>
          </a:p>
          <a:p>
            <a:r>
              <a:rPr lang="en-US" sz="1600" dirty="0" err="1"/>
              <a:t>cout</a:t>
            </a:r>
            <a:r>
              <a:rPr lang="en-US" sz="1600" dirty="0"/>
              <a:t>&lt;&lt;"\n You have entered:";</a:t>
            </a:r>
          </a:p>
          <a:p>
            <a:r>
              <a:rPr lang="en-US" sz="1600" dirty="0"/>
              <a:t>for(</a:t>
            </a:r>
            <a:r>
              <a:rPr lang="en-US" sz="1600" dirty="0" err="1"/>
              <a:t>i</a:t>
            </a:r>
            <a:r>
              <a:rPr lang="en-US" sz="1600" dirty="0"/>
              <a:t>=0;i&lt;</a:t>
            </a:r>
            <a:r>
              <a:rPr lang="en-US" sz="1600" dirty="0" err="1"/>
              <a:t>n;i</a:t>
            </a:r>
            <a:r>
              <a:rPr lang="en-US" sz="1600" dirty="0"/>
              <a:t>++)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cout</a:t>
            </a:r>
            <a:r>
              <a:rPr lang="en-US" sz="1600" dirty="0"/>
              <a:t>&lt;&lt;a[</a:t>
            </a:r>
            <a:r>
              <a:rPr lang="en-US" sz="1600" dirty="0" err="1"/>
              <a:t>i</a:t>
            </a:r>
            <a:r>
              <a:rPr lang="en-US" sz="1600" dirty="0"/>
              <a:t>]&lt;&lt;" ";</a:t>
            </a:r>
          </a:p>
          <a:p>
            <a:r>
              <a:rPr lang="en-US" sz="1600" dirty="0" err="1"/>
              <a:t>cout</a:t>
            </a:r>
            <a:r>
              <a:rPr lang="en-US" sz="1600" dirty="0"/>
              <a:t>&lt;&lt;"\</a:t>
            </a:r>
            <a:r>
              <a:rPr lang="en-US" sz="1600" dirty="0" err="1"/>
              <a:t>nEnter</a:t>
            </a:r>
            <a:r>
              <a:rPr lang="en-US" sz="1600" dirty="0"/>
              <a:t> element you want to search:";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cin</a:t>
            </a:r>
            <a:r>
              <a:rPr lang="en-US" sz="1600" dirty="0"/>
              <a:t>&gt;&gt;element;</a:t>
            </a:r>
          </a:p>
          <a:p>
            <a:r>
              <a:rPr lang="en-US" sz="1600" dirty="0"/>
              <a:t>beg=0;</a:t>
            </a:r>
          </a:p>
          <a:p>
            <a:r>
              <a:rPr lang="en-US" sz="1600" dirty="0"/>
              <a:t>end=n-1;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0" y="1307842"/>
            <a:ext cx="4572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while(beg&lt;=end)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mid=(</a:t>
            </a:r>
            <a:r>
              <a:rPr lang="en-US" sz="1600" dirty="0" err="1"/>
              <a:t>beg+end</a:t>
            </a:r>
            <a:r>
              <a:rPr lang="en-US" sz="1600" dirty="0"/>
              <a:t>)/2;</a:t>
            </a:r>
          </a:p>
          <a:p>
            <a:r>
              <a:rPr lang="en-US" sz="1600" dirty="0"/>
              <a:t>if(element&lt;a[mid])</a:t>
            </a:r>
          </a:p>
          <a:p>
            <a:r>
              <a:rPr lang="en-US" sz="1600" dirty="0"/>
              <a:t>	beg=mid-1;</a:t>
            </a:r>
          </a:p>
          <a:p>
            <a:r>
              <a:rPr lang="en-US" sz="1600" dirty="0"/>
              <a:t>else if (element&gt;a[mid])</a:t>
            </a:r>
          </a:p>
          <a:p>
            <a:r>
              <a:rPr lang="en-US" sz="1600" dirty="0"/>
              <a:t>	beg=mid+1;</a:t>
            </a:r>
          </a:p>
          <a:p>
            <a:r>
              <a:rPr lang="en-US" sz="1600" dirty="0"/>
              <a:t>else if(element==a[mid])</a:t>
            </a:r>
          </a:p>
          <a:p>
            <a:r>
              <a:rPr lang="en-US" sz="1600" dirty="0"/>
              <a:t>	{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cout</a:t>
            </a:r>
            <a:r>
              <a:rPr lang="en-US" sz="1600" dirty="0"/>
              <a:t>&lt;&lt;"!..................!";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cout</a:t>
            </a:r>
            <a:r>
              <a:rPr lang="en-US" sz="1600" dirty="0"/>
              <a:t>&lt;&lt;"\</a:t>
            </a:r>
            <a:r>
              <a:rPr lang="en-US" sz="1600" dirty="0" err="1"/>
              <a:t>nposition</a:t>
            </a:r>
            <a:r>
              <a:rPr lang="en-US" sz="1600" dirty="0"/>
              <a:t> is:"&lt;&lt;mid;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cout</a:t>
            </a:r>
            <a:r>
              <a:rPr lang="en-US" sz="1600" dirty="0"/>
              <a:t>&lt;&lt;"\n!..................!";</a:t>
            </a:r>
          </a:p>
          <a:p>
            <a:r>
              <a:rPr lang="en-US" sz="1600" dirty="0"/>
              <a:t>	f=1;</a:t>
            </a:r>
          </a:p>
          <a:p>
            <a:r>
              <a:rPr lang="en-US" sz="1600" dirty="0"/>
              <a:t>	break;</a:t>
            </a:r>
          </a:p>
          <a:p>
            <a:r>
              <a:rPr lang="en-US" sz="1600" dirty="0"/>
              <a:t>	}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if(f==0)</a:t>
            </a:r>
          </a:p>
          <a:p>
            <a:r>
              <a:rPr lang="en-US" sz="1600" dirty="0" err="1"/>
              <a:t>cout</a:t>
            </a:r>
            <a:r>
              <a:rPr lang="en-US" sz="1600" dirty="0"/>
              <a:t>&lt;&lt;"\</a:t>
            </a:r>
            <a:r>
              <a:rPr lang="en-US" sz="1600" dirty="0" err="1"/>
              <a:t>nElement</a:t>
            </a:r>
            <a:r>
              <a:rPr lang="en-US" sz="1600" dirty="0"/>
              <a:t> does not exist";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getch</a:t>
            </a:r>
            <a:r>
              <a:rPr lang="en-US" sz="1600" dirty="0"/>
              <a:t>();</a:t>
            </a:r>
          </a:p>
          <a:p>
            <a:r>
              <a:rPr lang="en-US" sz="1600" dirty="0"/>
              <a:t>}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066800"/>
            <a:ext cx="8153400" cy="2819400"/>
          </a:xfrm>
        </p:spPr>
        <p:txBody>
          <a:bodyPr>
            <a:normAutofit fontScale="92500" lnSpcReduction="20000"/>
          </a:bodyPr>
          <a:lstStyle/>
          <a:p>
            <a:pPr marL="365760" indent="-256032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1800" dirty="0"/>
              <a:t>	</a:t>
            </a:r>
          </a:p>
          <a:p>
            <a:pPr marL="365760" indent="-256032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1800" b="1" dirty="0"/>
              <a:t>     Two – dimensional Arrays</a:t>
            </a:r>
          </a:p>
          <a:p>
            <a:pPr marL="365760" indent="-256032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1800" dirty="0"/>
              <a:t>	</a:t>
            </a:r>
          </a:p>
          <a:p>
            <a:pPr algn="just"/>
            <a:r>
              <a:rPr lang="en-US" sz="1800" dirty="0"/>
              <a:t>  Array having more than one subscript variable is called Multi-Dimensional array.</a:t>
            </a:r>
          </a:p>
          <a:p>
            <a:pPr marL="365760" indent="-256032" algn="just" eaLnBrk="1" fontAlgn="auto" hangingPunct="1">
              <a:spcAft>
                <a:spcPts val="0"/>
              </a:spcAft>
              <a:defRPr/>
            </a:pPr>
            <a:r>
              <a:rPr lang="en-US" sz="1800" dirty="0"/>
              <a:t>A Two – dimensional Arrays m x n array A is a collection of m . n data elements such that each element is specified by a pair of integers (such as I, J), called subscripts.</a:t>
            </a:r>
          </a:p>
          <a:p>
            <a:pPr marL="365760" indent="-256032" algn="just" eaLnBrk="1" fontAlgn="auto" hangingPunct="1">
              <a:spcAft>
                <a:spcPts val="0"/>
              </a:spcAft>
              <a:defRPr/>
            </a:pPr>
            <a:r>
              <a:rPr lang="en-US" sz="1800" dirty="0"/>
              <a:t>The element of A with first subscript I and second subscript J will be denoted by  A[I,J]</a:t>
            </a:r>
          </a:p>
          <a:p>
            <a:pPr marL="365760" indent="-256032" eaLnBrk="1" fontAlgn="auto" hangingPunct="1">
              <a:spcAft>
                <a:spcPts val="0"/>
              </a:spcAft>
              <a:buFontTx/>
              <a:buNone/>
              <a:defRPr/>
            </a:pPr>
            <a:endParaRPr lang="en-US" sz="1800" dirty="0"/>
          </a:p>
          <a:p>
            <a:pPr marL="365760" indent="-256032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1800" dirty="0"/>
              <a:t>		</a:t>
            </a:r>
          </a:p>
          <a:p>
            <a:pPr marL="365760" indent="-256032" eaLnBrk="1" fontAlgn="auto" hangingPunct="1">
              <a:spcAft>
                <a:spcPts val="0"/>
              </a:spcAft>
              <a:buFontTx/>
              <a:buNone/>
              <a:defRPr/>
            </a:pPr>
            <a:endParaRPr lang="en-US" sz="1800" dirty="0"/>
          </a:p>
          <a:p>
            <a:pPr marL="365760" indent="-256032" eaLnBrk="1" fontAlgn="auto" hangingPunct="1">
              <a:spcAft>
                <a:spcPts val="0"/>
              </a:spcAft>
              <a:buFontTx/>
              <a:buNone/>
              <a:defRPr/>
            </a:pPr>
            <a:endParaRPr lang="en-US" sz="1800" dirty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Multidimensional arrays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066800" y="3352800"/>
            <a:ext cx="4648200" cy="2241550"/>
            <a:chOff x="1824" y="2544"/>
            <a:chExt cx="2928" cy="1412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544" y="2832"/>
              <a:ext cx="2208" cy="1124"/>
              <a:chOff x="1008" y="2832"/>
              <a:chExt cx="2208" cy="1124"/>
            </a:xfrm>
          </p:grpSpPr>
          <p:sp>
            <p:nvSpPr>
              <p:cNvPr id="18441" name="Text Box 6"/>
              <p:cNvSpPr txBox="1">
                <a:spLocks noChangeArrowheads="1"/>
              </p:cNvSpPr>
              <p:nvPr/>
            </p:nvSpPr>
            <p:spPr bwMode="auto">
              <a:xfrm>
                <a:off x="1488" y="3552"/>
                <a:ext cx="532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/>
                  <a:t>A[3, 1]</a:t>
                </a:r>
              </a:p>
              <a:p>
                <a:endParaRPr lang="en-US"/>
              </a:p>
            </p:txBody>
          </p:sp>
          <p:sp>
            <p:nvSpPr>
              <p:cNvPr id="18442" name="Text Box 7"/>
              <p:cNvSpPr txBox="1">
                <a:spLocks noChangeArrowheads="1"/>
              </p:cNvSpPr>
              <p:nvPr/>
            </p:nvSpPr>
            <p:spPr bwMode="auto">
              <a:xfrm>
                <a:off x="2060" y="3552"/>
                <a:ext cx="532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/>
                  <a:t>A[3, 2]</a:t>
                </a:r>
              </a:p>
              <a:p>
                <a:endParaRPr lang="en-US"/>
              </a:p>
            </p:txBody>
          </p:sp>
          <p:sp>
            <p:nvSpPr>
              <p:cNvPr id="18443" name="Text Box 8"/>
              <p:cNvSpPr txBox="1">
                <a:spLocks noChangeArrowheads="1"/>
              </p:cNvSpPr>
              <p:nvPr/>
            </p:nvSpPr>
            <p:spPr bwMode="auto">
              <a:xfrm>
                <a:off x="2592" y="3552"/>
                <a:ext cx="532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/>
                  <a:t>A[3, 3]</a:t>
                </a:r>
              </a:p>
              <a:p>
                <a:endParaRPr lang="en-US"/>
              </a:p>
            </p:txBody>
          </p:sp>
          <p:grpSp>
            <p:nvGrpSpPr>
              <p:cNvPr id="4" name="Group 9"/>
              <p:cNvGrpSpPr>
                <a:grpSpLocks/>
              </p:cNvGrpSpPr>
              <p:nvPr/>
            </p:nvGrpSpPr>
            <p:grpSpPr bwMode="auto">
              <a:xfrm>
                <a:off x="1008" y="2832"/>
                <a:ext cx="2208" cy="1008"/>
                <a:chOff x="1008" y="2832"/>
                <a:chExt cx="2208" cy="1008"/>
              </a:xfrm>
            </p:grpSpPr>
            <p:sp>
              <p:nvSpPr>
                <p:cNvPr id="18445" name="AutoShape 10"/>
                <p:cNvSpPr>
                  <a:spLocks noChangeArrowheads="1"/>
                </p:cNvSpPr>
                <p:nvPr/>
              </p:nvSpPr>
              <p:spPr bwMode="auto">
                <a:xfrm>
                  <a:off x="1296" y="2880"/>
                  <a:ext cx="1920" cy="960"/>
                </a:xfrm>
                <a:prstGeom prst="bracketPair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446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484" y="3024"/>
                  <a:ext cx="532" cy="4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20000"/>
                    </a:spcBef>
                  </a:pPr>
                  <a:r>
                    <a:rPr lang="en-US"/>
                    <a:t>A[1, 1]</a:t>
                  </a:r>
                </a:p>
                <a:p>
                  <a:endParaRPr lang="en-US"/>
                </a:p>
              </p:txBody>
            </p:sp>
            <p:sp>
              <p:nvSpPr>
                <p:cNvPr id="18447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2064" y="3024"/>
                  <a:ext cx="532" cy="4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20000"/>
                    </a:spcBef>
                  </a:pPr>
                  <a:r>
                    <a:rPr lang="en-US"/>
                    <a:t>A[1, 2]</a:t>
                  </a:r>
                </a:p>
                <a:p>
                  <a:endParaRPr lang="en-US"/>
                </a:p>
              </p:txBody>
            </p:sp>
            <p:sp>
              <p:nvSpPr>
                <p:cNvPr id="18448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2640" y="3024"/>
                  <a:ext cx="532" cy="4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20000"/>
                    </a:spcBef>
                  </a:pPr>
                  <a:r>
                    <a:rPr lang="en-US"/>
                    <a:t>A[1, 3]</a:t>
                  </a:r>
                </a:p>
                <a:p>
                  <a:endParaRPr lang="en-US"/>
                </a:p>
              </p:txBody>
            </p:sp>
            <p:sp>
              <p:nvSpPr>
                <p:cNvPr id="1844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060" y="3312"/>
                  <a:ext cx="532" cy="4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20000"/>
                    </a:spcBef>
                  </a:pPr>
                  <a:r>
                    <a:rPr lang="en-US"/>
                    <a:t>A[2, 2]</a:t>
                  </a:r>
                </a:p>
                <a:p>
                  <a:endParaRPr lang="en-US"/>
                </a:p>
              </p:txBody>
            </p:sp>
            <p:sp>
              <p:nvSpPr>
                <p:cNvPr id="18450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1488" y="3312"/>
                  <a:ext cx="532" cy="4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20000"/>
                    </a:spcBef>
                  </a:pPr>
                  <a:r>
                    <a:rPr lang="en-US"/>
                    <a:t>A[2, 1]</a:t>
                  </a:r>
                </a:p>
                <a:p>
                  <a:endParaRPr lang="en-US"/>
                </a:p>
              </p:txBody>
            </p:sp>
            <p:sp>
              <p:nvSpPr>
                <p:cNvPr id="18451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2592" y="3312"/>
                  <a:ext cx="532" cy="4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20000"/>
                    </a:spcBef>
                  </a:pPr>
                  <a:r>
                    <a:rPr lang="en-US"/>
                    <a:t>A[2, 3]</a:t>
                  </a:r>
                </a:p>
                <a:p>
                  <a:endParaRPr lang="en-US"/>
                </a:p>
              </p:txBody>
            </p:sp>
            <p:sp>
              <p:nvSpPr>
                <p:cNvPr id="1845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1008" y="2976"/>
                  <a:ext cx="384" cy="75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/>
                    <a:t>1</a:t>
                  </a:r>
                </a:p>
                <a:p>
                  <a:pPr>
                    <a:spcBef>
                      <a:spcPct val="50000"/>
                    </a:spcBef>
                  </a:pPr>
                  <a:r>
                    <a:rPr lang="en-US"/>
                    <a:t>2</a:t>
                  </a:r>
                </a:p>
                <a:p>
                  <a:pPr>
                    <a:spcBef>
                      <a:spcPct val="50000"/>
                    </a:spcBef>
                  </a:pPr>
                  <a:r>
                    <a:rPr lang="en-US"/>
                    <a:t>3</a:t>
                  </a:r>
                </a:p>
              </p:txBody>
            </p:sp>
            <p:sp>
              <p:nvSpPr>
                <p:cNvPr id="18453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584" y="2832"/>
                  <a:ext cx="1584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/>
                    <a:t>1	2	3</a:t>
                  </a:r>
                </a:p>
              </p:txBody>
            </p:sp>
          </p:grpSp>
        </p:grpSp>
        <p:sp>
          <p:nvSpPr>
            <p:cNvPr id="18439" name="Text Box 19"/>
            <p:cNvSpPr txBox="1">
              <a:spLocks noChangeArrowheads="1"/>
            </p:cNvSpPr>
            <p:nvPr/>
          </p:nvSpPr>
          <p:spPr bwMode="auto">
            <a:xfrm>
              <a:off x="1824" y="3216"/>
              <a:ext cx="6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Rows</a:t>
              </a:r>
            </a:p>
          </p:txBody>
        </p:sp>
        <p:sp>
          <p:nvSpPr>
            <p:cNvPr id="18440" name="Text Box 20"/>
            <p:cNvSpPr txBox="1">
              <a:spLocks noChangeArrowheads="1"/>
            </p:cNvSpPr>
            <p:nvPr/>
          </p:nvSpPr>
          <p:spPr bwMode="auto">
            <a:xfrm>
              <a:off x="3264" y="2544"/>
              <a:ext cx="10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Columns</a:t>
              </a:r>
            </a:p>
          </p:txBody>
        </p:sp>
      </p:grpSp>
      <p:sp>
        <p:nvSpPr>
          <p:cNvPr id="18437" name="Text Box 21"/>
          <p:cNvSpPr txBox="1">
            <a:spLocks noChangeArrowheads="1"/>
          </p:cNvSpPr>
          <p:nvPr/>
        </p:nvSpPr>
        <p:spPr bwMode="auto">
          <a:xfrm>
            <a:off x="2133600" y="5715000"/>
            <a:ext cx="434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Fig: Two dimensional 3 x 3 array A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 and Use of Two Dimensional Array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752600"/>
            <a:ext cx="8001000" cy="4495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Declaration :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 a[3][4];</a:t>
            </a:r>
          </a:p>
          <a:p>
            <a:r>
              <a:rPr lang="en-US" dirty="0"/>
              <a:t>Use :</a:t>
            </a:r>
          </a:p>
          <a:p>
            <a:pPr>
              <a:buNone/>
            </a:pPr>
            <a:r>
              <a:rPr lang="en-US" dirty="0"/>
              <a:t>	for(</a:t>
            </a:r>
            <a:r>
              <a:rPr lang="en-US" dirty="0" err="1"/>
              <a:t>i</a:t>
            </a:r>
            <a:r>
              <a:rPr lang="en-US" dirty="0"/>
              <a:t>=0;i&lt;3;i++)</a:t>
            </a:r>
          </a:p>
          <a:p>
            <a:pPr>
              <a:buNone/>
            </a:pPr>
            <a:r>
              <a:rPr lang="en-US" dirty="0"/>
              <a:t>	{</a:t>
            </a:r>
          </a:p>
          <a:p>
            <a:pPr>
              <a:buNone/>
            </a:pPr>
            <a:r>
              <a:rPr lang="en-US" dirty="0"/>
              <a:t>		for(j=0;j&lt;4;j++)</a:t>
            </a:r>
          </a:p>
          <a:p>
            <a:pPr>
              <a:buNone/>
            </a:pPr>
            <a:r>
              <a:rPr lang="en-US" dirty="0"/>
              <a:t>		{</a:t>
            </a:r>
          </a:p>
          <a:p>
            <a:pPr>
              <a:buNone/>
            </a:pPr>
            <a:r>
              <a:rPr lang="en-US" dirty="0"/>
              <a:t>			</a:t>
            </a:r>
            <a:r>
              <a:rPr lang="en-US" dirty="0" err="1"/>
              <a:t>cout</a:t>
            </a:r>
            <a:r>
              <a:rPr lang="en-US" dirty="0"/>
              <a:t>&lt;&lt;a[</a:t>
            </a:r>
            <a:r>
              <a:rPr lang="en-US" dirty="0" err="1"/>
              <a:t>i</a:t>
            </a:r>
            <a:r>
              <a:rPr lang="en-US" dirty="0"/>
              <a:t>][j]&lt;&lt;“ “;</a:t>
            </a:r>
          </a:p>
          <a:p>
            <a:pPr>
              <a:buNone/>
            </a:pPr>
            <a:r>
              <a:rPr lang="en-US" dirty="0"/>
              <a:t>		}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&lt;&lt;“\n”;</a:t>
            </a:r>
          </a:p>
          <a:p>
            <a:pPr>
              <a:buNone/>
            </a:pPr>
            <a:r>
              <a:rPr lang="en-US" dirty="0"/>
              <a:t>	}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0" y="1910477"/>
            <a:ext cx="457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Meaning of Two Dimensional Array :</a:t>
            </a:r>
          </a:p>
          <a:p>
            <a:pPr algn="just"/>
            <a:r>
              <a:rPr lang="en-US" dirty="0"/>
              <a:t>1. Matrix is having 3 rows ( </a:t>
            </a:r>
            <a:r>
              <a:rPr lang="en-US" dirty="0" err="1"/>
              <a:t>i</a:t>
            </a:r>
            <a:r>
              <a:rPr lang="en-US" dirty="0"/>
              <a:t> takes value from 0 to 2 )</a:t>
            </a:r>
          </a:p>
          <a:p>
            <a:pPr algn="just"/>
            <a:r>
              <a:rPr lang="en-US" dirty="0"/>
              <a:t>2. Matrix is having 4 Columns ( j takes </a:t>
            </a:r>
          </a:p>
          <a:p>
            <a:pPr algn="just"/>
            <a:r>
              <a:rPr lang="en-US" dirty="0"/>
              <a:t>value from 0 to 3 )</a:t>
            </a:r>
          </a:p>
          <a:p>
            <a:pPr algn="just"/>
            <a:r>
              <a:rPr lang="en-US" dirty="0"/>
              <a:t>3. Above Matrix 3×4 matrix will have 12 blocks having 3 rows &amp; 4 columns.</a:t>
            </a:r>
          </a:p>
          <a:p>
            <a:pPr algn="just"/>
            <a:r>
              <a:rPr lang="en-US" dirty="0"/>
              <a:t>4. Name of 2-D array is ’a’ and each block is identified by the row &amp; column number.</a:t>
            </a:r>
          </a:p>
          <a:p>
            <a:pPr algn="just"/>
            <a:r>
              <a:rPr lang="en-US" dirty="0"/>
              <a:t>5. Row number and column number starts from 0.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Representation of 2-D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2-D arrays are Stored in contiguous memory location row wise.</a:t>
            </a:r>
          </a:p>
          <a:p>
            <a:pPr algn="just"/>
            <a:r>
              <a:rPr lang="en-US" dirty="0"/>
              <a:t>Consider 3×3 Array is stored in contiguous memory location which starts from some base address(e.g.4000) .</a:t>
            </a:r>
          </a:p>
          <a:p>
            <a:pPr algn="just"/>
            <a:r>
              <a:rPr lang="en-US" dirty="0"/>
              <a:t>Array element  a[1][1] will be stored at address 4000, again a[1][2]will be stored to next memory location </a:t>
            </a:r>
            <a:r>
              <a:rPr lang="en-US" dirty="0" err="1"/>
              <a:t>i.e</a:t>
            </a:r>
            <a:r>
              <a:rPr lang="en-US" dirty="0"/>
              <a:t> elements stored row-wise.</a:t>
            </a:r>
          </a:p>
          <a:p>
            <a:pPr algn="just"/>
            <a:r>
              <a:rPr lang="en-US" dirty="0"/>
              <a:t>After Elements of First Row are stored in appropriate memory location, then second row and so on.</a:t>
            </a:r>
          </a:p>
          <a:p>
            <a:pPr algn="just"/>
            <a:r>
              <a:rPr lang="en-US" dirty="0"/>
              <a:t>If we are taking integer array , then each element will require 2 bytes of memory.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Representation of 2-D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/>
              <a:t>Column-major</a:t>
            </a:r>
          </a:p>
          <a:p>
            <a:pPr algn="just"/>
            <a:r>
              <a:rPr lang="en-US" b="1" dirty="0"/>
              <a:t>Row-major</a:t>
            </a:r>
          </a:p>
          <a:p>
            <a:pPr algn="just">
              <a:buFont typeface="Wingdings" pitchFamily="2" charset="2"/>
              <a:buChar char="q"/>
            </a:pPr>
            <a:r>
              <a:rPr lang="en-US" dirty="0"/>
              <a:t>Arrays may be represented in Row-major form or Column-major form. </a:t>
            </a:r>
          </a:p>
          <a:p>
            <a:pPr algn="just">
              <a:buFont typeface="Wingdings" pitchFamily="2" charset="2"/>
              <a:buChar char="q"/>
            </a:pPr>
            <a:r>
              <a:rPr lang="en-US" dirty="0"/>
              <a:t>In Row-major form, all the elements of the first row are printed, then the elements of the second row and so on up to the last row. </a:t>
            </a:r>
          </a:p>
          <a:p>
            <a:pPr algn="just">
              <a:buFont typeface="Wingdings" pitchFamily="2" charset="2"/>
              <a:buChar char="q"/>
            </a:pPr>
            <a:r>
              <a:rPr lang="en-US" dirty="0"/>
              <a:t>In Column-major form, all the elements of the first column are printed, then the elements of the second column and so on up to the last column. 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609600"/>
          </a:xfrm>
        </p:spPr>
        <p:txBody>
          <a:bodyPr/>
          <a:lstStyle/>
          <a:p>
            <a:r>
              <a:rPr lang="en-US" dirty="0"/>
              <a:t>Array Representation(contd..)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495800" y="838201"/>
          <a:ext cx="3581400" cy="2556104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7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Index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Memory Location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Element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1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a[1][1]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1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a[1][2]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1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a[1][3]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4004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1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a[2][1]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4006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1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a[2][2]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4008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1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a[2][3]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01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a[3][1]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01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a[3][2]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01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a[3][3]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4016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495800" y="3657600"/>
          <a:ext cx="3581400" cy="2556104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7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Index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Memory Location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Element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1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a[1][1]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1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a[2][1]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4002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1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a[3][1]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1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a[1][2]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4006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1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a[2][2]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4008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1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a[3][2]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01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A[1][3]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01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a[2][3]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01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a[3][3]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4016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6725" y="2333625"/>
            <a:ext cx="136207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609600" y="1371600"/>
            <a:ext cx="796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ARRAY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-724694" y="2933700"/>
            <a:ext cx="2058194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0" y="2209800"/>
            <a:ext cx="1752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7200" y="1828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90600" y="1840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50914" y="1828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0" y="228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0" y="2667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3135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971800" y="1752600"/>
            <a:ext cx="1416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ROW-MAJOR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514600" y="4583668"/>
            <a:ext cx="1799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COLUMN-MAJOR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07B15568-E916-488F-A895-EEC506B1B976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4703763" y="1028700"/>
            <a:ext cx="3668712" cy="4873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altLang="en-US" sz="2400">
              <a:latin typeface="Casper"/>
              <a:cs typeface="Arial" panose="020B0604020202020204" pitchFamily="34" charset="0"/>
            </a:endParaRPr>
          </a:p>
          <a:p>
            <a:endParaRPr lang="en-US" altLang="en-US" sz="2400">
              <a:latin typeface="Casper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658ABC-67DB-482C-9906-F2D7F95DE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29400" y="6356350"/>
            <a:ext cx="20574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9D55A82-1F78-4184-9F73-0E0CDE8CD5D0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9460" name="Title 7">
            <a:extLst>
              <a:ext uri="{FF2B5EF4-FFF2-40B4-BE49-F238E27FC236}">
                <a16:creationId xmlns:a16="http://schemas.microsoft.com/office/drawing/2014/main" id="{4B40A844-A48D-4B22-A38E-297E9E692D21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336550" y="2166005"/>
            <a:ext cx="3343275" cy="52322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altLang="en-US" sz="2800">
                <a:latin typeface="Raleway ExtraBold"/>
              </a:rPr>
              <a:t>ARRAYS</a:t>
            </a:r>
            <a:endParaRPr lang="en-US" altLang="en-US" sz="2800" dirty="0">
              <a:latin typeface="Raleway ExtraBold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DEE877-A904-4537-A9F6-06105AA69A71}"/>
              </a:ext>
            </a:extLst>
          </p:cNvPr>
          <p:cNvSpPr/>
          <p:nvPr/>
        </p:nvSpPr>
        <p:spPr>
          <a:xfrm>
            <a:off x="4508500" y="838200"/>
            <a:ext cx="3863975" cy="5518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E2D7C86-53D7-4DD2-9CC5-9A79FA395954}"/>
              </a:ext>
            </a:extLst>
          </p:cNvPr>
          <p:cNvSpPr/>
          <p:nvPr/>
        </p:nvSpPr>
        <p:spPr>
          <a:xfrm>
            <a:off x="8413750" y="6324600"/>
            <a:ext cx="333375" cy="422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F7CCB91-B375-4CEF-A547-AE1B7313FCBE}"/>
              </a:ext>
            </a:extLst>
          </p:cNvPr>
          <p:cNvGraphicFramePr>
            <a:graphicFrameLocks noGrp="1"/>
          </p:cNvGraphicFramePr>
          <p:nvPr/>
        </p:nvGraphicFramePr>
        <p:xfrm>
          <a:off x="141288" y="3721100"/>
          <a:ext cx="4278312" cy="268138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45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2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0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560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 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Title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Level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409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</a:rPr>
                        <a:t>CO1</a:t>
                      </a:r>
                      <a:endParaRPr lang="en-US" sz="11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/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Symbol" panose="05050102010706020507" pitchFamily="18" charset="2"/>
                        </a:rPr>
                        <a:t>To understand role of algorithms in science and practice of computing..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ymbol" panose="05050102010706020507" pitchFamily="18" charset="2"/>
                      </a:endParaRPr>
                    </a:p>
                  </a:txBody>
                  <a:tcPr marL="114297" marR="11429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</a:rPr>
                        <a:t>Remember</a:t>
                      </a:r>
                      <a:endParaRPr lang="en-US" sz="1100" b="1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en-US" sz="11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541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CO2</a:t>
                      </a:r>
                    </a:p>
                  </a:txBody>
                  <a:tcPr marL="51434" marR="51434" marT="0" marB="0"/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Symbol" panose="05050102010706020507" pitchFamily="18" charset="2"/>
                        </a:rPr>
                        <a:t>To gain familiarization with different algorithm design techniques.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ymbol" panose="05050102010706020507" pitchFamily="18" charset="2"/>
                      </a:endParaRPr>
                    </a:p>
                  </a:txBody>
                  <a:tcPr marL="114297" marR="11429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Understand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1434" marR="51434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627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/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Symbol" panose="05050102010706020507" pitchFamily="18" charset="2"/>
                        </a:rPr>
                        <a:t>To apply different algorithm design techniques for solving engineering and related problems and study their performance.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ymbol" panose="05050102010706020507" pitchFamily="18" charset="2"/>
                      </a:endParaRPr>
                    </a:p>
                  </a:txBody>
                  <a:tcPr marL="51434" marR="514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Analysis and application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485" name="Rectangle 10">
            <a:extLst>
              <a:ext uri="{FF2B5EF4-FFF2-40B4-BE49-F238E27FC236}">
                <a16:creationId xmlns:a16="http://schemas.microsoft.com/office/drawing/2014/main" id="{6FF70387-0658-4C5D-8743-2421C1908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25" y="3171825"/>
            <a:ext cx="2749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/>
              <a:t>Course Outcome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69001D4-154F-4491-85F7-FACA55792BE4}"/>
              </a:ext>
            </a:extLst>
          </p:cNvPr>
          <p:cNvCxnSpPr/>
          <p:nvPr/>
        </p:nvCxnSpPr>
        <p:spPr>
          <a:xfrm flipV="1">
            <a:off x="4056856" y="3525044"/>
            <a:ext cx="1997075" cy="1087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CF4DACE-BDB6-47B6-A214-D4F09511CC8E}"/>
              </a:ext>
            </a:extLst>
          </p:cNvPr>
          <p:cNvSpPr/>
          <p:nvPr/>
        </p:nvSpPr>
        <p:spPr>
          <a:xfrm>
            <a:off x="6151563" y="3125788"/>
            <a:ext cx="2017712" cy="94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Will be covered in this lecture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Lipschutz</a:t>
            </a:r>
            <a:r>
              <a:rPr lang="en-US" dirty="0"/>
              <a:t>, Seymour, “Data Structures”, </a:t>
            </a:r>
            <a:r>
              <a:rPr lang="en-US" dirty="0" err="1"/>
              <a:t>Schaum's</a:t>
            </a:r>
            <a:r>
              <a:rPr lang="en-US" dirty="0"/>
              <a:t> Outline Series, Tata McGraw Hill.</a:t>
            </a:r>
          </a:p>
          <a:p>
            <a:pPr algn="just"/>
            <a:r>
              <a:rPr lang="en-US" dirty="0"/>
              <a:t>Goodrich, Michael T., </a:t>
            </a:r>
            <a:r>
              <a:rPr lang="en-US" dirty="0" err="1"/>
              <a:t>Tamassia</a:t>
            </a:r>
            <a:r>
              <a:rPr lang="en-US" dirty="0"/>
              <a:t>, Roberto, and Mount, David M., “Data Structures and Algorithms in C++”, Wiley Student Edition.</a:t>
            </a:r>
          </a:p>
          <a:p>
            <a:pPr algn="just"/>
            <a:r>
              <a:rPr lang="en-US" dirty="0"/>
              <a:t>https://www.geeksforgeeks.org/array-data-structure/</a:t>
            </a:r>
          </a:p>
          <a:p>
            <a:pPr algn="just"/>
            <a:r>
              <a:rPr lang="en-US" dirty="0"/>
              <a:t>https://www.tutorialspoint.com/data_structures_algorithms/array_data_structure.htm</a:t>
            </a:r>
          </a:p>
          <a:p>
            <a:pPr algn="just"/>
            <a:r>
              <a:rPr lang="en-US" dirty="0"/>
              <a:t>https://www.w3schools.in/data-structures-tutorial/data-structures-arrays/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4942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Books Recommended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Lipschutz</a:t>
            </a:r>
            <a:r>
              <a:rPr lang="en-US" dirty="0"/>
              <a:t>, Seymour, “Data Structures”, </a:t>
            </a:r>
            <a:r>
              <a:rPr lang="en-US" dirty="0" err="1"/>
              <a:t>Schaum's</a:t>
            </a:r>
            <a:r>
              <a:rPr lang="en-US" dirty="0"/>
              <a:t> Outline Series, Tata McGraw Hill.</a:t>
            </a:r>
          </a:p>
          <a:p>
            <a:pPr lvl="0"/>
            <a:r>
              <a:rPr lang="en-US" dirty="0" err="1"/>
              <a:t>Gilberg</a:t>
            </a:r>
            <a:r>
              <a:rPr lang="en-US" dirty="0"/>
              <a:t>/</a:t>
            </a:r>
            <a:r>
              <a:rPr lang="en-US" dirty="0" err="1"/>
              <a:t>Forouzan</a:t>
            </a:r>
            <a:r>
              <a:rPr lang="en-US" dirty="0"/>
              <a:t>,” Data Structure with C ,</a:t>
            </a:r>
            <a:r>
              <a:rPr lang="en-US" dirty="0" err="1"/>
              <a:t>Cengage</a:t>
            </a:r>
            <a:r>
              <a:rPr lang="en-US" dirty="0"/>
              <a:t> Learning.</a:t>
            </a:r>
          </a:p>
          <a:p>
            <a:r>
              <a:rPr lang="en-US" dirty="0"/>
              <a:t>Goodrich, Michael T., </a:t>
            </a:r>
            <a:r>
              <a:rPr lang="en-US" dirty="0" err="1"/>
              <a:t>Tamassia</a:t>
            </a:r>
            <a:r>
              <a:rPr lang="en-US" dirty="0"/>
              <a:t>, Roberto, and Mount, David M., “Data Structures and Algorithms in C++”, Wiley Student Edition.</a:t>
            </a:r>
            <a:endParaRPr lang="en-US"/>
          </a:p>
          <a:p>
            <a:pPr lvl="0"/>
            <a:endParaRPr lang="en-US"/>
          </a:p>
          <a:p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1943100"/>
            <a:ext cx="4419600" cy="1600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			THANKS</a:t>
            </a:r>
          </a:p>
        </p:txBody>
      </p:sp>
    </p:spTree>
    <p:extLst>
      <p:ext uri="{BB962C8B-B14F-4D97-AF65-F5344CB8AC3E}">
        <p14:creationId xmlns:p14="http://schemas.microsoft.com/office/powerpoint/2010/main" val="843874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Lecture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understand the concept of arrays.</a:t>
            </a:r>
          </a:p>
          <a:p>
            <a:r>
              <a:rPr lang="en-US" dirty="0"/>
              <a:t>To study the various operations on arrays.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424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Syllabus/Topics </a:t>
            </a:r>
            <a:r>
              <a:rPr lang="en-US" dirty="0">
                <a:solidFill>
                  <a:srgbClr val="FF0000"/>
                </a:solidFill>
              </a:rPr>
              <a:t>To be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terminology</a:t>
            </a:r>
          </a:p>
          <a:p>
            <a:r>
              <a:rPr lang="en-US" dirty="0"/>
              <a:t>Linear arrays and their representation, Traversing Linear Array, Insertion &amp; Deletion in arrays</a:t>
            </a:r>
          </a:p>
          <a:p>
            <a:r>
              <a:rPr lang="en-US" dirty="0"/>
              <a:t>Searching – linear search, binary search</a:t>
            </a:r>
          </a:p>
          <a:p>
            <a:r>
              <a:rPr lang="en-US" dirty="0"/>
              <a:t>Multi-dimensional arrays and their representation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Rectangle 7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12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rgbClr val="FF0000"/>
                </a:solidFill>
              </a:rPr>
              <a:t>Arrays</a:t>
            </a:r>
          </a:p>
        </p:txBody>
      </p:sp>
      <p:sp>
        <p:nvSpPr>
          <p:cNvPr id="2054" name="Text Box 9"/>
          <p:cNvSpPr txBox="1">
            <a:spLocks noChangeArrowheads="1"/>
          </p:cNvSpPr>
          <p:nvPr/>
        </p:nvSpPr>
        <p:spPr bwMode="auto">
          <a:xfrm>
            <a:off x="381000" y="1600200"/>
            <a:ext cx="83820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2400" b="1" dirty="0">
                <a:latin typeface="Cambria" panose="02040503050406030204" pitchFamily="18" charset="0"/>
              </a:rPr>
              <a:t>Linear array (One dimensional array) :</a:t>
            </a:r>
            <a:r>
              <a:rPr lang="en-US" sz="2400" dirty="0">
                <a:latin typeface="Cambria" panose="02040503050406030204" pitchFamily="18" charset="0"/>
              </a:rPr>
              <a:t> A list of finite number n of similar data elements referenced respectively by a set of n consecutive numbers, usually 1, 2, 3,…..n. That is a specific element is accessed by an index.</a:t>
            </a:r>
          </a:p>
          <a:p>
            <a:pPr algn="just">
              <a:spcBef>
                <a:spcPct val="50000"/>
              </a:spcBef>
            </a:pPr>
            <a:r>
              <a:rPr lang="en-US" sz="2400" dirty="0">
                <a:latin typeface="Cambria" panose="02040503050406030204" pitchFamily="18" charset="0"/>
              </a:rPr>
              <a:t>Let, Array name is A then the elements of A is : a</a:t>
            </a:r>
            <a:r>
              <a:rPr lang="en-US" sz="2400" baseline="-25000" dirty="0">
                <a:latin typeface="Cambria" panose="02040503050406030204" pitchFamily="18" charset="0"/>
              </a:rPr>
              <a:t>1</a:t>
            </a:r>
            <a:r>
              <a:rPr lang="en-US" sz="2400" dirty="0">
                <a:latin typeface="Cambria" panose="02040503050406030204" pitchFamily="18" charset="0"/>
              </a:rPr>
              <a:t>,a</a:t>
            </a:r>
            <a:r>
              <a:rPr lang="en-US" sz="2400" baseline="-25000" dirty="0">
                <a:latin typeface="Cambria" panose="02040503050406030204" pitchFamily="18" charset="0"/>
              </a:rPr>
              <a:t>2</a:t>
            </a:r>
            <a:r>
              <a:rPr lang="en-US" sz="2400" dirty="0">
                <a:latin typeface="Cambria" panose="02040503050406030204" pitchFamily="18" charset="0"/>
              </a:rPr>
              <a:t>….. A</a:t>
            </a:r>
            <a:r>
              <a:rPr lang="en-US" sz="2400" baseline="-25000" dirty="0">
                <a:latin typeface="Cambria" panose="02040503050406030204" pitchFamily="18" charset="0"/>
              </a:rPr>
              <a:t>n</a:t>
            </a:r>
            <a:r>
              <a:rPr lang="en-US" sz="2400" dirty="0">
                <a:latin typeface="Cambria" panose="02040503050406030204" pitchFamily="18" charset="0"/>
              </a:rPr>
              <a:t> or by the bracket notation A[1], A[2], A[3],…………., A[n].The number k in A[k] is called a subscript and A[k] is called a subscripted variable.</a:t>
            </a:r>
          </a:p>
          <a:p>
            <a:pPr algn="just"/>
            <a:br>
              <a:rPr lang="en-US" sz="2400" dirty="0">
                <a:latin typeface="Cambria" panose="02040503050406030204" pitchFamily="18" charset="0"/>
              </a:rPr>
            </a:br>
            <a:endParaRPr lang="en-US" sz="2400" dirty="0">
              <a:latin typeface="Cambria" panose="02040503050406030204" pitchFamily="18" charset="0"/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5929313" y="5748338"/>
            <a:ext cx="1474787" cy="458787"/>
            <a:chOff x="3735" y="3621"/>
            <a:chExt cx="929" cy="289"/>
          </a:xfrm>
        </p:grpSpPr>
        <p:sp>
          <p:nvSpPr>
            <p:cNvPr id="2057" name="Rectangle 12"/>
            <p:cNvSpPr>
              <a:spLocks noChangeArrowheads="1"/>
            </p:cNvSpPr>
            <p:nvPr/>
          </p:nvSpPr>
          <p:spPr bwMode="auto">
            <a:xfrm>
              <a:off x="3792" y="3622"/>
              <a:ext cx="872" cy="288"/>
            </a:xfrm>
            <a:prstGeom prst="rect">
              <a:avLst/>
            </a:prstGeom>
            <a:solidFill>
              <a:srgbClr val="FCFEFE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" name="Text Box 13"/>
            <p:cNvSpPr txBox="1">
              <a:spLocks noChangeArrowheads="1"/>
            </p:cNvSpPr>
            <p:nvPr/>
          </p:nvSpPr>
          <p:spPr bwMode="auto">
            <a:xfrm>
              <a:off x="3735" y="3621"/>
              <a:ext cx="8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80" name="Group 5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1656222"/>
              </p:ext>
            </p:extLst>
          </p:nvPr>
        </p:nvGraphicFramePr>
        <p:xfrm>
          <a:off x="1447800" y="4214813"/>
          <a:ext cx="2819400" cy="1828800"/>
        </p:xfrm>
        <a:graphic>
          <a:graphicData uri="http://schemas.openxmlformats.org/drawingml/2006/table">
            <a:tbl>
              <a:tblPr/>
              <a:tblGrid>
                <a:gridCol w="70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>
          <a:xfrm>
            <a:off x="990600" y="533400"/>
            <a:ext cx="7924800" cy="609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rgbClr val="FF0000"/>
                </a:solidFill>
              </a:rPr>
              <a:t>Arrays...</a:t>
            </a:r>
          </a:p>
        </p:txBody>
      </p:sp>
      <p:sp>
        <p:nvSpPr>
          <p:cNvPr id="18463" name="Text Box 5"/>
          <p:cNvSpPr txBox="1">
            <a:spLocks noChangeArrowheads="1"/>
          </p:cNvSpPr>
          <p:nvPr/>
        </p:nvSpPr>
        <p:spPr bwMode="auto">
          <a:xfrm>
            <a:off x="885986" y="1180771"/>
            <a:ext cx="716280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Linear arrays are called one dimensional arrays because each element in such an array is referenced by one subscript.</a:t>
            </a:r>
          </a:p>
          <a:p>
            <a:pPr>
              <a:spcBef>
                <a:spcPct val="50000"/>
              </a:spcBef>
            </a:pPr>
            <a:r>
              <a:rPr lang="en-US" dirty="0"/>
              <a:t> </a:t>
            </a:r>
            <a:r>
              <a:rPr lang="en-US" b="1" dirty="0"/>
              <a:t>(Two dimensional array)</a:t>
            </a:r>
            <a:r>
              <a:rPr lang="en-US" dirty="0"/>
              <a:t> : Two dimensional array is a collection of similar data elements where each element is referenced by two subscripts.</a:t>
            </a:r>
          </a:p>
          <a:p>
            <a:pPr>
              <a:spcBef>
                <a:spcPct val="50000"/>
              </a:spcBef>
            </a:pPr>
            <a:r>
              <a:rPr lang="en-US" dirty="0"/>
              <a:t>Such arrays are called matrices in mathematics.</a:t>
            </a:r>
          </a:p>
          <a:p>
            <a:pPr>
              <a:spcBef>
                <a:spcPct val="50000"/>
              </a:spcBef>
            </a:pPr>
            <a:r>
              <a:rPr lang="en-US" b="1" dirty="0"/>
              <a:t>Multidimensional</a:t>
            </a:r>
            <a:r>
              <a:rPr lang="en-US" dirty="0"/>
              <a:t> </a:t>
            </a:r>
            <a:r>
              <a:rPr lang="en-US" b="1" dirty="0"/>
              <a:t>arrays</a:t>
            </a:r>
            <a:r>
              <a:rPr lang="en-US" dirty="0"/>
              <a:t> are defined analogously</a:t>
            </a:r>
          </a:p>
          <a:p>
            <a:pPr>
              <a:spcBef>
                <a:spcPct val="50000"/>
              </a:spcBef>
            </a:pPr>
            <a:endParaRPr lang="en-US" dirty="0"/>
          </a:p>
        </p:txBody>
      </p:sp>
      <p:sp>
        <p:nvSpPr>
          <p:cNvPr id="18464" name="Text Box 41"/>
          <p:cNvSpPr txBox="1">
            <a:spLocks noChangeArrowheads="1"/>
          </p:cNvSpPr>
          <p:nvPr/>
        </p:nvSpPr>
        <p:spPr bwMode="auto">
          <a:xfrm>
            <a:off x="990600" y="4291013"/>
            <a:ext cx="457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dirty="0"/>
              <a:t>1</a:t>
            </a:r>
          </a:p>
          <a:p>
            <a:pPr>
              <a:spcBef>
                <a:spcPct val="50000"/>
              </a:spcBef>
            </a:pPr>
            <a:r>
              <a:rPr lang="en-US" dirty="0"/>
              <a:t>2</a:t>
            </a:r>
          </a:p>
          <a:p>
            <a:pPr>
              <a:spcBef>
                <a:spcPct val="50000"/>
              </a:spcBef>
            </a:pPr>
            <a:endParaRPr lang="en-US" dirty="0"/>
          </a:p>
          <a:p>
            <a:pPr>
              <a:spcBef>
                <a:spcPct val="50000"/>
              </a:spcBef>
            </a:pPr>
            <a:endParaRPr lang="en-US" dirty="0"/>
          </a:p>
          <a:p>
            <a:pPr>
              <a:spcBef>
                <a:spcPct val="50000"/>
              </a:spcBef>
            </a:pPr>
            <a:endParaRPr lang="en-US" dirty="0"/>
          </a:p>
        </p:txBody>
      </p:sp>
      <p:sp>
        <p:nvSpPr>
          <p:cNvPr id="18465" name="Text Box 44"/>
          <p:cNvSpPr txBox="1">
            <a:spLocks noChangeArrowheads="1"/>
          </p:cNvSpPr>
          <p:nvPr/>
        </p:nvSpPr>
        <p:spPr bwMode="auto">
          <a:xfrm>
            <a:off x="1447800" y="3876675"/>
            <a:ext cx="2819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   1	2        3         4	</a:t>
            </a:r>
          </a:p>
        </p:txBody>
      </p:sp>
      <p:sp>
        <p:nvSpPr>
          <p:cNvPr id="18466" name="Text Box 48"/>
          <p:cNvSpPr txBox="1">
            <a:spLocks noChangeArrowheads="1"/>
          </p:cNvSpPr>
          <p:nvPr/>
        </p:nvSpPr>
        <p:spPr bwMode="auto">
          <a:xfrm>
            <a:off x="990600" y="5281613"/>
            <a:ext cx="304800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  <a:p>
            <a:pPr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18467" name="Text Box 49"/>
          <p:cNvSpPr txBox="1">
            <a:spLocks noChangeArrowheads="1"/>
          </p:cNvSpPr>
          <p:nvPr/>
        </p:nvSpPr>
        <p:spPr bwMode="auto">
          <a:xfrm>
            <a:off x="2133600" y="3581400"/>
            <a:ext cx="213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MATRICES</a:t>
            </a:r>
          </a:p>
        </p:txBody>
      </p:sp>
      <p:sp>
        <p:nvSpPr>
          <p:cNvPr id="18468" name="Text Box 50"/>
          <p:cNvSpPr txBox="1">
            <a:spLocks noChangeArrowheads="1"/>
          </p:cNvSpPr>
          <p:nvPr/>
        </p:nvSpPr>
        <p:spPr bwMode="auto">
          <a:xfrm>
            <a:off x="4800600" y="4572000"/>
            <a:ext cx="3200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Here, MATRICES[3,3]=11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4379913" y="6408738"/>
            <a:ext cx="2351087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dirty="0"/>
              <a:t>   </a:t>
            </a:r>
          </a:p>
        </p:txBody>
      </p:sp>
      <p:sp>
        <p:nvSpPr>
          <p:cNvPr id="19459" name="Text Box 4"/>
          <p:cNvSpPr txBox="1">
            <a:spLocks noChangeArrowheads="1"/>
          </p:cNvSpPr>
          <p:nvPr/>
        </p:nvSpPr>
        <p:spPr bwMode="auto">
          <a:xfrm>
            <a:off x="543732" y="1544370"/>
            <a:ext cx="7924800" cy="3000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u="sng" dirty="0"/>
              <a:t>Array Data Structure</a:t>
            </a:r>
            <a:r>
              <a:rPr lang="en-US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It can hold multiple values of a single type.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Elements are referenced by the array name and an </a:t>
            </a:r>
            <a:r>
              <a:rPr lang="en-US" i="1" dirty="0"/>
              <a:t>ordinal</a:t>
            </a:r>
            <a:r>
              <a:rPr lang="en-US" dirty="0"/>
              <a:t> index.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Each element is a </a:t>
            </a:r>
            <a:r>
              <a:rPr lang="en-US" i="1" dirty="0"/>
              <a:t>value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Indexing begins at zero in C.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array forms a contiguous list in memory.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name of the array holds the address of the first array element.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We specify the array size at compile time, often with a named constant or at run time using </a:t>
            </a:r>
            <a:r>
              <a:rPr lang="en-US" dirty="0" err="1"/>
              <a:t>calloc</a:t>
            </a:r>
            <a:r>
              <a:rPr lang="en-US" dirty="0"/>
              <a:t>(), </a:t>
            </a:r>
            <a:r>
              <a:rPr lang="en-US" dirty="0" err="1"/>
              <a:t>malloc</a:t>
            </a:r>
            <a:r>
              <a:rPr lang="en-US" dirty="0"/>
              <a:t>() &amp; </a:t>
            </a:r>
            <a:r>
              <a:rPr lang="en-US" dirty="0" err="1"/>
              <a:t>realloc</a:t>
            </a:r>
            <a:r>
              <a:rPr lang="en-US" dirty="0"/>
              <a:t>() in C and new in C++. </a:t>
            </a:r>
          </a:p>
          <a:p>
            <a:pPr>
              <a:spcBef>
                <a:spcPct val="50000"/>
              </a:spcBef>
            </a:pP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title"/>
          </p:nvPr>
        </p:nvSpPr>
        <p:spPr>
          <a:xfrm>
            <a:off x="990600" y="533400"/>
            <a:ext cx="7924800" cy="609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rgbClr val="FF0000"/>
                </a:solidFill>
              </a:rPr>
              <a:t>Array (con…)</a:t>
            </a:r>
          </a:p>
        </p:txBody>
      </p:sp>
      <p:sp>
        <p:nvSpPr>
          <p:cNvPr id="5" name="Rectangle 4"/>
          <p:cNvSpPr/>
          <p:nvPr/>
        </p:nvSpPr>
        <p:spPr>
          <a:xfrm>
            <a:off x="539857" y="4545191"/>
            <a:ext cx="7162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b="1" u="sng" dirty="0"/>
              <a:t>Arrays – Advantage &amp; disadvantage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Fast element access.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Impossible to resize. Many applications require resizing so linked list was introduced.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FF0000"/>
                </a:solidFill>
              </a:rPr>
              <a:t>Traversing  linear arrays</a:t>
            </a:r>
          </a:p>
        </p:txBody>
      </p:sp>
      <p:sp>
        <p:nvSpPr>
          <p:cNvPr id="22531" name="Text Box 5"/>
          <p:cNvSpPr txBox="1">
            <a:spLocks noChangeArrowheads="1"/>
          </p:cNvSpPr>
          <p:nvPr/>
        </p:nvSpPr>
        <p:spPr bwMode="auto">
          <a:xfrm>
            <a:off x="304800" y="1295400"/>
            <a:ext cx="83058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8925" indent="61913">
              <a:spcBef>
                <a:spcPct val="50000"/>
              </a:spcBef>
            </a:pPr>
            <a:r>
              <a:rPr lang="en-US" dirty="0"/>
              <a:t>Print the contents of each element of DATA or Count the number of elements of DATA with a given property. This can be accomplished by traversing DATA, That is, by accessing and processing (visiting) each element of DATA exactly once.</a:t>
            </a:r>
          </a:p>
          <a:p>
            <a:pPr marL="288925" indent="61913">
              <a:spcBef>
                <a:spcPct val="50000"/>
              </a:spcBef>
            </a:pPr>
            <a:r>
              <a:rPr lang="en-US" b="1" dirty="0"/>
              <a:t>	Algorithm:</a:t>
            </a:r>
            <a:r>
              <a:rPr lang="en-US" dirty="0"/>
              <a:t> Given  DATA is a linear array with lower bound LB and upper bound UB . This algorithm traverses DATA applying an operation PROCESS to each element of DATA.</a:t>
            </a:r>
          </a:p>
          <a:p>
            <a:pPr marL="1036638" lvl="1" indent="-457200">
              <a:spcBef>
                <a:spcPct val="50000"/>
              </a:spcBef>
            </a:pPr>
            <a:endParaRPr lang="en-US" dirty="0"/>
          </a:p>
          <a:p>
            <a:pPr marL="288925" indent="61913">
              <a:spcBef>
                <a:spcPct val="50000"/>
              </a:spcBef>
            </a:pPr>
            <a:endParaRPr lang="en-US" dirty="0"/>
          </a:p>
          <a:p>
            <a:pPr marL="288925" indent="61913">
              <a:spcBef>
                <a:spcPct val="50000"/>
              </a:spcBef>
            </a:pPr>
            <a:endParaRPr lang="en-US" dirty="0"/>
          </a:p>
        </p:txBody>
      </p:sp>
      <p:sp>
        <p:nvSpPr>
          <p:cNvPr id="22532" name="Rectangle 6"/>
          <p:cNvSpPr>
            <a:spLocks noChangeArrowheads="1"/>
          </p:cNvSpPr>
          <p:nvPr/>
        </p:nvSpPr>
        <p:spPr bwMode="auto">
          <a:xfrm>
            <a:off x="2057400" y="3581400"/>
            <a:ext cx="5638800" cy="2209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>
              <a:buFontTx/>
              <a:buAutoNum type="arabicPeriod"/>
            </a:pPr>
            <a:r>
              <a:rPr lang="en-US" dirty="0"/>
              <a:t>Set K : = LB.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Repeat steps 3 and 4 while K&lt;=UB: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Apply PROCESS to DATA[k]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Set K : = K+1.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Exit.</a:t>
            </a:r>
          </a:p>
          <a:p>
            <a:pPr marL="342900" indent="-342900">
              <a:buFontTx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4124</TotalTime>
  <Words>3360</Words>
  <Application>Microsoft Office PowerPoint</Application>
  <PresentationFormat>On-screen Show (4:3)</PresentationFormat>
  <Paragraphs>531</Paragraphs>
  <Slides>32</Slides>
  <Notes>2</Notes>
  <HiddenSlides>1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3" baseType="lpstr">
      <vt:lpstr>Arial</vt:lpstr>
      <vt:lpstr>Calibri</vt:lpstr>
      <vt:lpstr>Cambria</vt:lpstr>
      <vt:lpstr>Casper</vt:lpstr>
      <vt:lpstr>Raleway ExtraBold</vt:lpstr>
      <vt:lpstr>Symbol</vt:lpstr>
      <vt:lpstr>Times New Roman</vt:lpstr>
      <vt:lpstr>Wingdings</vt:lpstr>
      <vt:lpstr>Office Theme</vt:lpstr>
      <vt:lpstr>Custom Design</vt:lpstr>
      <vt:lpstr>CorelDRAW</vt:lpstr>
      <vt:lpstr>PowerPoint Presentation</vt:lpstr>
      <vt:lpstr>PowerPoint Presentation</vt:lpstr>
      <vt:lpstr>ARRAYS</vt:lpstr>
      <vt:lpstr>Lecture Outcomes</vt:lpstr>
      <vt:lpstr>Syllabus/Topics To be Covered</vt:lpstr>
      <vt:lpstr>Arrays</vt:lpstr>
      <vt:lpstr>Arrays...</vt:lpstr>
      <vt:lpstr>Array (con…)</vt:lpstr>
      <vt:lpstr>Traversing  linear arrays</vt:lpstr>
      <vt:lpstr>Linear Arrays</vt:lpstr>
      <vt:lpstr>Representation of linear array in memory</vt:lpstr>
      <vt:lpstr>Representation of linear array in memory</vt:lpstr>
      <vt:lpstr>Representation of linear array in memory(contd.)</vt:lpstr>
      <vt:lpstr>Traversing  linear arrays</vt:lpstr>
      <vt:lpstr>Insertion in an array</vt:lpstr>
      <vt:lpstr>Deletion from an array</vt:lpstr>
      <vt:lpstr>Searching – Linear search</vt:lpstr>
      <vt:lpstr>Linear Search Program</vt:lpstr>
      <vt:lpstr>Linear Search complexity</vt:lpstr>
      <vt:lpstr>Searching –Binary Search</vt:lpstr>
      <vt:lpstr>Binary Search Algorithm</vt:lpstr>
      <vt:lpstr>Binary Search example (Seek for 123)</vt:lpstr>
      <vt:lpstr>Binary Search - Complexity</vt:lpstr>
      <vt:lpstr>Binary Search Program</vt:lpstr>
      <vt:lpstr>Multidimensional arrays</vt:lpstr>
      <vt:lpstr>Declaration and Use of Two Dimensional Array </vt:lpstr>
      <vt:lpstr>Memory Representation of 2-D array</vt:lpstr>
      <vt:lpstr>Array Representation of 2-D array</vt:lpstr>
      <vt:lpstr>Array Representation(contd..)</vt:lpstr>
      <vt:lpstr>References</vt:lpstr>
      <vt:lpstr>Books Recommended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cgc</dc:creator>
  <cp:lastModifiedBy>RANJIT SINGH</cp:lastModifiedBy>
  <cp:revision>967</cp:revision>
  <dcterms:created xsi:type="dcterms:W3CDTF">2013-12-12T17:34:34Z</dcterms:created>
  <dcterms:modified xsi:type="dcterms:W3CDTF">2023-06-22T06:30:28Z</dcterms:modified>
</cp:coreProperties>
</file>