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5"/>
  </p:notesMasterIdLst>
  <p:handoutMasterIdLst>
    <p:handoutMasterId r:id="rId36"/>
  </p:handoutMasterIdLst>
  <p:sldIdLst>
    <p:sldId id="772" r:id="rId2"/>
    <p:sldId id="773" r:id="rId3"/>
    <p:sldId id="732" r:id="rId4"/>
    <p:sldId id="293" r:id="rId5"/>
    <p:sldId id="299" r:id="rId6"/>
    <p:sldId id="281" r:id="rId7"/>
    <p:sldId id="282" r:id="rId8"/>
    <p:sldId id="257" r:id="rId9"/>
    <p:sldId id="733" r:id="rId10"/>
    <p:sldId id="258" r:id="rId11"/>
    <p:sldId id="735" r:id="rId12"/>
    <p:sldId id="734" r:id="rId13"/>
    <p:sldId id="737" r:id="rId14"/>
    <p:sldId id="736" r:id="rId15"/>
    <p:sldId id="284" r:id="rId16"/>
    <p:sldId id="740" r:id="rId17"/>
    <p:sldId id="741" r:id="rId18"/>
    <p:sldId id="742" r:id="rId19"/>
    <p:sldId id="739" r:id="rId20"/>
    <p:sldId id="743" r:id="rId21"/>
    <p:sldId id="744" r:id="rId22"/>
    <p:sldId id="745" r:id="rId23"/>
    <p:sldId id="749" r:id="rId24"/>
    <p:sldId id="747" r:id="rId25"/>
    <p:sldId id="746" r:id="rId26"/>
    <p:sldId id="748" r:id="rId27"/>
    <p:sldId id="308" r:id="rId28"/>
    <p:sldId id="309" r:id="rId29"/>
    <p:sldId id="298" r:id="rId30"/>
    <p:sldId id="294" r:id="rId31"/>
    <p:sldId id="295" r:id="rId32"/>
    <p:sldId id="304" r:id="rId33"/>
    <p:sldId id="28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39" autoAdjust="0"/>
    <p:restoredTop sz="97966" autoAdjust="0"/>
  </p:normalViewPr>
  <p:slideViewPr>
    <p:cSldViewPr>
      <p:cViewPr varScale="1">
        <p:scale>
          <a:sx n="80" d="100"/>
          <a:sy n="80" d="100"/>
        </p:scale>
        <p:origin x="12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6E51BD-7C3B-4CF3-B1E6-6F8E4706A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DAC25BC-F339-4BC6-95D9-3533AADA1F8A}" type="datetimeFigureOut">
              <a:rPr lang="en-US"/>
              <a:pPr>
                <a:defRPr/>
              </a:pPr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FCC302-7811-4A65-A0E9-F6E368C5D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28144-3CD7-45A5-9C90-04A23D1D2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B808-5C34-4EF9-B6E7-1E7D96A50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59717-93E6-4FE9-BD39-866608D5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D2446-9713-4124-AF3B-6795FB8E9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F239-D254-4CD4-9451-2FFFB35C6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0F810-B25B-4D7F-9BCF-032AE62E6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189F1-D48D-4A35-BB43-5B97E9185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BD02B9-94E6-412E-9248-090ADCCC7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latin typeface="Calibri" pitchFamily="34" charset="0"/>
              </a:rPr>
              <a:t>University Institute of Engineering (</a:t>
            </a:r>
            <a:r>
              <a:rPr lang="en-US" sz="2000" b="1" dirty="0" err="1">
                <a:latin typeface="Calibri" pitchFamily="34" charset="0"/>
              </a:rPr>
              <a:t>UIE</a:t>
            </a:r>
            <a:r>
              <a:rPr lang="en-US" sz="2000" b="1" dirty="0">
                <a:latin typeface="Calibri" pitchFamily="34" charset="0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152400"/>
            <a:ext cx="768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805113" y="87313"/>
            <a:ext cx="5454650" cy="369887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dirty="0">
                <a:latin typeface="Calibri" pitchFamily="34" charset="0"/>
              </a:rPr>
              <a:t>Department of Computer Science and Engineering (CSE)</a:t>
            </a:r>
            <a:endParaRPr lang="en-US" sz="170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structures/linked-list/" TargetMode="External"/><Relationship Id="rId2" Type="http://schemas.openxmlformats.org/officeDocument/2006/relationships/hyperlink" Target="https://www.cs.cmu.edu/~adamchik/15-121/lectures/Linked%20Lists/linked%20lists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reverse-a-linked-list/" TargetMode="External"/><Relationship Id="rId5" Type="http://schemas.openxmlformats.org/officeDocument/2006/relationships/hyperlink" Target="https://www.geeksforgeeks.org/merge-two-sorted-lists-place/" TargetMode="External"/><Relationship Id="rId4" Type="http://schemas.openxmlformats.org/officeDocument/2006/relationships/hyperlink" Target="https://www.tutorialspoint.com/data_structures_algorithms/linked_list_algorithms.ht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-3175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3813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6019800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477963"/>
            <a:ext cx="7392987" cy="545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of Engineering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ADVANCED DATA STRUCTURES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23CSH-622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buNone/>
            </a:pPr>
            <a:r>
              <a:rPr lang="en-US" sz="2000" dirty="0"/>
              <a:t>   Arrays</a:t>
            </a:r>
          </a:p>
          <a:p>
            <a:pPr>
              <a:buNone/>
            </a:pPr>
            <a:r>
              <a:rPr lang="en-US" sz="2000" dirty="0"/>
              <a:t>       • have a pre-determined fixed size </a:t>
            </a:r>
          </a:p>
          <a:p>
            <a:pPr>
              <a:buNone/>
            </a:pPr>
            <a:r>
              <a:rPr lang="en-US" sz="2000" dirty="0"/>
              <a:t>       • easy access to any element a[</a:t>
            </a:r>
            <a:r>
              <a:rPr lang="en-US" sz="2000" dirty="0" err="1"/>
              <a:t>i</a:t>
            </a:r>
            <a:r>
              <a:rPr lang="en-US" sz="2000" dirty="0"/>
              <a:t>] in constant time</a:t>
            </a:r>
          </a:p>
          <a:p>
            <a:pPr>
              <a:buNone/>
            </a:pPr>
            <a:r>
              <a:rPr lang="en-US" sz="2000" dirty="0"/>
              <a:t>       • no space overhead</a:t>
            </a:r>
          </a:p>
          <a:p>
            <a:pPr>
              <a:buNone/>
            </a:pPr>
            <a:r>
              <a:rPr lang="en-US" sz="2000" dirty="0"/>
              <a:t>       • Size = n x </a:t>
            </a:r>
            <a:r>
              <a:rPr lang="en-US" sz="2000" dirty="0" err="1"/>
              <a:t>sizeof</a:t>
            </a:r>
            <a:r>
              <a:rPr lang="en-US" sz="2000" dirty="0"/>
              <a:t>(element)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  Linked lists </a:t>
            </a:r>
          </a:p>
          <a:p>
            <a:pPr>
              <a:buNone/>
            </a:pPr>
            <a:r>
              <a:rPr lang="en-US" sz="2000" dirty="0"/>
              <a:t>        • no fixed size,  grow one element at a time.</a:t>
            </a:r>
          </a:p>
          <a:p>
            <a:pPr>
              <a:buNone/>
            </a:pPr>
            <a:r>
              <a:rPr lang="en-US" sz="2000" dirty="0"/>
              <a:t>         • space overhead </a:t>
            </a:r>
          </a:p>
          <a:p>
            <a:pPr>
              <a:buNone/>
            </a:pPr>
            <a:r>
              <a:rPr lang="en-US" sz="2000" dirty="0"/>
              <a:t>         • each element must store an additional reference</a:t>
            </a:r>
          </a:p>
          <a:p>
            <a:pPr>
              <a:buNone/>
            </a:pPr>
            <a:r>
              <a:rPr lang="en-US" sz="2000" dirty="0"/>
              <a:t>         • Size = n x </a:t>
            </a:r>
            <a:r>
              <a:rPr lang="en-US" sz="2000" dirty="0" err="1"/>
              <a:t>sizeof</a:t>
            </a:r>
            <a:r>
              <a:rPr lang="en-US" sz="2000" dirty="0"/>
              <a:t> (element) + n x </a:t>
            </a:r>
            <a:r>
              <a:rPr lang="en-US" sz="2000" dirty="0" err="1"/>
              <a:t>sizeof</a:t>
            </a:r>
            <a:r>
              <a:rPr lang="en-US" sz="2000" dirty="0"/>
              <a:t>(reference) </a:t>
            </a:r>
          </a:p>
          <a:p>
            <a:pPr>
              <a:buNone/>
            </a:pPr>
            <a:r>
              <a:rPr lang="en-US" sz="2000" dirty="0"/>
              <a:t>          • no easy access to </a:t>
            </a:r>
            <a:r>
              <a:rPr lang="en-US" sz="2000" dirty="0" err="1"/>
              <a:t>i-th</a:t>
            </a:r>
            <a:r>
              <a:rPr lang="en-US" sz="2000" dirty="0"/>
              <a:t> element </a:t>
            </a:r>
            <a:r>
              <a:rPr lang="en-US" sz="2000" dirty="0" err="1"/>
              <a:t>wrt</a:t>
            </a:r>
            <a:r>
              <a:rPr lang="en-US" sz="2000" dirty="0"/>
              <a:t> the head of the list • need to hop through all previous elements</a:t>
            </a:r>
            <a:endParaRPr lang="en-US" sz="2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 VS LINKLISTS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6D09003-1710-48C6-BB1E-100230F6F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1" y="1752600"/>
            <a:ext cx="7441066" cy="4495800"/>
          </a:xfrm>
          <a:noFill/>
          <a:ln>
            <a:miter lim="800000"/>
            <a:headEnd/>
            <a:tailEnd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ARRAYS VS LINKLISTS</a:t>
            </a:r>
          </a:p>
        </p:txBody>
      </p:sp>
    </p:spTree>
    <p:extLst>
      <p:ext uri="{BB962C8B-B14F-4D97-AF65-F5344CB8AC3E}">
        <p14:creationId xmlns:p14="http://schemas.microsoft.com/office/powerpoint/2010/main" val="148315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1600" b="0" i="0" dirty="0">
                <a:solidFill>
                  <a:srgbClr val="333333"/>
                </a:solidFill>
                <a:effectLst/>
                <a:latin typeface="noto sans"/>
              </a:rPr>
              <a:t>There are 3 different implementations of Linked List available, they are: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noto sans"/>
              </a:rPr>
              <a:t>Singly Linked List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noto sans"/>
              </a:rPr>
              <a:t>Doubly Linked List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noto sans"/>
              </a:rPr>
              <a:t>Circular Linked List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333333"/>
              </a:solidFill>
              <a:latin typeface="noto sans"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333333"/>
              </a:solidFill>
              <a:effectLst/>
              <a:latin typeface="noto sans"/>
            </a:endParaRP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333333"/>
              </a:solidFill>
              <a:latin typeface="noto sans"/>
            </a:endParaRPr>
          </a:p>
          <a:p>
            <a:pPr algn="l">
              <a:buFont typeface="+mj-lt"/>
              <a:buAutoNum type="arabicPeriod"/>
            </a:pPr>
            <a:endParaRPr lang="en-US" sz="1600" b="0" i="0" dirty="0">
              <a:solidFill>
                <a:srgbClr val="333333"/>
              </a:solidFill>
              <a:effectLst/>
              <a:latin typeface="noto sans"/>
            </a:endParaRP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rgbClr val="333333"/>
              </a:solidFill>
              <a:latin typeface="noto sans"/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noto sans"/>
              </a:rPr>
              <a:t>Think : </a:t>
            </a:r>
            <a:r>
              <a:rPr lang="en-US" sz="1800" b="1" i="0" dirty="0">
                <a:solidFill>
                  <a:srgbClr val="333333"/>
                </a:solidFill>
                <a:effectLst/>
                <a:latin typeface="helvetica neue"/>
              </a:rPr>
              <a:t>Why we need pointers in Linked List? 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noto san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9906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Types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1436370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SINGLY LINK LIST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7010400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657600" y="5181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51641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noto sans"/>
              </a:rPr>
              <a:t> The last element stores the address of the starting element</a:t>
            </a:r>
          </a:p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noto sans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noto sans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noto sans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noto sans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noto sans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noto sans"/>
            </a:endParaRPr>
          </a:p>
          <a:p>
            <a:pPr marL="0" indent="0">
              <a:buNone/>
            </a:pPr>
            <a:endParaRPr lang="en-US" sz="1600" dirty="0">
              <a:solidFill>
                <a:srgbClr val="333333"/>
              </a:solidFill>
              <a:latin typeface="noto sans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helvetica neue"/>
              </a:rPr>
              <a:t>Application of Circular Linked List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noto sans"/>
              </a:rPr>
              <a:t>circular linked list is used is our Personal Computers, where multiple applications are running. All the running applications are kept in a circular linked list and the OS gives a fixed time slot to all for running. The Operating System keeps on iterating over the linked list until all the applications are completed.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noto sans"/>
              </a:rPr>
              <a:t> Multiplayer games. All the Players are kept in a Circular Linked List and the pointer keeps on moving forward as a player's chance ends.</a:t>
            </a:r>
          </a:p>
          <a:p>
            <a:pPr marL="0" indent="0">
              <a:buNone/>
            </a:pPr>
            <a:endParaRPr lang="en-US" sz="1600" b="0" i="0" dirty="0">
              <a:solidFill>
                <a:srgbClr val="333333"/>
              </a:solidFill>
              <a:effectLst/>
              <a:latin typeface="noto san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9906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Circular Linked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68154-356A-468B-953D-9E37B0B7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09800"/>
            <a:ext cx="5036999" cy="186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21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OPERATIONS ON LINK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TRAVERSAL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SEARCHING (IN UNSORTED LINK LIST AND SORTED LINK LIST)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DELETION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INSERTION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AT THE BEGINNING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AFTER A GIVEN NODE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 THE SORTED LIST</a:t>
            </a:r>
            <a:endParaRPr lang="en-US" sz="2400" dirty="0">
              <a:latin typeface="Cambria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TRAVERSAL OF LINK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5DC56-28C2-4F73-BFE0-62C029DC9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153376" cy="3048000"/>
          </a:xfrm>
        </p:spPr>
      </p:pic>
    </p:spTree>
    <p:extLst>
      <p:ext uri="{BB962C8B-B14F-4D97-AF65-F5344CB8AC3E}">
        <p14:creationId xmlns:p14="http://schemas.microsoft.com/office/powerpoint/2010/main" val="62548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SEARCHING IN UNSORTED LINK LIST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38C7BB-77D4-460A-AA58-FF1D5A3FB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6724886" cy="3429000"/>
          </a:xfrm>
        </p:spPr>
      </p:pic>
    </p:spTree>
    <p:extLst>
      <p:ext uri="{BB962C8B-B14F-4D97-AF65-F5344CB8AC3E}">
        <p14:creationId xmlns:p14="http://schemas.microsoft.com/office/powerpoint/2010/main" val="133670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SEARCHING IN SORTED LINK LIST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D5A1A-5A9F-4025-8DEF-D1A3F8D1F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76401"/>
            <a:ext cx="6522965" cy="3874904"/>
          </a:xfrm>
        </p:spPr>
      </p:pic>
    </p:spTree>
    <p:extLst>
      <p:ext uri="{BB962C8B-B14F-4D97-AF65-F5344CB8AC3E}">
        <p14:creationId xmlns:p14="http://schemas.microsoft.com/office/powerpoint/2010/main" val="85653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CONCEPT OF GARBAGE COLLECTION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AVAIL LIST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UNDER FLOW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</a:rPr>
              <a:t>OVERFLOW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6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960844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ADVANCED DATA STRUCTURES </a:t>
            </a: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I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23CSH-622</a:t>
            </a:r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By : Dr. Ranjit Singh (E10947)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 IN LINK LIST-AT BEGINNING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B10B4D-0C25-481D-B873-5397B2F25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229600" cy="3383372"/>
          </a:xfrm>
        </p:spPr>
      </p:pic>
    </p:spTree>
    <p:extLst>
      <p:ext uri="{BB962C8B-B14F-4D97-AF65-F5344CB8AC3E}">
        <p14:creationId xmlns:p14="http://schemas.microsoft.com/office/powerpoint/2010/main" val="297150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 IN LINK LIST-AFTER GIVEN LOC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5115A1-5842-40ED-9D39-A86E32EA4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7029719" cy="2918551"/>
          </a:xfrm>
        </p:spPr>
      </p:pic>
    </p:spTree>
    <p:extLst>
      <p:ext uri="{BB962C8B-B14F-4D97-AF65-F5344CB8AC3E}">
        <p14:creationId xmlns:p14="http://schemas.microsoft.com/office/powerpoint/2010/main" val="132419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 IN LINK LIST-IN SORTED LIST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DEF71F-AF67-47A6-ADBF-83EAA35A4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28800"/>
            <a:ext cx="5494496" cy="194326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91E506-5566-4235-A09D-A864CA755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505200"/>
            <a:ext cx="5372566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15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AD0D-5A80-4E8A-AC68-3858ADF5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6864D-C4C3-461F-9899-0D9FEA96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337" y="2057401"/>
            <a:ext cx="6715125" cy="2995612"/>
          </a:xfrm>
        </p:spPr>
      </p:pic>
    </p:spTree>
    <p:extLst>
      <p:ext uri="{BB962C8B-B14F-4D97-AF65-F5344CB8AC3E}">
        <p14:creationId xmlns:p14="http://schemas.microsoft.com/office/powerpoint/2010/main" val="28178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CAD2-7A5C-4E61-8101-CC5CB0D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64B05-8B0B-4373-BC55-F0ED8E0AD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1600200"/>
            <a:ext cx="6896100" cy="3933825"/>
          </a:xfrm>
        </p:spPr>
      </p:pic>
    </p:spTree>
    <p:extLst>
      <p:ext uri="{BB962C8B-B14F-4D97-AF65-F5344CB8AC3E}">
        <p14:creationId xmlns:p14="http://schemas.microsoft.com/office/powerpoint/2010/main" val="1916313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6E89-8AF2-4702-904F-24838DE0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A NODE WITH GIVEN ITEM OF INFORMATION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D61093-CBCF-44BB-AB47-C849B5DC4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397" y="1752600"/>
            <a:ext cx="6213005" cy="4495800"/>
          </a:xfrm>
        </p:spPr>
      </p:pic>
    </p:spTree>
    <p:extLst>
      <p:ext uri="{BB962C8B-B14F-4D97-AF65-F5344CB8AC3E}">
        <p14:creationId xmlns:p14="http://schemas.microsoft.com/office/powerpoint/2010/main" val="1893940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ED52-CEE0-459B-932B-B5931917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43CCA-5C27-40C2-9F72-3BE1F41D0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262" y="1924050"/>
            <a:ext cx="6391275" cy="4152900"/>
          </a:xfrm>
        </p:spPr>
      </p:pic>
    </p:spTree>
    <p:extLst>
      <p:ext uri="{BB962C8B-B14F-4D97-AF65-F5344CB8AC3E}">
        <p14:creationId xmlns:p14="http://schemas.microsoft.com/office/powerpoint/2010/main" val="1153572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A </a:t>
            </a:r>
            <a:r>
              <a:rPr lang="en-US" b="1" dirty="0"/>
              <a:t>D</a:t>
            </a:r>
            <a:r>
              <a:rPr lang="en-US" dirty="0"/>
              <a:t>oubly </a:t>
            </a:r>
            <a:r>
              <a:rPr lang="en-US" b="1" dirty="0"/>
              <a:t>L</a:t>
            </a:r>
            <a:r>
              <a:rPr lang="en-US" dirty="0"/>
              <a:t>inked </a:t>
            </a:r>
            <a:r>
              <a:rPr lang="en-US" b="1" dirty="0"/>
              <a:t>L</a:t>
            </a:r>
            <a:r>
              <a:rPr lang="en-US" dirty="0"/>
              <a:t>ist (DLL) contains an extra pointer, typically called </a:t>
            </a:r>
            <a:r>
              <a:rPr lang="en-US" i="1" dirty="0"/>
              <a:t>previous pointer</a:t>
            </a:r>
            <a:r>
              <a:rPr lang="en-US" dirty="0"/>
              <a:t>, together with next pointer and data which are there in singly linked list.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DOUBLY LINK LISTS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REPRESENTATIONS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5181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0237" y="2209800"/>
            <a:ext cx="60293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DOUBLY LINK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Doubly linked list can be used in navigation systems where both front and back navigation is required.</a:t>
            </a:r>
          </a:p>
          <a:p>
            <a:r>
              <a:rPr lang="en-US" dirty="0"/>
              <a:t>It is used by browsers to implement backward and forward navigation of visited web pages i.e. </a:t>
            </a:r>
            <a:r>
              <a:rPr lang="en-US" b="1" dirty="0"/>
              <a:t>back </a:t>
            </a:r>
            <a:r>
              <a:rPr lang="en-US" dirty="0"/>
              <a:t>and </a:t>
            </a:r>
            <a:r>
              <a:rPr lang="en-US" b="1" dirty="0"/>
              <a:t>forward</a:t>
            </a:r>
            <a:r>
              <a:rPr lang="en-US" dirty="0"/>
              <a:t> button.</a:t>
            </a:r>
          </a:p>
          <a:p>
            <a:r>
              <a:rPr lang="en-US" dirty="0"/>
              <a:t>It is also used by various application to implement </a:t>
            </a:r>
            <a:r>
              <a:rPr lang="en-US" b="1" dirty="0"/>
              <a:t>Undo</a:t>
            </a:r>
            <a:r>
              <a:rPr lang="en-US" dirty="0"/>
              <a:t> and </a:t>
            </a:r>
            <a:r>
              <a:rPr lang="en-US" b="1" dirty="0"/>
              <a:t>Redo</a:t>
            </a:r>
            <a:r>
              <a:rPr lang="en-US" dirty="0"/>
              <a:t> functionality.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7B15568-E916-488F-A895-EEC506B1B97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703763" y="1028700"/>
            <a:ext cx="3668712" cy="487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2400">
              <a:latin typeface="Casper"/>
              <a:cs typeface="Arial" panose="020B0604020202020204" pitchFamily="34" charset="0"/>
            </a:endParaRPr>
          </a:p>
          <a:p>
            <a:endParaRPr lang="en-US" altLang="en-US" sz="2400">
              <a:latin typeface="Casper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58ABC-67DB-482C-9906-F2D7F95D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D55A82-1F78-4184-9F73-0E0CDE8CD5D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Title 7">
            <a:extLst>
              <a:ext uri="{FF2B5EF4-FFF2-40B4-BE49-F238E27FC236}">
                <a16:creationId xmlns:a16="http://schemas.microsoft.com/office/drawing/2014/main" id="{4B40A844-A48D-4B22-A38E-297E9E692D2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36550" y="2166005"/>
            <a:ext cx="3343275" cy="5232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2800">
                <a:latin typeface="Raleway ExtraBold"/>
              </a:rPr>
              <a:t>LINK LIST</a:t>
            </a:r>
            <a:r>
              <a:rPr lang="en-US" altLang="en-US" sz="2800"/>
              <a:t> </a:t>
            </a:r>
            <a:endParaRPr lang="en-US" altLang="en-US" sz="1600" dirty="0">
              <a:latin typeface="Raleway Extra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EE877-A904-4537-A9F6-06105AA69A71}"/>
              </a:ext>
            </a:extLst>
          </p:cNvPr>
          <p:cNvSpPr/>
          <p:nvPr/>
        </p:nvSpPr>
        <p:spPr>
          <a:xfrm>
            <a:off x="4508500" y="838200"/>
            <a:ext cx="3863975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2D7C86-53D7-4DD2-9CC5-9A79FA395954}"/>
              </a:ext>
            </a:extLst>
          </p:cNvPr>
          <p:cNvSpPr/>
          <p:nvPr/>
        </p:nvSpPr>
        <p:spPr>
          <a:xfrm>
            <a:off x="8413750" y="6324600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7CCB91-B375-4CEF-A547-AE1B7313FCBE}"/>
              </a:ext>
            </a:extLst>
          </p:cNvPr>
          <p:cNvGraphicFramePr>
            <a:graphicFrameLocks noGrp="1"/>
          </p:cNvGraphicFramePr>
          <p:nvPr/>
        </p:nvGraphicFramePr>
        <p:xfrm>
          <a:off x="141288" y="3721100"/>
          <a:ext cx="4278312" cy="26813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6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Title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Level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0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CO1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understand role of algorithms in science and practice of computing..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114297" marR="11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Remember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CO2</a:t>
                      </a: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gain familiarization with different algorithm design techniques.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114297" marR="11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apply different algorithm design techniques for solving engineering and related problems and study their performance.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Analysis and application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85" name="Rectangle 10">
            <a:extLst>
              <a:ext uri="{FF2B5EF4-FFF2-40B4-BE49-F238E27FC236}">
                <a16:creationId xmlns:a16="http://schemas.microsoft.com/office/drawing/2014/main" id="{6FF70387-0658-4C5D-8743-2421C190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3171825"/>
            <a:ext cx="2749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Course Outcome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001D4-154F-4491-85F7-FACA55792BE4}"/>
              </a:ext>
            </a:extLst>
          </p:cNvPr>
          <p:cNvCxnSpPr/>
          <p:nvPr/>
        </p:nvCxnSpPr>
        <p:spPr>
          <a:xfrm flipV="1">
            <a:off x="4056856" y="3525044"/>
            <a:ext cx="1997075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CF4DACE-BDB6-47B6-A214-D4F09511CC8E}"/>
              </a:ext>
            </a:extLst>
          </p:cNvPr>
          <p:cNvSpPr/>
          <p:nvPr/>
        </p:nvSpPr>
        <p:spPr>
          <a:xfrm>
            <a:off x="6151563" y="3125788"/>
            <a:ext cx="2017712" cy="94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Will be covered in this lecture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Q1 How many pointers  a doubly link list have?</a:t>
            </a:r>
          </a:p>
          <a:p>
            <a:pPr>
              <a:buNone/>
            </a:pPr>
            <a:r>
              <a:rPr lang="en-US" dirty="0"/>
              <a:t>Q2 “Doubly link list is better than singly link list .” Comment.</a:t>
            </a:r>
          </a:p>
          <a:p>
            <a:pPr>
              <a:buNone/>
            </a:pPr>
            <a:r>
              <a:rPr lang="en-US" dirty="0"/>
              <a:t>Q3 Name any 2 applications of doubly link list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important Questions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https://www.cs.cmu.edu/~adamchik/15-121/lectures/Linked%20Lists/linked%20lists.html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https://www.geeksforgeeks.org/data-structures/linked-list/</a:t>
            </a:r>
            <a:endParaRPr lang="en-US" dirty="0"/>
          </a:p>
          <a:p>
            <a:r>
              <a:rPr lang="en-US" dirty="0">
                <a:hlinkClick r:id="rId4"/>
              </a:rPr>
              <a:t>https://www.tutorialspoint.com/data_structures_algorithms/linked_list_algorithms.htm</a:t>
            </a:r>
            <a:endParaRPr lang="en-US" dirty="0"/>
          </a:p>
          <a:p>
            <a:r>
              <a:rPr lang="en-US" dirty="0">
                <a:hlinkClick r:id="rId5"/>
              </a:rPr>
              <a:t>https://www.geeksforgeeks.org/merge-two-sorted-lists-place/</a:t>
            </a:r>
            <a:endParaRPr lang="en-US" dirty="0"/>
          </a:p>
          <a:p>
            <a:r>
              <a:rPr lang="en-US">
                <a:hlinkClick r:id="rId6"/>
              </a:rPr>
              <a:t>https://www.geeksforgeeks.org/reverse-a-linked-list/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 err="1"/>
              <a:t>Lipschutz</a:t>
            </a:r>
            <a:r>
              <a:rPr lang="en-US" dirty="0"/>
              <a:t>, Seymour, “Data Structures”, </a:t>
            </a:r>
            <a:r>
              <a:rPr lang="en-US" dirty="0" err="1"/>
              <a:t>Schaum's</a:t>
            </a:r>
            <a:r>
              <a:rPr lang="en-US" dirty="0"/>
              <a:t> Outline Series, Tata McGraw Hill.</a:t>
            </a:r>
          </a:p>
          <a:p>
            <a:pPr lvl="0"/>
            <a:r>
              <a:rPr lang="en-US" dirty="0" err="1"/>
              <a:t>Gilberg</a:t>
            </a:r>
            <a:r>
              <a:rPr lang="en-US" dirty="0"/>
              <a:t>/</a:t>
            </a:r>
            <a:r>
              <a:rPr lang="en-US" dirty="0" err="1"/>
              <a:t>Forouzan</a:t>
            </a:r>
            <a:r>
              <a:rPr lang="en-US" dirty="0"/>
              <a:t>,” Data Structure with C ,</a:t>
            </a:r>
            <a:r>
              <a:rPr lang="en-US" dirty="0" err="1"/>
              <a:t>Cengage</a:t>
            </a:r>
            <a:r>
              <a:rPr lang="en-US" dirty="0"/>
              <a:t> Learning.</a:t>
            </a:r>
          </a:p>
          <a:p>
            <a:pPr lvl="0"/>
            <a:r>
              <a:rPr lang="en-US" dirty="0" err="1"/>
              <a:t>Augenstein,Moshe</a:t>
            </a:r>
            <a:r>
              <a:rPr lang="en-US" dirty="0"/>
              <a:t> J , </a:t>
            </a:r>
            <a:r>
              <a:rPr lang="en-US" dirty="0" err="1"/>
              <a:t>Tanenbaum</a:t>
            </a:r>
            <a:r>
              <a:rPr lang="en-US" dirty="0"/>
              <a:t>, Aaron  M, “Data Structures using C and C++”, Prentice Hall of </a:t>
            </a:r>
            <a:r>
              <a:rPr lang="en-US"/>
              <a:t>India.</a:t>
            </a:r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dirty="0" err="1"/>
              <a:t>Aho</a:t>
            </a:r>
            <a:r>
              <a:rPr lang="en-US" dirty="0"/>
              <a:t>, Alfred V., </a:t>
            </a:r>
            <a:r>
              <a:rPr lang="en-US" dirty="0" err="1"/>
              <a:t>Ullman</a:t>
            </a:r>
            <a:r>
              <a:rPr lang="en-US" dirty="0"/>
              <a:t>, Jeffrey D., </a:t>
            </a:r>
            <a:r>
              <a:rPr lang="en-US" dirty="0" err="1"/>
              <a:t>Hopcroft</a:t>
            </a:r>
            <a:r>
              <a:rPr lang="en-US" dirty="0"/>
              <a:t> ,John E. “Data Structures and Algorithms”, Addison Wesley.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Books Recommended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Queries??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Syllabus/TOPICS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list definition</a:t>
            </a:r>
          </a:p>
          <a:p>
            <a:r>
              <a:rPr lang="en-US" dirty="0"/>
              <a:t>Application of Link List</a:t>
            </a:r>
          </a:p>
          <a:p>
            <a:r>
              <a:rPr lang="en-US" dirty="0"/>
              <a:t>Link List Advantages and disadvantages</a:t>
            </a:r>
          </a:p>
          <a:p>
            <a:r>
              <a:rPr lang="en-US" dirty="0"/>
              <a:t>Link list insertions at different positions</a:t>
            </a:r>
          </a:p>
          <a:p>
            <a:r>
              <a:rPr lang="en-US" dirty="0"/>
              <a:t>Link list deletion at different positions</a:t>
            </a:r>
          </a:p>
          <a:p>
            <a:r>
              <a:rPr lang="en-US" dirty="0"/>
              <a:t>Doubly Link List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Course objective is how to use link list data structures and their applications.</a:t>
            </a:r>
          </a:p>
          <a:p>
            <a:r>
              <a:rPr lang="en-US" dirty="0"/>
              <a:t>Student can easily create link list and able to perform all types of operation on link list.</a:t>
            </a:r>
          </a:p>
          <a:p>
            <a:r>
              <a:rPr lang="en-US" dirty="0"/>
              <a:t>Student will learn how doubly link list is better than singly </a:t>
            </a:r>
            <a:r>
              <a:rPr lang="en-US"/>
              <a:t>link list.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3"/>
          <p:cNvSpPr>
            <a:spLocks noGrp="1"/>
          </p:cNvSpPr>
          <p:nvPr>
            <p:ph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Students will learn about the link list data structures, their advantages over arrays and disadvantages.</a:t>
            </a:r>
          </a:p>
          <a:p>
            <a:r>
              <a:rPr lang="en-US" dirty="0"/>
              <a:t>Students can able to do the distinctions between arrays and link lists.</a:t>
            </a:r>
          </a:p>
          <a:p>
            <a:r>
              <a:rPr lang="en-US" dirty="0"/>
              <a:t>Students will learn about Link lists creations , all types of insertions and deletions in link lists.</a:t>
            </a:r>
          </a:p>
          <a:p>
            <a:endParaRPr lang="en-US" dirty="0"/>
          </a:p>
        </p:txBody>
      </p:sp>
      <p:sp>
        <p:nvSpPr>
          <p:cNvPr id="14339" name="Text Placeholder 4"/>
          <p:cNvSpPr>
            <a:spLocks noGrp="1"/>
          </p:cNvSpPr>
          <p:nvPr>
            <p:ph type="body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LEARNING OUTCOMES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list implemented by each  item  having a link to the next item.</a:t>
            </a:r>
          </a:p>
          <a:p>
            <a:r>
              <a:rPr lang="en-US" dirty="0"/>
              <a:t>Each node consists of its own data and the address of the next node and forms a chain.</a:t>
            </a:r>
          </a:p>
          <a:p>
            <a:r>
              <a:rPr lang="en-US" dirty="0"/>
              <a:t> Linked Lists are used to create trees and graphs.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Link Lists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REPRESENTATIONS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7400"/>
            <a:ext cx="7010400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657600" y="5181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Linked Lists can be used to implement Stacks , Queues.</a:t>
            </a:r>
          </a:p>
          <a:p>
            <a:r>
              <a:rPr lang="en-US" dirty="0"/>
              <a:t>Linked Lists can also be used to implement Graphs. (Adjacency list representation of Graph).</a:t>
            </a:r>
          </a:p>
          <a:p>
            <a:r>
              <a:rPr lang="en-US" dirty="0"/>
              <a:t>Implementing Hash Tables </a:t>
            </a:r>
          </a:p>
          <a:p>
            <a:r>
              <a:rPr lang="en-US" dirty="0"/>
              <a:t>A polynomial can be represented in an array or in a linked list by simply storing the coefficient and exponent of each term.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Applications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3954384977"/>
      </p:ext>
    </p:extLst>
  </p:cSld>
  <p:clrMapOvr>
    <a:masterClrMapping/>
  </p:clrMapOvr>
</p:sld>
</file>

<file path=ppt/theme/theme1.xml><?xml version="1.0" encoding="utf-8"?>
<a:theme xmlns:a="http://schemas.openxmlformats.org/drawingml/2006/main" name="C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fuzzy</Template>
  <TotalTime>1457</TotalTime>
  <Words>988</Words>
  <Application>Microsoft Office PowerPoint</Application>
  <PresentationFormat>On-screen Show (4:3)</PresentationFormat>
  <Paragraphs>153</Paragraphs>
  <Slides>33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Calibri</vt:lpstr>
      <vt:lpstr>Cambria</vt:lpstr>
      <vt:lpstr>Casper</vt:lpstr>
      <vt:lpstr>helvetica neue</vt:lpstr>
      <vt:lpstr>noto sans</vt:lpstr>
      <vt:lpstr>Raleway ExtraBold</vt:lpstr>
      <vt:lpstr>Symbol</vt:lpstr>
      <vt:lpstr>Tahoma</vt:lpstr>
      <vt:lpstr>Times New Roman</vt:lpstr>
      <vt:lpstr>Wingdings</vt:lpstr>
      <vt:lpstr>CU</vt:lpstr>
      <vt:lpstr>CorelDRAW</vt:lpstr>
      <vt:lpstr>PowerPoint Presentation</vt:lpstr>
      <vt:lpstr>PowerPoint Presentation</vt:lpstr>
      <vt:lpstr>LINK LIST </vt:lpstr>
      <vt:lpstr>Syllabus/TOPICS TO BE COVERED</vt:lpstr>
      <vt:lpstr>PowerPoint Presentation</vt:lpstr>
      <vt:lpstr>PowerPoint Presentation</vt:lpstr>
      <vt:lpstr>PowerPoint Presentation</vt:lpstr>
      <vt:lpstr>REPRESENTATIONS</vt:lpstr>
      <vt:lpstr>PowerPoint Presentation</vt:lpstr>
      <vt:lpstr>ARRAYS VS LINKLISTS</vt:lpstr>
      <vt:lpstr>ARRAYS VS LINKLISTS</vt:lpstr>
      <vt:lpstr>Types of Linked Lists</vt:lpstr>
      <vt:lpstr>SINGLY LINK LIST</vt:lpstr>
      <vt:lpstr>Circular Linked List</vt:lpstr>
      <vt:lpstr>OPERATIONS ON LINK LIST</vt:lpstr>
      <vt:lpstr>TRAVERSAL OF LINK LIST</vt:lpstr>
      <vt:lpstr>SEARCHING IN UNSORTED LINK LIST</vt:lpstr>
      <vt:lpstr>SEARCHING IN SORTED LINK LIST</vt:lpstr>
      <vt:lpstr>PowerPoint Presentation</vt:lpstr>
      <vt:lpstr>INSERTION IN LINK LIST-AT BEGINNING</vt:lpstr>
      <vt:lpstr>INSERTION IN LINK LIST-AFTER GIVEN LOC</vt:lpstr>
      <vt:lpstr>INSERTION IN LINK LIST-IN SORTED LIST</vt:lpstr>
      <vt:lpstr>CONTINUED</vt:lpstr>
      <vt:lpstr>Deletion</vt:lpstr>
      <vt:lpstr>DELETION A NODE WITH GIVEN ITEM OF INFORMATION</vt:lpstr>
      <vt:lpstr>CONTINUED</vt:lpstr>
      <vt:lpstr>PowerPoint Presentation</vt:lpstr>
      <vt:lpstr>REPRESENTATIONS</vt:lpstr>
      <vt:lpstr>APPLICATIONS OF DOUBLY LINK LIST</vt:lpstr>
      <vt:lpstr>PowerPoint Presentation</vt:lpstr>
      <vt:lpstr>PowerPoint Presentation</vt:lpstr>
      <vt:lpstr>PowerPoint Presentation</vt:lpstr>
      <vt:lpstr>Queries??</vt:lpstr>
    </vt:vector>
  </TitlesOfParts>
  <Company>Carleton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Introduction</dc:title>
  <dc:creator>Carleton College</dc:creator>
  <cp:lastModifiedBy>RANJIT SINGH</cp:lastModifiedBy>
  <cp:revision>148</cp:revision>
  <cp:lastPrinted>1601-01-01T00:00:00Z</cp:lastPrinted>
  <dcterms:created xsi:type="dcterms:W3CDTF">2000-12-31T14:09:31Z</dcterms:created>
  <dcterms:modified xsi:type="dcterms:W3CDTF">2023-06-22T06:32:24Z</dcterms:modified>
</cp:coreProperties>
</file>