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6"/>
  </p:notesMasterIdLst>
  <p:handoutMasterIdLst>
    <p:handoutMasterId r:id="rId37"/>
  </p:handoutMasterIdLst>
  <p:sldIdLst>
    <p:sldId id="772" r:id="rId2"/>
    <p:sldId id="773" r:id="rId3"/>
    <p:sldId id="732" r:id="rId4"/>
    <p:sldId id="293" r:id="rId5"/>
    <p:sldId id="299" r:id="rId6"/>
    <p:sldId id="281" r:id="rId7"/>
    <p:sldId id="302" r:id="rId8"/>
    <p:sldId id="282" r:id="rId9"/>
    <p:sldId id="257" r:id="rId10"/>
    <p:sldId id="297" r:id="rId11"/>
    <p:sldId id="258" r:id="rId12"/>
    <p:sldId id="284" r:id="rId13"/>
    <p:sldId id="285" r:id="rId14"/>
    <p:sldId id="286" r:id="rId15"/>
    <p:sldId id="287" r:id="rId16"/>
    <p:sldId id="288" r:id="rId17"/>
    <p:sldId id="289" r:id="rId18"/>
    <p:sldId id="290" r:id="rId19"/>
    <p:sldId id="291" r:id="rId20"/>
    <p:sldId id="292" r:id="rId21"/>
    <p:sldId id="300" r:id="rId22"/>
    <p:sldId id="301" r:id="rId23"/>
    <p:sldId id="303" r:id="rId24"/>
    <p:sldId id="308" r:id="rId25"/>
    <p:sldId id="309" r:id="rId26"/>
    <p:sldId id="298" r:id="rId27"/>
    <p:sldId id="310" r:id="rId28"/>
    <p:sldId id="296" r:id="rId29"/>
    <p:sldId id="311" r:id="rId30"/>
    <p:sldId id="312" r:id="rId31"/>
    <p:sldId id="294" r:id="rId32"/>
    <p:sldId id="295" r:id="rId33"/>
    <p:sldId id="304" r:id="rId34"/>
    <p:sldId id="283" r:id="rId3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39" autoAdjust="0"/>
    <p:restoredTop sz="97966" autoAdjust="0"/>
  </p:normalViewPr>
  <p:slideViewPr>
    <p:cSldViewPr>
      <p:cViewPr varScale="1">
        <p:scale>
          <a:sx n="80" d="100"/>
          <a:sy n="80" d="100"/>
        </p:scale>
        <p:origin x="126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6/22/2023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26B808-5C34-4EF9-B6E7-1E7D96A50F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94159717-93E6-4FE9-BD39-866608D5C5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396D2446-9713-4124-AF3B-6795FB8E95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512F239-D254-4CD4-9451-2FFFB35C614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490F810-B25B-4D7F-9BCF-032AE62E6AB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B189F1-D48D-4A35-BB43-5B97E9185D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BD02B9-94E6-412E-9248-090ADCCC7839}" type="slidenum">
              <a:rPr lang="en-US"/>
              <a:pPr>
                <a:defRPr/>
              </a:pPr>
              <a:t>‹#›</a:t>
            </a:fld>
            <a:endParaRPr lang="en-US"/>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a:defRPr/>
            </a:pPr>
            <a:r>
              <a:rPr lang="en-US" sz="2000" b="1" dirty="0">
                <a:latin typeface="Calibri" pitchFamily="34" charset="0"/>
              </a:rPr>
              <a:t>University Institute of Engineering (</a:t>
            </a:r>
            <a:r>
              <a:rPr lang="en-US" sz="2000" b="1" dirty="0" err="1">
                <a:latin typeface="Calibri" pitchFamily="34" charset="0"/>
              </a:rPr>
              <a:t>UIE</a:t>
            </a:r>
            <a:r>
              <a:rPr lang="en-US" sz="2000" b="1" dirty="0">
                <a:latin typeface="Calibri" pitchFamily="34" charset="0"/>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2053" name="Picture 4" descr="https://encrypted-tbn3.gstatic.com/images?q=tbn:ANd9GcTyg3Gq4WoxkxO75aZWNEjYFvavmMfWdiMvs57jpDF8YRR3yCybqQ">
            <a:hlinkClick r:id="rId12"/>
          </p:cNvPr>
          <p:cNvPicPr>
            <a:picLocks noChangeAspect="1" noChangeArrowheads="1"/>
          </p:cNvPicPr>
          <p:nvPr/>
        </p:nvPicPr>
        <p:blipFill>
          <a:blip r:embed="rId13"/>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fontAlgn="base">
        <a:spcBef>
          <a:spcPct val="0"/>
        </a:spcBef>
        <a:spcAft>
          <a:spcPct val="0"/>
        </a:spcAft>
        <a:defRPr sz="4400" b="1">
          <a:solidFill>
            <a:schemeClr val="tx1"/>
          </a:solidFill>
          <a:latin typeface="Cambria" pitchFamily="18" charset="0"/>
        </a:defRPr>
      </a:lvl6pPr>
      <a:lvl7pPr marL="914400" algn="ctr" rtl="0" fontAlgn="base">
        <a:spcBef>
          <a:spcPct val="0"/>
        </a:spcBef>
        <a:spcAft>
          <a:spcPct val="0"/>
        </a:spcAft>
        <a:defRPr sz="4400" b="1">
          <a:solidFill>
            <a:schemeClr val="tx1"/>
          </a:solidFill>
          <a:latin typeface="Cambria" pitchFamily="18" charset="0"/>
        </a:defRPr>
      </a:lvl7pPr>
      <a:lvl8pPr marL="1371600" algn="ctr" rtl="0" fontAlgn="base">
        <a:spcBef>
          <a:spcPct val="0"/>
        </a:spcBef>
        <a:spcAft>
          <a:spcPct val="0"/>
        </a:spcAft>
        <a:defRPr sz="4400" b="1">
          <a:solidFill>
            <a:schemeClr val="tx1"/>
          </a:solidFill>
          <a:latin typeface="Cambria" pitchFamily="18" charset="0"/>
        </a:defRPr>
      </a:lvl8pPr>
      <a:lvl9pPr marL="1828800" algn="ctr" rtl="0" fontAlgn="base">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data-structures/linked-list/" TargetMode="External"/><Relationship Id="rId2" Type="http://schemas.openxmlformats.org/officeDocument/2006/relationships/hyperlink" Target="https://www.cs.cmu.edu/~adamchik/15-121/lectures/Linked%20Lists/linked%20lists.html" TargetMode="External"/><Relationship Id="rId1" Type="http://schemas.openxmlformats.org/officeDocument/2006/relationships/slideLayout" Target="../slideLayouts/slideLayout3.xml"/><Relationship Id="rId6" Type="http://schemas.openxmlformats.org/officeDocument/2006/relationships/hyperlink" Target="https://www.geeksforgeeks.org/reverse-a-linked-list/" TargetMode="External"/><Relationship Id="rId5" Type="http://schemas.openxmlformats.org/officeDocument/2006/relationships/hyperlink" Target="https://www.geeksforgeeks.org/merge-two-sorted-lists-place/" TargetMode="External"/><Relationship Id="rId4" Type="http://schemas.openxmlformats.org/officeDocument/2006/relationships/hyperlink" Target="https://www.tutorialspoint.com/data_structures_algorithms/linked_list_algorithms.ht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anose="02020603050405020304"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APPLICATION OF LINK LIST</a:t>
            </a:r>
          </a:p>
        </p:txBody>
      </p:sp>
      <p:sp>
        <p:nvSpPr>
          <p:cNvPr id="3" name="Content Placeholder 2"/>
          <p:cNvSpPr>
            <a:spLocks noGrp="1"/>
          </p:cNvSpPr>
          <p:nvPr>
            <p:ph idx="1"/>
          </p:nvPr>
        </p:nvSpPr>
        <p:spPr/>
        <p:txBody>
          <a:bodyPr/>
          <a:lstStyle/>
          <a:p>
            <a:r>
              <a:rPr lang="en-US" dirty="0"/>
              <a:t>Pre-defined number of categories implies that we can use a simple static structure like array to represent the categories. Since we do not know the number of items in each category, we can represent items in each category using a linked list. So what we need is an array of linked lists </a:t>
            </a:r>
          </a:p>
          <a:p>
            <a:r>
              <a:rPr lang="en-US"/>
              <a:t>You can also think of representing a web index using an array of linked lists, where array contains the keywords and linked lists contains the web URL’s where that keyword occurs.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buNone/>
            </a:pPr>
            <a:r>
              <a:rPr lang="en-US" sz="2000" dirty="0"/>
              <a:t>   Arrays</a:t>
            </a:r>
          </a:p>
          <a:p>
            <a:pPr>
              <a:buNone/>
            </a:pPr>
            <a:r>
              <a:rPr lang="en-US" sz="2000" dirty="0"/>
              <a:t>       • have a pre-determined fixed size </a:t>
            </a:r>
          </a:p>
          <a:p>
            <a:pPr>
              <a:buNone/>
            </a:pPr>
            <a:r>
              <a:rPr lang="en-US" sz="2000" dirty="0"/>
              <a:t>       • easy access to any element a[</a:t>
            </a:r>
            <a:r>
              <a:rPr lang="en-US" sz="2000" dirty="0" err="1"/>
              <a:t>i</a:t>
            </a:r>
            <a:r>
              <a:rPr lang="en-US" sz="2000" dirty="0"/>
              <a:t>] in constant time</a:t>
            </a:r>
          </a:p>
          <a:p>
            <a:pPr>
              <a:buNone/>
            </a:pPr>
            <a:r>
              <a:rPr lang="en-US" sz="2000" dirty="0"/>
              <a:t>       • no space overhead</a:t>
            </a:r>
          </a:p>
          <a:p>
            <a:pPr>
              <a:buNone/>
            </a:pPr>
            <a:r>
              <a:rPr lang="en-US" sz="2000" dirty="0"/>
              <a:t>       • Size = n x </a:t>
            </a:r>
            <a:r>
              <a:rPr lang="en-US" sz="2000" dirty="0" err="1"/>
              <a:t>sizeof</a:t>
            </a:r>
            <a:r>
              <a:rPr lang="en-US" sz="2000" dirty="0"/>
              <a:t>(element) </a:t>
            </a:r>
          </a:p>
          <a:p>
            <a:pPr>
              <a:buNone/>
            </a:pPr>
            <a:endParaRPr lang="en-US" sz="2000" dirty="0"/>
          </a:p>
          <a:p>
            <a:pPr>
              <a:buNone/>
            </a:pPr>
            <a:r>
              <a:rPr lang="en-US" sz="2000" dirty="0"/>
              <a:t>      Linked lists </a:t>
            </a:r>
          </a:p>
          <a:p>
            <a:pPr>
              <a:buNone/>
            </a:pPr>
            <a:r>
              <a:rPr lang="en-US" sz="2000" dirty="0"/>
              <a:t>        • no fixed size,  grow one element at a time.</a:t>
            </a:r>
          </a:p>
          <a:p>
            <a:pPr>
              <a:buNone/>
            </a:pPr>
            <a:r>
              <a:rPr lang="en-US" sz="2000" dirty="0"/>
              <a:t>         • space overhead </a:t>
            </a:r>
          </a:p>
          <a:p>
            <a:pPr>
              <a:buNone/>
            </a:pPr>
            <a:r>
              <a:rPr lang="en-US" sz="2000" dirty="0"/>
              <a:t>         • each element must store an additional reference</a:t>
            </a:r>
          </a:p>
          <a:p>
            <a:pPr>
              <a:buNone/>
            </a:pPr>
            <a:r>
              <a:rPr lang="en-US" sz="2000" dirty="0"/>
              <a:t>         • Size = n x </a:t>
            </a:r>
            <a:r>
              <a:rPr lang="en-US" sz="2000" dirty="0" err="1"/>
              <a:t>sizeof</a:t>
            </a:r>
            <a:r>
              <a:rPr lang="en-US" sz="2000" dirty="0"/>
              <a:t> (element) + n x </a:t>
            </a:r>
            <a:r>
              <a:rPr lang="en-US" sz="2000" dirty="0" err="1"/>
              <a:t>sizeof</a:t>
            </a:r>
            <a:r>
              <a:rPr lang="en-US" sz="2000" dirty="0"/>
              <a:t>(reference) </a:t>
            </a:r>
          </a:p>
          <a:p>
            <a:pPr>
              <a:buNone/>
            </a:pPr>
            <a:r>
              <a:rPr lang="en-US" sz="2000" dirty="0"/>
              <a:t>          • no easy access to </a:t>
            </a:r>
            <a:r>
              <a:rPr lang="en-US" sz="2000" dirty="0" err="1"/>
              <a:t>i-th</a:t>
            </a:r>
            <a:r>
              <a:rPr lang="en-US" sz="2000" dirty="0"/>
              <a:t> element </a:t>
            </a:r>
            <a:r>
              <a:rPr lang="en-US" sz="2000" dirty="0" err="1"/>
              <a:t>wrt</a:t>
            </a:r>
            <a:r>
              <a:rPr lang="en-US" sz="2000" dirty="0"/>
              <a:t> the head of the list • need to hop through all previous elements</a:t>
            </a:r>
            <a:endParaRPr lang="en-US" sz="2200" dirty="0"/>
          </a:p>
        </p:txBody>
      </p:sp>
      <p:sp>
        <p:nvSpPr>
          <p:cNvPr id="4" name="Title 3"/>
          <p:cNvSpPr>
            <a:spLocks noGrp="1"/>
          </p:cNvSpPr>
          <p:nvPr>
            <p:ph type="title"/>
          </p:nvPr>
        </p:nvSpPr>
        <p:spPr>
          <a:xfrm>
            <a:off x="762000" y="990600"/>
            <a:ext cx="7924800" cy="609600"/>
          </a:xfrm>
        </p:spPr>
        <p:txBody>
          <a:bodyPr/>
          <a:lstStyle/>
          <a:p>
            <a:r>
              <a:rPr lang="en-US" dirty="0">
                <a:solidFill>
                  <a:srgbClr val="C00000"/>
                </a:solidFill>
              </a:rPr>
              <a:t>ARRAYS VS LINKLISTS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HOW  TO CREATE A LINK LIST</a:t>
            </a:r>
          </a:p>
        </p:txBody>
      </p:sp>
      <p:sp>
        <p:nvSpPr>
          <p:cNvPr id="3" name="Content Placeholder 2"/>
          <p:cNvSpPr>
            <a:spLocks noGrp="1"/>
          </p:cNvSpPr>
          <p:nvPr>
            <p:ph idx="1"/>
          </p:nvPr>
        </p:nvSpPr>
        <p:spPr/>
        <p:txBody>
          <a:bodyPr/>
          <a:lstStyle/>
          <a:p>
            <a:pPr>
              <a:buNone/>
            </a:pPr>
            <a:r>
              <a:rPr lang="en-US" sz="2000" dirty="0"/>
              <a:t>Suppose START is the pointer  having the first position in linked list. </a:t>
            </a:r>
            <a:r>
              <a:rPr lang="en-US" sz="2000"/>
              <a:t>Let data </a:t>
            </a:r>
            <a:r>
              <a:rPr lang="en-US" sz="2000" dirty="0"/>
              <a:t>be the element to be inserted in the new node.  POS is the position where the new node is to be inserted. </a:t>
            </a:r>
          </a:p>
          <a:p>
            <a:pPr>
              <a:buNone/>
            </a:pPr>
            <a:r>
              <a:rPr lang="en-US" sz="2000" dirty="0"/>
              <a:t>TEMP is a temporary pointer to hold the  node address.</a:t>
            </a:r>
          </a:p>
          <a:p>
            <a:pPr>
              <a:buNone/>
            </a:pPr>
            <a:r>
              <a:rPr lang="en-US" dirty="0"/>
              <a:t>1. Input data to be inserted</a:t>
            </a:r>
          </a:p>
          <a:p>
            <a:pPr>
              <a:buNone/>
            </a:pPr>
            <a:r>
              <a:rPr lang="en-US" dirty="0"/>
              <a:t> 2. Create a </a:t>
            </a:r>
            <a:r>
              <a:rPr lang="en-US" dirty="0" err="1"/>
              <a:t>NewNode</a:t>
            </a:r>
            <a:r>
              <a:rPr lang="en-US" dirty="0"/>
              <a:t> </a:t>
            </a:r>
          </a:p>
          <a:p>
            <a:pPr>
              <a:buNone/>
            </a:pPr>
            <a:r>
              <a:rPr lang="en-US" dirty="0"/>
              <a:t>3. </a:t>
            </a:r>
            <a:r>
              <a:rPr lang="en-US" dirty="0" err="1"/>
              <a:t>NewNode</a:t>
            </a:r>
            <a:r>
              <a:rPr lang="en-US" dirty="0"/>
              <a:t> → DATA = data</a:t>
            </a:r>
          </a:p>
          <a:p>
            <a:pPr>
              <a:buNone/>
            </a:pPr>
            <a:r>
              <a:rPr lang="en-US" dirty="0"/>
              <a:t>4. </a:t>
            </a:r>
            <a:r>
              <a:rPr lang="en-US" dirty="0" err="1"/>
              <a:t>NewNode</a:t>
            </a:r>
            <a:r>
              <a:rPr lang="en-US" dirty="0"/>
              <a:t> → Next = NULL </a:t>
            </a:r>
          </a:p>
          <a:p>
            <a:pPr>
              <a:buNone/>
            </a:pPr>
            <a:r>
              <a:rPr lang="en-US" dirty="0"/>
              <a:t>5. If (START equal to NULL) </a:t>
            </a:r>
          </a:p>
          <a:p>
            <a:pPr>
              <a:buNone/>
            </a:pPr>
            <a:r>
              <a:rPr lang="en-US" dirty="0"/>
              <a:t>             then  START = </a:t>
            </a:r>
            <a:r>
              <a:rPr lang="en-US" dirty="0" err="1"/>
              <a:t>NewNode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INSERT A NODE AT THE END</a:t>
            </a:r>
          </a:p>
        </p:txBody>
      </p:sp>
      <p:sp>
        <p:nvSpPr>
          <p:cNvPr id="5" name="Content Placeholder 4"/>
          <p:cNvSpPr>
            <a:spLocks noGrp="1"/>
          </p:cNvSpPr>
          <p:nvPr>
            <p:ph idx="1"/>
          </p:nvPr>
        </p:nvSpPr>
        <p:spPr/>
        <p:txBody>
          <a:bodyPr>
            <a:normAutofit fontScale="92500" lnSpcReduction="20000"/>
          </a:bodyPr>
          <a:lstStyle/>
          <a:p>
            <a:pPr>
              <a:buNone/>
            </a:pPr>
            <a:r>
              <a:rPr lang="en-US" dirty="0"/>
              <a:t>     Begin</a:t>
            </a:r>
          </a:p>
          <a:p>
            <a:pPr>
              <a:buNone/>
            </a:pPr>
            <a:r>
              <a:rPr lang="en-US" dirty="0"/>
              <a:t> 1. Input DATA to be inserted </a:t>
            </a:r>
          </a:p>
          <a:p>
            <a:pPr>
              <a:buNone/>
            </a:pPr>
            <a:r>
              <a:rPr lang="en-US" dirty="0"/>
              <a:t>2. Create a </a:t>
            </a:r>
            <a:r>
              <a:rPr lang="en-US" dirty="0" err="1"/>
              <a:t>NewNode</a:t>
            </a:r>
            <a:r>
              <a:rPr lang="en-US" dirty="0"/>
              <a:t> </a:t>
            </a:r>
          </a:p>
          <a:p>
            <a:pPr>
              <a:buNone/>
            </a:pPr>
            <a:r>
              <a:rPr lang="en-US" dirty="0"/>
              <a:t>3. </a:t>
            </a:r>
            <a:r>
              <a:rPr lang="en-US" dirty="0" err="1"/>
              <a:t>NewNode</a:t>
            </a:r>
            <a:r>
              <a:rPr lang="en-US" dirty="0"/>
              <a:t> → DATA = DATA</a:t>
            </a:r>
          </a:p>
          <a:p>
            <a:pPr>
              <a:buNone/>
            </a:pPr>
            <a:r>
              <a:rPr lang="en-US" dirty="0"/>
              <a:t> 4. </a:t>
            </a:r>
            <a:r>
              <a:rPr lang="en-US" dirty="0" err="1"/>
              <a:t>NewNode</a:t>
            </a:r>
            <a:r>
              <a:rPr lang="en-US" dirty="0"/>
              <a:t> → Next = NULL</a:t>
            </a:r>
          </a:p>
          <a:p>
            <a:pPr>
              <a:buNone/>
            </a:pPr>
            <a:r>
              <a:rPr lang="en-US" dirty="0"/>
              <a:t> 5. If (START equal to NULL) </a:t>
            </a:r>
          </a:p>
          <a:p>
            <a:pPr>
              <a:buNone/>
            </a:pPr>
            <a:r>
              <a:rPr lang="en-US" dirty="0"/>
              <a:t>            (a) START = </a:t>
            </a:r>
            <a:r>
              <a:rPr lang="en-US" dirty="0" err="1"/>
              <a:t>NewNode</a:t>
            </a:r>
            <a:endParaRPr lang="en-US" dirty="0"/>
          </a:p>
          <a:p>
            <a:pPr>
              <a:buNone/>
            </a:pPr>
            <a:r>
              <a:rPr lang="en-US" dirty="0"/>
              <a:t> 6. Else</a:t>
            </a:r>
          </a:p>
          <a:p>
            <a:pPr>
              <a:buNone/>
            </a:pPr>
            <a:r>
              <a:rPr lang="en-US" dirty="0"/>
              <a:t>            (a) TEMP = START</a:t>
            </a:r>
          </a:p>
          <a:p>
            <a:pPr>
              <a:buNone/>
            </a:pPr>
            <a:r>
              <a:rPr lang="en-US" dirty="0"/>
              <a:t>            (b) While (TEMP → Next not equal to NULL)</a:t>
            </a:r>
          </a:p>
          <a:p>
            <a:pPr>
              <a:buNone/>
            </a:pPr>
            <a:r>
              <a:rPr lang="en-US" dirty="0"/>
              <a:t>                              (</a:t>
            </a:r>
            <a:r>
              <a:rPr lang="en-US" dirty="0" err="1"/>
              <a:t>i</a:t>
            </a:r>
            <a:r>
              <a:rPr lang="en-US" dirty="0"/>
              <a:t>) TEMP = TEMP → Next</a:t>
            </a:r>
          </a:p>
          <a:p>
            <a:pPr>
              <a:buNone/>
            </a:pPr>
            <a:r>
              <a:rPr lang="en-US" dirty="0"/>
              <a:t> 7. TEMP → Next = </a:t>
            </a:r>
            <a:r>
              <a:rPr lang="en-US" dirty="0" err="1"/>
              <a:t>NewNode</a:t>
            </a:r>
            <a:r>
              <a:rPr lang="en-US" dirty="0"/>
              <a:t> </a:t>
            </a:r>
          </a:p>
          <a:p>
            <a:pPr>
              <a:buNone/>
            </a:pPr>
            <a:r>
              <a:rPr lang="en-US" dirty="0"/>
              <a:t>         Exit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prstGeom prst="rect">
            <a:avLst/>
          </a:prstGeom>
        </p:spPr>
        <p:txBody>
          <a:bodyPr>
            <a:normAutofit/>
          </a:bodyPr>
          <a:lstStyle/>
          <a:p>
            <a:pPr>
              <a:buNone/>
            </a:pPr>
            <a:endParaRPr lang="en-US" sz="2200" dirty="0"/>
          </a:p>
          <a:p>
            <a:pPr>
              <a:buNone/>
            </a:pPr>
            <a:r>
              <a:rPr lang="en-US" sz="2200" dirty="0"/>
              <a:t>We can use the following steps to insert a new node at beginning of the single linked list...</a:t>
            </a:r>
          </a:p>
          <a:p>
            <a:pPr>
              <a:buNone/>
            </a:pPr>
            <a:r>
              <a:rPr lang="en-US" sz="2200" b="1" dirty="0"/>
              <a:t>Step 1:</a:t>
            </a:r>
            <a:r>
              <a:rPr lang="en-US" sz="2200" dirty="0"/>
              <a:t> Create a </a:t>
            </a:r>
            <a:r>
              <a:rPr lang="en-US" sz="2200" b="1" dirty="0" err="1"/>
              <a:t>newNode</a:t>
            </a:r>
            <a:r>
              <a:rPr lang="en-US" sz="2200" dirty="0"/>
              <a:t> .</a:t>
            </a:r>
          </a:p>
          <a:p>
            <a:pPr>
              <a:buNone/>
            </a:pPr>
            <a:r>
              <a:rPr lang="en-US" sz="2200" dirty="0"/>
              <a:t>                </a:t>
            </a:r>
            <a:r>
              <a:rPr lang="en-US" sz="2200" dirty="0" err="1"/>
              <a:t>NewNode</a:t>
            </a:r>
            <a:r>
              <a:rPr lang="en-US" sz="2200" dirty="0"/>
              <a:t> → DATA = DATA</a:t>
            </a:r>
          </a:p>
          <a:p>
            <a:pPr>
              <a:buNone/>
            </a:pPr>
            <a:r>
              <a:rPr lang="en-US" sz="2200" b="1" dirty="0"/>
              <a:t>Step 2:</a:t>
            </a:r>
            <a:r>
              <a:rPr lang="en-US" sz="2200" dirty="0"/>
              <a:t> Check whether list is </a:t>
            </a:r>
            <a:r>
              <a:rPr lang="en-US" sz="2200" b="1" dirty="0"/>
              <a:t>Empty</a:t>
            </a:r>
            <a:r>
              <a:rPr lang="en-US" sz="2200" dirty="0"/>
              <a:t> (</a:t>
            </a:r>
            <a:r>
              <a:rPr lang="en-US" sz="2200" b="1" dirty="0"/>
              <a:t>head</a:t>
            </a:r>
            <a:r>
              <a:rPr lang="en-US" sz="2200" dirty="0"/>
              <a:t> == </a:t>
            </a:r>
            <a:r>
              <a:rPr lang="en-US" sz="2200" b="1" dirty="0"/>
              <a:t>NULL</a:t>
            </a:r>
            <a:r>
              <a:rPr lang="en-US" sz="2200" dirty="0"/>
              <a:t>)</a:t>
            </a:r>
          </a:p>
          <a:p>
            <a:pPr>
              <a:buNone/>
            </a:pPr>
            <a:r>
              <a:rPr lang="en-US" sz="2200" b="1" dirty="0"/>
              <a:t>Step 3:</a:t>
            </a:r>
            <a:r>
              <a:rPr lang="en-US" sz="2200" dirty="0"/>
              <a:t> If it is </a:t>
            </a:r>
            <a:r>
              <a:rPr lang="en-US" sz="2200" b="1" dirty="0"/>
              <a:t>Empty</a:t>
            </a:r>
            <a:r>
              <a:rPr lang="en-US" sz="2200" dirty="0"/>
              <a:t> then, set </a:t>
            </a:r>
            <a:r>
              <a:rPr lang="en-US" sz="2200" b="1" dirty="0" err="1"/>
              <a:t>newNode→next</a:t>
            </a:r>
            <a:r>
              <a:rPr lang="en-US" sz="2200" dirty="0"/>
              <a:t> = </a:t>
            </a:r>
            <a:r>
              <a:rPr lang="en-US" sz="2200" b="1" dirty="0"/>
              <a:t>NULL</a:t>
            </a:r>
            <a:r>
              <a:rPr lang="en-US" sz="2200" dirty="0"/>
              <a:t> and </a:t>
            </a:r>
            <a:r>
              <a:rPr lang="en-US" sz="2200" b="1" dirty="0"/>
              <a:t>head</a:t>
            </a:r>
            <a:r>
              <a:rPr lang="en-US" sz="2200" dirty="0"/>
              <a:t> = </a:t>
            </a:r>
            <a:r>
              <a:rPr lang="en-US" sz="2200" b="1" dirty="0" err="1"/>
              <a:t>newNode</a:t>
            </a:r>
            <a:r>
              <a:rPr lang="en-US" sz="2200" dirty="0"/>
              <a:t>.</a:t>
            </a:r>
          </a:p>
          <a:p>
            <a:pPr>
              <a:buNone/>
            </a:pPr>
            <a:r>
              <a:rPr lang="en-US" sz="2200" b="1" dirty="0"/>
              <a:t>Step 4:</a:t>
            </a:r>
            <a:r>
              <a:rPr lang="en-US" sz="2200" dirty="0"/>
              <a:t> If it is </a:t>
            </a:r>
            <a:r>
              <a:rPr lang="en-US" sz="2200" b="1" dirty="0"/>
              <a:t>Not Empty</a:t>
            </a:r>
            <a:r>
              <a:rPr lang="en-US" sz="2200" dirty="0"/>
              <a:t> then, set </a:t>
            </a:r>
            <a:r>
              <a:rPr lang="en-US" sz="2200" b="1" dirty="0" err="1"/>
              <a:t>newNode→next</a:t>
            </a:r>
            <a:r>
              <a:rPr lang="en-US" sz="2200" dirty="0"/>
              <a:t> = </a:t>
            </a:r>
            <a:r>
              <a:rPr lang="en-US" sz="2200" b="1" dirty="0"/>
              <a:t>head</a:t>
            </a:r>
            <a:r>
              <a:rPr lang="en-US" sz="2200" dirty="0"/>
              <a:t> and </a:t>
            </a:r>
            <a:r>
              <a:rPr lang="en-US" sz="2200" b="1" dirty="0"/>
              <a:t>head</a:t>
            </a:r>
            <a:r>
              <a:rPr lang="en-US" sz="2200" dirty="0"/>
              <a:t> = </a:t>
            </a:r>
            <a:r>
              <a:rPr lang="en-US" sz="2200" b="1" dirty="0" err="1"/>
              <a:t>newNode</a:t>
            </a:r>
            <a:r>
              <a:rPr lang="en-US" dirty="0"/>
              <a:t>.</a:t>
            </a:r>
          </a:p>
          <a:p>
            <a:endParaRPr lang="en-US" dirty="0"/>
          </a:p>
        </p:txBody>
      </p:sp>
      <p:sp>
        <p:nvSpPr>
          <p:cNvPr id="4" name="Text Placeholder 3"/>
          <p:cNvSpPr>
            <a:spLocks noGrp="1"/>
          </p:cNvSpPr>
          <p:nvPr>
            <p:ph type="body" sz="quarter" idx="10"/>
          </p:nvPr>
        </p:nvSpPr>
        <p:spPr>
          <a:xfrm>
            <a:off x="1066800" y="685800"/>
            <a:ext cx="7924800" cy="990600"/>
          </a:xfrm>
        </p:spPr>
        <p:txBody>
          <a:bodyPr>
            <a:normAutofit/>
          </a:bodyPr>
          <a:lstStyle/>
          <a:p>
            <a:r>
              <a:rPr lang="en-US" sz="2800" dirty="0"/>
              <a:t>INSERTING AT BEGINNING OF THE LIST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85000" lnSpcReduction="20000"/>
          </a:bodyPr>
          <a:lstStyle/>
          <a:p>
            <a:pPr>
              <a:buNone/>
            </a:pPr>
            <a:r>
              <a:rPr lang="en-US" dirty="0"/>
              <a:t>  create </a:t>
            </a:r>
            <a:r>
              <a:rPr lang="en-US" dirty="0" err="1"/>
              <a:t>newnode</a:t>
            </a:r>
            <a:endParaRPr lang="en-US" dirty="0"/>
          </a:p>
          <a:p>
            <a:pPr>
              <a:buNone/>
            </a:pPr>
            <a:r>
              <a:rPr lang="en-US" dirty="0"/>
              <a:t>  </a:t>
            </a:r>
            <a:r>
              <a:rPr lang="en-US" dirty="0" err="1"/>
              <a:t>newnode</a:t>
            </a:r>
            <a:r>
              <a:rPr lang="en-US"/>
              <a:t> -&gt;</a:t>
            </a:r>
            <a:r>
              <a:rPr lang="en-US" dirty="0"/>
              <a:t>data=data;</a:t>
            </a:r>
          </a:p>
          <a:p>
            <a:pPr>
              <a:buNone/>
            </a:pPr>
            <a:r>
              <a:rPr lang="en-US" dirty="0"/>
              <a:t>  temp=head</a:t>
            </a:r>
          </a:p>
          <a:p>
            <a:pPr>
              <a:buNone/>
            </a:pPr>
            <a:r>
              <a:rPr lang="en-US" dirty="0"/>
              <a:t> if(position==1)</a:t>
            </a:r>
          </a:p>
          <a:p>
            <a:pPr>
              <a:buNone/>
            </a:pPr>
            <a:r>
              <a:rPr lang="en-US" dirty="0"/>
              <a:t>      </a:t>
            </a:r>
            <a:r>
              <a:rPr lang="en-US" dirty="0" err="1"/>
              <a:t>newnode</a:t>
            </a:r>
            <a:r>
              <a:rPr lang="en-US" dirty="0"/>
              <a:t>-&gt;next=head</a:t>
            </a:r>
          </a:p>
          <a:p>
            <a:pPr>
              <a:buNone/>
            </a:pPr>
            <a:r>
              <a:rPr lang="en-US" dirty="0"/>
              <a:t>      head=</a:t>
            </a:r>
            <a:r>
              <a:rPr lang="en-US" dirty="0" err="1"/>
              <a:t>newnode</a:t>
            </a:r>
            <a:r>
              <a:rPr lang="en-US" dirty="0"/>
              <a:t>;</a:t>
            </a:r>
          </a:p>
          <a:p>
            <a:pPr>
              <a:buNone/>
            </a:pPr>
            <a:r>
              <a:rPr lang="en-US" dirty="0"/>
              <a:t>      </a:t>
            </a:r>
          </a:p>
          <a:p>
            <a:pPr>
              <a:buNone/>
            </a:pPr>
            <a:r>
              <a:rPr lang="en-US" dirty="0"/>
              <a:t> else</a:t>
            </a:r>
          </a:p>
          <a:p>
            <a:pPr>
              <a:buNone/>
            </a:pPr>
            <a:r>
              <a:rPr lang="en-US" dirty="0"/>
              <a:t>          position--</a:t>
            </a:r>
          </a:p>
          <a:p>
            <a:pPr>
              <a:buNone/>
            </a:pPr>
            <a:r>
              <a:rPr lang="en-US" dirty="0"/>
              <a:t>          while(position)</a:t>
            </a:r>
          </a:p>
          <a:p>
            <a:pPr>
              <a:buNone/>
            </a:pPr>
            <a:r>
              <a:rPr lang="en-US" dirty="0"/>
              <a:t>                     </a:t>
            </a:r>
            <a:r>
              <a:rPr lang="en-US" dirty="0" err="1"/>
              <a:t>prev</a:t>
            </a:r>
            <a:r>
              <a:rPr lang="en-US" dirty="0"/>
              <a:t>=temp; </a:t>
            </a:r>
          </a:p>
          <a:p>
            <a:pPr>
              <a:buNone/>
            </a:pPr>
            <a:r>
              <a:rPr lang="en-US" dirty="0"/>
              <a:t>                     temp=temp-&gt;next; </a:t>
            </a:r>
          </a:p>
          <a:p>
            <a:pPr>
              <a:buNone/>
            </a:pPr>
            <a:r>
              <a:rPr lang="en-US" dirty="0"/>
              <a:t>                     position=position-1</a:t>
            </a:r>
          </a:p>
          <a:p>
            <a:pPr>
              <a:buNone/>
            </a:pPr>
            <a:r>
              <a:rPr lang="en-US" dirty="0"/>
              <a:t>        </a:t>
            </a:r>
            <a:r>
              <a:rPr lang="en-US" dirty="0" err="1"/>
              <a:t>prev</a:t>
            </a:r>
            <a:r>
              <a:rPr lang="en-US" dirty="0"/>
              <a:t>-&gt;next=</a:t>
            </a:r>
            <a:r>
              <a:rPr lang="en-US" dirty="0" err="1"/>
              <a:t>newnode</a:t>
            </a:r>
            <a:r>
              <a:rPr lang="en-US" dirty="0"/>
              <a:t>; </a:t>
            </a:r>
          </a:p>
          <a:p>
            <a:pPr>
              <a:buNone/>
            </a:pPr>
            <a:r>
              <a:rPr lang="en-US" dirty="0"/>
              <a:t>        </a:t>
            </a:r>
            <a:r>
              <a:rPr lang="en-US" dirty="0" err="1"/>
              <a:t>newnode</a:t>
            </a:r>
            <a:r>
              <a:rPr lang="en-US" dirty="0"/>
              <a:t>-&gt;next=temp;</a:t>
            </a:r>
          </a:p>
          <a:p>
            <a:pPr>
              <a:buNone/>
            </a:pPr>
            <a:r>
              <a:rPr lang="en-US" dirty="0"/>
              <a:t>    </a:t>
            </a:r>
          </a:p>
        </p:txBody>
      </p:sp>
      <p:sp>
        <p:nvSpPr>
          <p:cNvPr id="3" name="Text Placeholder 2"/>
          <p:cNvSpPr>
            <a:spLocks noGrp="1"/>
          </p:cNvSpPr>
          <p:nvPr>
            <p:ph type="body" sz="quarter" idx="10"/>
          </p:nvPr>
        </p:nvSpPr>
        <p:spPr/>
        <p:txBody>
          <a:bodyPr/>
          <a:lstStyle/>
          <a:p>
            <a:r>
              <a:rPr lang="en-US" dirty="0"/>
              <a:t>Insertion at specific position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In order to delete  FIRST node from linked list we have to consider three possibilities: </a:t>
            </a:r>
            <a:br>
              <a:rPr lang="en-US" dirty="0"/>
            </a:br>
            <a:r>
              <a:rPr lang="en-US" sz="2000" b="1" dirty="0"/>
              <a:t>(1)</a:t>
            </a:r>
            <a:r>
              <a:rPr lang="en-US" sz="2000" dirty="0"/>
              <a:t> </a:t>
            </a:r>
            <a:r>
              <a:rPr lang="en-US" sz="2000" b="1" dirty="0"/>
              <a:t>List is Empty (START = NULL).</a:t>
            </a:r>
            <a:r>
              <a:rPr lang="en-US" sz="2000" dirty="0"/>
              <a:t> In this case we can not delete node from linked list. </a:t>
            </a:r>
            <a:br>
              <a:rPr lang="en-US" sz="2000" dirty="0"/>
            </a:br>
            <a:r>
              <a:rPr lang="en-US" sz="2000" b="1" dirty="0"/>
              <a:t>(2)</a:t>
            </a:r>
            <a:r>
              <a:rPr lang="en-US" sz="2000" dirty="0"/>
              <a:t> </a:t>
            </a:r>
            <a:r>
              <a:rPr lang="en-US" sz="2000" b="1" dirty="0"/>
              <a:t>There is only one node in the linked list</a:t>
            </a:r>
          </a:p>
          <a:p>
            <a:r>
              <a:rPr lang="en-US" sz="2000" b="1" dirty="0"/>
              <a:t> (START-&gt;LINK=NULL).</a:t>
            </a:r>
            <a:r>
              <a:rPr lang="en-US" sz="2000" dirty="0"/>
              <a:t> In this case we can delete the first node and then linked list becomes empty (START=NULL). </a:t>
            </a:r>
            <a:br>
              <a:rPr lang="en-US" sz="2000" dirty="0"/>
            </a:br>
            <a:r>
              <a:rPr lang="en-US" sz="2000" b="1" dirty="0"/>
              <a:t>(3) There are more then one nodes in the linked list. </a:t>
            </a:r>
            <a:r>
              <a:rPr lang="en-US" sz="2000" dirty="0"/>
              <a:t>In this case we can delete the first node. After deleting the first node we have to move FIRST pointer to next node so that it can points to the newly first node in the linked list.</a:t>
            </a:r>
          </a:p>
        </p:txBody>
      </p:sp>
      <p:sp>
        <p:nvSpPr>
          <p:cNvPr id="3" name="Text Placeholder 2"/>
          <p:cNvSpPr>
            <a:spLocks noGrp="1"/>
          </p:cNvSpPr>
          <p:nvPr>
            <p:ph type="body" sz="quarter" idx="10"/>
          </p:nvPr>
        </p:nvSpPr>
        <p:spPr>
          <a:xfrm>
            <a:off x="1219200" y="609600"/>
            <a:ext cx="7924800" cy="685800"/>
          </a:xfrm>
        </p:spPr>
        <p:txBody>
          <a:bodyPr/>
          <a:lstStyle/>
          <a:p>
            <a:r>
              <a:rPr lang="en-US" dirty="0"/>
              <a:t>DELETION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b="1" dirty="0"/>
              <a:t>Step 1:</a:t>
            </a:r>
            <a:r>
              <a:rPr lang="en-US" dirty="0"/>
              <a:t> If START = NULL then</a:t>
            </a:r>
            <a:br>
              <a:rPr lang="en-US" dirty="0"/>
            </a:br>
            <a:r>
              <a:rPr lang="en-US" dirty="0"/>
              <a:t>           Write “Linked List is Empty”</a:t>
            </a:r>
            <a:br>
              <a:rPr lang="en-US" dirty="0"/>
            </a:br>
            <a:r>
              <a:rPr lang="en-US" b="1" dirty="0"/>
              <a:t>Step 2:</a:t>
            </a:r>
            <a:r>
              <a:rPr lang="en-US" dirty="0"/>
              <a:t> If  ( START-&gt;NEXT = NULL) then</a:t>
            </a:r>
            <a:br>
              <a:rPr lang="en-US" dirty="0"/>
            </a:br>
            <a:r>
              <a:rPr lang="en-US" dirty="0"/>
              <a:t>                     </a:t>
            </a:r>
            <a:br>
              <a:rPr lang="en-US" dirty="0"/>
            </a:br>
            <a:r>
              <a:rPr lang="en-US" dirty="0"/>
              <a:t>                      START=NULL</a:t>
            </a:r>
            <a:br>
              <a:rPr lang="en-US" dirty="0"/>
            </a:br>
            <a:r>
              <a:rPr lang="en-US" dirty="0"/>
              <a:t>               Else</a:t>
            </a:r>
          </a:p>
          <a:p>
            <a:pPr>
              <a:buNone/>
            </a:pPr>
            <a:r>
              <a:rPr lang="en-US" dirty="0"/>
              <a:t>                           TEMP=START</a:t>
            </a:r>
            <a:br>
              <a:rPr lang="en-US" dirty="0"/>
            </a:br>
            <a:r>
              <a:rPr lang="en-US" dirty="0"/>
              <a:t>                     </a:t>
            </a:r>
            <a:br>
              <a:rPr lang="en-US" dirty="0"/>
            </a:br>
            <a:r>
              <a:rPr lang="en-US" dirty="0"/>
              <a:t>                     START=START-&gt;NEXT</a:t>
            </a:r>
          </a:p>
          <a:p>
            <a:pPr>
              <a:buNone/>
            </a:pPr>
            <a:r>
              <a:rPr lang="en-US" dirty="0"/>
              <a:t>                           FREE TEMP</a:t>
            </a:r>
            <a:br>
              <a:rPr lang="en-US" dirty="0"/>
            </a:br>
            <a:r>
              <a:rPr lang="en-US" b="1" dirty="0"/>
              <a:t>Step 3:</a:t>
            </a:r>
            <a:r>
              <a:rPr lang="en-US" dirty="0"/>
              <a:t> Exit</a:t>
            </a:r>
          </a:p>
        </p:txBody>
      </p:sp>
      <p:sp>
        <p:nvSpPr>
          <p:cNvPr id="3" name="Text Placeholder 2"/>
          <p:cNvSpPr>
            <a:spLocks noGrp="1"/>
          </p:cNvSpPr>
          <p:nvPr>
            <p:ph type="body" sz="quarter" idx="10"/>
          </p:nvPr>
        </p:nvSpPr>
        <p:spPr/>
        <p:txBody>
          <a:bodyPr>
            <a:normAutofit/>
          </a:bodyPr>
          <a:lstStyle/>
          <a:p>
            <a:r>
              <a:rPr lang="en-US" sz="2800" dirty="0"/>
              <a:t>ALGO TO DELETE FIRST NODE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sz="2000" dirty="0"/>
              <a:t>In order to delete LAST node from linked list we have to consider three possibilities: </a:t>
            </a:r>
            <a:br>
              <a:rPr lang="en-US" sz="2000" dirty="0"/>
            </a:br>
            <a:r>
              <a:rPr lang="en-US" sz="2000" b="1" dirty="0"/>
              <a:t>(1)</a:t>
            </a:r>
            <a:r>
              <a:rPr lang="en-US" sz="2000" dirty="0"/>
              <a:t> </a:t>
            </a:r>
            <a:r>
              <a:rPr lang="en-US" sz="2000" b="1" dirty="0"/>
              <a:t>List is Empty (START = NULL)</a:t>
            </a:r>
            <a:r>
              <a:rPr lang="en-US" sz="2000" dirty="0"/>
              <a:t>. In this case we can not delete node from linked list. </a:t>
            </a:r>
            <a:br>
              <a:rPr lang="en-US" sz="2000" dirty="0"/>
            </a:br>
            <a:r>
              <a:rPr lang="en-US" sz="2000" b="1" dirty="0"/>
              <a:t>(2)</a:t>
            </a:r>
            <a:r>
              <a:rPr lang="en-US" sz="2000" dirty="0"/>
              <a:t> </a:t>
            </a:r>
            <a:r>
              <a:rPr lang="en-US" sz="2000" b="1" dirty="0"/>
              <a:t>There is only one node in the linked list</a:t>
            </a:r>
          </a:p>
          <a:p>
            <a:r>
              <a:rPr lang="en-US" sz="2000" b="1" dirty="0"/>
              <a:t> (START-&gt;LINK=NULL).</a:t>
            </a:r>
            <a:r>
              <a:rPr lang="en-US" sz="2000" dirty="0"/>
              <a:t> In this case we can delete the node and then linked list becomes empty (START=NULL). </a:t>
            </a:r>
            <a:br>
              <a:rPr lang="en-US" sz="2000" dirty="0"/>
            </a:br>
            <a:r>
              <a:rPr lang="en-US" sz="2000" b="1" dirty="0"/>
              <a:t>(3) There are more then one nodes in the linked list.</a:t>
            </a:r>
            <a:r>
              <a:rPr lang="en-US" sz="2000" dirty="0"/>
              <a:t> In this case we have to traverse from first node to last node and then delete the last node. After deleting the last node we have to set NULL value in the LINK part of the previous node.</a:t>
            </a:r>
          </a:p>
        </p:txBody>
      </p:sp>
      <p:sp>
        <p:nvSpPr>
          <p:cNvPr id="3" name="Text Placeholder 2"/>
          <p:cNvSpPr>
            <a:spLocks noGrp="1"/>
          </p:cNvSpPr>
          <p:nvPr>
            <p:ph type="body" sz="quarter" idx="10"/>
          </p:nvPr>
        </p:nvSpPr>
        <p:spPr/>
        <p:txBody>
          <a:bodyPr/>
          <a:lstStyle/>
          <a:p>
            <a:r>
              <a:rPr lang="en-US" dirty="0"/>
              <a:t>Algorithm to delete a node from last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r>
              <a:rPr lang="en-US" b="1" dirty="0"/>
              <a:t> 1:</a:t>
            </a:r>
            <a:r>
              <a:rPr lang="en-US" dirty="0"/>
              <a:t> If START = NULL then</a:t>
            </a:r>
            <a:br>
              <a:rPr lang="en-US" dirty="0"/>
            </a:br>
            <a:r>
              <a:rPr lang="en-US" dirty="0"/>
              <a:t> </a:t>
            </a:r>
            <a:r>
              <a:rPr lang="en-US" b="1" dirty="0"/>
              <a:t>2</a:t>
            </a:r>
            <a:r>
              <a:rPr lang="en-US" dirty="0"/>
              <a:t>:        Write “Linked List is Empty”</a:t>
            </a:r>
            <a:br>
              <a:rPr lang="en-US" dirty="0"/>
            </a:br>
            <a:r>
              <a:rPr lang="en-US" b="1" dirty="0"/>
              <a:t> 3:</a:t>
            </a:r>
            <a:r>
              <a:rPr lang="en-US" dirty="0"/>
              <a:t> If START-&gt;NEXT = NULL then perform 4 and 5 steps</a:t>
            </a:r>
            <a:br>
              <a:rPr lang="en-US" dirty="0"/>
            </a:br>
            <a:r>
              <a:rPr lang="en-US" dirty="0"/>
              <a:t> 4:                  </a:t>
            </a:r>
            <a:br>
              <a:rPr lang="en-US" dirty="0"/>
            </a:br>
            <a:r>
              <a:rPr lang="en-US" dirty="0"/>
              <a:t> 5:                  START=NULL</a:t>
            </a:r>
            <a:br>
              <a:rPr lang="en-US" dirty="0"/>
            </a:br>
            <a:r>
              <a:rPr lang="en-US" dirty="0"/>
              <a:t> 6:  Else  perform 7 to 12</a:t>
            </a:r>
            <a:br>
              <a:rPr lang="en-US" dirty="0"/>
            </a:br>
            <a:r>
              <a:rPr lang="en-US" dirty="0"/>
              <a:t> 7:                 TEMP=START</a:t>
            </a:r>
            <a:br>
              <a:rPr lang="en-US" dirty="0"/>
            </a:br>
            <a:r>
              <a:rPr lang="en-US" dirty="0"/>
              <a:t> 8:                 Repeat while (TEMP-&gt;NEXT ≠ NULL) repeat 9 and 10 </a:t>
            </a:r>
            <a:br>
              <a:rPr lang="en-US" dirty="0"/>
            </a:br>
            <a:r>
              <a:rPr lang="en-US" dirty="0"/>
              <a:t> 9:                               PRED=TEMP</a:t>
            </a:r>
            <a:br>
              <a:rPr lang="en-US" dirty="0"/>
            </a:br>
            <a:r>
              <a:rPr lang="en-US" dirty="0"/>
              <a:t> 10:                            TEMP=TEMP-&gt;NEXT</a:t>
            </a:r>
            <a:br>
              <a:rPr lang="en-US" dirty="0"/>
            </a:br>
            <a:r>
              <a:rPr lang="en-US" dirty="0"/>
              <a:t> 11:               free(TEMP)</a:t>
            </a:r>
          </a:p>
          <a:p>
            <a:pPr>
              <a:buNone/>
            </a:pPr>
            <a:r>
              <a:rPr lang="en-US" dirty="0"/>
              <a:t>       12:               PRED-&gt;NEXT=NULL</a:t>
            </a:r>
          </a:p>
          <a:p>
            <a:pPr>
              <a:buNone/>
            </a:pPr>
            <a:r>
              <a:rPr lang="en-US" b="1" dirty="0"/>
              <a:t>       13:</a:t>
            </a:r>
            <a:r>
              <a:rPr lang="en-US" dirty="0"/>
              <a:t> Exit</a:t>
            </a:r>
          </a:p>
        </p:txBody>
      </p:sp>
      <p:sp>
        <p:nvSpPr>
          <p:cNvPr id="3" name="Text Placeholder 2"/>
          <p:cNvSpPr>
            <a:spLocks noGrp="1"/>
          </p:cNvSpPr>
          <p:nvPr>
            <p:ph type="body" sz="quarter" idx="10"/>
          </p:nvPr>
        </p:nvSpPr>
        <p:spPr>
          <a:xfrm>
            <a:off x="1219200" y="457200"/>
            <a:ext cx="7924800" cy="838200"/>
          </a:xfrm>
        </p:spPr>
        <p:txBody>
          <a:bodyPr/>
          <a:lstStyle/>
          <a:p>
            <a:r>
              <a:rPr lang="en-US" sz="2800" dirty="0"/>
              <a:t>ALGORITHM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960844"/>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ADVANCED DATA STRUCTURES </a:t>
            </a:r>
          </a:p>
          <a:p>
            <a:pPr algn="ctr"/>
            <a:r>
              <a:rPr lang="en-US" sz="3600" dirty="0">
                <a:latin typeface="Times New Roman" pitchFamily="18" charset="0"/>
                <a:cs typeface="Times New Roman" pitchFamily="18" charset="0"/>
              </a:rPr>
              <a:t>&amp;</a:t>
            </a:r>
          </a:p>
          <a:p>
            <a:pPr algn="ctr"/>
            <a:r>
              <a:rPr lang="en-US" sz="3600" dirty="0">
                <a:latin typeface="Times New Roman" pitchFamily="18" charset="0"/>
                <a:cs typeface="Times New Roman" pitchFamily="18" charset="0"/>
              </a:rPr>
              <a:t> ALGORITHMS</a:t>
            </a:r>
          </a:p>
          <a:p>
            <a:pPr algn="ctr"/>
            <a:r>
              <a:rPr lang="en-US" sz="3600" dirty="0">
                <a:latin typeface="Times New Roman" panose="02020603050405020304" pitchFamily="18" charset="0"/>
                <a:cs typeface="Times New Roman" pitchFamily="18" charset="0"/>
              </a:rPr>
              <a:t>(</a:t>
            </a:r>
            <a:r>
              <a:rPr lang="en-IN" sz="3600" b="0" i="0" dirty="0">
                <a:effectLst/>
                <a:latin typeface="Times New Roman" panose="02020603050405020304" pitchFamily="18" charset="0"/>
                <a:cs typeface="Times New Roman" panose="02020603050405020304" pitchFamily="18" charset="0"/>
              </a:rPr>
              <a:t>23CSH-622</a:t>
            </a:r>
            <a:r>
              <a:rPr lang="en-US" sz="3600" dirty="0">
                <a:latin typeface="Times New Roman" panose="02020603050405020304" pitchFamily="18" charset="0"/>
                <a:cs typeface="Times New Roman" pitchFamily="18" charset="0"/>
              </a:rPr>
              <a:t>)</a:t>
            </a:r>
          </a:p>
          <a:p>
            <a:pPr algn="ctr"/>
            <a:endParaRPr lang="en-US" sz="3600" dirty="0">
              <a:latin typeface="Times New Roman" pitchFamily="18" charset="0"/>
              <a:cs typeface="Times New Roman" pitchFamily="18" charset="0"/>
            </a:endParaRPr>
          </a:p>
          <a:p>
            <a:pPr algn="ctr"/>
            <a:r>
              <a:rPr lang="en-US" sz="3600" dirty="0">
                <a:latin typeface="Times New Roman" panose="02020603050405020304" pitchFamily="18" charset="0"/>
                <a:cs typeface="Times New Roman" pitchFamily="18" charset="0"/>
              </a:rPr>
              <a:t>By : Dr. Ranjit Singh (E10947)</a:t>
            </a: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lnSpcReduction="10000"/>
          </a:bodyPr>
          <a:lstStyle/>
          <a:p>
            <a:pPr>
              <a:buNone/>
            </a:pPr>
            <a:r>
              <a:rPr lang="en-US"/>
              <a:t>      if(head== </a:t>
            </a:r>
            <a:r>
              <a:rPr lang="en-US" dirty="0"/>
              <a:t>NULL) </a:t>
            </a:r>
          </a:p>
          <a:p>
            <a:pPr>
              <a:buNone/>
            </a:pPr>
            <a:r>
              <a:rPr lang="en-US" dirty="0"/>
              <a:t>         Empty Linked List. Deletion not possible</a:t>
            </a:r>
          </a:p>
          <a:p>
            <a:pPr>
              <a:buNone/>
            </a:pPr>
            <a:r>
              <a:rPr lang="en-US" dirty="0"/>
              <a:t>      else</a:t>
            </a:r>
          </a:p>
          <a:p>
            <a:pPr>
              <a:buNone/>
            </a:pPr>
            <a:r>
              <a:rPr lang="en-US" dirty="0"/>
              <a:t>               Enter the data of the node to be deleted in key </a:t>
            </a:r>
          </a:p>
          <a:p>
            <a:pPr>
              <a:buNone/>
            </a:pPr>
            <a:r>
              <a:rPr lang="en-US" dirty="0"/>
              <a:t>                temp = head</a:t>
            </a:r>
          </a:p>
          <a:p>
            <a:pPr>
              <a:buNone/>
            </a:pPr>
            <a:r>
              <a:rPr lang="en-US" dirty="0"/>
              <a:t>                while  (temp-&gt;next != NULL) &amp;&amp; (temp-&gt;data != key)</a:t>
            </a:r>
          </a:p>
          <a:p>
            <a:pPr>
              <a:buNone/>
            </a:pPr>
            <a:r>
              <a:rPr lang="en-US" dirty="0"/>
              <a:t>                            ptr1 = temp </a:t>
            </a:r>
          </a:p>
          <a:p>
            <a:pPr>
              <a:buNone/>
            </a:pPr>
            <a:r>
              <a:rPr lang="en-US" dirty="0"/>
              <a:t>                            temp = temp-&gt;next</a:t>
            </a:r>
          </a:p>
          <a:p>
            <a:pPr>
              <a:buNone/>
            </a:pPr>
            <a:r>
              <a:rPr lang="en-US" dirty="0"/>
              <a:t>               if(temp-&gt;data == key) </a:t>
            </a:r>
          </a:p>
          <a:p>
            <a:pPr>
              <a:buNone/>
            </a:pPr>
            <a:r>
              <a:rPr lang="en-US" dirty="0"/>
              <a:t>                            ptr1-&gt;next = temp-&gt;next;</a:t>
            </a:r>
          </a:p>
          <a:p>
            <a:pPr>
              <a:buNone/>
            </a:pPr>
            <a:r>
              <a:rPr lang="en-US" dirty="0"/>
              <a:t>                           free(temp); </a:t>
            </a:r>
          </a:p>
          <a:p>
            <a:pPr>
              <a:buNone/>
            </a:pPr>
            <a:r>
              <a:rPr lang="en-US" dirty="0"/>
              <a:t>               else </a:t>
            </a:r>
          </a:p>
          <a:p>
            <a:pPr>
              <a:buNone/>
            </a:pPr>
            <a:r>
              <a:rPr lang="en-US" dirty="0"/>
              <a:t>                          Value not found. Deletion not possible.\n", key </a:t>
            </a:r>
            <a:br>
              <a:rPr lang="en-US" dirty="0"/>
            </a:br>
            <a:endParaRPr lang="en-US" dirty="0"/>
          </a:p>
        </p:txBody>
      </p:sp>
      <p:sp>
        <p:nvSpPr>
          <p:cNvPr id="3" name="Text Placeholder 2"/>
          <p:cNvSpPr>
            <a:spLocks noGrp="1"/>
          </p:cNvSpPr>
          <p:nvPr>
            <p:ph type="body" sz="quarter" idx="10"/>
          </p:nvPr>
        </p:nvSpPr>
        <p:spPr/>
        <p:txBody>
          <a:bodyPr>
            <a:normAutofit fontScale="77500" lnSpcReduction="20000"/>
          </a:bodyPr>
          <a:lstStyle/>
          <a:p>
            <a:r>
              <a:rPr lang="en-US" dirty="0"/>
              <a:t>Algorithm if deletion to be done by searching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0000" lnSpcReduction="20000"/>
          </a:bodyPr>
          <a:lstStyle/>
          <a:p>
            <a:r>
              <a:rPr lang="en-US" dirty="0"/>
              <a:t>Node *merge(Node *h1, Node *h2)</a:t>
            </a:r>
          </a:p>
          <a:p>
            <a:r>
              <a:rPr lang="en-US" dirty="0"/>
              <a:t>{</a:t>
            </a:r>
          </a:p>
          <a:p>
            <a:r>
              <a:rPr lang="en-US" dirty="0"/>
              <a:t>    if (!h1)</a:t>
            </a:r>
          </a:p>
          <a:p>
            <a:r>
              <a:rPr lang="en-US" dirty="0"/>
              <a:t>        return h2;</a:t>
            </a:r>
          </a:p>
          <a:p>
            <a:r>
              <a:rPr lang="en-US" dirty="0"/>
              <a:t>    if (!h2)</a:t>
            </a:r>
          </a:p>
          <a:p>
            <a:r>
              <a:rPr lang="en-US" dirty="0"/>
              <a:t>        return h1;</a:t>
            </a:r>
          </a:p>
          <a:p>
            <a:r>
              <a:rPr lang="en-US" dirty="0"/>
              <a:t> </a:t>
            </a:r>
          </a:p>
          <a:p>
            <a:r>
              <a:rPr lang="en-US" dirty="0"/>
              <a:t>    // start with the linked list</a:t>
            </a:r>
          </a:p>
          <a:p>
            <a:r>
              <a:rPr lang="en-US" dirty="0"/>
              <a:t>    // whose head data is the least</a:t>
            </a:r>
          </a:p>
          <a:p>
            <a:r>
              <a:rPr lang="en-US" dirty="0"/>
              <a:t>    if (h1-&gt;data &lt; h2-&gt;data)</a:t>
            </a:r>
          </a:p>
          <a:p>
            <a:r>
              <a:rPr lang="en-US" dirty="0"/>
              <a:t>    {</a:t>
            </a:r>
          </a:p>
          <a:p>
            <a:r>
              <a:rPr lang="en-US" dirty="0"/>
              <a:t>        h1-&gt;next = merge(h1-&gt;next, h2);</a:t>
            </a:r>
          </a:p>
          <a:p>
            <a:r>
              <a:rPr lang="en-US" dirty="0"/>
              <a:t>        return h1;</a:t>
            </a:r>
          </a:p>
          <a:p>
            <a:r>
              <a:rPr lang="en-US" dirty="0"/>
              <a:t>    }</a:t>
            </a:r>
          </a:p>
          <a:p>
            <a:r>
              <a:rPr lang="en-US" dirty="0"/>
              <a:t>    else</a:t>
            </a:r>
          </a:p>
          <a:p>
            <a:r>
              <a:rPr lang="en-US" dirty="0"/>
              <a:t>    {</a:t>
            </a:r>
          </a:p>
          <a:p>
            <a:r>
              <a:rPr lang="en-US" dirty="0"/>
              <a:t>        h2-&gt;next = merge(h1, h2-&gt;next);</a:t>
            </a:r>
          </a:p>
          <a:p>
            <a:r>
              <a:rPr lang="en-US" dirty="0"/>
              <a:t>        return h2;</a:t>
            </a:r>
          </a:p>
          <a:p>
            <a:r>
              <a:rPr lang="en-US" dirty="0"/>
              <a:t>    }</a:t>
            </a:r>
          </a:p>
          <a:p>
            <a:r>
              <a:rPr lang="en-US" dirty="0"/>
              <a:t>}</a:t>
            </a:r>
          </a:p>
          <a:p>
            <a:endParaRPr lang="en-US" dirty="0"/>
          </a:p>
        </p:txBody>
      </p:sp>
      <p:sp>
        <p:nvSpPr>
          <p:cNvPr id="3" name="Text Placeholder 2"/>
          <p:cNvSpPr>
            <a:spLocks noGrp="1"/>
          </p:cNvSpPr>
          <p:nvPr>
            <p:ph type="body" sz="quarter" idx="10"/>
          </p:nvPr>
        </p:nvSpPr>
        <p:spPr/>
        <p:txBody>
          <a:bodyPr/>
          <a:lstStyle/>
          <a:p>
            <a:r>
              <a:rPr lang="en-US" dirty="0"/>
              <a:t>Merging of link list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85000" lnSpcReduction="20000"/>
          </a:bodyPr>
          <a:lstStyle/>
          <a:p>
            <a:r>
              <a:rPr lang="en-US" dirty="0"/>
              <a:t>void </a:t>
            </a:r>
            <a:r>
              <a:rPr lang="en-US" dirty="0" err="1"/>
              <a:t>recursiveReverse</a:t>
            </a:r>
            <a:r>
              <a:rPr lang="en-US" dirty="0"/>
              <a:t>(</a:t>
            </a:r>
            <a:r>
              <a:rPr lang="en-US" dirty="0" err="1"/>
              <a:t>struct</a:t>
            </a:r>
            <a:r>
              <a:rPr lang="en-US" dirty="0"/>
              <a:t> Node** </a:t>
            </a:r>
            <a:r>
              <a:rPr lang="en-US" dirty="0" err="1"/>
              <a:t>head_ref</a:t>
            </a:r>
            <a:r>
              <a:rPr lang="en-US" dirty="0"/>
              <a:t>)</a:t>
            </a:r>
          </a:p>
          <a:p>
            <a:r>
              <a:rPr lang="en-US" dirty="0"/>
              <a:t>{</a:t>
            </a:r>
          </a:p>
          <a:p>
            <a:r>
              <a:rPr lang="en-US" dirty="0"/>
              <a:t>    </a:t>
            </a:r>
            <a:r>
              <a:rPr lang="en-US" dirty="0" err="1"/>
              <a:t>struct</a:t>
            </a:r>
            <a:r>
              <a:rPr lang="en-US" dirty="0"/>
              <a:t> Node* first;</a:t>
            </a:r>
          </a:p>
          <a:p>
            <a:r>
              <a:rPr lang="en-US" dirty="0"/>
              <a:t>    </a:t>
            </a:r>
            <a:r>
              <a:rPr lang="en-US" dirty="0" err="1"/>
              <a:t>struct</a:t>
            </a:r>
            <a:r>
              <a:rPr lang="en-US" dirty="0"/>
              <a:t> Node* rest;</a:t>
            </a:r>
          </a:p>
          <a:p>
            <a:r>
              <a:rPr lang="en-US" dirty="0"/>
              <a:t>       if (*</a:t>
            </a:r>
            <a:r>
              <a:rPr lang="en-US" dirty="0" err="1"/>
              <a:t>head_ref</a:t>
            </a:r>
            <a:r>
              <a:rPr lang="en-US" dirty="0"/>
              <a:t> == NULL)</a:t>
            </a:r>
          </a:p>
          <a:p>
            <a:r>
              <a:rPr lang="en-US" dirty="0"/>
              <a:t>       return;   </a:t>
            </a:r>
          </a:p>
          <a:p>
            <a:r>
              <a:rPr lang="en-US" dirty="0"/>
              <a:t>       first = *</a:t>
            </a:r>
            <a:r>
              <a:rPr lang="en-US" dirty="0" err="1"/>
              <a:t>head_ref</a:t>
            </a:r>
            <a:r>
              <a:rPr lang="en-US" dirty="0"/>
              <a:t>;  </a:t>
            </a:r>
          </a:p>
          <a:p>
            <a:r>
              <a:rPr lang="en-US" dirty="0"/>
              <a:t>    rest  = first-&gt;next;</a:t>
            </a:r>
          </a:p>
          <a:p>
            <a:r>
              <a:rPr lang="en-US" dirty="0"/>
              <a:t>  if (rest == NULL)</a:t>
            </a:r>
          </a:p>
          <a:p>
            <a:r>
              <a:rPr lang="en-US" dirty="0"/>
              <a:t>       return;  </a:t>
            </a:r>
          </a:p>
          <a:p>
            <a:r>
              <a:rPr lang="en-US" dirty="0"/>
              <a:t>    </a:t>
            </a:r>
            <a:r>
              <a:rPr lang="en-US" dirty="0" err="1"/>
              <a:t>recursiveReverse</a:t>
            </a:r>
            <a:r>
              <a:rPr lang="en-US" dirty="0"/>
              <a:t>(&amp;rest);</a:t>
            </a:r>
          </a:p>
          <a:p>
            <a:r>
              <a:rPr lang="en-US" dirty="0"/>
              <a:t>    first-&gt;next-&gt;next  = first;  </a:t>
            </a:r>
          </a:p>
          <a:p>
            <a:r>
              <a:rPr lang="en-US" dirty="0"/>
              <a:t>   first-&gt;next  = NULL;          </a:t>
            </a:r>
          </a:p>
          <a:p>
            <a:r>
              <a:rPr lang="en-US" dirty="0"/>
              <a:t>  *</a:t>
            </a:r>
            <a:r>
              <a:rPr lang="en-US" dirty="0" err="1"/>
              <a:t>head_ref</a:t>
            </a:r>
            <a:r>
              <a:rPr lang="en-US" dirty="0"/>
              <a:t> = rest;              </a:t>
            </a:r>
          </a:p>
          <a:p>
            <a:r>
              <a:rPr lang="en-US" dirty="0"/>
              <a:t>}</a:t>
            </a:r>
          </a:p>
          <a:p>
            <a:endParaRPr lang="en-US" dirty="0"/>
          </a:p>
        </p:txBody>
      </p:sp>
      <p:sp>
        <p:nvSpPr>
          <p:cNvPr id="3" name="Text Placeholder 2"/>
          <p:cNvSpPr>
            <a:spLocks noGrp="1"/>
          </p:cNvSpPr>
          <p:nvPr>
            <p:ph type="body" sz="quarter" idx="10"/>
          </p:nvPr>
        </p:nvSpPr>
        <p:spPr/>
        <p:txBody>
          <a:bodyPr/>
          <a:lstStyle/>
          <a:p>
            <a:r>
              <a:rPr lang="en-US" dirty="0"/>
              <a:t>Reverse of link 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The thread scheduler</a:t>
            </a:r>
          </a:p>
          <a:p>
            <a:r>
              <a:rPr lang="en-US" dirty="0"/>
              <a:t>Movement of a process from one queue</a:t>
            </a:r>
          </a:p>
          <a:p>
            <a:r>
              <a:rPr lang="en-US" dirty="0"/>
              <a:t>A great way to represent a deck of cards in a game.</a:t>
            </a:r>
          </a:p>
          <a:p>
            <a:r>
              <a:rPr lang="en-US" dirty="0"/>
              <a:t>The browser cache which allows you to hit the BACK button (a linked list of URLs) </a:t>
            </a:r>
          </a:p>
          <a:p>
            <a:r>
              <a:rPr lang="en-US" dirty="0"/>
              <a:t>Applications that have a Most Recently Used (MRU) list (a linked list of file names) </a:t>
            </a:r>
          </a:p>
          <a:p>
            <a:r>
              <a:rPr lang="en-US" dirty="0"/>
              <a:t>A stack, hash table, and binary tree can be implemented using a doubly linked list.  </a:t>
            </a:r>
          </a:p>
        </p:txBody>
      </p:sp>
      <p:sp>
        <p:nvSpPr>
          <p:cNvPr id="3" name="Text Placeholder 2"/>
          <p:cNvSpPr>
            <a:spLocks noGrp="1"/>
          </p:cNvSpPr>
          <p:nvPr>
            <p:ph type="body" sz="quarter" idx="10"/>
          </p:nvPr>
        </p:nvSpPr>
        <p:spPr/>
        <p:txBody>
          <a:bodyPr/>
          <a:lstStyle/>
          <a:p>
            <a:r>
              <a:rPr lang="en-US" dirty="0"/>
              <a:t>Applications of Doubly linked lists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None/>
            </a:pPr>
            <a:endParaRPr lang="en-US" dirty="0"/>
          </a:p>
          <a:p>
            <a:r>
              <a:rPr lang="en-US" dirty="0"/>
              <a:t>A </a:t>
            </a:r>
            <a:r>
              <a:rPr lang="en-US" b="1" dirty="0"/>
              <a:t>D</a:t>
            </a:r>
            <a:r>
              <a:rPr lang="en-US" dirty="0"/>
              <a:t>oubly </a:t>
            </a:r>
            <a:r>
              <a:rPr lang="en-US" b="1" dirty="0"/>
              <a:t>L</a:t>
            </a:r>
            <a:r>
              <a:rPr lang="en-US" dirty="0"/>
              <a:t>inked </a:t>
            </a:r>
            <a:r>
              <a:rPr lang="en-US" b="1" dirty="0"/>
              <a:t>L</a:t>
            </a:r>
            <a:r>
              <a:rPr lang="en-US" dirty="0"/>
              <a:t>ist (DLL) contains an extra pointer, typically called </a:t>
            </a:r>
            <a:r>
              <a:rPr lang="en-US" i="1" dirty="0"/>
              <a:t>previous pointer</a:t>
            </a:r>
            <a:r>
              <a:rPr lang="en-US" dirty="0"/>
              <a:t>, together with next pointer and data which are there in singly linked list.</a:t>
            </a:r>
          </a:p>
        </p:txBody>
      </p:sp>
      <p:sp>
        <p:nvSpPr>
          <p:cNvPr id="3" name="Text Placeholder 2"/>
          <p:cNvSpPr>
            <a:spLocks noGrp="1"/>
          </p:cNvSpPr>
          <p:nvPr>
            <p:ph type="body" sz="quarter" idx="10"/>
          </p:nvPr>
        </p:nvSpPr>
        <p:spPr/>
        <p:txBody>
          <a:bodyPr>
            <a:normAutofit/>
          </a:bodyPr>
          <a:lstStyle/>
          <a:p>
            <a:r>
              <a:rPr lang="en-US" sz="2800" dirty="0"/>
              <a:t>DOUBLY LINK LISTS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a:solidFill>
                  <a:srgbClr val="C00000"/>
                </a:solidFill>
              </a:rPr>
              <a:t>REPRESENTATIONS</a:t>
            </a:r>
          </a:p>
        </p:txBody>
      </p:sp>
      <p:sp>
        <p:nvSpPr>
          <p:cNvPr id="4" name="TextBox 3"/>
          <p:cNvSpPr txBox="1"/>
          <p:nvPr/>
        </p:nvSpPr>
        <p:spPr>
          <a:xfrm>
            <a:off x="3657600" y="5181600"/>
            <a:ext cx="685800" cy="461665"/>
          </a:xfrm>
          <a:prstGeom prst="rect">
            <a:avLst/>
          </a:prstGeom>
          <a:noFill/>
        </p:spPr>
        <p:txBody>
          <a:bodyPr wrap="square" rtlCol="0">
            <a:spAutoFit/>
          </a:bodyPr>
          <a:lstStyle/>
          <a:p>
            <a:r>
              <a:rPr lang="en-US" dirty="0"/>
              <a:t>[1]</a:t>
            </a:r>
          </a:p>
        </p:txBody>
      </p:sp>
      <p:pic>
        <p:nvPicPr>
          <p:cNvPr id="1026" name="Picture 2"/>
          <p:cNvPicPr>
            <a:picLocks noGrp="1" noChangeAspect="1" noChangeArrowheads="1"/>
          </p:cNvPicPr>
          <p:nvPr>
            <p:ph idx="1"/>
          </p:nvPr>
        </p:nvPicPr>
        <p:blipFill>
          <a:blip r:embed="rId2"/>
          <a:srcRect/>
          <a:stretch>
            <a:fillRect/>
          </a:stretch>
        </p:blipFill>
        <p:spPr bwMode="auto">
          <a:xfrm>
            <a:off x="1900237" y="2209800"/>
            <a:ext cx="6029325" cy="2514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APPLICATIONS OF DOUBLY LINK LIST</a:t>
            </a:r>
          </a:p>
        </p:txBody>
      </p:sp>
      <p:sp>
        <p:nvSpPr>
          <p:cNvPr id="3" name="Content Placeholder 2"/>
          <p:cNvSpPr>
            <a:spLocks noGrp="1"/>
          </p:cNvSpPr>
          <p:nvPr>
            <p:ph idx="1"/>
          </p:nvPr>
        </p:nvSpPr>
        <p:spPr/>
        <p:txBody>
          <a:bodyPr/>
          <a:lstStyle/>
          <a:p>
            <a:r>
              <a:rPr lang="en-US" dirty="0"/>
              <a:t>Doubly linked list can be used in navigation systems where both front and back navigation is required.</a:t>
            </a:r>
          </a:p>
          <a:p>
            <a:r>
              <a:rPr lang="en-US" dirty="0"/>
              <a:t>It is used by browsers to implement backward and forward navigation of visited web pages i.e. </a:t>
            </a:r>
            <a:r>
              <a:rPr lang="en-US" b="1" dirty="0"/>
              <a:t>back </a:t>
            </a:r>
            <a:r>
              <a:rPr lang="en-US" dirty="0"/>
              <a:t>and </a:t>
            </a:r>
            <a:r>
              <a:rPr lang="en-US" b="1" dirty="0"/>
              <a:t>forward</a:t>
            </a:r>
            <a:r>
              <a:rPr lang="en-US" dirty="0"/>
              <a:t> button.</a:t>
            </a:r>
          </a:p>
          <a:p>
            <a:r>
              <a:rPr lang="en-US" dirty="0"/>
              <a:t>It is also used by various application to implement </a:t>
            </a:r>
            <a:r>
              <a:rPr lang="en-US" b="1" dirty="0"/>
              <a:t>Undo</a:t>
            </a:r>
            <a:r>
              <a:rPr lang="en-US" dirty="0"/>
              <a:t> and </a:t>
            </a:r>
            <a:r>
              <a:rPr lang="en-US" b="1" dirty="0"/>
              <a:t>Redo</a:t>
            </a:r>
            <a:r>
              <a:rPr lang="en-US" dirty="0"/>
              <a:t> functionality.</a:t>
            </a:r>
          </a:p>
          <a:p>
            <a:r>
              <a:rPr lang="en-US" dirty="0"/>
              <a:t>It can also be used to represent deck of cards in games.</a:t>
            </a:r>
          </a:p>
          <a:p>
            <a:r>
              <a:rPr lang="en-US" dirty="0"/>
              <a:t>It is also used to represent various states of a game.</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buNone/>
            </a:pPr>
            <a:r>
              <a:rPr lang="en-US" sz="2000" dirty="0"/>
              <a:t>   </a:t>
            </a:r>
            <a:endParaRPr lang="en-US" sz="2000" b="1" dirty="0"/>
          </a:p>
          <a:p>
            <a:r>
              <a:rPr lang="en-US" sz="2000" dirty="0"/>
              <a:t> A DLL can be traversed in both forward and backward direction.</a:t>
            </a:r>
            <a:br>
              <a:rPr lang="en-US" sz="2000" dirty="0"/>
            </a:br>
            <a:endParaRPr lang="en-US" sz="2000" b="1" dirty="0"/>
          </a:p>
          <a:p>
            <a:r>
              <a:rPr lang="en-US" sz="2000" dirty="0"/>
              <a:t> The delete operation in DLL is more efficient if pointer to the node to be deleted is given.</a:t>
            </a:r>
          </a:p>
          <a:p>
            <a:pPr>
              <a:buNone/>
            </a:pPr>
            <a:endParaRPr lang="en-US" sz="2000" dirty="0"/>
          </a:p>
          <a:p>
            <a:r>
              <a:rPr lang="en-US" sz="2000" dirty="0"/>
              <a:t>In singly linked list, to delete a node, pointer to the previous node is needed. To get this previous node, sometimes the list is traversed. In DLL, we can get the previous node using previous pointer.</a:t>
            </a:r>
            <a:endParaRPr lang="en-US" sz="2200" dirty="0"/>
          </a:p>
        </p:txBody>
      </p:sp>
      <p:sp>
        <p:nvSpPr>
          <p:cNvPr id="4" name="Title 3"/>
          <p:cNvSpPr>
            <a:spLocks noGrp="1"/>
          </p:cNvSpPr>
          <p:nvPr>
            <p:ph type="title"/>
          </p:nvPr>
        </p:nvSpPr>
        <p:spPr>
          <a:xfrm>
            <a:off x="762000" y="990600"/>
            <a:ext cx="7924800" cy="609600"/>
          </a:xfrm>
        </p:spPr>
        <p:txBody>
          <a:bodyPr/>
          <a:lstStyle/>
          <a:p>
            <a:r>
              <a:rPr lang="en-US" dirty="0">
                <a:solidFill>
                  <a:srgbClr val="C00000"/>
                </a:solidFill>
              </a:rPr>
              <a:t>ADVANTAGES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DISADVANTAGES</a:t>
            </a:r>
          </a:p>
        </p:txBody>
      </p:sp>
      <p:sp>
        <p:nvSpPr>
          <p:cNvPr id="3" name="Content Placeholder 2"/>
          <p:cNvSpPr>
            <a:spLocks noGrp="1"/>
          </p:cNvSpPr>
          <p:nvPr>
            <p:ph idx="1"/>
          </p:nvPr>
        </p:nvSpPr>
        <p:spPr/>
        <p:txBody>
          <a:bodyPr/>
          <a:lstStyle/>
          <a:p>
            <a:r>
              <a:rPr lang="en-US" dirty="0"/>
              <a:t> Every node of DLL Require extra space for an previous pointer. It is possible to implement DLL with single pointer .</a:t>
            </a:r>
          </a:p>
          <a:p>
            <a:r>
              <a:rPr lang="en-US" dirty="0"/>
              <a:t> All operations require an extra pointer previous to be maintained. For example, in insertion, we need to modify previous pointers together with next pointers.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HOW  TO  DO INSERTION IN A DOUBLY  LINK LIST</a:t>
            </a:r>
          </a:p>
        </p:txBody>
      </p:sp>
      <p:sp>
        <p:nvSpPr>
          <p:cNvPr id="3" name="Content Placeholder 2"/>
          <p:cNvSpPr>
            <a:spLocks noGrp="1"/>
          </p:cNvSpPr>
          <p:nvPr>
            <p:ph idx="1"/>
          </p:nvPr>
        </p:nvSpPr>
        <p:spPr/>
        <p:txBody>
          <a:bodyPr>
            <a:normAutofit fontScale="85000" lnSpcReduction="10000"/>
          </a:bodyPr>
          <a:lstStyle/>
          <a:p>
            <a:r>
              <a:rPr lang="en-US" b="1" dirty="0"/>
              <a:t>Algorithm</a:t>
            </a:r>
            <a:r>
              <a:rPr lang="en-US" dirty="0"/>
              <a:t>: Suppose we want to insert node between LOCA &amp; LOCB.</a:t>
            </a:r>
          </a:p>
          <a:p>
            <a:pPr>
              <a:buAutoNum type="arabicPeriod"/>
            </a:pPr>
            <a:r>
              <a:rPr lang="en-US" dirty="0"/>
              <a:t>[OVERFLOW?] If AVAIL=NULL, then: Write: OVERFLOW &amp; Exit</a:t>
            </a:r>
          </a:p>
          <a:p>
            <a:pPr>
              <a:buAutoNum type="arabicPeriod"/>
            </a:pPr>
            <a:r>
              <a:rPr lang="en-US" dirty="0"/>
              <a:t>[Remove node from AVAIL list and copy new data into node]</a:t>
            </a:r>
          </a:p>
          <a:p>
            <a:r>
              <a:rPr lang="en-US" dirty="0"/>
              <a:t>	Set NEW=AVAIL,</a:t>
            </a:r>
          </a:p>
          <a:p>
            <a:r>
              <a:rPr lang="en-US" dirty="0"/>
              <a:t>	       AVAIL=FORW[AVAIL]</a:t>
            </a:r>
          </a:p>
          <a:p>
            <a:r>
              <a:rPr lang="en-US" dirty="0"/>
              <a:t>	        INFO[NEW]=ITEM</a:t>
            </a:r>
          </a:p>
          <a:p>
            <a:r>
              <a:rPr lang="en-US" dirty="0"/>
              <a:t>	        BACK[AVAIL]=NULL</a:t>
            </a:r>
          </a:p>
          <a:p>
            <a:pPr>
              <a:buAutoNum type="arabicPeriod" startAt="3"/>
            </a:pPr>
            <a:r>
              <a:rPr lang="en-US" dirty="0"/>
              <a:t>[Insert node into the list]</a:t>
            </a:r>
          </a:p>
          <a:p>
            <a:r>
              <a:rPr lang="en-US" dirty="0"/>
              <a:t>	Set FORW[LOCA]=NEW</a:t>
            </a:r>
          </a:p>
          <a:p>
            <a:r>
              <a:rPr lang="en-US" dirty="0"/>
              <a:t>	       FORW[NEW]=LOCB</a:t>
            </a:r>
          </a:p>
          <a:p>
            <a:r>
              <a:rPr lang="en-US" dirty="0"/>
              <a:t>	       BACK[LOCB]=NEW</a:t>
            </a:r>
          </a:p>
          <a:p>
            <a:r>
              <a:rPr lang="en-US" dirty="0"/>
              <a:t>	       BACK[NEW]=LOCA</a:t>
            </a:r>
          </a:p>
          <a:p>
            <a:r>
              <a:rPr lang="en-US" dirty="0"/>
              <a:t>4.     Exit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07B15568-E916-488F-A895-EEC506B1B976}"/>
              </a:ext>
            </a:extLst>
          </p:cNvPr>
          <p:cNvSpPr>
            <a:spLocks noGrp="1"/>
          </p:cNvSpPr>
          <p:nvPr>
            <p:ph idx="1"/>
          </p:nvPr>
        </p:nvSpPr>
        <p:spPr bwMode="auto">
          <a:xfrm>
            <a:off x="4703763" y="1028700"/>
            <a:ext cx="3668712" cy="4873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2400">
              <a:latin typeface="Casper"/>
              <a:cs typeface="Arial" panose="020B0604020202020204" pitchFamily="34" charset="0"/>
            </a:endParaRPr>
          </a:p>
          <a:p>
            <a:endParaRPr lang="en-US" altLang="en-US" sz="2400">
              <a:latin typeface="Casper"/>
              <a:cs typeface="Arial" panose="020B0604020202020204" pitchFamily="34" charset="0"/>
            </a:endParaRPr>
          </a:p>
        </p:txBody>
      </p:sp>
      <p:sp>
        <p:nvSpPr>
          <p:cNvPr id="5" name="Slide Number Placeholder 4">
            <a:extLst>
              <a:ext uri="{FF2B5EF4-FFF2-40B4-BE49-F238E27FC236}">
                <a16:creationId xmlns:a16="http://schemas.microsoft.com/office/drawing/2014/main" id="{65658ABC-67DB-482C-9906-F2D7F95DE5BD}"/>
              </a:ext>
            </a:extLst>
          </p:cNvPr>
          <p:cNvSpPr>
            <a:spLocks noGrp="1"/>
          </p:cNvSpPr>
          <p:nvPr>
            <p:ph type="sldNum" sz="quarter" idx="12"/>
          </p:nvPr>
        </p:nvSpPr>
        <p:spPr>
          <a:xfrm>
            <a:off x="6629400" y="6356350"/>
            <a:ext cx="2057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D55A82-1F78-4184-9F73-0E0CDE8CD5D0}"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19460" name="Title 7">
            <a:extLst>
              <a:ext uri="{FF2B5EF4-FFF2-40B4-BE49-F238E27FC236}">
                <a16:creationId xmlns:a16="http://schemas.microsoft.com/office/drawing/2014/main" id="{4B40A844-A48D-4B22-A38E-297E9E692D21}"/>
              </a:ext>
            </a:extLst>
          </p:cNvPr>
          <p:cNvSpPr txBox="1">
            <a:spLocks noGrp="1" noChangeArrowheads="1"/>
          </p:cNvSpPr>
          <p:nvPr>
            <p:ph type="title"/>
          </p:nvPr>
        </p:nvSpPr>
        <p:spPr bwMode="auto">
          <a:xfrm>
            <a:off x="336550" y="2166005"/>
            <a:ext cx="3343275" cy="5232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spAutoFit/>
          </a:bodyPr>
          <a:lstStyle/>
          <a:p>
            <a:pPr algn="ctr"/>
            <a:r>
              <a:rPr lang="en-US" altLang="en-US" sz="2800"/>
              <a:t>LINK LIST</a:t>
            </a:r>
            <a:endParaRPr lang="en-US" altLang="en-US" sz="1600" dirty="0">
              <a:latin typeface="Raleway ExtraBold"/>
            </a:endParaRPr>
          </a:p>
        </p:txBody>
      </p:sp>
      <p:sp>
        <p:nvSpPr>
          <p:cNvPr id="2" name="Rectangle 1">
            <a:extLst>
              <a:ext uri="{FF2B5EF4-FFF2-40B4-BE49-F238E27FC236}">
                <a16:creationId xmlns:a16="http://schemas.microsoft.com/office/drawing/2014/main" id="{82DEE877-A904-4537-A9F6-06105AA69A71}"/>
              </a:ext>
            </a:extLst>
          </p:cNvPr>
          <p:cNvSpPr/>
          <p:nvPr/>
        </p:nvSpPr>
        <p:spPr>
          <a:xfrm>
            <a:off x="4508500" y="838200"/>
            <a:ext cx="386397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DE2D7C86-53D7-4DD2-9CC5-9A79FA395954}"/>
              </a:ext>
            </a:extLst>
          </p:cNvPr>
          <p:cNvSpPr/>
          <p:nvPr/>
        </p:nvSpPr>
        <p:spPr>
          <a:xfrm>
            <a:off x="8413750" y="6324600"/>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 name="Table 5">
            <a:extLst>
              <a:ext uri="{FF2B5EF4-FFF2-40B4-BE49-F238E27FC236}">
                <a16:creationId xmlns:a16="http://schemas.microsoft.com/office/drawing/2014/main" id="{3F7CCB91-B375-4CEF-A547-AE1B7313FCBE}"/>
              </a:ext>
            </a:extLst>
          </p:cNvPr>
          <p:cNvGraphicFramePr>
            <a:graphicFrameLocks noGrp="1"/>
          </p:cNvGraphicFramePr>
          <p:nvPr/>
        </p:nvGraphicFramePr>
        <p:xfrm>
          <a:off x="141288" y="3721100"/>
          <a:ext cx="4278312" cy="2681385"/>
        </p:xfrm>
        <a:graphic>
          <a:graphicData uri="http://schemas.openxmlformats.org/drawingml/2006/table">
            <a:tbl>
              <a:tblPr firstRow="1" firstCol="1" bandRow="1">
                <a:tableStyleId>{5940675A-B579-460E-94D1-54222C63F5DA}</a:tableStyleId>
              </a:tblPr>
              <a:tblGrid>
                <a:gridCol w="645983">
                  <a:extLst>
                    <a:ext uri="{9D8B030D-6E8A-4147-A177-3AD203B41FA5}">
                      <a16:colId xmlns:a16="http://schemas.microsoft.com/office/drawing/2014/main" val="20000"/>
                    </a:ext>
                  </a:extLst>
                </a:gridCol>
                <a:gridCol w="2852165">
                  <a:extLst>
                    <a:ext uri="{9D8B030D-6E8A-4147-A177-3AD203B41FA5}">
                      <a16:colId xmlns:a16="http://schemas.microsoft.com/office/drawing/2014/main" val="20001"/>
                    </a:ext>
                  </a:extLst>
                </a:gridCol>
                <a:gridCol w="780164">
                  <a:extLst>
                    <a:ext uri="{9D8B030D-6E8A-4147-A177-3AD203B41FA5}">
                      <a16:colId xmlns:a16="http://schemas.microsoft.com/office/drawing/2014/main" val="20002"/>
                    </a:ext>
                  </a:extLst>
                </a:gridCol>
              </a:tblGrid>
              <a:tr h="565605">
                <a:tc>
                  <a:txBody>
                    <a:bodyPr/>
                    <a:lstStyle/>
                    <a:p>
                      <a:pPr marL="0" marR="0">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Level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0"/>
                  </a:ext>
                </a:extLst>
              </a:tr>
              <a:tr h="624097">
                <a:tc>
                  <a:txBody>
                    <a:bodyPr/>
                    <a:lstStyle/>
                    <a:p>
                      <a:pPr marL="0" marR="0">
                        <a:lnSpc>
                          <a:spcPct val="115000"/>
                        </a:lnSpc>
                        <a:spcBef>
                          <a:spcPts val="0"/>
                        </a:spcBef>
                        <a:spcAft>
                          <a:spcPts val="0"/>
                        </a:spcAft>
                      </a:pPr>
                      <a:r>
                        <a:rPr lang="en-US" sz="1200" b="1" dirty="0">
                          <a:solidFill>
                            <a:srgbClr val="FF0000"/>
                          </a:solidFill>
                          <a:effectLst/>
                        </a:rPr>
                        <a:t>CO1</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understand role of algorithms in science and practice of computing..</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b="1" dirty="0">
                          <a:solidFill>
                            <a:srgbClr val="FF0000"/>
                          </a:solidFill>
                          <a:effectLst/>
                        </a:rPr>
                        <a:t>Remember</a:t>
                      </a:r>
                      <a:endParaRPr lang="en-US" sz="1100" b="1" dirty="0">
                        <a:solidFill>
                          <a:srgbClr val="FF0000"/>
                        </a:solidFill>
                        <a:effectLst/>
                      </a:endParaRPr>
                    </a:p>
                    <a:p>
                      <a:pPr marL="0" marR="0">
                        <a:lnSpc>
                          <a:spcPct val="115000"/>
                        </a:lnSpc>
                        <a:spcBef>
                          <a:spcPts val="0"/>
                        </a:spcBef>
                        <a:spcAft>
                          <a:spcPts val="0"/>
                        </a:spcAft>
                      </a:pPr>
                      <a:r>
                        <a:rPr lang="en-US" sz="1200" b="1" dirty="0">
                          <a:solidFill>
                            <a:srgbClr val="FF0000"/>
                          </a:solidFill>
                          <a:effectLst/>
                        </a:rPr>
                        <a:t> </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1"/>
                  </a:ext>
                </a:extLst>
              </a:tr>
              <a:tr h="655411">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CO2</a:t>
                      </a: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gain familiarization with different algorithm design techniques.</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Understand </a:t>
                      </a:r>
                    </a:p>
                    <a:p>
                      <a:pPr marL="0" marR="0">
                        <a:lnSpc>
                          <a:spcPct val="115000"/>
                        </a:lnSpc>
                        <a:spcBef>
                          <a:spcPts val="0"/>
                        </a:spcBef>
                        <a:spcAft>
                          <a:spcPts val="0"/>
                        </a:spcAft>
                      </a:pPr>
                      <a:r>
                        <a:rPr lang="en-US" sz="1200" kern="1200" dirty="0">
                          <a:solidFill>
                            <a:schemeClr val="tx1"/>
                          </a:solidFill>
                          <a:effectLst/>
                          <a:latin typeface="+mn-lt"/>
                          <a:ea typeface="+mn-ea"/>
                          <a:cs typeface="+mn-cs"/>
                        </a:rPr>
                        <a:t> </a:t>
                      </a:r>
                    </a:p>
                  </a:txBody>
                  <a:tcPr marL="51434" marR="51434" marT="0" marB="0"/>
                </a:tc>
                <a:extLst>
                  <a:ext uri="{0D108BD9-81ED-4DB2-BD59-A6C34878D82A}">
                    <a16:rowId xmlns:a16="http://schemas.microsoft.com/office/drawing/2014/main" val="10002"/>
                  </a:ext>
                </a:extLst>
              </a:tr>
              <a:tr h="836272">
                <a:tc>
                  <a:txBody>
                    <a:bodyPr/>
                    <a:lstStyle/>
                    <a:p>
                      <a:pPr marL="0" marR="0">
                        <a:lnSpc>
                          <a:spcPct val="115000"/>
                        </a:lnSpc>
                        <a:spcBef>
                          <a:spcPts val="0"/>
                        </a:spcBef>
                        <a:spcAft>
                          <a:spcPts val="0"/>
                        </a:spcAft>
                      </a:pPr>
                      <a:r>
                        <a:rPr lang="en-US" sz="1200">
                          <a:effectLst/>
                        </a:rPr>
                        <a:t>CO3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apply different algorithm design techniques for solving engineering and related problems and study their performance.</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51434" marR="51434" marT="0" marB="0"/>
                </a:tc>
                <a:tc>
                  <a:txBody>
                    <a:bodyPr/>
                    <a:lstStyle/>
                    <a:p>
                      <a:pPr marL="0" marR="0">
                        <a:lnSpc>
                          <a:spcPct val="115000"/>
                        </a:lnSpc>
                        <a:spcBef>
                          <a:spcPts val="0"/>
                        </a:spcBef>
                        <a:spcAft>
                          <a:spcPts val="0"/>
                        </a:spcAft>
                      </a:pPr>
                      <a:r>
                        <a:rPr lang="en-US" sz="1200" dirty="0">
                          <a:effectLst/>
                        </a:rPr>
                        <a:t>Analysis and application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3"/>
                  </a:ext>
                </a:extLst>
              </a:tr>
            </a:tbl>
          </a:graphicData>
        </a:graphic>
      </p:graphicFrame>
      <p:sp>
        <p:nvSpPr>
          <p:cNvPr id="19485" name="Rectangle 10">
            <a:extLst>
              <a:ext uri="{FF2B5EF4-FFF2-40B4-BE49-F238E27FC236}">
                <a16:creationId xmlns:a16="http://schemas.microsoft.com/office/drawing/2014/main" id="{6FF70387-0658-4C5D-8743-2421C1908ACC}"/>
              </a:ext>
            </a:extLst>
          </p:cNvPr>
          <p:cNvSpPr>
            <a:spLocks noChangeArrowheads="1"/>
          </p:cNvSpPr>
          <p:nvPr/>
        </p:nvSpPr>
        <p:spPr bwMode="auto">
          <a:xfrm>
            <a:off x="60325" y="3171825"/>
            <a:ext cx="2749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Course Outcome </a:t>
            </a:r>
          </a:p>
        </p:txBody>
      </p:sp>
      <p:cxnSp>
        <p:nvCxnSpPr>
          <p:cNvPr id="14" name="Straight Arrow Connector 13">
            <a:extLst>
              <a:ext uri="{FF2B5EF4-FFF2-40B4-BE49-F238E27FC236}">
                <a16:creationId xmlns:a16="http://schemas.microsoft.com/office/drawing/2014/main" id="{969001D4-154F-4491-85F7-FACA55792BE4}"/>
              </a:ext>
            </a:extLst>
          </p:cNvPr>
          <p:cNvCxnSpPr/>
          <p:nvPr/>
        </p:nvCxnSpPr>
        <p:spPr>
          <a:xfrm flipV="1">
            <a:off x="4056856" y="3525044"/>
            <a:ext cx="1997075" cy="1087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CF4DACE-BDB6-47B6-A214-D4F09511CC8E}"/>
              </a:ext>
            </a:extLst>
          </p:cNvPr>
          <p:cNvSpPr/>
          <p:nvPr/>
        </p:nvSpPr>
        <p:spPr>
          <a:xfrm>
            <a:off x="6151563" y="3125788"/>
            <a:ext cx="2017712" cy="942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Will be covered in this lecture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sz="2000" b="1" dirty="0"/>
              <a:t>Algorithm</a:t>
            </a:r>
            <a:r>
              <a:rPr lang="en-US" sz="2000" dirty="0"/>
              <a:t>:</a:t>
            </a:r>
          </a:p>
          <a:p>
            <a:pPr>
              <a:buAutoNum type="arabicPeriod"/>
            </a:pPr>
            <a:r>
              <a:rPr lang="en-US" sz="2000" dirty="0"/>
              <a:t>[Delete node] </a:t>
            </a:r>
          </a:p>
          <a:p>
            <a:r>
              <a:rPr lang="en-US" sz="2000" dirty="0"/>
              <a:t>		Set FORW[BACK[LOC]]=FORW[LOC] &amp;  		       BACK[FORW[LOC]]=BACK[LOC],</a:t>
            </a:r>
          </a:p>
          <a:p>
            <a:r>
              <a:rPr lang="en-US" sz="2000" dirty="0"/>
              <a:t>2.    [Return  node to the AVAIL list]</a:t>
            </a:r>
          </a:p>
          <a:p>
            <a:r>
              <a:rPr lang="en-US" sz="2000" dirty="0"/>
              <a:t>		Set FORW[LOC]=AVAIL &amp; AVAIL=LOC </a:t>
            </a:r>
          </a:p>
          <a:p>
            <a:r>
              <a:rPr lang="en-US" sz="2000" dirty="0"/>
              <a:t>3.     Exit</a:t>
            </a:r>
          </a:p>
          <a:p>
            <a:endParaRPr lang="en-US" sz="2000" dirty="0"/>
          </a:p>
        </p:txBody>
      </p:sp>
      <p:sp>
        <p:nvSpPr>
          <p:cNvPr id="3" name="Text Placeholder 2"/>
          <p:cNvSpPr>
            <a:spLocks noGrp="1"/>
          </p:cNvSpPr>
          <p:nvPr>
            <p:ph type="body" sz="quarter" idx="10"/>
          </p:nvPr>
        </p:nvSpPr>
        <p:spPr>
          <a:xfrm>
            <a:off x="1219200" y="609600"/>
            <a:ext cx="7924800" cy="685800"/>
          </a:xfrm>
        </p:spPr>
        <p:txBody>
          <a:bodyPr/>
          <a:lstStyle/>
          <a:p>
            <a:r>
              <a:rPr lang="en-US" dirty="0"/>
              <a:t>DELETION IN DOUBLY LINK LIST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None/>
            </a:pPr>
            <a:r>
              <a:rPr lang="en-US" dirty="0"/>
              <a:t>Q1 How many pointers  a doubly link list have?</a:t>
            </a:r>
          </a:p>
          <a:p>
            <a:pPr>
              <a:buNone/>
            </a:pPr>
            <a:r>
              <a:rPr lang="en-US" dirty="0"/>
              <a:t>Q2 “Doubly link list is better than singly link list .” Comment.</a:t>
            </a:r>
          </a:p>
          <a:p>
            <a:pPr>
              <a:buNone/>
            </a:pPr>
            <a:r>
              <a:rPr lang="en-US" dirty="0"/>
              <a:t>Q3 Name any 2 applications of doubly link list</a:t>
            </a:r>
          </a:p>
          <a:p>
            <a:pPr>
              <a:buNone/>
            </a:pPr>
            <a:endParaRPr lang="en-US" dirty="0"/>
          </a:p>
          <a:p>
            <a:pPr>
              <a:buNone/>
            </a:pPr>
            <a:endParaRPr lang="en-US" dirty="0"/>
          </a:p>
          <a:p>
            <a:pPr>
              <a:buNone/>
            </a:pPr>
            <a:endParaRPr lang="en-US" dirty="0"/>
          </a:p>
        </p:txBody>
      </p:sp>
      <p:sp>
        <p:nvSpPr>
          <p:cNvPr id="3" name="Text Placeholder 2"/>
          <p:cNvSpPr>
            <a:spLocks noGrp="1"/>
          </p:cNvSpPr>
          <p:nvPr>
            <p:ph type="body" sz="quarter" idx="10"/>
          </p:nvPr>
        </p:nvSpPr>
        <p:spPr/>
        <p:txBody>
          <a:bodyPr/>
          <a:lstStyle/>
          <a:p>
            <a:r>
              <a:rPr lang="en-US" dirty="0"/>
              <a:t>Some important Questions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hlinkClick r:id="rId2"/>
              </a:rPr>
              <a:t>https://www.cs.cmu.edu/~adamchik/15-121/lectures/Linked%20Lists/linked%20lists.html</a:t>
            </a:r>
            <a:endParaRPr lang="en-US" dirty="0"/>
          </a:p>
          <a:p>
            <a:r>
              <a:rPr lang="en-US" dirty="0">
                <a:hlinkClick r:id="rId3"/>
              </a:rPr>
              <a:t>https://www.geeksforgeeks.org/data-structures/linked-list/</a:t>
            </a:r>
            <a:endParaRPr lang="en-US" dirty="0"/>
          </a:p>
          <a:p>
            <a:r>
              <a:rPr lang="en-US" dirty="0">
                <a:hlinkClick r:id="rId4"/>
              </a:rPr>
              <a:t>https://www.tutorialspoint.com/data_structures_algorithms/linked_list_algorithms.htm</a:t>
            </a:r>
            <a:endParaRPr lang="en-US" dirty="0"/>
          </a:p>
          <a:p>
            <a:r>
              <a:rPr lang="en-US" dirty="0">
                <a:hlinkClick r:id="rId5"/>
              </a:rPr>
              <a:t>https://www.geeksforgeeks.org/merge-two-sorted-lists-place/</a:t>
            </a:r>
            <a:endParaRPr lang="en-US" dirty="0"/>
          </a:p>
          <a:p>
            <a:r>
              <a:rPr lang="en-US">
                <a:hlinkClick r:id="rId6"/>
              </a:rPr>
              <a:t>https://www.geeksforgeeks.org/reverse-a-linked-list/</a:t>
            </a:r>
            <a:endParaRPr lang="en-US"/>
          </a:p>
          <a:p>
            <a:endParaRPr lang="en-US" dirty="0"/>
          </a:p>
          <a:p>
            <a:endParaRPr lang="en-US" dirty="0"/>
          </a:p>
          <a:p>
            <a:endParaRPr lang="en-US" dirty="0"/>
          </a:p>
          <a:p>
            <a:endParaRPr lang="en-US" dirty="0"/>
          </a:p>
        </p:txBody>
      </p:sp>
      <p:sp>
        <p:nvSpPr>
          <p:cNvPr id="3" name="Text Placeholder 2"/>
          <p:cNvSpPr>
            <a:spLocks noGrp="1"/>
          </p:cNvSpPr>
          <p:nvPr>
            <p:ph type="body" sz="quarter" idx="10"/>
          </p:nvPr>
        </p:nvSpPr>
        <p:spPr/>
        <p:txBody>
          <a:bodyPr/>
          <a:lstStyle/>
          <a:p>
            <a:r>
              <a:rPr lang="en-US" dirty="0"/>
              <a:t>REFERENCES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pPr lvl="0"/>
            <a:r>
              <a:rPr lang="en-US" dirty="0" err="1"/>
              <a:t>Augenstein,Moshe</a:t>
            </a:r>
            <a:r>
              <a:rPr lang="en-US" dirty="0"/>
              <a:t> J , </a:t>
            </a:r>
            <a:r>
              <a:rPr lang="en-US" dirty="0" err="1"/>
              <a:t>Tanenbaum</a:t>
            </a:r>
            <a:r>
              <a:rPr lang="en-US" dirty="0"/>
              <a:t>, Aaron  M, “Data Structures using C and C++”, Prentice Hall of </a:t>
            </a:r>
            <a:r>
              <a:rPr lang="en-US"/>
              <a:t>India.</a:t>
            </a:r>
            <a:r>
              <a:rPr lang="en-US" b="1" dirty="0"/>
              <a:t> </a:t>
            </a:r>
            <a:endParaRPr lang="en-US" dirty="0"/>
          </a:p>
          <a:p>
            <a:pPr lvl="0"/>
            <a:r>
              <a:rPr lang="en-US" dirty="0" err="1"/>
              <a:t>Aho</a:t>
            </a:r>
            <a:r>
              <a:rPr lang="en-US" dirty="0"/>
              <a:t>, Alfred V., </a:t>
            </a:r>
            <a:r>
              <a:rPr lang="en-US" dirty="0" err="1"/>
              <a:t>Ullman</a:t>
            </a:r>
            <a:r>
              <a:rPr lang="en-US" dirty="0"/>
              <a:t>, Jeffrey D., </a:t>
            </a:r>
            <a:r>
              <a:rPr lang="en-US" dirty="0" err="1"/>
              <a:t>Hopcroft</a:t>
            </a:r>
            <a:r>
              <a:rPr lang="en-US" dirty="0"/>
              <a:t> ,John E. “Data Structures and Algorithms”, Addison Wesley.</a:t>
            </a:r>
          </a:p>
          <a:p>
            <a:endParaRPr lang="en-US" dirty="0"/>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Queries??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C00000"/>
                </a:solidFill>
              </a:rPr>
              <a:t>Syllabus/TOPICS TO BE COVERED</a:t>
            </a:r>
          </a:p>
        </p:txBody>
      </p:sp>
      <p:sp>
        <p:nvSpPr>
          <p:cNvPr id="3" name="Content Placeholder 2"/>
          <p:cNvSpPr>
            <a:spLocks noGrp="1"/>
          </p:cNvSpPr>
          <p:nvPr>
            <p:ph idx="1"/>
          </p:nvPr>
        </p:nvSpPr>
        <p:spPr/>
        <p:txBody>
          <a:bodyPr/>
          <a:lstStyle/>
          <a:p>
            <a:r>
              <a:rPr lang="en-US" dirty="0"/>
              <a:t>Link list definition</a:t>
            </a:r>
          </a:p>
          <a:p>
            <a:r>
              <a:rPr lang="en-US" dirty="0"/>
              <a:t>Application of Link List</a:t>
            </a:r>
          </a:p>
          <a:p>
            <a:r>
              <a:rPr lang="en-US" dirty="0"/>
              <a:t>Link List Advantages and disadvantages</a:t>
            </a:r>
          </a:p>
          <a:p>
            <a:r>
              <a:rPr lang="en-US" dirty="0"/>
              <a:t>Link list insertions at different positions</a:t>
            </a:r>
          </a:p>
          <a:p>
            <a:r>
              <a:rPr lang="en-US" dirty="0"/>
              <a:t>Link list deletion at different positions</a:t>
            </a:r>
          </a:p>
          <a:p>
            <a:r>
              <a:rPr lang="en-US" dirty="0"/>
              <a:t>Doubly Link List</a:t>
            </a:r>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Course objective is how to use link list data structures and their applications.</a:t>
            </a:r>
          </a:p>
          <a:p>
            <a:r>
              <a:rPr lang="en-US" dirty="0"/>
              <a:t>Student can easily create link list and able to perform all types of operation on link list.</a:t>
            </a:r>
          </a:p>
          <a:p>
            <a:r>
              <a:rPr lang="en-US" dirty="0"/>
              <a:t>Student will learn how doubly link list is better than singly </a:t>
            </a:r>
            <a:r>
              <a:rPr lang="en-US"/>
              <a:t>link list.</a:t>
            </a:r>
            <a:endParaRPr lang="en-US" dirty="0"/>
          </a:p>
        </p:txBody>
      </p:sp>
      <p:sp>
        <p:nvSpPr>
          <p:cNvPr id="3" name="Text Placeholder 2"/>
          <p:cNvSpPr>
            <a:spLocks noGrp="1"/>
          </p:cNvSpPr>
          <p:nvPr>
            <p:ph type="body" sz="quarter" idx="10"/>
          </p:nvPr>
        </p:nvSpPr>
        <p:spPr/>
        <p:txBody>
          <a:bodyPr/>
          <a:lstStyle/>
          <a:p>
            <a:r>
              <a:rPr lang="en-US" dirty="0"/>
              <a:t>LECTURE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3"/>
          <p:cNvSpPr>
            <a:spLocks noGrp="1"/>
          </p:cNvSpPr>
          <p:nvPr>
            <p:ph sz="half"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a:t>Students will learn about the link list data structures, their advantages over arrays and disadvantages.</a:t>
            </a:r>
          </a:p>
          <a:p>
            <a:r>
              <a:rPr lang="en-US" dirty="0"/>
              <a:t>Students can able to do the distinctions between arrays and link lists.</a:t>
            </a:r>
          </a:p>
          <a:p>
            <a:r>
              <a:rPr lang="en-US" dirty="0"/>
              <a:t>Students will learn about Link lists creations , all types of insertions and deletions in link lists.</a:t>
            </a:r>
          </a:p>
          <a:p>
            <a:endParaRPr lang="en-US" dirty="0"/>
          </a:p>
        </p:txBody>
      </p:sp>
      <p:sp>
        <p:nvSpPr>
          <p:cNvPr id="14339" name="Text Placeholder 4"/>
          <p:cNvSpPr>
            <a:spLocks noGrp="1"/>
          </p:cNvSpPr>
          <p:nvPr>
            <p:ph type="body" sz="quarter" idx="10"/>
          </p:nvPr>
        </p:nvSpPr>
        <p:spPr bwMode="auto">
          <a:ln>
            <a:miter lim="800000"/>
            <a:headEnd/>
            <a:tailEnd/>
          </a:ln>
        </p:spPr>
        <p:txBody>
          <a:bodyPr vert="horz" wrap="square" lIns="91440" tIns="45720" rIns="91440" bIns="45720" numCol="1" anchorCtr="0" compatLnSpc="1">
            <a:prstTxWarp prst="textNoShape">
              <a:avLst/>
            </a:prstTxWarp>
            <a:normAutofit/>
          </a:bodyPr>
          <a:lstStyle/>
          <a:p>
            <a:r>
              <a:rPr lang="en-US" sz="2800" dirty="0"/>
              <a:t>LEARNING OUTCOMES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Linked Lists can be used to implement Stacks , Queues.</a:t>
            </a:r>
          </a:p>
          <a:p>
            <a:r>
              <a:rPr lang="en-US" dirty="0"/>
              <a:t>Linked Lists can also be used to implement Graphs. (Adjacency list representation of Graph).</a:t>
            </a:r>
          </a:p>
          <a:p>
            <a:r>
              <a:rPr lang="en-US" dirty="0"/>
              <a:t>Implementing Hash Tables </a:t>
            </a:r>
          </a:p>
          <a:p>
            <a:r>
              <a:rPr lang="en-US" dirty="0"/>
              <a:t>A polynomial can be represented in an array or in a linked list by simply storing the coefficient and exponent of each term.</a:t>
            </a:r>
          </a:p>
          <a:p>
            <a:endParaRPr lang="en-US" dirty="0"/>
          </a:p>
        </p:txBody>
      </p:sp>
      <p:sp>
        <p:nvSpPr>
          <p:cNvPr id="3" name="Text Placeholder 2"/>
          <p:cNvSpPr>
            <a:spLocks noGrp="1"/>
          </p:cNvSpPr>
          <p:nvPr>
            <p:ph type="body" sz="quarter" idx="10"/>
          </p:nvPr>
        </p:nvSpPr>
        <p:spPr/>
        <p:txBody>
          <a:bodyPr/>
          <a:lstStyle/>
          <a:p>
            <a:r>
              <a:rPr lang="en-US" dirty="0"/>
              <a:t>Applications of Linked Lists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A list implemented by each  item  having a link to the next item.</a:t>
            </a:r>
          </a:p>
          <a:p>
            <a:r>
              <a:rPr lang="en-US" dirty="0"/>
              <a:t>Each node consists of its own data and the address of the next node and forms a chain.</a:t>
            </a:r>
          </a:p>
          <a:p>
            <a:r>
              <a:rPr lang="en-US" dirty="0"/>
              <a:t> Linked Lists are used to create trees and graphs.</a:t>
            </a:r>
          </a:p>
          <a:p>
            <a:endParaRPr lang="en-US" dirty="0"/>
          </a:p>
          <a:p>
            <a:endParaRPr lang="en-US" dirty="0"/>
          </a:p>
          <a:p>
            <a:endParaRPr lang="en-US" dirty="0"/>
          </a:p>
        </p:txBody>
      </p:sp>
      <p:sp>
        <p:nvSpPr>
          <p:cNvPr id="3" name="Text Placeholder 2"/>
          <p:cNvSpPr>
            <a:spLocks noGrp="1"/>
          </p:cNvSpPr>
          <p:nvPr>
            <p:ph type="body" sz="quarter" idx="10"/>
          </p:nvPr>
        </p:nvSpPr>
        <p:spPr/>
        <p:txBody>
          <a:bodyPr/>
          <a:lstStyle/>
          <a:p>
            <a:r>
              <a:rPr lang="en-US" dirty="0"/>
              <a:t>Link Lists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a:solidFill>
                  <a:srgbClr val="C00000"/>
                </a:solidFill>
              </a:rPr>
              <a:t>REPRESENTATIONS</a:t>
            </a:r>
          </a:p>
        </p:txBody>
      </p:sp>
      <p:pic>
        <p:nvPicPr>
          <p:cNvPr id="2051" name="Picture 3"/>
          <p:cNvPicPr>
            <a:picLocks noGrp="1" noChangeAspect="1" noChangeArrowheads="1"/>
          </p:cNvPicPr>
          <p:nvPr>
            <p:ph idx="1"/>
          </p:nvPr>
        </p:nvPicPr>
        <p:blipFill>
          <a:blip r:embed="rId2"/>
          <a:srcRect/>
          <a:stretch>
            <a:fillRect/>
          </a:stretch>
        </p:blipFill>
        <p:spPr bwMode="auto">
          <a:xfrm>
            <a:off x="1066800" y="2057400"/>
            <a:ext cx="7010400" cy="2819399"/>
          </a:xfrm>
          <a:prstGeom prst="rect">
            <a:avLst/>
          </a:prstGeom>
          <a:noFill/>
          <a:ln w="9525">
            <a:noFill/>
            <a:miter lim="800000"/>
            <a:headEnd/>
            <a:tailEnd/>
          </a:ln>
          <a:effectLst/>
        </p:spPr>
      </p:pic>
      <p:sp>
        <p:nvSpPr>
          <p:cNvPr id="4" name="TextBox 3"/>
          <p:cNvSpPr txBox="1"/>
          <p:nvPr/>
        </p:nvSpPr>
        <p:spPr>
          <a:xfrm>
            <a:off x="3657600" y="5181600"/>
            <a:ext cx="685800" cy="461665"/>
          </a:xfrm>
          <a:prstGeom prst="rect">
            <a:avLst/>
          </a:prstGeom>
          <a:noFill/>
        </p:spPr>
        <p:txBody>
          <a:bodyPr wrap="square" rtlCol="0">
            <a:spAutoFit/>
          </a:bodyPr>
          <a:lstStyle/>
          <a:p>
            <a:r>
              <a:rPr lang="en-US" dirty="0"/>
              <a:t>[1]</a:t>
            </a:r>
          </a:p>
        </p:txBody>
      </p:sp>
    </p:spTree>
  </p:cSld>
  <p:clrMapOvr>
    <a:masterClrMapping/>
  </p:clrMapOvr>
</p:sld>
</file>

<file path=ppt/theme/theme1.xml><?xml version="1.0" encoding="utf-8"?>
<a:theme xmlns:a="http://schemas.openxmlformats.org/drawingml/2006/main" name="C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fuzzy</Template>
  <TotalTime>1311</TotalTime>
  <Words>2623</Words>
  <Application>Microsoft Office PowerPoint</Application>
  <PresentationFormat>On-screen Show (4:3)</PresentationFormat>
  <Paragraphs>260</Paragraphs>
  <Slides>34</Slides>
  <Notes>1</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5" baseType="lpstr">
      <vt:lpstr>Arial</vt:lpstr>
      <vt:lpstr>Calibri</vt:lpstr>
      <vt:lpstr>Cambria</vt:lpstr>
      <vt:lpstr>Casper</vt:lpstr>
      <vt:lpstr>Raleway ExtraBold</vt:lpstr>
      <vt:lpstr>Symbol</vt:lpstr>
      <vt:lpstr>Tahoma</vt:lpstr>
      <vt:lpstr>Times New Roman</vt:lpstr>
      <vt:lpstr>Wingdings</vt:lpstr>
      <vt:lpstr>CU</vt:lpstr>
      <vt:lpstr>CorelDRAW</vt:lpstr>
      <vt:lpstr>PowerPoint Presentation</vt:lpstr>
      <vt:lpstr>PowerPoint Presentation</vt:lpstr>
      <vt:lpstr>LINK LIST</vt:lpstr>
      <vt:lpstr>Syllabus/TOPICS TO BE COVERED</vt:lpstr>
      <vt:lpstr>PowerPoint Presentation</vt:lpstr>
      <vt:lpstr>PowerPoint Presentation</vt:lpstr>
      <vt:lpstr>PowerPoint Presentation</vt:lpstr>
      <vt:lpstr>PowerPoint Presentation</vt:lpstr>
      <vt:lpstr>REPRESENTATIONS</vt:lpstr>
      <vt:lpstr>APPLICATION OF LINK LIST</vt:lpstr>
      <vt:lpstr>ARRAYS VS LINKLISTS</vt:lpstr>
      <vt:lpstr>HOW  TO CREATE A LINK LIST</vt:lpstr>
      <vt:lpstr>INSERT A NODE AT THE 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REPRESENTATIONS</vt:lpstr>
      <vt:lpstr>APPLICATIONS OF DOUBLY LINK LIST</vt:lpstr>
      <vt:lpstr>ADVANTAGES </vt:lpstr>
      <vt:lpstr>DISADVANTAGES</vt:lpstr>
      <vt:lpstr>HOW  TO  DO INSERTION IN A DOUBLY  LINK LIST</vt:lpstr>
      <vt:lpstr>PowerPoint Presentation</vt:lpstr>
      <vt:lpstr>PowerPoint Presentation</vt:lpstr>
      <vt:lpstr>PowerPoint Presentation</vt:lpstr>
      <vt:lpstr>PowerPoint Presentation</vt:lpstr>
      <vt:lpstr>Queries??</vt:lpstr>
    </vt:vector>
  </TitlesOfParts>
  <Company>Carleton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Carleton College</dc:creator>
  <cp:lastModifiedBy>RANJIT SINGH</cp:lastModifiedBy>
  <cp:revision>120</cp:revision>
  <cp:lastPrinted>1601-01-01T00:00:00Z</cp:lastPrinted>
  <dcterms:created xsi:type="dcterms:W3CDTF">2000-12-31T14:09:31Z</dcterms:created>
  <dcterms:modified xsi:type="dcterms:W3CDTF">2023-06-22T06:32:46Z</dcterms:modified>
</cp:coreProperties>
</file>