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handoutMasterIdLst>
    <p:handoutMasterId r:id="rId13"/>
  </p:handoutMasterIdLst>
  <p:sldIdLst>
    <p:sldId id="772" r:id="rId3"/>
    <p:sldId id="773" r:id="rId4"/>
    <p:sldId id="732" r:id="rId5"/>
    <p:sldId id="757" r:id="rId6"/>
    <p:sldId id="761" r:id="rId7"/>
    <p:sldId id="762" r:id="rId8"/>
    <p:sldId id="763" r:id="rId9"/>
    <p:sldId id="753" r:id="rId10"/>
    <p:sldId id="7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384" autoAdjust="0"/>
  </p:normalViewPr>
  <p:slideViewPr>
    <p:cSldViewPr>
      <p:cViewPr varScale="1">
        <p:scale>
          <a:sx n="79" d="100"/>
          <a:sy n="79" d="100"/>
        </p:scale>
        <p:origin x="15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945E-A616-4E00-AB19-078DFBC3FF6C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1421E-A63F-487E-965B-07B14CC477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7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57F6E-8ADE-48A1-B1C5-AA8FE11E4C12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75BCC-52BF-479D-8785-ECCB0FF1F3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30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75BCC-52BF-479D-8785-ECCB0FF1F3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87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429000"/>
            <a:ext cx="7772400" cy="1066799"/>
          </a:xfrm>
          <a:prstGeom prst="rect">
            <a:avLst/>
          </a:prstGeom>
          <a:ln w="19050" cap="sq" cmpd="thinThick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 extrusionH="76200">
            <a:bevelT prst="relaxedInset"/>
            <a:extrusionClr>
              <a:schemeClr val="tx1"/>
            </a:extrusionClr>
          </a:sp3d>
        </p:spPr>
        <p:txBody>
          <a:bodyPr anchor="ctr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66800"/>
            <a:ext cx="7924800" cy="609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anchor="ctr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4495800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9"/>
          <p:cNvSpPr txBox="1">
            <a:spLocks noChangeArrowheads="1"/>
          </p:cNvSpPr>
          <p:nvPr userDrawn="1"/>
        </p:nvSpPr>
        <p:spPr bwMode="auto">
          <a:xfrm>
            <a:off x="2804329" y="0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Box 9"/>
          <p:cNvSpPr txBox="1">
            <a:spLocks noChangeArrowheads="1"/>
          </p:cNvSpPr>
          <p:nvPr userDrawn="1"/>
        </p:nvSpPr>
        <p:spPr bwMode="auto">
          <a:xfrm>
            <a:off x="2804329" y="87868"/>
            <a:ext cx="61872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and Communication Engineering (CCE)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2895600" y="1371600"/>
            <a:ext cx="6019800" cy="4724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28600" y="1371600"/>
            <a:ext cx="2590800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137160" indent="-137160">
              <a:defRPr sz="2000"/>
            </a:lvl1pPr>
            <a:lvl2pPr marL="320040" indent="-182880">
              <a:buFont typeface="Wingdings" pitchFamily="2" charset="2"/>
              <a:buChar char="§"/>
              <a:defRPr sz="1800"/>
            </a:lvl2pPr>
            <a:lvl3pPr marL="502920" indent="-182880"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609600" y="1524000"/>
            <a:ext cx="8305800" cy="4876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66800" y="533400"/>
            <a:ext cx="78486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buNone/>
              <a:defRPr sz="3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3009795" y="0"/>
            <a:ext cx="6058005" cy="35394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Department of Computer and </a:t>
            </a:r>
            <a:r>
              <a:rPr lang="en-US" sz="1700" b="1" dirty="0" err="1">
                <a:solidFill>
                  <a:schemeClr val="bg1"/>
                </a:solidFill>
                <a:latin typeface="Calibri" pitchFamily="34" charset="0"/>
              </a:rPr>
              <a:t>Communicationq</a:t>
            </a:r>
            <a:r>
              <a:rPr lang="en-US" sz="1700" b="1" dirty="0">
                <a:solidFill>
                  <a:schemeClr val="bg1"/>
                </a:solidFill>
                <a:latin typeface="Calibri" pitchFamily="34" charset="0"/>
              </a:rPr>
              <a:t> Engineering (CCE)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2804328" y="87868"/>
            <a:ext cx="6339671" cy="369332"/>
          </a:xfrm>
          <a:prstGeom prst="rect">
            <a:avLst/>
          </a:prstGeom>
          <a:noFill/>
          <a:ln w="50800" cmpd="dbl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0" dirty="0">
                <a:solidFill>
                  <a:schemeClr val="tx1"/>
                </a:solidFill>
                <a:latin typeface="Calibri" pitchFamily="34" charset="0"/>
              </a:rPr>
              <a:t>Department of Computer Science and Engineering (CSE)</a:t>
            </a:r>
            <a:endParaRPr lang="en-US" sz="1700" b="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71600"/>
            <a:ext cx="82296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09800"/>
            <a:ext cx="8229600" cy="4267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82A5B-10F6-41ED-9A2B-03224D407F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://www.google.co.in/url?sa=i&amp;rct=j&amp;q=&amp;esrc=s&amp;source=images&amp;cd=&amp;cad=rja&amp;docid=Yol378O-s-lkMM&amp;tbnid=OLCbrS9PtZY4xM:&amp;ved=0CAUQjRw&amp;url=http://www.vidyavision.com/universities.asp?page=2&amp;ei=AFmwUobeKoL-iAf-44CwBQ&amp;psig=AFQjCNGRiFfOFz-wmZM6WF05bau8z5zqnw&amp;ust=1387374581297603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82A5B-10F6-41ED-9A2B-03224D407F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9"/>
          <p:cNvSpPr txBox="1">
            <a:spLocks noChangeArrowheads="1"/>
          </p:cNvSpPr>
          <p:nvPr userDrawn="1"/>
        </p:nvSpPr>
        <p:spPr bwMode="auto">
          <a:xfrm>
            <a:off x="0" y="6457890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</a:rPr>
              <a:t>University Institute of Engineering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 (</a:t>
            </a:r>
            <a:r>
              <a:rPr lang="en-US" sz="2000" b="1" baseline="0" dirty="0" err="1">
                <a:solidFill>
                  <a:schemeClr val="tx1"/>
                </a:solidFill>
                <a:latin typeface="Calibri" pitchFamily="34" charset="0"/>
              </a:rPr>
              <a:t>UIE</a:t>
            </a:r>
            <a:r>
              <a:rPr lang="en-US" sz="2000" b="1" baseline="0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lang="en-US" sz="20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88900" cmpd="thickThin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420" name="Picture 4" descr="https://encrypted-tbn3.gstatic.com/images?q=tbn:ANd9GcTyg3Gq4WoxkxO75aZWNEjYFvavmMfWdiMvs57jpDF8YRR3yCybqQ">
            <a:hlinkClick r:id="rId12"/>
          </p:cNvPr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2400" y="152400"/>
            <a:ext cx="768000" cy="1219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E197F-0C98-4E9A-96B2-283D44E4A9EE}" type="datetimeFigureOut">
              <a:rPr lang="en-US" smtClean="0"/>
              <a:pPr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E7EB-DACC-46A4-AA97-3CCBEE9E1C7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avl-tre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com/" TargetMode="External"/><Relationship Id="rId2" Type="http://schemas.openxmlformats.org/officeDocument/2006/relationships/hyperlink" Target="http://www.tutorialspoint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D4CD2FE-98C3-45FA-A906-61AAB2BDE134}"/>
              </a:ext>
            </a:extLst>
          </p:cNvPr>
          <p:cNvSpPr/>
          <p:nvPr/>
        </p:nvSpPr>
        <p:spPr>
          <a:xfrm>
            <a:off x="-3175" y="5340350"/>
            <a:ext cx="9147175" cy="1517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BF2B11-C2A5-4306-A95B-694045B2BA5B}"/>
              </a:ext>
            </a:extLst>
          </p:cNvPr>
          <p:cNvSpPr/>
          <p:nvPr/>
        </p:nvSpPr>
        <p:spPr>
          <a:xfrm>
            <a:off x="227013" y="5902325"/>
            <a:ext cx="33337" cy="6127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Slide Number Placeholder 2">
            <a:extLst>
              <a:ext uri="{FF2B5EF4-FFF2-40B4-BE49-F238E27FC236}">
                <a16:creationId xmlns:a16="http://schemas.microsoft.com/office/drawing/2014/main" id="{ABD24066-0342-4E01-A4C0-1D4CA5A6F053}"/>
              </a:ext>
            </a:extLst>
          </p:cNvPr>
          <p:cNvSpPr txBox="1">
            <a:spLocks/>
          </p:cNvSpPr>
          <p:nvPr/>
        </p:nvSpPr>
        <p:spPr bwMode="auto">
          <a:xfrm>
            <a:off x="65722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A91DB7E4-D2DD-4965-846A-9309E2D8F8B6}"/>
              </a:ext>
            </a:extLst>
          </p:cNvPr>
          <p:cNvSpPr/>
          <p:nvPr/>
        </p:nvSpPr>
        <p:spPr>
          <a:xfrm flipV="1">
            <a:off x="7131050" y="5940425"/>
            <a:ext cx="968375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4396BE2B-8700-4F1D-B0D1-1003D2584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833688"/>
          <a:ext cx="2478088" cy="314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4396BE2B-8700-4F1D-B0D1-1003D25842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833688"/>
                        <a:ext cx="2478088" cy="3148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CB734C5C-E03C-4C79-9996-4FAC5E517017}"/>
              </a:ext>
            </a:extLst>
          </p:cNvPr>
          <p:cNvSpPr/>
          <p:nvPr/>
        </p:nvSpPr>
        <p:spPr>
          <a:xfrm flipH="1">
            <a:off x="5284788" y="-65088"/>
            <a:ext cx="3859212" cy="585311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F356FD-6526-4100-88D1-9BD657FA8D7A}"/>
              </a:ext>
            </a:extLst>
          </p:cNvPr>
          <p:cNvSpPr/>
          <p:nvPr/>
        </p:nvSpPr>
        <p:spPr>
          <a:xfrm>
            <a:off x="1593056" y="2025526"/>
            <a:ext cx="5122069" cy="158067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035" name="Picture 29">
            <a:extLst>
              <a:ext uri="{FF2B5EF4-FFF2-40B4-BE49-F238E27FC236}">
                <a16:creationId xmlns:a16="http://schemas.microsoft.com/office/drawing/2014/main" id="{773C086D-AFEA-4332-AFCF-62E63FC98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3813"/>
            <a:ext cx="2894013" cy="153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E41D3879-76E6-468E-9897-930C73361F01}"/>
              </a:ext>
            </a:extLst>
          </p:cNvPr>
          <p:cNvSpPr/>
          <p:nvPr/>
        </p:nvSpPr>
        <p:spPr>
          <a:xfrm rot="10800000" flipV="1">
            <a:off x="7372350" y="5334000"/>
            <a:ext cx="1774825" cy="16002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7" name="TextBox 35">
            <a:extLst>
              <a:ext uri="{FF2B5EF4-FFF2-40B4-BE49-F238E27FC236}">
                <a16:creationId xmlns:a16="http://schemas.microsoft.com/office/drawing/2014/main" id="{4E8437DB-1CED-4418-B068-B6FD1DBC2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0963" y="6019800"/>
            <a:ext cx="36957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DISCOVER . </a:t>
            </a:r>
            <a:r>
              <a:rPr lang="en-US" altLang="en-US" sz="2000" b="1">
                <a:solidFill>
                  <a:srgbClr val="C00000"/>
                </a:solidFill>
                <a:latin typeface="Casper"/>
                <a:ea typeface="Karla"/>
                <a:cs typeface="Karla"/>
              </a:rPr>
              <a:t>LEARN</a:t>
            </a:r>
            <a:r>
              <a:rPr lang="en-US" altLang="en-US" sz="2000" b="1">
                <a:solidFill>
                  <a:srgbClr val="595959"/>
                </a:solidFill>
                <a:latin typeface="Casper"/>
                <a:ea typeface="Karla"/>
                <a:cs typeface="Karla"/>
              </a:rPr>
              <a:t> . EMPOWER</a:t>
            </a:r>
            <a:endParaRPr lang="en-US" altLang="en-US" sz="1200" b="1">
              <a:solidFill>
                <a:srgbClr val="000000"/>
              </a:solidFill>
              <a:latin typeface="Casper"/>
            </a:endParaRPr>
          </a:p>
          <a:p>
            <a:pPr eaLnBrk="1" hangingPunct="1"/>
            <a:endParaRPr lang="en-US" altLang="en-US" sz="1600" b="1">
              <a:latin typeface="Casper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A7DB1-986F-464A-BEDB-749DC5B13041}"/>
              </a:ext>
            </a:extLst>
          </p:cNvPr>
          <p:cNvSpPr/>
          <p:nvPr/>
        </p:nvSpPr>
        <p:spPr>
          <a:xfrm>
            <a:off x="5164138" y="6043613"/>
            <a:ext cx="34925" cy="36988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9" name="TextBox 52">
            <a:extLst>
              <a:ext uri="{FF2B5EF4-FFF2-40B4-BE49-F238E27FC236}">
                <a16:creationId xmlns:a16="http://schemas.microsoft.com/office/drawing/2014/main" id="{E74BE490-82E2-49FC-A296-DE365AEAE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6013450"/>
            <a:ext cx="4203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Raleway ExtraBold"/>
              </a:rPr>
              <a:t>INTRODUCTION</a:t>
            </a:r>
          </a:p>
        </p:txBody>
      </p:sp>
      <p:sp>
        <p:nvSpPr>
          <p:cNvPr id="1040" name="TextBox 25">
            <a:extLst>
              <a:ext uri="{FF2B5EF4-FFF2-40B4-BE49-F238E27FC236}">
                <a16:creationId xmlns:a16="http://schemas.microsoft.com/office/drawing/2014/main" id="{3C41BE81-A990-417E-9339-570115F21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477963"/>
            <a:ext cx="7392987" cy="545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6223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6223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UNIVERSITY INSTITUTE OF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latin typeface="Times New Roman" panose="02020603050405020304" pitchFamily="18" charset="0"/>
                <a:ea typeface="Karla"/>
                <a:cs typeface="Times New Roman" panose="02020603050405020304" pitchFamily="18" charset="0"/>
              </a:rPr>
              <a:t>COMPUTER SCIENCE ENGINEERING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Master of Engineering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ADVANCED DATA STRUCTURES 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23CSH-622</a:t>
            </a: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3200" b="1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3200" b="1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/>
          <p:nvPr/>
        </p:nvSpPr>
        <p:spPr>
          <a:xfrm>
            <a:off x="228600" y="2143651"/>
            <a:ext cx="8686801" cy="3960844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ADVANCED DATA STRUCTURES </a:t>
            </a:r>
          </a:p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 algn="ctr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ALGORITHMS</a:t>
            </a: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(</a:t>
            </a:r>
            <a:r>
              <a:rPr lang="en-IN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23CSH-622</a:t>
            </a:r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itchFamily="18" charset="0"/>
              </a:rPr>
              <a:t>By : Dr. Ranjit Singh (E10947)</a:t>
            </a:r>
          </a:p>
          <a:p>
            <a:pPr algn="ctr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0" name="Picture 5" descr="C:\Users\Bhangu\Desktop\downloa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1637" y="605118"/>
            <a:ext cx="3186545" cy="1178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553200"/>
            <a:ext cx="9144000" cy="381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anchor="ctr"/>
          <a:lstStyle/>
          <a:p>
            <a:pPr>
              <a:defRPr/>
            </a:pPr>
            <a:r>
              <a:rPr lang="en-US" dirty="0">
                <a:solidFill>
                  <a:prstClr val="white"/>
                </a:solidFill>
              </a:rPr>
              <a:t>www. </a:t>
            </a:r>
            <a:r>
              <a:rPr lang="en-US" dirty="0" err="1">
                <a:solidFill>
                  <a:prstClr val="white"/>
                </a:solidFill>
              </a:rPr>
              <a:t>cuchd.in</a:t>
            </a:r>
            <a:r>
              <a:rPr lang="en-US" dirty="0">
                <a:solidFill>
                  <a:prstClr val="white"/>
                </a:solidFill>
              </a:rPr>
              <a:t>                                                                                       Campus : </a:t>
            </a:r>
            <a:r>
              <a:rPr lang="en-US" dirty="0" err="1">
                <a:solidFill>
                  <a:prstClr val="white"/>
                </a:solidFill>
              </a:rPr>
              <a:t>Gharaun</a:t>
            </a:r>
            <a:r>
              <a:rPr lang="en-US" dirty="0">
                <a:solidFill>
                  <a:prstClr val="white"/>
                </a:solidFill>
              </a:rPr>
              <a:t>, </a:t>
            </a:r>
            <a:r>
              <a:rPr lang="en-US" dirty="0" err="1">
                <a:solidFill>
                  <a:prstClr val="white"/>
                </a:solidFill>
              </a:rPr>
              <a:t>Mohali</a:t>
            </a:r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07B15568-E916-488F-A895-EEC506B1B976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4703763" y="1028700"/>
            <a:ext cx="3668712" cy="4873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altLang="en-US" sz="2400">
              <a:latin typeface="Casper"/>
              <a:cs typeface="Arial" panose="020B0604020202020204" pitchFamily="34" charset="0"/>
            </a:endParaRPr>
          </a:p>
          <a:p>
            <a:endParaRPr lang="en-US" altLang="en-US" sz="2400">
              <a:latin typeface="Casper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58ABC-67DB-482C-9906-F2D7F95D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D55A82-1F78-4184-9F73-0E0CDE8CD5D0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460" name="Title 7">
            <a:extLst>
              <a:ext uri="{FF2B5EF4-FFF2-40B4-BE49-F238E27FC236}">
                <a16:creationId xmlns:a16="http://schemas.microsoft.com/office/drawing/2014/main" id="{4B40A844-A48D-4B22-A38E-297E9E692D2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36550" y="2166005"/>
            <a:ext cx="3343275" cy="5232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en-US" sz="2800" dirty="0"/>
              <a:t>Red Black Tree</a:t>
            </a:r>
            <a:endParaRPr lang="en-US" altLang="en-US" sz="1600" dirty="0">
              <a:latin typeface="Raleway Extra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DEE877-A904-4537-A9F6-06105AA69A71}"/>
              </a:ext>
            </a:extLst>
          </p:cNvPr>
          <p:cNvSpPr/>
          <p:nvPr/>
        </p:nvSpPr>
        <p:spPr>
          <a:xfrm>
            <a:off x="4508500" y="838200"/>
            <a:ext cx="3863975" cy="5518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2D7C86-53D7-4DD2-9CC5-9A79FA395954}"/>
              </a:ext>
            </a:extLst>
          </p:cNvPr>
          <p:cNvSpPr/>
          <p:nvPr/>
        </p:nvSpPr>
        <p:spPr>
          <a:xfrm>
            <a:off x="8413750" y="6324600"/>
            <a:ext cx="333375" cy="422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7CCB91-B375-4CEF-A547-AE1B7313FCBE}"/>
              </a:ext>
            </a:extLst>
          </p:cNvPr>
          <p:cNvGraphicFramePr>
            <a:graphicFrameLocks noGrp="1"/>
          </p:cNvGraphicFramePr>
          <p:nvPr/>
        </p:nvGraphicFramePr>
        <p:xfrm>
          <a:off x="141288" y="3721100"/>
          <a:ext cx="4278312" cy="2693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45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6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 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Title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Level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0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CO1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ymbol" panose="05050102010706020507" pitchFamily="18" charset="2"/>
                        </a:rPr>
                        <a:t>To understand role of algorithms in science and practice of computing..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114297" marR="11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Remember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1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CO2</a:t>
                      </a: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ymbol" panose="05050102010706020507" pitchFamily="18" charset="2"/>
                        </a:rPr>
                        <a:t>To gain familiarization with different algorithm design techniques.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114297" marR="11429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27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lvl="0" indent="0" algn="just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Symbol" panose="05050102010706020507" pitchFamily="18" charset="2"/>
                        </a:rPr>
                        <a:t>To apply different algorithm design techniques for solving engineering and related problems and study their performance.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ymbol" panose="05050102010706020507" pitchFamily="18" charset="2"/>
                      </a:endParaRPr>
                    </a:p>
                  </a:txBody>
                  <a:tcPr marL="51434" marR="51434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Analysis and application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434" marR="5143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85" name="Rectangle 10">
            <a:extLst>
              <a:ext uri="{FF2B5EF4-FFF2-40B4-BE49-F238E27FC236}">
                <a16:creationId xmlns:a16="http://schemas.microsoft.com/office/drawing/2014/main" id="{6FF70387-0658-4C5D-8743-2421C190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" y="3171825"/>
            <a:ext cx="2749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Course Outcome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9001D4-154F-4491-85F7-FACA55792BE4}"/>
              </a:ext>
            </a:extLst>
          </p:cNvPr>
          <p:cNvCxnSpPr/>
          <p:nvPr/>
        </p:nvCxnSpPr>
        <p:spPr>
          <a:xfrm flipV="1">
            <a:off x="4056856" y="3525044"/>
            <a:ext cx="1997075" cy="1087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CF4DACE-BDB6-47B6-A214-D4F09511CC8E}"/>
              </a:ext>
            </a:extLst>
          </p:cNvPr>
          <p:cNvSpPr/>
          <p:nvPr/>
        </p:nvSpPr>
        <p:spPr>
          <a:xfrm>
            <a:off x="6151563" y="3125788"/>
            <a:ext cx="2017712" cy="942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Will be covered in this lecture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7924800" cy="533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066800"/>
            <a:ext cx="8001000" cy="5181600"/>
          </a:xfrm>
        </p:spPr>
        <p:txBody>
          <a:bodyPr>
            <a:normAutofit/>
          </a:bodyPr>
          <a:lstStyle/>
          <a:p>
            <a:pPr fontAlgn="ctr">
              <a:buNone/>
            </a:pPr>
            <a:endParaRPr lang="en-US" b="1" dirty="0"/>
          </a:p>
          <a:p>
            <a:pPr fontAlgn="ctr"/>
            <a:r>
              <a:rPr lang="en-US" dirty="0"/>
              <a:t> To impart the concepts of need of Red Black tree</a:t>
            </a:r>
          </a:p>
          <a:p>
            <a:pPr fontAlgn="ctr"/>
            <a:r>
              <a:rPr lang="en-US" dirty="0"/>
              <a:t> To understand the algorithm to insert in Red Black tree.</a:t>
            </a:r>
          </a:p>
          <a:p>
            <a:pPr fontAlgn="ctr"/>
            <a:r>
              <a:rPr lang="en-US" dirty="0"/>
              <a:t> To</a:t>
            </a:r>
            <a:r>
              <a:rPr lang="en-IN" dirty="0"/>
              <a:t> Understand the algorithm for deletion in AVL.</a:t>
            </a:r>
            <a:endParaRPr lang="en-US" b="1" dirty="0"/>
          </a:p>
          <a:p>
            <a:pPr fontAlgn="ctr">
              <a:buNone/>
            </a:pPr>
            <a:r>
              <a:rPr lang="en-US" b="1" dirty="0"/>
              <a:t>Lecture Outcome:-Students will </a:t>
            </a:r>
            <a:endParaRPr lang="en-US" dirty="0"/>
          </a:p>
          <a:p>
            <a:pPr marL="457200" indent="-457200" fontAlgn="ctr">
              <a:buAutoNum type="arabicPeriod"/>
            </a:pPr>
            <a:r>
              <a:rPr lang="en-US" dirty="0"/>
              <a:t>Understand the concepts of Red Black tree and need for it.</a:t>
            </a:r>
          </a:p>
          <a:p>
            <a:pPr marL="457200" indent="-457200" fontAlgn="ctr">
              <a:buAutoNum type="arabicPeriod"/>
            </a:pPr>
            <a:r>
              <a:rPr lang="en-US" dirty="0"/>
              <a:t>Understand the insertion and deletion algorithms of Red Black tree.</a:t>
            </a:r>
          </a:p>
          <a:p>
            <a:pPr marL="457200" indent="-457200" fontAlgn="ctr">
              <a:buAutoNum type="arabicPeriod"/>
            </a:pPr>
            <a:r>
              <a:rPr lang="en-US" dirty="0"/>
              <a:t>Understand how to calculate the balancing factor.</a:t>
            </a:r>
          </a:p>
        </p:txBody>
      </p:sp>
    </p:spTree>
    <p:extLst>
      <p:ext uri="{BB962C8B-B14F-4D97-AF65-F5344CB8AC3E}">
        <p14:creationId xmlns:p14="http://schemas.microsoft.com/office/powerpoint/2010/main" val="106593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5303-EB6B-47B8-BE67-3F4959A7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8BBEA-1967-43E8-808A-48FA19D56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1752600"/>
            <a:ext cx="7162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Red Black Tree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Red Black Tree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and Deletion in Red Black Tree</a:t>
            </a:r>
          </a:p>
        </p:txBody>
      </p:sp>
    </p:spTree>
    <p:extLst>
      <p:ext uri="{BB962C8B-B14F-4D97-AF65-F5344CB8AC3E}">
        <p14:creationId xmlns:p14="http://schemas.microsoft.com/office/powerpoint/2010/main" val="204079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Red Black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001000" cy="3352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AVL tree is height balanced tree then what is the need for Red Black Tree?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Red-Black tree is used because the AVL tree requires many rotations when the tree is large, whereas the Red-Black tree requires a maximum of two rotations to balance the tree.</a:t>
            </a:r>
          </a:p>
          <a:p>
            <a:pPr marL="0" indent="0" algn="just">
              <a:buNone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difference between the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AVL 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the Red-Black tree is that the AVL tree is strictly balanced, while the Red-Black tree is not completely height-balanced.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2909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 Black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red-Black 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binary search tree.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in the Red-black tree contains an extra bit that represents a color to ensure that the tree is balanced during any operations performed on the tree like insertion, deletion, etc.</a:t>
            </a:r>
          </a:p>
        </p:txBody>
      </p:sp>
    </p:spTree>
    <p:extLst>
      <p:ext uri="{BB962C8B-B14F-4D97-AF65-F5344CB8AC3E}">
        <p14:creationId xmlns:p14="http://schemas.microsoft.com/office/powerpoint/2010/main" val="317909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762000" y="1447800"/>
            <a:ext cx="82296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Li`pschutz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, Seymour, “Data Structures”,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Schaum's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Outline Series, Tata McGraw Hill.</a:t>
            </a:r>
          </a:p>
          <a:p>
            <a:pPr marL="45720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sz="2200" dirty="0">
                <a:latin typeface="Cambria" pitchFamily="18" charset="0"/>
              </a:rPr>
              <a:t>Data structure and algorithm by </a:t>
            </a:r>
            <a:r>
              <a:rPr lang="en-US" sz="2200" dirty="0" err="1">
                <a:latin typeface="Cambria" pitchFamily="18" charset="0"/>
              </a:rPr>
              <a:t>Narasimha</a:t>
            </a:r>
            <a:r>
              <a:rPr lang="en-US" sz="2200" dirty="0">
                <a:latin typeface="Cambria" pitchFamily="18" charset="0"/>
              </a:rPr>
              <a:t> </a:t>
            </a:r>
            <a:r>
              <a:rPr lang="en-US" sz="2200" dirty="0" err="1">
                <a:latin typeface="Cambria" pitchFamily="18" charset="0"/>
              </a:rPr>
              <a:t>Karumanchi</a:t>
            </a:r>
            <a:r>
              <a:rPr lang="en-US" sz="2200" dirty="0">
                <a:latin typeface="Cambria" pitchFamily="18" charset="0"/>
              </a:rPr>
              <a:t>.</a:t>
            </a:r>
          </a:p>
          <a:p>
            <a:pPr marL="457200" lvl="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sz="2200" dirty="0">
                <a:latin typeface="Cambria" pitchFamily="18" charset="0"/>
                <a:hlinkClick r:id="rId2"/>
              </a:rPr>
              <a:t>www.tutorialspoint.com</a:t>
            </a:r>
            <a:endParaRPr lang="en-US" sz="2200" dirty="0">
              <a:latin typeface="Cambria" pitchFamily="18" charset="0"/>
            </a:endParaRPr>
          </a:p>
          <a:p>
            <a:pPr marL="457200" lvl="0" indent="-457200">
              <a:spcBef>
                <a:spcPct val="20000"/>
              </a:spcBef>
              <a:buFont typeface="Arial" pitchFamily="34" charset="0"/>
              <a:buAutoNum type="arabicPeriod"/>
              <a:defRPr/>
            </a:pPr>
            <a:r>
              <a:rPr lang="en-US" sz="2200" dirty="0">
                <a:latin typeface="Cambria" pitchFamily="18" charset="0"/>
                <a:hlinkClick r:id="rId3"/>
              </a:rPr>
              <a:t>www.geeksforgeeks.com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7" name="Text Placeholder 3"/>
          <p:cNvSpPr txBox="1">
            <a:spLocks/>
          </p:cNvSpPr>
          <p:nvPr/>
        </p:nvSpPr>
        <p:spPr>
          <a:xfrm>
            <a:off x="1066800" y="609600"/>
            <a:ext cx="7924800" cy="685800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References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</p:txBody>
      </p:sp>
      <p:sp>
        <p:nvSpPr>
          <p:cNvPr id="18" name="Slide Number Placeholder 1"/>
          <p:cNvSpPr txBox="1">
            <a:spLocks/>
          </p:cNvSpPr>
          <p:nvPr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F82A5B-10F6-41ED-9A2B-03224D407F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dirty="0"/>
              <a:t>Goodrich, Michael T., </a:t>
            </a:r>
            <a:r>
              <a:rPr lang="en-US" dirty="0" err="1"/>
              <a:t>Tamassia</a:t>
            </a:r>
            <a:r>
              <a:rPr lang="en-US" dirty="0"/>
              <a:t>, Roberto, and Mount, David M., “Data Structures and Algorithms in C++”, Wiley Student Edition.</a:t>
            </a:r>
          </a:p>
          <a:p>
            <a:r>
              <a:rPr lang="en-US" dirty="0" err="1"/>
              <a:t>Aho</a:t>
            </a:r>
            <a:r>
              <a:rPr lang="en-US" dirty="0"/>
              <a:t>, Alfred V., </a:t>
            </a:r>
            <a:r>
              <a:rPr lang="en-US" dirty="0" err="1"/>
              <a:t>Ullman</a:t>
            </a:r>
            <a:r>
              <a:rPr lang="en-US" dirty="0"/>
              <a:t>, Jeffrey D., </a:t>
            </a:r>
            <a:r>
              <a:rPr lang="en-US" dirty="0" err="1"/>
              <a:t>Hopcroft</a:t>
            </a:r>
            <a:r>
              <a:rPr lang="en-US" dirty="0"/>
              <a:t> ,John E. “Data Structures and Algorithms”, Addison Wesley</a:t>
            </a:r>
          </a:p>
          <a:p>
            <a:pPr lvl="0"/>
            <a:r>
              <a:rPr lang="en-US" dirty="0" err="1"/>
              <a:t>Lipschutz</a:t>
            </a:r>
            <a:r>
              <a:rPr lang="en-US" dirty="0"/>
              <a:t>, Seymour, “Data Structures”, </a:t>
            </a:r>
            <a:r>
              <a:rPr lang="en-US" dirty="0" err="1"/>
              <a:t>Schaum's</a:t>
            </a:r>
            <a:r>
              <a:rPr lang="en-US" dirty="0"/>
              <a:t> Outline Series, Tata McGraw Hill.</a:t>
            </a:r>
          </a:p>
          <a:p>
            <a:pPr lvl="0"/>
            <a:r>
              <a:rPr lang="en-US" dirty="0" err="1"/>
              <a:t>Gilberg</a:t>
            </a:r>
            <a:r>
              <a:rPr lang="en-US" dirty="0"/>
              <a:t>/</a:t>
            </a:r>
            <a:r>
              <a:rPr lang="en-US" dirty="0" err="1"/>
              <a:t>Forouzan</a:t>
            </a:r>
            <a:r>
              <a:rPr lang="en-US" dirty="0"/>
              <a:t>,” Data Structure with C ,</a:t>
            </a:r>
            <a:r>
              <a:rPr lang="en-US" dirty="0" err="1"/>
              <a:t>Cengage</a:t>
            </a:r>
            <a:r>
              <a:rPr lang="en-US" dirty="0"/>
              <a:t> Learning.</a:t>
            </a:r>
          </a:p>
          <a:p>
            <a:r>
              <a:rPr lang="en-US" dirty="0" err="1"/>
              <a:t>Augenstein,Moshe</a:t>
            </a:r>
            <a:r>
              <a:rPr lang="en-US" dirty="0"/>
              <a:t> J , </a:t>
            </a:r>
            <a:r>
              <a:rPr lang="en-US" dirty="0" err="1"/>
              <a:t>Tanenbaum</a:t>
            </a:r>
            <a:r>
              <a:rPr lang="en-US"/>
              <a:t>, Aaron  M, “Data Structures using C and C++”, Prentice Hall of India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Books Recommended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5694</TotalTime>
  <Words>482</Words>
  <Application>Microsoft Office PowerPoint</Application>
  <PresentationFormat>On-screen Show (4:3)</PresentationFormat>
  <Paragraphs>72</Paragraphs>
  <Slides>9</Slides>
  <Notes>1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Cambria</vt:lpstr>
      <vt:lpstr>Casper</vt:lpstr>
      <vt:lpstr>Raleway ExtraBold</vt:lpstr>
      <vt:lpstr>Symbol</vt:lpstr>
      <vt:lpstr>Times New Roman</vt:lpstr>
      <vt:lpstr>Wingdings</vt:lpstr>
      <vt:lpstr>Office Theme</vt:lpstr>
      <vt:lpstr>Custom Design</vt:lpstr>
      <vt:lpstr>CorelDRAW</vt:lpstr>
      <vt:lpstr>PowerPoint Presentation</vt:lpstr>
      <vt:lpstr>PowerPoint Presentation</vt:lpstr>
      <vt:lpstr>Red Black Tree</vt:lpstr>
      <vt:lpstr>Lecture Objectives</vt:lpstr>
      <vt:lpstr>Contents to be covered</vt:lpstr>
      <vt:lpstr>Need of Red Black Tree</vt:lpstr>
      <vt:lpstr>Red Black Tree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cgc</dc:creator>
  <cp:lastModifiedBy>RANJIT SINGH</cp:lastModifiedBy>
  <cp:revision>529</cp:revision>
  <dcterms:created xsi:type="dcterms:W3CDTF">2013-12-12T17:34:34Z</dcterms:created>
  <dcterms:modified xsi:type="dcterms:W3CDTF">2023-06-22T07:17:44Z</dcterms:modified>
</cp:coreProperties>
</file>