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46"/>
  </p:notesMasterIdLst>
  <p:sldIdLst>
    <p:sldId id="772" r:id="rId2"/>
    <p:sldId id="339" r:id="rId3"/>
    <p:sldId id="340" r:id="rId4"/>
    <p:sldId id="729" r:id="rId5"/>
    <p:sldId id="774" r:id="rId6"/>
    <p:sldId id="778" r:id="rId7"/>
    <p:sldId id="730" r:id="rId8"/>
    <p:sldId id="732" r:id="rId9"/>
    <p:sldId id="721" r:id="rId10"/>
    <p:sldId id="713" r:id="rId11"/>
    <p:sldId id="259" r:id="rId12"/>
    <p:sldId id="722" r:id="rId13"/>
    <p:sldId id="727" r:id="rId14"/>
    <p:sldId id="738" r:id="rId15"/>
    <p:sldId id="715" r:id="rId16"/>
    <p:sldId id="338" r:id="rId17"/>
    <p:sldId id="716" r:id="rId18"/>
    <p:sldId id="773" r:id="rId19"/>
    <p:sldId id="717" r:id="rId20"/>
    <p:sldId id="734" r:id="rId21"/>
    <p:sldId id="736" r:id="rId22"/>
    <p:sldId id="737" r:id="rId23"/>
    <p:sldId id="739" r:id="rId24"/>
    <p:sldId id="677" r:id="rId25"/>
    <p:sldId id="262" r:id="rId26"/>
    <p:sldId id="263" r:id="rId27"/>
    <p:sldId id="344" r:id="rId28"/>
    <p:sldId id="335" r:id="rId29"/>
    <p:sldId id="275" r:id="rId30"/>
    <p:sldId id="740" r:id="rId31"/>
    <p:sldId id="741" r:id="rId32"/>
    <p:sldId id="682" r:id="rId33"/>
    <p:sldId id="683" r:id="rId34"/>
    <p:sldId id="735" r:id="rId35"/>
    <p:sldId id="374" r:id="rId36"/>
    <p:sldId id="373" r:id="rId37"/>
    <p:sldId id="678" r:id="rId38"/>
    <p:sldId id="679" r:id="rId39"/>
    <p:sldId id="305" r:id="rId40"/>
    <p:sldId id="306" r:id="rId41"/>
    <p:sldId id="307" r:id="rId42"/>
    <p:sldId id="779" r:id="rId43"/>
    <p:sldId id="797" r:id="rId44"/>
    <p:sldId id="269" r:id="rId45"/>
    <p:sldId id="282" r:id="rId46"/>
    <p:sldId id="780" r:id="rId47"/>
    <p:sldId id="781" r:id="rId48"/>
    <p:sldId id="308" r:id="rId49"/>
    <p:sldId id="309" r:id="rId50"/>
    <p:sldId id="310" r:id="rId51"/>
    <p:sldId id="289" r:id="rId52"/>
    <p:sldId id="311" r:id="rId53"/>
    <p:sldId id="312" r:id="rId54"/>
    <p:sldId id="313" r:id="rId55"/>
    <p:sldId id="314" r:id="rId56"/>
    <p:sldId id="316" r:id="rId57"/>
    <p:sldId id="315" r:id="rId58"/>
    <p:sldId id="273" r:id="rId59"/>
    <p:sldId id="256" r:id="rId60"/>
    <p:sldId id="385" r:id="rId61"/>
    <p:sldId id="457" r:id="rId62"/>
    <p:sldId id="462" r:id="rId63"/>
    <p:sldId id="463" r:id="rId64"/>
    <p:sldId id="465" r:id="rId65"/>
    <p:sldId id="466" r:id="rId66"/>
    <p:sldId id="446" r:id="rId67"/>
    <p:sldId id="472" r:id="rId68"/>
    <p:sldId id="258" r:id="rId69"/>
    <p:sldId id="784" r:id="rId70"/>
    <p:sldId id="274" r:id="rId71"/>
    <p:sldId id="281" r:id="rId72"/>
    <p:sldId id="260" r:id="rId73"/>
    <p:sldId id="261" r:id="rId74"/>
    <p:sldId id="790" r:id="rId75"/>
    <p:sldId id="791" r:id="rId76"/>
    <p:sldId id="792" r:id="rId77"/>
    <p:sldId id="266" r:id="rId78"/>
    <p:sldId id="381" r:id="rId79"/>
    <p:sldId id="382" r:id="rId80"/>
    <p:sldId id="383" r:id="rId81"/>
    <p:sldId id="384" r:id="rId82"/>
    <p:sldId id="793" r:id="rId83"/>
    <p:sldId id="386" r:id="rId84"/>
    <p:sldId id="389" r:id="rId85"/>
    <p:sldId id="390" r:id="rId86"/>
    <p:sldId id="391" r:id="rId87"/>
    <p:sldId id="392" r:id="rId88"/>
    <p:sldId id="393" r:id="rId89"/>
    <p:sldId id="395" r:id="rId90"/>
    <p:sldId id="396" r:id="rId91"/>
    <p:sldId id="271" r:id="rId92"/>
    <p:sldId id="408" r:id="rId93"/>
    <p:sldId id="409" r:id="rId94"/>
    <p:sldId id="796" r:id="rId95"/>
    <p:sldId id="806" r:id="rId96"/>
    <p:sldId id="807" r:id="rId97"/>
    <p:sldId id="808" r:id="rId98"/>
    <p:sldId id="809" r:id="rId99"/>
    <p:sldId id="785" r:id="rId100"/>
    <p:sldId id="276" r:id="rId101"/>
    <p:sldId id="277" r:id="rId102"/>
    <p:sldId id="278" r:id="rId103"/>
    <p:sldId id="279" r:id="rId104"/>
    <p:sldId id="280" r:id="rId105"/>
    <p:sldId id="810" r:id="rId106"/>
    <p:sldId id="816" r:id="rId107"/>
    <p:sldId id="811" r:id="rId108"/>
    <p:sldId id="812" r:id="rId109"/>
    <p:sldId id="813" r:id="rId110"/>
    <p:sldId id="814" r:id="rId111"/>
    <p:sldId id="815" r:id="rId112"/>
    <p:sldId id="865" r:id="rId113"/>
    <p:sldId id="866" r:id="rId114"/>
    <p:sldId id="867" r:id="rId115"/>
    <p:sldId id="868" r:id="rId116"/>
    <p:sldId id="876" r:id="rId117"/>
    <p:sldId id="869" r:id="rId118"/>
    <p:sldId id="877" r:id="rId119"/>
    <p:sldId id="870" r:id="rId120"/>
    <p:sldId id="878" r:id="rId121"/>
    <p:sldId id="871" r:id="rId122"/>
    <p:sldId id="879" r:id="rId123"/>
    <p:sldId id="872" r:id="rId124"/>
    <p:sldId id="880" r:id="rId125"/>
    <p:sldId id="873" r:id="rId126"/>
    <p:sldId id="881" r:id="rId127"/>
    <p:sldId id="874" r:id="rId128"/>
    <p:sldId id="882" r:id="rId129"/>
    <p:sldId id="875" r:id="rId130"/>
    <p:sldId id="293" r:id="rId131"/>
    <p:sldId id="283" r:id="rId132"/>
    <p:sldId id="284" r:id="rId133"/>
    <p:sldId id="285" r:id="rId134"/>
    <p:sldId id="286" r:id="rId135"/>
    <p:sldId id="287" r:id="rId136"/>
    <p:sldId id="288" r:id="rId137"/>
    <p:sldId id="467" r:id="rId138"/>
    <p:sldId id="468" r:id="rId139"/>
    <p:sldId id="469" r:id="rId140"/>
    <p:sldId id="476" r:id="rId141"/>
    <p:sldId id="265" r:id="rId142"/>
    <p:sldId id="401" r:id="rId143"/>
    <p:sldId id="402" r:id="rId144"/>
    <p:sldId id="403" r:id="rId1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ABB1D28-8786-4EFE-A763-B6F6BFA27B17}">
          <p14:sldIdLst>
            <p14:sldId id="772"/>
            <p14:sldId id="339"/>
            <p14:sldId id="340"/>
            <p14:sldId id="729"/>
            <p14:sldId id="774"/>
            <p14:sldId id="778"/>
            <p14:sldId id="730"/>
            <p14:sldId id="732"/>
            <p14:sldId id="721"/>
            <p14:sldId id="713"/>
            <p14:sldId id="259"/>
            <p14:sldId id="722"/>
            <p14:sldId id="727"/>
            <p14:sldId id="738"/>
            <p14:sldId id="715"/>
            <p14:sldId id="338"/>
            <p14:sldId id="716"/>
            <p14:sldId id="773"/>
            <p14:sldId id="717"/>
            <p14:sldId id="734"/>
            <p14:sldId id="736"/>
            <p14:sldId id="737"/>
            <p14:sldId id="739"/>
            <p14:sldId id="677"/>
            <p14:sldId id="262"/>
            <p14:sldId id="263"/>
            <p14:sldId id="344"/>
            <p14:sldId id="335"/>
            <p14:sldId id="275"/>
            <p14:sldId id="740"/>
            <p14:sldId id="741"/>
            <p14:sldId id="682"/>
            <p14:sldId id="683"/>
            <p14:sldId id="735"/>
            <p14:sldId id="374"/>
            <p14:sldId id="373"/>
            <p14:sldId id="678"/>
            <p14:sldId id="679"/>
            <p14:sldId id="305"/>
            <p14:sldId id="306"/>
            <p14:sldId id="307"/>
            <p14:sldId id="779"/>
            <p14:sldId id="797"/>
            <p14:sldId id="269"/>
            <p14:sldId id="282"/>
            <p14:sldId id="780"/>
            <p14:sldId id="781"/>
            <p14:sldId id="308"/>
            <p14:sldId id="309"/>
            <p14:sldId id="310"/>
            <p14:sldId id="289"/>
            <p14:sldId id="311"/>
            <p14:sldId id="312"/>
            <p14:sldId id="313"/>
            <p14:sldId id="314"/>
            <p14:sldId id="316"/>
            <p14:sldId id="315"/>
            <p14:sldId id="273"/>
            <p14:sldId id="256"/>
            <p14:sldId id="385"/>
            <p14:sldId id="457"/>
            <p14:sldId id="462"/>
            <p14:sldId id="463"/>
            <p14:sldId id="465"/>
            <p14:sldId id="466"/>
            <p14:sldId id="446"/>
            <p14:sldId id="472"/>
            <p14:sldId id="258"/>
            <p14:sldId id="784"/>
            <p14:sldId id="274"/>
            <p14:sldId id="281"/>
            <p14:sldId id="260"/>
            <p14:sldId id="261"/>
            <p14:sldId id="790"/>
            <p14:sldId id="791"/>
            <p14:sldId id="792"/>
            <p14:sldId id="266"/>
            <p14:sldId id="381"/>
            <p14:sldId id="382"/>
            <p14:sldId id="383"/>
            <p14:sldId id="384"/>
            <p14:sldId id="793"/>
            <p14:sldId id="386"/>
            <p14:sldId id="389"/>
            <p14:sldId id="390"/>
            <p14:sldId id="391"/>
            <p14:sldId id="392"/>
            <p14:sldId id="393"/>
            <p14:sldId id="395"/>
            <p14:sldId id="396"/>
            <p14:sldId id="271"/>
            <p14:sldId id="408"/>
            <p14:sldId id="409"/>
            <p14:sldId id="796"/>
            <p14:sldId id="806"/>
            <p14:sldId id="807"/>
            <p14:sldId id="808"/>
            <p14:sldId id="809"/>
            <p14:sldId id="785"/>
            <p14:sldId id="276"/>
            <p14:sldId id="277"/>
            <p14:sldId id="278"/>
            <p14:sldId id="279"/>
            <p14:sldId id="280"/>
            <p14:sldId id="810"/>
            <p14:sldId id="816"/>
            <p14:sldId id="811"/>
            <p14:sldId id="812"/>
            <p14:sldId id="813"/>
            <p14:sldId id="814"/>
            <p14:sldId id="815"/>
            <p14:sldId id="865"/>
            <p14:sldId id="866"/>
            <p14:sldId id="867"/>
            <p14:sldId id="868"/>
            <p14:sldId id="876"/>
            <p14:sldId id="869"/>
            <p14:sldId id="877"/>
            <p14:sldId id="870"/>
            <p14:sldId id="878"/>
            <p14:sldId id="871"/>
            <p14:sldId id="879"/>
            <p14:sldId id="872"/>
            <p14:sldId id="880"/>
            <p14:sldId id="873"/>
            <p14:sldId id="881"/>
            <p14:sldId id="874"/>
            <p14:sldId id="882"/>
            <p14:sldId id="875"/>
            <p14:sldId id="293"/>
            <p14:sldId id="283"/>
            <p14:sldId id="284"/>
            <p14:sldId id="285"/>
            <p14:sldId id="286"/>
            <p14:sldId id="287"/>
            <p14:sldId id="288"/>
            <p14:sldId id="467"/>
            <p14:sldId id="468"/>
            <p14:sldId id="469"/>
            <p14:sldId id="476"/>
            <p14:sldId id="265"/>
            <p14:sldId id="401"/>
            <p14:sldId id="402"/>
            <p14:sldId id="4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9" roundtripDataSignature="AMtx7mg+cVuLiVSOD/8K+YFAxcXMOnrQ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42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22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22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219" Type="http://customschemas.google.com/relationships/presentationmetadata" Target="meta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SzPts val="1400"/>
              <a:buFont typeface="Times New Roman"/>
              <a:buNone/>
            </a:pPr>
            <a:fld id="{00000000-1234-1234-1234-123412341234}" type="slidenum">
              <a:rPr lang="en-IN" sz="1400" b="0" i="0" u="none" strike="noStrike" cap="none">
                <a:latin typeface="Times New Roman"/>
                <a:ea typeface="Times New Roman"/>
                <a:cs typeface="Times New Roman"/>
                <a:sym typeface="Times New Roman"/>
              </a:rPr>
              <a:pPr marL="0" marR="0" lvl="0" indent="0" algn="r" rtl="0">
                <a:spcBef>
                  <a:spcPts val="0"/>
                </a:spcBef>
                <a:spcAft>
                  <a:spcPts val="0"/>
                </a:spcAft>
                <a:buSzPts val="1400"/>
                <a:buFont typeface="Times New Roman"/>
                <a:buNone/>
              </a:p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19C32E-5596-40C6-AC57-F1D4797EF997}"/>
              </a:ext>
            </a:extLst>
          </p:cNvPr>
          <p:cNvSpPr>
            <a:spLocks noGrp="1" noChangeArrowheads="1"/>
          </p:cNvSpPr>
          <p:nvPr>
            <p:ph type="sldNum" sz="quarter" idx="5"/>
          </p:nvPr>
        </p:nvSpPr>
        <p:spPr>
          <a:ln/>
        </p:spPr>
        <p:txBody>
          <a:bodyPr/>
          <a:lstStyle/>
          <a:p>
            <a:fld id="{1C85689C-CB72-4686-85BC-975B2C9A6784}" type="slidenum">
              <a:rPr lang="en-US" altLang="en-US"/>
              <a:pPr/>
              <a:t>15</a:t>
            </a:fld>
            <a:endParaRPr lang="en-US" altLang="en-US"/>
          </a:p>
        </p:txBody>
      </p:sp>
      <p:sp>
        <p:nvSpPr>
          <p:cNvPr id="905218" name="Rectangle 2">
            <a:extLst>
              <a:ext uri="{FF2B5EF4-FFF2-40B4-BE49-F238E27FC236}">
                <a16:creationId xmlns:a16="http://schemas.microsoft.com/office/drawing/2014/main" id="{6136A7F2-1611-4D36-B56B-4C1824EAA69A}"/>
              </a:ext>
            </a:extLst>
          </p:cNvPr>
          <p:cNvSpPr>
            <a:spLocks noGrp="1" noRot="1" noChangeAspect="1" noChangeArrowheads="1" noTextEdit="1"/>
          </p:cNvSpPr>
          <p:nvPr>
            <p:ph type="sldImg"/>
          </p:nvPr>
        </p:nvSpPr>
        <p:spPr>
          <a:xfrm>
            <a:off x="1108075" y="812800"/>
            <a:ext cx="5343525" cy="4008438"/>
          </a:xfrm>
          <a:ln/>
        </p:spPr>
      </p:sp>
      <p:sp>
        <p:nvSpPr>
          <p:cNvPr id="905219" name="Rectangle 3">
            <a:extLst>
              <a:ext uri="{FF2B5EF4-FFF2-40B4-BE49-F238E27FC236}">
                <a16:creationId xmlns:a16="http://schemas.microsoft.com/office/drawing/2014/main" id="{64590FB4-C96F-48E6-8643-0673036EDC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EA9218-47D6-47F9-BA85-593E219CE490}"/>
              </a:ext>
            </a:extLst>
          </p:cNvPr>
          <p:cNvSpPr>
            <a:spLocks noGrp="1" noChangeArrowheads="1"/>
          </p:cNvSpPr>
          <p:nvPr>
            <p:ph type="sldNum" sz="quarter" idx="5"/>
          </p:nvPr>
        </p:nvSpPr>
        <p:spPr>
          <a:ln/>
        </p:spPr>
        <p:txBody>
          <a:bodyPr/>
          <a:lstStyle/>
          <a:p>
            <a:fld id="{E85A5FF6-954B-4BD3-8820-2C5309C73BB2}" type="slidenum">
              <a:rPr lang="en-US" altLang="en-US"/>
              <a:pPr/>
              <a:t>17</a:t>
            </a:fld>
            <a:endParaRPr lang="en-US" altLang="en-US"/>
          </a:p>
        </p:txBody>
      </p:sp>
      <p:sp>
        <p:nvSpPr>
          <p:cNvPr id="906242" name="Rectangle 2">
            <a:extLst>
              <a:ext uri="{FF2B5EF4-FFF2-40B4-BE49-F238E27FC236}">
                <a16:creationId xmlns:a16="http://schemas.microsoft.com/office/drawing/2014/main" id="{8C29F515-9CC4-40DE-AC67-005F0AA8C399}"/>
              </a:ext>
            </a:extLst>
          </p:cNvPr>
          <p:cNvSpPr>
            <a:spLocks noGrp="1" noRot="1" noChangeAspect="1" noChangeArrowheads="1" noTextEdit="1"/>
          </p:cNvSpPr>
          <p:nvPr>
            <p:ph type="sldImg"/>
          </p:nvPr>
        </p:nvSpPr>
        <p:spPr>
          <a:xfrm>
            <a:off x="1108075" y="812800"/>
            <a:ext cx="5343525" cy="4008438"/>
          </a:xfrm>
          <a:ln/>
        </p:spPr>
      </p:sp>
      <p:sp>
        <p:nvSpPr>
          <p:cNvPr id="906243" name="Rectangle 3">
            <a:extLst>
              <a:ext uri="{FF2B5EF4-FFF2-40B4-BE49-F238E27FC236}">
                <a16:creationId xmlns:a16="http://schemas.microsoft.com/office/drawing/2014/main" id="{8D4C23F0-B602-46A1-B746-A38C01C113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3D5736-F9F4-4607-905C-9043FF356215}"/>
              </a:ext>
            </a:extLst>
          </p:cNvPr>
          <p:cNvSpPr>
            <a:spLocks noGrp="1" noChangeArrowheads="1"/>
          </p:cNvSpPr>
          <p:nvPr>
            <p:ph type="sldNum" sz="quarter" idx="5"/>
          </p:nvPr>
        </p:nvSpPr>
        <p:spPr>
          <a:ln/>
        </p:spPr>
        <p:txBody>
          <a:bodyPr/>
          <a:lstStyle/>
          <a:p>
            <a:fld id="{4CDC45E7-2DDA-4B4C-BB18-3ABCDEBE3478}" type="slidenum">
              <a:rPr lang="en-US" altLang="en-US"/>
              <a:pPr/>
              <a:t>19</a:t>
            </a:fld>
            <a:endParaRPr lang="en-US" altLang="en-US"/>
          </a:p>
        </p:txBody>
      </p:sp>
      <p:sp>
        <p:nvSpPr>
          <p:cNvPr id="907266" name="Rectangle 2">
            <a:extLst>
              <a:ext uri="{FF2B5EF4-FFF2-40B4-BE49-F238E27FC236}">
                <a16:creationId xmlns:a16="http://schemas.microsoft.com/office/drawing/2014/main" id="{8883B121-6FC5-491D-81FD-DEF7B68E4993}"/>
              </a:ext>
            </a:extLst>
          </p:cNvPr>
          <p:cNvSpPr>
            <a:spLocks noGrp="1" noRot="1" noChangeAspect="1" noChangeArrowheads="1" noTextEdit="1"/>
          </p:cNvSpPr>
          <p:nvPr>
            <p:ph type="sldImg"/>
          </p:nvPr>
        </p:nvSpPr>
        <p:spPr>
          <a:xfrm>
            <a:off x="1108075" y="812800"/>
            <a:ext cx="5343525" cy="4008438"/>
          </a:xfrm>
          <a:ln/>
        </p:spPr>
      </p:sp>
      <p:sp>
        <p:nvSpPr>
          <p:cNvPr id="907267" name="Rectangle 3">
            <a:extLst>
              <a:ext uri="{FF2B5EF4-FFF2-40B4-BE49-F238E27FC236}">
                <a16:creationId xmlns:a16="http://schemas.microsoft.com/office/drawing/2014/main" id="{D3DCD639-7119-4A1D-871A-0A52C5B319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BB7EAA-39D6-44B1-834C-2535D7902A48}"/>
              </a:ext>
            </a:extLst>
          </p:cNvPr>
          <p:cNvSpPr>
            <a:spLocks noGrp="1" noChangeArrowheads="1"/>
          </p:cNvSpPr>
          <p:nvPr>
            <p:ph type="sldNum" sz="quarter" idx="5"/>
          </p:nvPr>
        </p:nvSpPr>
        <p:spPr>
          <a:ln/>
        </p:spPr>
        <p:txBody>
          <a:bodyPr/>
          <a:lstStyle/>
          <a:p>
            <a:fld id="{208ABA1F-C5DD-4DEA-8DFD-667D2566377E}" type="slidenum">
              <a:rPr lang="en-US" altLang="en-US"/>
              <a:pPr/>
              <a:t>20</a:t>
            </a:fld>
            <a:endParaRPr lang="en-US" altLang="en-US"/>
          </a:p>
        </p:txBody>
      </p:sp>
      <p:sp>
        <p:nvSpPr>
          <p:cNvPr id="978946" name="Rectangle 2">
            <a:extLst>
              <a:ext uri="{FF2B5EF4-FFF2-40B4-BE49-F238E27FC236}">
                <a16:creationId xmlns:a16="http://schemas.microsoft.com/office/drawing/2014/main" id="{46B1229B-A5B6-4EB5-A813-87CCE69ABFA2}"/>
              </a:ext>
            </a:extLst>
          </p:cNvPr>
          <p:cNvSpPr>
            <a:spLocks noGrp="1" noRot="1" noChangeAspect="1" noChangeArrowheads="1" noTextEdit="1"/>
          </p:cNvSpPr>
          <p:nvPr>
            <p:ph type="sldImg"/>
          </p:nvPr>
        </p:nvSpPr>
        <p:spPr>
          <a:xfrm>
            <a:off x="1108075" y="812800"/>
            <a:ext cx="5343525" cy="4008438"/>
          </a:xfrm>
          <a:ln/>
        </p:spPr>
      </p:sp>
      <p:sp>
        <p:nvSpPr>
          <p:cNvPr id="978947" name="Rectangle 3">
            <a:extLst>
              <a:ext uri="{FF2B5EF4-FFF2-40B4-BE49-F238E27FC236}">
                <a16:creationId xmlns:a16="http://schemas.microsoft.com/office/drawing/2014/main" id="{404F8B82-6140-47B8-BE5E-11CFD309B3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D616EF-C770-49AA-A12A-BFF5B6632D4B}"/>
              </a:ext>
            </a:extLst>
          </p:cNvPr>
          <p:cNvSpPr>
            <a:spLocks noGrp="1" noChangeArrowheads="1"/>
          </p:cNvSpPr>
          <p:nvPr>
            <p:ph type="sldNum" sz="quarter" idx="5"/>
          </p:nvPr>
        </p:nvSpPr>
        <p:spPr>
          <a:ln/>
        </p:spPr>
        <p:txBody>
          <a:bodyPr/>
          <a:lstStyle/>
          <a:p>
            <a:fld id="{04E80681-D9F4-4FD3-9A14-94273A672537}" type="slidenum">
              <a:rPr lang="en-US" altLang="en-US"/>
              <a:pPr/>
              <a:t>21</a:t>
            </a:fld>
            <a:endParaRPr lang="en-US" altLang="en-US"/>
          </a:p>
        </p:txBody>
      </p:sp>
      <p:sp>
        <p:nvSpPr>
          <p:cNvPr id="983042" name="Rectangle 2">
            <a:extLst>
              <a:ext uri="{FF2B5EF4-FFF2-40B4-BE49-F238E27FC236}">
                <a16:creationId xmlns:a16="http://schemas.microsoft.com/office/drawing/2014/main" id="{D57734AB-AC66-4B2A-B80E-36C938CB3824}"/>
              </a:ext>
            </a:extLst>
          </p:cNvPr>
          <p:cNvSpPr>
            <a:spLocks noGrp="1" noRot="1" noChangeAspect="1" noChangeArrowheads="1" noTextEdit="1"/>
          </p:cNvSpPr>
          <p:nvPr>
            <p:ph type="sldImg"/>
          </p:nvPr>
        </p:nvSpPr>
        <p:spPr>
          <a:xfrm>
            <a:off x="1108075" y="812800"/>
            <a:ext cx="5343525" cy="4008438"/>
          </a:xfrm>
          <a:ln/>
        </p:spPr>
      </p:sp>
      <p:sp>
        <p:nvSpPr>
          <p:cNvPr id="983043" name="Rectangle 3">
            <a:extLst>
              <a:ext uri="{FF2B5EF4-FFF2-40B4-BE49-F238E27FC236}">
                <a16:creationId xmlns:a16="http://schemas.microsoft.com/office/drawing/2014/main" id="{2D039B91-73E6-4379-9C0C-DD7E36FC029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6EEBC5-48EB-4F75-859B-7E255D47F120}"/>
              </a:ext>
            </a:extLst>
          </p:cNvPr>
          <p:cNvSpPr>
            <a:spLocks noGrp="1" noChangeArrowheads="1"/>
          </p:cNvSpPr>
          <p:nvPr>
            <p:ph type="sldNum" sz="quarter" idx="5"/>
          </p:nvPr>
        </p:nvSpPr>
        <p:spPr>
          <a:ln/>
        </p:spPr>
        <p:txBody>
          <a:bodyPr/>
          <a:lstStyle/>
          <a:p>
            <a:fld id="{802994C1-3F9D-4A99-B3C1-83A27588D902}" type="slidenum">
              <a:rPr lang="en-US" altLang="en-US"/>
              <a:pPr/>
              <a:t>22</a:t>
            </a:fld>
            <a:endParaRPr lang="en-US" altLang="en-US"/>
          </a:p>
        </p:txBody>
      </p:sp>
      <p:sp>
        <p:nvSpPr>
          <p:cNvPr id="987138" name="Rectangle 2">
            <a:extLst>
              <a:ext uri="{FF2B5EF4-FFF2-40B4-BE49-F238E27FC236}">
                <a16:creationId xmlns:a16="http://schemas.microsoft.com/office/drawing/2014/main" id="{53DBE654-5EB5-4664-B1A1-48BA3946BCD4}"/>
              </a:ext>
            </a:extLst>
          </p:cNvPr>
          <p:cNvSpPr>
            <a:spLocks noGrp="1" noRot="1" noChangeAspect="1" noChangeArrowheads="1" noTextEdit="1"/>
          </p:cNvSpPr>
          <p:nvPr>
            <p:ph type="sldImg"/>
          </p:nvPr>
        </p:nvSpPr>
        <p:spPr>
          <a:xfrm>
            <a:off x="1108075" y="812800"/>
            <a:ext cx="5343525" cy="4008438"/>
          </a:xfrm>
          <a:ln/>
        </p:spPr>
      </p:sp>
      <p:sp>
        <p:nvSpPr>
          <p:cNvPr id="987139" name="Rectangle 3">
            <a:extLst>
              <a:ext uri="{FF2B5EF4-FFF2-40B4-BE49-F238E27FC236}">
                <a16:creationId xmlns:a16="http://schemas.microsoft.com/office/drawing/2014/main" id="{6BBADED1-C967-4D00-A02E-38F2FB8DBF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AD5147-65D8-405A-95BB-51752EB4C1AF}"/>
              </a:ext>
            </a:extLst>
          </p:cNvPr>
          <p:cNvSpPr>
            <a:spLocks noGrp="1" noChangeArrowheads="1"/>
          </p:cNvSpPr>
          <p:nvPr>
            <p:ph type="sldNum" sz="quarter" idx="5"/>
          </p:nvPr>
        </p:nvSpPr>
        <p:spPr>
          <a:ln/>
        </p:spPr>
        <p:txBody>
          <a:bodyPr/>
          <a:lstStyle/>
          <a:p>
            <a:fld id="{BEAC25DC-3FD4-455C-9C1A-4D44F22C90D3}" type="slidenum">
              <a:rPr lang="en-US" altLang="en-US"/>
              <a:pPr/>
              <a:t>23</a:t>
            </a:fld>
            <a:endParaRPr lang="en-US" altLang="en-US"/>
          </a:p>
        </p:txBody>
      </p:sp>
      <p:sp>
        <p:nvSpPr>
          <p:cNvPr id="991234" name="Rectangle 2">
            <a:extLst>
              <a:ext uri="{FF2B5EF4-FFF2-40B4-BE49-F238E27FC236}">
                <a16:creationId xmlns:a16="http://schemas.microsoft.com/office/drawing/2014/main" id="{C503472B-B3F3-4604-8AEC-7D94B9C1A61F}"/>
              </a:ext>
            </a:extLst>
          </p:cNvPr>
          <p:cNvSpPr>
            <a:spLocks noGrp="1" noRot="1" noChangeAspect="1" noChangeArrowheads="1" noTextEdit="1"/>
          </p:cNvSpPr>
          <p:nvPr>
            <p:ph type="sldImg"/>
          </p:nvPr>
        </p:nvSpPr>
        <p:spPr>
          <a:xfrm>
            <a:off x="1108075" y="812800"/>
            <a:ext cx="5343525" cy="4008438"/>
          </a:xfrm>
          <a:ln/>
        </p:spPr>
      </p:sp>
      <p:sp>
        <p:nvSpPr>
          <p:cNvPr id="991235" name="Rectangle 3">
            <a:extLst>
              <a:ext uri="{FF2B5EF4-FFF2-40B4-BE49-F238E27FC236}">
                <a16:creationId xmlns:a16="http://schemas.microsoft.com/office/drawing/2014/main" id="{8283717B-2CE8-4992-BB0B-9E1B36875AC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062C121-8A5E-41B2-BBCE-B185D181FBFE}"/>
              </a:ext>
            </a:extLst>
          </p:cNvPr>
          <p:cNvSpPr>
            <a:spLocks noGrp="1" noChangeArrowheads="1"/>
          </p:cNvSpPr>
          <p:nvPr>
            <p:ph type="sldNum" sz="quarter" idx="5"/>
          </p:nvPr>
        </p:nvSpPr>
        <p:spPr>
          <a:ln/>
        </p:spPr>
        <p:txBody>
          <a:bodyPr/>
          <a:lstStyle/>
          <a:p>
            <a:fld id="{B1E9BA3A-8914-4DB1-8CEF-BF44AAC485BC}" type="slidenum">
              <a:rPr lang="en-US" altLang="en-US"/>
              <a:pPr/>
              <a:t>24</a:t>
            </a:fld>
            <a:endParaRPr lang="en-US" altLang="en-US"/>
          </a:p>
        </p:txBody>
      </p:sp>
      <p:sp>
        <p:nvSpPr>
          <p:cNvPr id="910338" name="Rectangle 2">
            <a:extLst>
              <a:ext uri="{FF2B5EF4-FFF2-40B4-BE49-F238E27FC236}">
                <a16:creationId xmlns:a16="http://schemas.microsoft.com/office/drawing/2014/main" id="{7A1A4E11-F15A-4C52-9F97-40A793F57EFF}"/>
              </a:ext>
            </a:extLst>
          </p:cNvPr>
          <p:cNvSpPr>
            <a:spLocks noGrp="1" noRot="1" noChangeAspect="1" noChangeArrowheads="1" noTextEdit="1"/>
          </p:cNvSpPr>
          <p:nvPr>
            <p:ph type="sldImg"/>
          </p:nvPr>
        </p:nvSpPr>
        <p:spPr>
          <a:xfrm>
            <a:off x="1108075" y="812800"/>
            <a:ext cx="5343525" cy="4008438"/>
          </a:xfrm>
          <a:ln/>
        </p:spPr>
      </p:sp>
      <p:sp>
        <p:nvSpPr>
          <p:cNvPr id="910339" name="Rectangle 3">
            <a:extLst>
              <a:ext uri="{FF2B5EF4-FFF2-40B4-BE49-F238E27FC236}">
                <a16:creationId xmlns:a16="http://schemas.microsoft.com/office/drawing/2014/main" id="{BB6DDA68-FB3F-4802-B213-F42D438597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BE1CB15-6B0D-49CC-BA98-B346F7D0B6DB}"/>
              </a:ext>
            </a:extLst>
          </p:cNvPr>
          <p:cNvSpPr>
            <a:spLocks noGrp="1" noChangeArrowheads="1"/>
          </p:cNvSpPr>
          <p:nvPr>
            <p:ph type="sldNum" sz="quarter" idx="5"/>
          </p:nvPr>
        </p:nvSpPr>
        <p:spPr>
          <a:ln/>
        </p:spPr>
        <p:txBody>
          <a:bodyPr/>
          <a:lstStyle/>
          <a:p>
            <a:fld id="{2557CB7E-A06A-44F5-B5A1-3ECA4BC6F51D}" type="slidenum">
              <a:rPr lang="en-US" altLang="en-US"/>
              <a:pPr/>
              <a:t>30</a:t>
            </a:fld>
            <a:endParaRPr lang="en-US" altLang="en-US"/>
          </a:p>
        </p:txBody>
      </p:sp>
      <p:sp>
        <p:nvSpPr>
          <p:cNvPr id="997378" name="Rectangle 2">
            <a:extLst>
              <a:ext uri="{FF2B5EF4-FFF2-40B4-BE49-F238E27FC236}">
                <a16:creationId xmlns:a16="http://schemas.microsoft.com/office/drawing/2014/main" id="{6855A757-AD36-4DD7-B72C-CFBCBDAFC052}"/>
              </a:ext>
            </a:extLst>
          </p:cNvPr>
          <p:cNvSpPr>
            <a:spLocks noGrp="1" noRot="1" noChangeAspect="1" noChangeArrowheads="1" noTextEdit="1"/>
          </p:cNvSpPr>
          <p:nvPr>
            <p:ph type="sldImg"/>
          </p:nvPr>
        </p:nvSpPr>
        <p:spPr>
          <a:xfrm>
            <a:off x="1108075" y="812800"/>
            <a:ext cx="5343525" cy="4008438"/>
          </a:xfrm>
          <a:ln/>
        </p:spPr>
      </p:sp>
      <p:sp>
        <p:nvSpPr>
          <p:cNvPr id="997379" name="Rectangle 3">
            <a:extLst>
              <a:ext uri="{FF2B5EF4-FFF2-40B4-BE49-F238E27FC236}">
                <a16:creationId xmlns:a16="http://schemas.microsoft.com/office/drawing/2014/main" id="{004F7BC1-AE4C-4448-B49E-97E950F2935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6609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4572E59-5430-481A-9E21-8C94FDB44B10}"/>
              </a:ext>
            </a:extLst>
          </p:cNvPr>
          <p:cNvSpPr>
            <a:spLocks noGrp="1" noChangeArrowheads="1"/>
          </p:cNvSpPr>
          <p:nvPr>
            <p:ph type="sldNum" sz="quarter" idx="5"/>
          </p:nvPr>
        </p:nvSpPr>
        <p:spPr>
          <a:ln/>
        </p:spPr>
        <p:txBody>
          <a:bodyPr/>
          <a:lstStyle/>
          <a:p>
            <a:fld id="{35BF7209-4CAE-4321-9C29-BA530D6EF970}" type="slidenum">
              <a:rPr lang="en-US" altLang="en-US"/>
              <a:pPr/>
              <a:t>31</a:t>
            </a:fld>
            <a:endParaRPr lang="en-US" altLang="en-US"/>
          </a:p>
        </p:txBody>
      </p:sp>
      <p:sp>
        <p:nvSpPr>
          <p:cNvPr id="999426" name="Rectangle 2">
            <a:extLst>
              <a:ext uri="{FF2B5EF4-FFF2-40B4-BE49-F238E27FC236}">
                <a16:creationId xmlns:a16="http://schemas.microsoft.com/office/drawing/2014/main" id="{00D18A47-04A8-4CCD-88C6-AC76A2519C10}"/>
              </a:ext>
            </a:extLst>
          </p:cNvPr>
          <p:cNvSpPr>
            <a:spLocks noGrp="1" noRot="1" noChangeAspect="1" noChangeArrowheads="1" noTextEdit="1"/>
          </p:cNvSpPr>
          <p:nvPr>
            <p:ph type="sldImg"/>
          </p:nvPr>
        </p:nvSpPr>
        <p:spPr>
          <a:xfrm>
            <a:off x="1108075" y="812800"/>
            <a:ext cx="5343525" cy="4008438"/>
          </a:xfrm>
          <a:ln/>
        </p:spPr>
      </p:sp>
      <p:sp>
        <p:nvSpPr>
          <p:cNvPr id="999427" name="Rectangle 3">
            <a:extLst>
              <a:ext uri="{FF2B5EF4-FFF2-40B4-BE49-F238E27FC236}">
                <a16:creationId xmlns:a16="http://schemas.microsoft.com/office/drawing/2014/main" id="{90D4EB69-D282-4F08-98BF-C2229928F49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3095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8CDE3B-5EE2-4BE1-A7E6-E9D751B1ECE0}"/>
              </a:ext>
            </a:extLst>
          </p:cNvPr>
          <p:cNvSpPr>
            <a:spLocks noGrp="1" noChangeArrowheads="1"/>
          </p:cNvSpPr>
          <p:nvPr>
            <p:ph type="sldNum" sz="quarter" idx="5"/>
          </p:nvPr>
        </p:nvSpPr>
        <p:spPr>
          <a:ln/>
        </p:spPr>
        <p:txBody>
          <a:bodyPr/>
          <a:lstStyle/>
          <a:p>
            <a:fld id="{1EFA1902-E9FD-4F80-8417-451079584700}" type="slidenum">
              <a:rPr lang="en-US" altLang="en-US"/>
              <a:pPr/>
              <a:t>4</a:t>
            </a:fld>
            <a:endParaRPr lang="en-US" altLang="en-US"/>
          </a:p>
        </p:txBody>
      </p:sp>
      <p:sp>
        <p:nvSpPr>
          <p:cNvPr id="967682" name="Rectangle 2">
            <a:extLst>
              <a:ext uri="{FF2B5EF4-FFF2-40B4-BE49-F238E27FC236}">
                <a16:creationId xmlns:a16="http://schemas.microsoft.com/office/drawing/2014/main" id="{027939B3-BF32-4697-A518-CA60A4C4F965}"/>
              </a:ext>
            </a:extLst>
          </p:cNvPr>
          <p:cNvSpPr>
            <a:spLocks noGrp="1" noRot="1" noChangeAspect="1" noChangeArrowheads="1" noTextEdit="1"/>
          </p:cNvSpPr>
          <p:nvPr>
            <p:ph type="sldImg"/>
          </p:nvPr>
        </p:nvSpPr>
        <p:spPr>
          <a:xfrm>
            <a:off x="1108075" y="812800"/>
            <a:ext cx="5343525" cy="4008438"/>
          </a:xfrm>
          <a:ln/>
        </p:spPr>
      </p:sp>
      <p:sp>
        <p:nvSpPr>
          <p:cNvPr id="967683" name="Rectangle 3">
            <a:extLst>
              <a:ext uri="{FF2B5EF4-FFF2-40B4-BE49-F238E27FC236}">
                <a16:creationId xmlns:a16="http://schemas.microsoft.com/office/drawing/2014/main" id="{8A42A607-750E-427A-B203-911103B7BC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BFC033-DA9A-4C98-8D22-05096A78E717}"/>
              </a:ext>
            </a:extLst>
          </p:cNvPr>
          <p:cNvSpPr>
            <a:spLocks noGrp="1" noChangeArrowheads="1"/>
          </p:cNvSpPr>
          <p:nvPr>
            <p:ph type="sldNum" sz="quarter" idx="5"/>
          </p:nvPr>
        </p:nvSpPr>
        <p:spPr>
          <a:ln/>
        </p:spPr>
        <p:txBody>
          <a:bodyPr/>
          <a:lstStyle/>
          <a:p>
            <a:fld id="{3FB07A43-1B18-42E9-85CC-535B3735A969}" type="slidenum">
              <a:rPr lang="en-US" altLang="en-US"/>
              <a:pPr/>
              <a:t>32</a:t>
            </a:fld>
            <a:endParaRPr lang="en-US" altLang="en-US"/>
          </a:p>
        </p:txBody>
      </p:sp>
      <p:sp>
        <p:nvSpPr>
          <p:cNvPr id="912386" name="Rectangle 2">
            <a:extLst>
              <a:ext uri="{FF2B5EF4-FFF2-40B4-BE49-F238E27FC236}">
                <a16:creationId xmlns:a16="http://schemas.microsoft.com/office/drawing/2014/main" id="{BFF1E8CE-D086-4BE2-B115-68775C11C4E9}"/>
              </a:ext>
            </a:extLst>
          </p:cNvPr>
          <p:cNvSpPr>
            <a:spLocks noGrp="1" noRot="1" noChangeAspect="1" noChangeArrowheads="1" noTextEdit="1"/>
          </p:cNvSpPr>
          <p:nvPr>
            <p:ph type="sldImg"/>
          </p:nvPr>
        </p:nvSpPr>
        <p:spPr>
          <a:xfrm>
            <a:off x="1108075" y="812800"/>
            <a:ext cx="5343525" cy="4008438"/>
          </a:xfrm>
          <a:ln/>
        </p:spPr>
      </p:sp>
      <p:sp>
        <p:nvSpPr>
          <p:cNvPr id="912387" name="Rectangle 3">
            <a:extLst>
              <a:ext uri="{FF2B5EF4-FFF2-40B4-BE49-F238E27FC236}">
                <a16:creationId xmlns:a16="http://schemas.microsoft.com/office/drawing/2014/main" id="{98717036-185F-43A6-9194-7DBD0EFBCAD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22459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3218B5-C54A-4E1B-9DD5-39329701FC9C}"/>
              </a:ext>
            </a:extLst>
          </p:cNvPr>
          <p:cNvSpPr>
            <a:spLocks noGrp="1" noChangeArrowheads="1"/>
          </p:cNvSpPr>
          <p:nvPr>
            <p:ph type="sldNum" sz="quarter" idx="5"/>
          </p:nvPr>
        </p:nvSpPr>
        <p:spPr>
          <a:ln/>
        </p:spPr>
        <p:txBody>
          <a:bodyPr/>
          <a:lstStyle/>
          <a:p>
            <a:fld id="{933BC131-F9E1-4CC5-BB3E-E8BFB71C9725}" type="slidenum">
              <a:rPr lang="en-US" altLang="en-US"/>
              <a:pPr/>
              <a:t>33</a:t>
            </a:fld>
            <a:endParaRPr lang="en-US" altLang="en-US"/>
          </a:p>
        </p:txBody>
      </p:sp>
      <p:sp>
        <p:nvSpPr>
          <p:cNvPr id="913410" name="Rectangle 2">
            <a:extLst>
              <a:ext uri="{FF2B5EF4-FFF2-40B4-BE49-F238E27FC236}">
                <a16:creationId xmlns:a16="http://schemas.microsoft.com/office/drawing/2014/main" id="{18288BB7-8A15-4470-95BF-6B89977FF266}"/>
              </a:ext>
            </a:extLst>
          </p:cNvPr>
          <p:cNvSpPr>
            <a:spLocks noGrp="1" noRot="1" noChangeAspect="1" noChangeArrowheads="1" noTextEdit="1"/>
          </p:cNvSpPr>
          <p:nvPr>
            <p:ph type="sldImg"/>
          </p:nvPr>
        </p:nvSpPr>
        <p:spPr>
          <a:xfrm>
            <a:off x="1108075" y="812800"/>
            <a:ext cx="5343525" cy="4008438"/>
          </a:xfrm>
          <a:ln/>
        </p:spPr>
      </p:sp>
      <p:sp>
        <p:nvSpPr>
          <p:cNvPr id="913411" name="Rectangle 3">
            <a:extLst>
              <a:ext uri="{FF2B5EF4-FFF2-40B4-BE49-F238E27FC236}">
                <a16:creationId xmlns:a16="http://schemas.microsoft.com/office/drawing/2014/main" id="{7306551E-D637-4BCA-9A91-B72E00E9A7F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93904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42E25E-5246-4E0A-AD48-11DE3CFEE8C4}"/>
              </a:ext>
            </a:extLst>
          </p:cNvPr>
          <p:cNvSpPr>
            <a:spLocks noGrp="1" noChangeArrowheads="1"/>
          </p:cNvSpPr>
          <p:nvPr>
            <p:ph type="sldNum" sz="quarter" idx="5"/>
          </p:nvPr>
        </p:nvSpPr>
        <p:spPr>
          <a:ln/>
        </p:spPr>
        <p:txBody>
          <a:bodyPr/>
          <a:lstStyle/>
          <a:p>
            <a:fld id="{E639B941-AAD1-4D2A-A802-85B605A92893}" type="slidenum">
              <a:rPr lang="en-US" altLang="en-US"/>
              <a:pPr/>
              <a:t>34</a:t>
            </a:fld>
            <a:endParaRPr lang="en-US" altLang="en-US"/>
          </a:p>
        </p:txBody>
      </p:sp>
      <p:sp>
        <p:nvSpPr>
          <p:cNvPr id="980994" name="Rectangle 2">
            <a:extLst>
              <a:ext uri="{FF2B5EF4-FFF2-40B4-BE49-F238E27FC236}">
                <a16:creationId xmlns:a16="http://schemas.microsoft.com/office/drawing/2014/main" id="{068C2564-FC44-4853-96EE-8D97FC6BAD3B}"/>
              </a:ext>
            </a:extLst>
          </p:cNvPr>
          <p:cNvSpPr>
            <a:spLocks noGrp="1" noRot="1" noChangeAspect="1" noChangeArrowheads="1" noTextEdit="1"/>
          </p:cNvSpPr>
          <p:nvPr>
            <p:ph type="sldImg"/>
          </p:nvPr>
        </p:nvSpPr>
        <p:spPr>
          <a:xfrm>
            <a:off x="1108075" y="812800"/>
            <a:ext cx="5343525" cy="4008438"/>
          </a:xfrm>
          <a:ln/>
        </p:spPr>
      </p:sp>
      <p:sp>
        <p:nvSpPr>
          <p:cNvPr id="980995" name="Rectangle 3">
            <a:extLst>
              <a:ext uri="{FF2B5EF4-FFF2-40B4-BE49-F238E27FC236}">
                <a16:creationId xmlns:a16="http://schemas.microsoft.com/office/drawing/2014/main" id="{F1D3D99F-CF3D-479E-95A2-7CD0EFE09D0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4426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E9B45FB-FA60-4D34-B4D5-4A1AA278F30C}"/>
              </a:ext>
            </a:extLst>
          </p:cNvPr>
          <p:cNvSpPr>
            <a:spLocks noGrp="1" noChangeArrowheads="1"/>
          </p:cNvSpPr>
          <p:nvPr>
            <p:ph type="sldNum" sz="quarter" idx="5"/>
          </p:nvPr>
        </p:nvSpPr>
        <p:spPr>
          <a:ln/>
        </p:spPr>
        <p:txBody>
          <a:bodyPr/>
          <a:lstStyle/>
          <a:p>
            <a:fld id="{9657564A-B91A-489A-860B-0E4FB6FE96B7}" type="slidenum">
              <a:rPr lang="en-US" altLang="en-US"/>
              <a:pPr/>
              <a:t>37</a:t>
            </a:fld>
            <a:endParaRPr lang="en-US" altLang="en-US"/>
          </a:p>
        </p:txBody>
      </p:sp>
      <p:sp>
        <p:nvSpPr>
          <p:cNvPr id="915458" name="Rectangle 2">
            <a:extLst>
              <a:ext uri="{FF2B5EF4-FFF2-40B4-BE49-F238E27FC236}">
                <a16:creationId xmlns:a16="http://schemas.microsoft.com/office/drawing/2014/main" id="{C6AF891B-625D-4047-9883-7BE2B7E0D070}"/>
              </a:ext>
            </a:extLst>
          </p:cNvPr>
          <p:cNvSpPr>
            <a:spLocks noGrp="1" noRot="1" noChangeAspect="1" noChangeArrowheads="1" noTextEdit="1"/>
          </p:cNvSpPr>
          <p:nvPr>
            <p:ph type="sldImg"/>
          </p:nvPr>
        </p:nvSpPr>
        <p:spPr>
          <a:xfrm>
            <a:off x="1108075" y="812800"/>
            <a:ext cx="5343525" cy="4008438"/>
          </a:xfrm>
          <a:ln/>
        </p:spPr>
      </p:sp>
      <p:sp>
        <p:nvSpPr>
          <p:cNvPr id="915459" name="Rectangle 3">
            <a:extLst>
              <a:ext uri="{FF2B5EF4-FFF2-40B4-BE49-F238E27FC236}">
                <a16:creationId xmlns:a16="http://schemas.microsoft.com/office/drawing/2014/main" id="{999E61F8-9AAB-4956-887F-170D70E4ECD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5715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E79DE8-76A1-4B1F-A521-66B7F4256378}"/>
              </a:ext>
            </a:extLst>
          </p:cNvPr>
          <p:cNvSpPr>
            <a:spLocks noGrp="1" noChangeArrowheads="1"/>
          </p:cNvSpPr>
          <p:nvPr>
            <p:ph type="sldNum" sz="quarter" idx="5"/>
          </p:nvPr>
        </p:nvSpPr>
        <p:spPr>
          <a:ln/>
        </p:spPr>
        <p:txBody>
          <a:bodyPr/>
          <a:lstStyle/>
          <a:p>
            <a:fld id="{8E486BC0-6315-4798-AEF2-E26AEC8BA2AF}" type="slidenum">
              <a:rPr lang="en-US" altLang="en-US"/>
              <a:pPr/>
              <a:t>38</a:t>
            </a:fld>
            <a:endParaRPr lang="en-US" altLang="en-US"/>
          </a:p>
        </p:txBody>
      </p:sp>
      <p:sp>
        <p:nvSpPr>
          <p:cNvPr id="916482" name="Rectangle 2">
            <a:extLst>
              <a:ext uri="{FF2B5EF4-FFF2-40B4-BE49-F238E27FC236}">
                <a16:creationId xmlns:a16="http://schemas.microsoft.com/office/drawing/2014/main" id="{C494C954-45ED-4E7E-AF17-342FE64753B5}"/>
              </a:ext>
            </a:extLst>
          </p:cNvPr>
          <p:cNvSpPr>
            <a:spLocks noGrp="1" noRot="1" noChangeAspect="1" noChangeArrowheads="1" noTextEdit="1"/>
          </p:cNvSpPr>
          <p:nvPr>
            <p:ph type="sldImg"/>
          </p:nvPr>
        </p:nvSpPr>
        <p:spPr>
          <a:xfrm>
            <a:off x="1108075" y="812800"/>
            <a:ext cx="5343525" cy="4008438"/>
          </a:xfrm>
          <a:ln/>
        </p:spPr>
      </p:sp>
      <p:sp>
        <p:nvSpPr>
          <p:cNvPr id="916483" name="Rectangle 3">
            <a:extLst>
              <a:ext uri="{FF2B5EF4-FFF2-40B4-BE49-F238E27FC236}">
                <a16:creationId xmlns:a16="http://schemas.microsoft.com/office/drawing/2014/main" id="{1DDEC450-60E3-4D05-92EF-385AB6F0B38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0614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BEBE0BCA-99E9-4878-A2E5-790AA7284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702030302020204" pitchFamily="66" charset="0"/>
                <a:ea typeface="ＭＳ Ｐゴシック" panose="020B0600070205080204" pitchFamily="34" charset="-128"/>
              </a:defRPr>
            </a:lvl1pPr>
            <a:lvl2pPr marL="37931725" indent="-37474525">
              <a:defRPr sz="1600">
                <a:solidFill>
                  <a:schemeClr val="tx1"/>
                </a:solidFill>
                <a:latin typeface="Comic Sans MS" panose="030F0702030302020204" pitchFamily="66" charset="0"/>
                <a:ea typeface="ＭＳ Ｐゴシック" panose="020B0600070205080204" pitchFamily="34" charset="-128"/>
              </a:defRPr>
            </a:lvl2pPr>
            <a:lvl3pPr marL="1143000" indent="-228600">
              <a:defRPr sz="1600">
                <a:solidFill>
                  <a:schemeClr val="tx1"/>
                </a:solidFill>
                <a:latin typeface="Comic Sans MS" panose="030F0702030302020204" pitchFamily="66" charset="0"/>
                <a:ea typeface="ＭＳ Ｐゴシック" panose="020B0600070205080204" pitchFamily="34" charset="-128"/>
              </a:defRPr>
            </a:lvl3pPr>
            <a:lvl4pPr marL="1600200" indent="-228600">
              <a:defRPr sz="1600">
                <a:solidFill>
                  <a:schemeClr val="tx1"/>
                </a:solidFill>
                <a:latin typeface="Comic Sans MS" panose="030F0702030302020204" pitchFamily="66" charset="0"/>
                <a:ea typeface="ＭＳ Ｐゴシック" panose="020B0600070205080204" pitchFamily="34" charset="-128"/>
              </a:defRPr>
            </a:lvl4pPr>
            <a:lvl5pPr marL="2057400" indent="-228600">
              <a:defRPr sz="16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9pPr>
          </a:lstStyle>
          <a:p>
            <a:fld id="{FCADA05C-3D21-43B3-B6D9-6879266276FB}" type="slidenum">
              <a:rPr lang="en-US" altLang="en-US" sz="1200"/>
              <a:pPr/>
              <a:t>39</a:t>
            </a:fld>
            <a:endParaRPr lang="en-US" altLang="en-US" sz="1200"/>
          </a:p>
        </p:txBody>
      </p:sp>
      <p:sp>
        <p:nvSpPr>
          <p:cNvPr id="46083" name="Rectangle 2">
            <a:extLst>
              <a:ext uri="{FF2B5EF4-FFF2-40B4-BE49-F238E27FC236}">
                <a16:creationId xmlns:a16="http://schemas.microsoft.com/office/drawing/2014/main" id="{BBEAF5F0-B03F-4FBF-82F8-67CAA81A5A21}"/>
              </a:ext>
            </a:extLst>
          </p:cNvPr>
          <p:cNvSpPr>
            <a:spLocks noGrp="1" noRot="1" noChangeAspect="1" noChangeArrowheads="1" noTextEdit="1"/>
          </p:cNvSpPr>
          <p:nvPr>
            <p:ph type="sldImg"/>
          </p:nvPr>
        </p:nvSpPr>
        <p:spPr>
          <a:xfrm>
            <a:off x="1108075" y="812800"/>
            <a:ext cx="5343525" cy="4008438"/>
          </a:xfrm>
          <a:solidFill>
            <a:srgbClr val="FFFFFF"/>
          </a:solidFill>
          <a:ln/>
        </p:spPr>
      </p:sp>
      <p:sp>
        <p:nvSpPr>
          <p:cNvPr id="46084" name="Rectangle 3">
            <a:extLst>
              <a:ext uri="{FF2B5EF4-FFF2-40B4-BE49-F238E27FC236}">
                <a16:creationId xmlns:a16="http://schemas.microsoft.com/office/drawing/2014/main" id="{16CB5C59-F85B-4A87-B104-82C7A547FDA4}"/>
              </a:ext>
            </a:extLst>
          </p:cNvPr>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r>
              <a:rPr lang="en-US" altLang="en-US">
                <a:latin typeface="Comic Sans MS" panose="030F0702030302020204" pitchFamily="66" charset="0"/>
                <a:ea typeface="ＭＳ Ｐゴシック" panose="020B0600070205080204" pitchFamily="34" charset="-128"/>
              </a:rPr>
              <a:t>Nash equilibria in two-person non-zero-sum game always exist, but major open question to *find* such a solution in poly-time. [Is there a corresponding decision problem or is only the search problem interesting from a computational  complexity viewpoint?]</a:t>
            </a:r>
          </a:p>
        </p:txBody>
      </p:sp>
    </p:spTree>
    <p:extLst>
      <p:ext uri="{BB962C8B-B14F-4D97-AF65-F5344CB8AC3E}">
        <p14:creationId xmlns:p14="http://schemas.microsoft.com/office/powerpoint/2010/main" val="563090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F3431CA-DEEF-4BDF-BEB2-477D0812BB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702030302020204" pitchFamily="66" charset="0"/>
                <a:ea typeface="ＭＳ Ｐゴシック" panose="020B0600070205080204" pitchFamily="34" charset="-128"/>
              </a:defRPr>
            </a:lvl1pPr>
            <a:lvl2pPr marL="37931725" indent="-37474525">
              <a:defRPr sz="1600">
                <a:solidFill>
                  <a:schemeClr val="tx1"/>
                </a:solidFill>
                <a:latin typeface="Comic Sans MS" panose="030F0702030302020204" pitchFamily="66" charset="0"/>
                <a:ea typeface="ＭＳ Ｐゴシック" panose="020B0600070205080204" pitchFamily="34" charset="-128"/>
              </a:defRPr>
            </a:lvl2pPr>
            <a:lvl3pPr marL="1143000" indent="-228600">
              <a:defRPr sz="1600">
                <a:solidFill>
                  <a:schemeClr val="tx1"/>
                </a:solidFill>
                <a:latin typeface="Comic Sans MS" panose="030F0702030302020204" pitchFamily="66" charset="0"/>
                <a:ea typeface="ＭＳ Ｐゴシック" panose="020B0600070205080204" pitchFamily="34" charset="-128"/>
              </a:defRPr>
            </a:lvl3pPr>
            <a:lvl4pPr marL="1600200" indent="-228600">
              <a:defRPr sz="1600">
                <a:solidFill>
                  <a:schemeClr val="tx1"/>
                </a:solidFill>
                <a:latin typeface="Comic Sans MS" panose="030F0702030302020204" pitchFamily="66" charset="0"/>
                <a:ea typeface="ＭＳ Ｐゴシック" panose="020B0600070205080204" pitchFamily="34" charset="-128"/>
              </a:defRPr>
            </a:lvl4pPr>
            <a:lvl5pPr marL="2057400" indent="-228600">
              <a:defRPr sz="16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9pPr>
          </a:lstStyle>
          <a:p>
            <a:fld id="{0A48A5B4-41F5-48EB-B2C9-0826870DAF29}" type="slidenum">
              <a:rPr lang="en-US" altLang="en-US" sz="1200"/>
              <a:pPr/>
              <a:t>40</a:t>
            </a:fld>
            <a:endParaRPr lang="en-US" altLang="en-US" sz="1200"/>
          </a:p>
        </p:txBody>
      </p:sp>
      <p:sp>
        <p:nvSpPr>
          <p:cNvPr id="47107" name="Rectangle 2">
            <a:extLst>
              <a:ext uri="{FF2B5EF4-FFF2-40B4-BE49-F238E27FC236}">
                <a16:creationId xmlns:a16="http://schemas.microsoft.com/office/drawing/2014/main" id="{F3909CF8-287C-4511-A55B-BF586BB400FF}"/>
              </a:ext>
            </a:extLst>
          </p:cNvPr>
          <p:cNvSpPr>
            <a:spLocks noGrp="1" noRot="1" noChangeAspect="1" noChangeArrowheads="1" noTextEdit="1"/>
          </p:cNvSpPr>
          <p:nvPr>
            <p:ph type="sldImg"/>
          </p:nvPr>
        </p:nvSpPr>
        <p:spPr>
          <a:xfrm>
            <a:off x="1108075" y="812800"/>
            <a:ext cx="5343525" cy="4008438"/>
          </a:xfrm>
          <a:solidFill>
            <a:srgbClr val="FFFFFF"/>
          </a:solidFill>
          <a:ln/>
        </p:spPr>
      </p:sp>
      <p:sp>
        <p:nvSpPr>
          <p:cNvPr id="47108" name="Rectangle 3">
            <a:extLst>
              <a:ext uri="{FF2B5EF4-FFF2-40B4-BE49-F238E27FC236}">
                <a16:creationId xmlns:a16="http://schemas.microsoft.com/office/drawing/2014/main" id="{46EF0FA3-68DB-4DB6-AFCC-28948C993D28}"/>
              </a:ext>
            </a:extLst>
          </p:cNvPr>
          <p:cNvSpPr>
            <a:spLocks noGrp="1" noChangeArrowheads="1"/>
          </p:cNvSpPr>
          <p:nvPr>
            <p:ph type="body" idx="1"/>
          </p:nvPr>
        </p:nvSpPr>
        <p:spPr>
          <a:xfrm>
            <a:off x="914400" y="4340225"/>
            <a:ext cx="5029200" cy="4117975"/>
          </a:xfrm>
          <a:solidFill>
            <a:srgbClr val="FFFFFF"/>
          </a:solidFill>
          <a:ln>
            <a:solidFill>
              <a:srgbClr val="000000"/>
            </a:solidFill>
          </a:ln>
        </p:spPr>
        <p:txBody>
          <a:bodyPr lIns="88048" tIns="44024" rIns="88048" bIns="44024"/>
          <a:lstStyle/>
          <a:p>
            <a:pPr eaLnBrk="1" hangingPunct="1"/>
            <a:r>
              <a:rPr lang="en-US" altLang="en-US">
                <a:latin typeface="Comic Sans MS" panose="030F0702030302020204" pitchFamily="66" charset="0"/>
                <a:ea typeface="ＭＳ Ｐゴシック" panose="020B0600070205080204" pitchFamily="34" charset="-128"/>
              </a:rPr>
              <a:t>Ernst Ising proposed simple model for phase transitions that is of fundamental importance in physics.</a:t>
            </a:r>
          </a:p>
          <a:p>
            <a:pPr eaLnBrk="1" hangingPunct="1"/>
            <a:r>
              <a:rPr lang="en-US" altLang="en-US">
                <a:latin typeface="Comic Sans MS" panose="030F0702030302020204" pitchFamily="66" charset="0"/>
                <a:ea typeface="ＭＳ Ｐゴシック" panose="020B0600070205080204" pitchFamily="34" charset="-128"/>
              </a:rPr>
              <a:t>One of most exiting periods in statistical mechanics when Norwegian chemist Lars Onsager (and Nobel laureate) discovered solution to Ising model of ferromagnetism on 2D lattice.</a:t>
            </a:r>
          </a:p>
          <a:p>
            <a:pPr eaLnBrk="1" hangingPunct="1"/>
            <a:r>
              <a:rPr lang="en-US" altLang="en-US">
                <a:latin typeface="Comic Sans MS" panose="030F0702030302020204" pitchFamily="66" charset="0"/>
                <a:ea typeface="ＭＳ Ｐゴシック" panose="020B0600070205080204" pitchFamily="34" charset="-128"/>
              </a:rPr>
              <a:t>Result energized many of the most brilliant physicist and mathematicians for solution to more realistic 3D model.</a:t>
            </a:r>
          </a:p>
          <a:p>
            <a:pPr eaLnBrk="1" hangingPunct="1"/>
            <a:r>
              <a:rPr lang="en-US" altLang="en-US">
                <a:latin typeface="Comic Sans MS" panose="030F0702030302020204" pitchFamily="66" charset="0"/>
                <a:ea typeface="ＭＳ Ｐゴシック" panose="020B0600070205080204" pitchFamily="34" charset="-128"/>
              </a:rPr>
              <a:t>Spin glass Ising model from statistical mechanics (2d version unrealistic, 3d is the one everyone wanted to sovle)</a:t>
            </a:r>
          </a:p>
        </p:txBody>
      </p:sp>
    </p:spTree>
    <p:extLst>
      <p:ext uri="{BB962C8B-B14F-4D97-AF65-F5344CB8AC3E}">
        <p14:creationId xmlns:p14="http://schemas.microsoft.com/office/powerpoint/2010/main" val="1029296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778ECA7-711B-4F6F-A0DB-D86FF1F259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702030302020204" pitchFamily="66" charset="0"/>
                <a:ea typeface="ＭＳ Ｐゴシック" panose="020B0600070205080204" pitchFamily="34" charset="-128"/>
              </a:defRPr>
            </a:lvl1pPr>
            <a:lvl2pPr marL="37931725" indent="-37474525">
              <a:defRPr sz="1600">
                <a:solidFill>
                  <a:schemeClr val="tx1"/>
                </a:solidFill>
                <a:latin typeface="Comic Sans MS" panose="030F0702030302020204" pitchFamily="66" charset="0"/>
                <a:ea typeface="ＭＳ Ｐゴシック" panose="020B0600070205080204" pitchFamily="34" charset="-128"/>
              </a:defRPr>
            </a:lvl2pPr>
            <a:lvl3pPr marL="1143000" indent="-228600">
              <a:defRPr sz="1600">
                <a:solidFill>
                  <a:schemeClr val="tx1"/>
                </a:solidFill>
                <a:latin typeface="Comic Sans MS" panose="030F0702030302020204" pitchFamily="66" charset="0"/>
                <a:ea typeface="ＭＳ Ｐゴシック" panose="020B0600070205080204" pitchFamily="34" charset="-128"/>
              </a:defRPr>
            </a:lvl3pPr>
            <a:lvl4pPr marL="1600200" indent="-228600">
              <a:defRPr sz="1600">
                <a:solidFill>
                  <a:schemeClr val="tx1"/>
                </a:solidFill>
                <a:latin typeface="Comic Sans MS" panose="030F0702030302020204" pitchFamily="66" charset="0"/>
                <a:ea typeface="ＭＳ Ｐゴシック" panose="020B0600070205080204" pitchFamily="34" charset="-128"/>
              </a:defRPr>
            </a:lvl4pPr>
            <a:lvl5pPr marL="2057400" indent="-228600">
              <a:defRPr sz="16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Comic Sans MS" panose="030F0702030302020204" pitchFamily="66" charset="0"/>
                <a:ea typeface="ＭＳ Ｐゴシック" panose="020B0600070205080204" pitchFamily="34" charset="-128"/>
              </a:defRPr>
            </a:lvl9pPr>
          </a:lstStyle>
          <a:p>
            <a:fld id="{60E47A46-575E-4F22-818D-5315AB6C2E81}" type="slidenum">
              <a:rPr lang="en-US" altLang="en-US" sz="1200"/>
              <a:pPr/>
              <a:t>41</a:t>
            </a:fld>
            <a:endParaRPr lang="en-US" altLang="en-US" sz="1200"/>
          </a:p>
        </p:txBody>
      </p:sp>
      <p:sp>
        <p:nvSpPr>
          <p:cNvPr id="48131" name="Rectangle 2">
            <a:extLst>
              <a:ext uri="{FF2B5EF4-FFF2-40B4-BE49-F238E27FC236}">
                <a16:creationId xmlns:a16="http://schemas.microsoft.com/office/drawing/2014/main" id="{4BAABFA0-EE0B-47DB-8373-8D82758DF0CC}"/>
              </a:ext>
            </a:extLst>
          </p:cNvPr>
          <p:cNvSpPr>
            <a:spLocks noGrp="1" noRot="1" noChangeAspect="1" noChangeArrowheads="1" noTextEdit="1"/>
          </p:cNvSpPr>
          <p:nvPr>
            <p:ph type="sldImg"/>
          </p:nvPr>
        </p:nvSpPr>
        <p:spPr>
          <a:xfrm>
            <a:off x="1108075" y="812800"/>
            <a:ext cx="5343525" cy="4008438"/>
          </a:xfrm>
          <a:solidFill>
            <a:srgbClr val="FFFFFF"/>
          </a:solidFill>
          <a:ln/>
        </p:spPr>
      </p:sp>
      <p:sp>
        <p:nvSpPr>
          <p:cNvPr id="48132" name="Rectangle 3">
            <a:extLst>
              <a:ext uri="{FF2B5EF4-FFF2-40B4-BE49-F238E27FC236}">
                <a16:creationId xmlns:a16="http://schemas.microsoft.com/office/drawing/2014/main" id="{DBD694B8-9592-44AA-A4EE-E9100859375E}"/>
              </a:ext>
            </a:extLst>
          </p:cNvPr>
          <p:cNvSpPr>
            <a:spLocks noGrp="1" noChangeArrowheads="1"/>
          </p:cNvSpPr>
          <p:nvPr>
            <p:ph type="body" idx="1"/>
          </p:nvPr>
        </p:nvSpPr>
        <p:spPr>
          <a:xfrm>
            <a:off x="914400" y="4340225"/>
            <a:ext cx="5029200" cy="4117975"/>
          </a:xfrm>
          <a:solidFill>
            <a:srgbClr val="FFFFFF"/>
          </a:solidFill>
          <a:ln>
            <a:solidFill>
              <a:srgbClr val="000000"/>
            </a:solidFill>
          </a:ln>
        </p:spPr>
        <p:txBody>
          <a:bodyPr lIns="88048" tIns="44024" rIns="88048" bIns="44024"/>
          <a:lstStyle/>
          <a:p>
            <a:pPr eaLnBrk="1" hangingPunct="1"/>
            <a:endParaRPr lang="en-US" altLang="en-US">
              <a:latin typeface="Comic Sans MS" panose="030F0702030302020204" pitchFamily="66" charset="0"/>
              <a:ea typeface="ＭＳ Ｐゴシック" panose="020B0600070205080204" pitchFamily="34" charset="-128"/>
            </a:endParaRPr>
          </a:p>
          <a:p>
            <a:pPr eaLnBrk="1" hangingPunct="1"/>
            <a:endParaRPr lang="en-US" altLang="en-US">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2479200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02e61e973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302e61e973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302e61e973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43</a:t>
            </a:fld>
            <a:endParaRPr/>
          </a:p>
        </p:txBody>
      </p:sp>
    </p:spTree>
    <p:extLst>
      <p:ext uri="{BB962C8B-B14F-4D97-AF65-F5344CB8AC3E}">
        <p14:creationId xmlns:p14="http://schemas.microsoft.com/office/powerpoint/2010/main" val="2160095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w="12700">
            <a:miter lim="800000"/>
            <a:headEnd type="none" w="sm" len="sm"/>
            <a:tailEnd type="none" w="sm" len="sm"/>
          </a:ln>
        </p:spPr>
        <p:txBody>
          <a:bodyPr/>
          <a:lstStyle/>
          <a:p>
            <a:fld id="{5ED6AFC9-09E2-415E-A252-5279296D6559}" type="slidenum">
              <a:rPr lang="en-US" altLang="en-US"/>
              <a:pPr/>
              <a:t>59</a:t>
            </a:fld>
            <a:endParaRPr lang="en-US" altLang="en-US"/>
          </a:p>
        </p:txBody>
      </p:sp>
      <p:sp>
        <p:nvSpPr>
          <p:cNvPr id="6147" name="Rectangle 2"/>
          <p:cNvSpPr>
            <a:spLocks noGrp="1" noRot="1" noChangeAspect="1" noChangeArrowheads="1" noTextEdit="1"/>
          </p:cNvSpPr>
          <p:nvPr>
            <p:ph type="sldImg"/>
          </p:nvPr>
        </p:nvSpPr>
        <p:spPr>
          <a:xfrm>
            <a:off x="1108075" y="812800"/>
            <a:ext cx="5343525" cy="4008438"/>
          </a:xfrm>
          <a:ln/>
        </p:spPr>
      </p:sp>
      <p:sp>
        <p:nvSpPr>
          <p:cNvPr id="614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9BFCD1-EE62-4629-87B6-661E55947A7F}"/>
              </a:ext>
            </a:extLst>
          </p:cNvPr>
          <p:cNvSpPr>
            <a:spLocks noGrp="1" noChangeArrowheads="1"/>
          </p:cNvSpPr>
          <p:nvPr>
            <p:ph type="sldNum" sz="quarter" idx="5"/>
          </p:nvPr>
        </p:nvSpPr>
        <p:spPr>
          <a:ln/>
        </p:spPr>
        <p:txBody>
          <a:bodyPr/>
          <a:lstStyle/>
          <a:p>
            <a:fld id="{D9AFB3BC-FAF1-4EE3-A9CB-4CC7415A6F54}" type="slidenum">
              <a:rPr lang="en-US" altLang="en-US"/>
              <a:pPr/>
              <a:t>7</a:t>
            </a:fld>
            <a:endParaRPr lang="en-US" altLang="en-US"/>
          </a:p>
        </p:txBody>
      </p:sp>
      <p:sp>
        <p:nvSpPr>
          <p:cNvPr id="968706" name="Rectangle 2">
            <a:extLst>
              <a:ext uri="{FF2B5EF4-FFF2-40B4-BE49-F238E27FC236}">
                <a16:creationId xmlns:a16="http://schemas.microsoft.com/office/drawing/2014/main" id="{0FB190F6-C848-464E-9BF7-8B87E786601D}"/>
              </a:ext>
            </a:extLst>
          </p:cNvPr>
          <p:cNvSpPr>
            <a:spLocks noGrp="1" noRot="1" noChangeAspect="1" noChangeArrowheads="1" noTextEdit="1"/>
          </p:cNvSpPr>
          <p:nvPr>
            <p:ph type="sldImg"/>
          </p:nvPr>
        </p:nvSpPr>
        <p:spPr>
          <a:xfrm>
            <a:off x="1108075" y="812800"/>
            <a:ext cx="5343525" cy="4008438"/>
          </a:xfrm>
          <a:ln/>
        </p:spPr>
      </p:sp>
      <p:sp>
        <p:nvSpPr>
          <p:cNvPr id="968707" name="Rectangle 3">
            <a:extLst>
              <a:ext uri="{FF2B5EF4-FFF2-40B4-BE49-F238E27FC236}">
                <a16:creationId xmlns:a16="http://schemas.microsoft.com/office/drawing/2014/main" id="{56941AB2-AB69-4EB2-8E73-41756A910B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w="12700">
            <a:miter lim="800000"/>
            <a:headEnd type="none" w="sm" len="sm"/>
            <a:tailEnd type="none" w="sm" len="sm"/>
          </a:ln>
        </p:spPr>
        <p:txBody>
          <a:bodyPr/>
          <a:lstStyle/>
          <a:p>
            <a:fld id="{ABC2EAC9-08BB-4918-8E59-8E2A3DBEA26F}" type="slidenum">
              <a:rPr lang="en-US" altLang="en-US"/>
              <a:pPr/>
              <a:t>67</a:t>
            </a:fld>
            <a:endParaRPr lang="en-US" altLang="en-US"/>
          </a:p>
        </p:txBody>
      </p:sp>
      <p:sp>
        <p:nvSpPr>
          <p:cNvPr id="10243" name="Rectangle 2"/>
          <p:cNvSpPr>
            <a:spLocks noGrp="1" noRot="1" noChangeAspect="1" noChangeArrowheads="1" noTextEdit="1"/>
          </p:cNvSpPr>
          <p:nvPr>
            <p:ph type="sldImg"/>
          </p:nvPr>
        </p:nvSpPr>
        <p:spPr>
          <a:xfrm>
            <a:off x="1108075" y="812800"/>
            <a:ext cx="5343525" cy="4008438"/>
          </a:xfrm>
          <a:ln/>
        </p:spPr>
      </p:sp>
      <p:sp>
        <p:nvSpPr>
          <p:cNvPr id="1024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lIns="91428" tIns="45714" rIns="91428" bIns="45714" anchor="ctr"/>
          <a:lstStyle/>
          <a:p>
            <a:endParaRPr lang="en-US"/>
          </a:p>
        </p:txBody>
      </p:sp>
      <p:sp>
        <p:nvSpPr>
          <p:cNvPr id="9219"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76" tIns="44445" rIns="90476" bIns="44445" anchor="b"/>
          <a:lstStyle/>
          <a:p>
            <a:pPr algn="r"/>
            <a:r>
              <a:rPr lang="en-US" sz="1200" dirty="0">
                <a:latin typeface="Times New Roman" charset="0"/>
              </a:rPr>
              <a:t>3</a:t>
            </a:r>
          </a:p>
        </p:txBody>
      </p:sp>
      <p:sp>
        <p:nvSpPr>
          <p:cNvPr id="9220" name="Rectangle 4"/>
          <p:cNvSpPr>
            <a:spLocks noChangeArrowheads="1"/>
          </p:cNvSpPr>
          <p:nvPr/>
        </p:nvSpPr>
        <p:spPr bwMode="auto">
          <a:xfrm>
            <a:off x="1" y="8686800"/>
            <a:ext cx="3184525" cy="457200"/>
          </a:xfrm>
          <a:prstGeom prst="rect">
            <a:avLst/>
          </a:prstGeom>
          <a:noFill/>
          <a:ln w="12700">
            <a:noFill/>
            <a:miter lim="800000"/>
            <a:headEnd/>
            <a:tailEnd/>
          </a:ln>
          <a:effectLst/>
        </p:spPr>
        <p:txBody>
          <a:bodyPr wrap="none" lIns="91428" tIns="45714" rIns="91428" bIns="45714" anchor="ctr"/>
          <a:lstStyle/>
          <a:p>
            <a:endParaRPr lang="en-US"/>
          </a:p>
        </p:txBody>
      </p:sp>
      <p:sp>
        <p:nvSpPr>
          <p:cNvPr id="9221" name="Rectangle 5"/>
          <p:cNvSpPr>
            <a:spLocks noChangeArrowheads="1"/>
          </p:cNvSpPr>
          <p:nvPr/>
        </p:nvSpPr>
        <p:spPr bwMode="auto">
          <a:xfrm>
            <a:off x="1" y="0"/>
            <a:ext cx="3184525" cy="457200"/>
          </a:xfrm>
          <a:prstGeom prst="rect">
            <a:avLst/>
          </a:prstGeom>
          <a:noFill/>
          <a:ln w="12700">
            <a:noFill/>
            <a:miter lim="800000"/>
            <a:headEnd/>
            <a:tailEnd/>
          </a:ln>
          <a:effectLst/>
        </p:spPr>
        <p:txBody>
          <a:bodyPr wrap="none" lIns="91428" tIns="45714" rIns="91428" bIns="45714" anchor="ctr"/>
          <a:lstStyle/>
          <a:p>
            <a:endParaRPr lang="en-US"/>
          </a:p>
        </p:txBody>
      </p:sp>
      <p:sp>
        <p:nvSpPr>
          <p:cNvPr id="9222" name="Rectangle 6"/>
          <p:cNvSpPr>
            <a:spLocks noGrp="1" noRot="1" noChangeAspect="1" noChangeArrowheads="1" noTextEdit="1"/>
          </p:cNvSpPr>
          <p:nvPr>
            <p:ph type="sldImg"/>
          </p:nvPr>
        </p:nvSpPr>
        <p:spPr>
          <a:xfrm>
            <a:off x="1152525" y="692150"/>
            <a:ext cx="4554538" cy="3416300"/>
          </a:xfrm>
          <a:ln cap="flat"/>
        </p:spPr>
      </p:sp>
      <p:sp>
        <p:nvSpPr>
          <p:cNvPr id="922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lIns="91428" tIns="45714" rIns="91428" bIns="45714" anchor="ctr"/>
          <a:lstStyle/>
          <a:p>
            <a:endParaRPr lang="en-US"/>
          </a:p>
        </p:txBody>
      </p:sp>
      <p:sp>
        <p:nvSpPr>
          <p:cNvPr id="11267"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76" tIns="44445" rIns="90476" bIns="44445" anchor="b"/>
          <a:lstStyle/>
          <a:p>
            <a:pPr algn="r"/>
            <a:r>
              <a:rPr lang="en-US" sz="1200" dirty="0">
                <a:latin typeface="Times New Roman" charset="0"/>
              </a:rPr>
              <a:t>4</a:t>
            </a:r>
          </a:p>
        </p:txBody>
      </p:sp>
      <p:sp>
        <p:nvSpPr>
          <p:cNvPr id="11268" name="Rectangle 4"/>
          <p:cNvSpPr>
            <a:spLocks noChangeArrowheads="1"/>
          </p:cNvSpPr>
          <p:nvPr/>
        </p:nvSpPr>
        <p:spPr bwMode="auto">
          <a:xfrm>
            <a:off x="1" y="8686800"/>
            <a:ext cx="3184525" cy="457200"/>
          </a:xfrm>
          <a:prstGeom prst="rect">
            <a:avLst/>
          </a:prstGeom>
          <a:noFill/>
          <a:ln w="12700">
            <a:noFill/>
            <a:miter lim="800000"/>
            <a:headEnd/>
            <a:tailEnd/>
          </a:ln>
          <a:effectLst/>
        </p:spPr>
        <p:txBody>
          <a:bodyPr wrap="none" lIns="91428" tIns="45714" rIns="91428" bIns="45714" anchor="ctr"/>
          <a:lstStyle/>
          <a:p>
            <a:endParaRPr lang="en-US"/>
          </a:p>
        </p:txBody>
      </p:sp>
      <p:sp>
        <p:nvSpPr>
          <p:cNvPr id="11269" name="Rectangle 5"/>
          <p:cNvSpPr>
            <a:spLocks noChangeArrowheads="1"/>
          </p:cNvSpPr>
          <p:nvPr/>
        </p:nvSpPr>
        <p:spPr bwMode="auto">
          <a:xfrm>
            <a:off x="1" y="0"/>
            <a:ext cx="3184525" cy="457200"/>
          </a:xfrm>
          <a:prstGeom prst="rect">
            <a:avLst/>
          </a:prstGeom>
          <a:noFill/>
          <a:ln w="12700">
            <a:noFill/>
            <a:miter lim="800000"/>
            <a:headEnd/>
            <a:tailEnd/>
          </a:ln>
          <a:effectLst/>
        </p:spPr>
        <p:txBody>
          <a:bodyPr wrap="none" lIns="91428" tIns="45714" rIns="91428" bIns="45714" anchor="ctr"/>
          <a:lstStyle/>
          <a:p>
            <a:endParaRPr lang="en-US"/>
          </a:p>
        </p:txBody>
      </p:sp>
      <p:sp>
        <p:nvSpPr>
          <p:cNvPr id="11270" name="Rectangle 6"/>
          <p:cNvSpPr>
            <a:spLocks noGrp="1" noRot="1" noChangeAspect="1" noChangeArrowheads="1" noTextEdit="1"/>
          </p:cNvSpPr>
          <p:nvPr>
            <p:ph type="sldImg"/>
          </p:nvPr>
        </p:nvSpPr>
        <p:spPr>
          <a:xfrm>
            <a:off x="1152525" y="692150"/>
            <a:ext cx="4554538" cy="3416300"/>
          </a:xfrm>
          <a:ln cap="flat"/>
        </p:spPr>
      </p:sp>
      <p:sp>
        <p:nvSpPr>
          <p:cNvPr id="1127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42924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02e61e973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302e61e97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02e61e973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1302e61e973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9F7F51-F016-499E-8D1A-C4AD6E3DEA29}"/>
              </a:ext>
            </a:extLst>
          </p:cNvPr>
          <p:cNvSpPr>
            <a:spLocks noGrp="1" noChangeArrowheads="1"/>
          </p:cNvSpPr>
          <p:nvPr>
            <p:ph type="sldNum" sz="quarter" idx="5"/>
          </p:nvPr>
        </p:nvSpPr>
        <p:spPr>
          <a:ln/>
        </p:spPr>
        <p:txBody>
          <a:bodyPr/>
          <a:lstStyle/>
          <a:p>
            <a:fld id="{92EF6791-F9E8-4EBD-9E4E-5226DF747D9E}" type="slidenum">
              <a:rPr lang="en-US" altLang="en-US"/>
              <a:pPr/>
              <a:t>8</a:t>
            </a:fld>
            <a:endParaRPr lang="en-US" altLang="en-US"/>
          </a:p>
        </p:txBody>
      </p:sp>
      <p:sp>
        <p:nvSpPr>
          <p:cNvPr id="972802" name="Rectangle 2">
            <a:extLst>
              <a:ext uri="{FF2B5EF4-FFF2-40B4-BE49-F238E27FC236}">
                <a16:creationId xmlns:a16="http://schemas.microsoft.com/office/drawing/2014/main" id="{796294B5-90FE-4E2A-A7F1-607FB5E1F591}"/>
              </a:ext>
            </a:extLst>
          </p:cNvPr>
          <p:cNvSpPr>
            <a:spLocks noGrp="1" noRot="1" noChangeAspect="1" noChangeArrowheads="1" noTextEdit="1"/>
          </p:cNvSpPr>
          <p:nvPr>
            <p:ph type="sldImg"/>
          </p:nvPr>
        </p:nvSpPr>
        <p:spPr>
          <a:xfrm>
            <a:off x="1108075" y="812800"/>
            <a:ext cx="5343525" cy="4008438"/>
          </a:xfrm>
          <a:ln/>
        </p:spPr>
      </p:sp>
      <p:sp>
        <p:nvSpPr>
          <p:cNvPr id="972803" name="Rectangle 3">
            <a:extLst>
              <a:ext uri="{FF2B5EF4-FFF2-40B4-BE49-F238E27FC236}">
                <a16:creationId xmlns:a16="http://schemas.microsoft.com/office/drawing/2014/main" id="{4C626E55-19D2-4120-B5F1-5B0E83C66A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302e61e973_0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g1302e61e973_0_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1E6C330-1753-4586-99E9-D10610237736}" type="slidenum">
              <a:rPr lang="en-US" smtClean="0"/>
              <a:pPr/>
              <a:t>78</a:t>
            </a:fld>
            <a:endParaRPr lang="en-US"/>
          </a:p>
        </p:txBody>
      </p:sp>
      <p:sp>
        <p:nvSpPr>
          <p:cNvPr id="60419" name="Rectangle 2"/>
          <p:cNvSpPr>
            <a:spLocks noGrp="1" noRot="1" noChangeAspect="1" noChangeArrowheads="1" noTextEdit="1"/>
          </p:cNvSpPr>
          <p:nvPr>
            <p:ph type="sldImg"/>
          </p:nvPr>
        </p:nvSpPr>
        <p:spPr>
          <a:xfrm>
            <a:off x="3429000" y="2400300"/>
            <a:ext cx="0" cy="0"/>
          </a:xfrm>
          <a:ln/>
        </p:spPr>
      </p:sp>
      <p:sp>
        <p:nvSpPr>
          <p:cNvPr id="60420" name="Rectangle 3"/>
          <p:cNvSpPr>
            <a:spLocks noGrp="1" noChangeArrowheads="1"/>
          </p:cNvSpPr>
          <p:nvPr>
            <p:ph type="body" idx="1"/>
          </p:nvPr>
        </p:nvSpPr>
        <p:spPr>
          <a:xfrm>
            <a:off x="913805" y="6266846"/>
            <a:ext cx="9949161" cy="264583"/>
          </a:xfrm>
          <a:noFill/>
          <a:ln/>
        </p:spPr>
        <p:txBody>
          <a:bodyPr/>
          <a:lstStyle/>
          <a:p>
            <a:r>
              <a:rPr lang="en-US"/>
              <a:t>note the extensive repetition of sub problems.  We solve e and g several times.  Even worse, we solve b twice.  DP trades memory for time by saving intermediate results.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BBAFBE8-989E-400D-934A-2430F28160FB}" type="slidenum">
              <a:rPr lang="en-US" smtClean="0"/>
              <a:pPr/>
              <a:t>79</a:t>
            </a:fld>
            <a:endParaRPr lang="en-US"/>
          </a:p>
        </p:txBody>
      </p:sp>
      <p:sp>
        <p:nvSpPr>
          <p:cNvPr id="61443" name="Rectangle 2"/>
          <p:cNvSpPr>
            <a:spLocks noGrp="1" noRot="1" noChangeAspect="1" noChangeArrowheads="1" noTextEdit="1"/>
          </p:cNvSpPr>
          <p:nvPr>
            <p:ph type="sldImg"/>
          </p:nvPr>
        </p:nvSpPr>
        <p:spPr>
          <a:xfrm>
            <a:off x="3429000" y="2400300"/>
            <a:ext cx="0" cy="0"/>
          </a:xfrm>
          <a:ln/>
        </p:spPr>
      </p:sp>
      <p:sp>
        <p:nvSpPr>
          <p:cNvPr id="61444" name="Rectangle 3"/>
          <p:cNvSpPr>
            <a:spLocks noGrp="1" noChangeArrowheads="1"/>
          </p:cNvSpPr>
          <p:nvPr>
            <p:ph type="body" idx="1"/>
          </p:nvPr>
        </p:nvSpPr>
        <p:spPr>
          <a:xfrm>
            <a:off x="913805" y="6266846"/>
            <a:ext cx="7093148" cy="264583"/>
          </a:xfrm>
          <a:noFill/>
          <a:ln/>
        </p:spPr>
        <p:txBody>
          <a:bodyPr/>
          <a:lstStyle/>
          <a:p>
            <a:r>
              <a:rPr lang="en-US"/>
              <a:t>this is the bottom up approach to DP.  It works well with the tables we’ll be drawing later.  We solve sub problems first.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09CF9B8-6ADF-4AA2-B22B-8851F9122860}" type="slidenum">
              <a:rPr lang="en-US" smtClean="0"/>
              <a:pPr/>
              <a:t>80</a:t>
            </a:fld>
            <a:endParaRPr lang="en-US"/>
          </a:p>
        </p:txBody>
      </p:sp>
      <p:sp>
        <p:nvSpPr>
          <p:cNvPr id="62467" name="Rectangle 2"/>
          <p:cNvSpPr>
            <a:spLocks noGrp="1" noRot="1" noChangeAspect="1" noChangeArrowheads="1" noTextEdit="1"/>
          </p:cNvSpPr>
          <p:nvPr>
            <p:ph type="sldImg"/>
          </p:nvPr>
        </p:nvSpPr>
        <p:spPr>
          <a:xfrm>
            <a:off x="3429000" y="2400300"/>
            <a:ext cx="0" cy="0"/>
          </a:xfrm>
          <a:ln/>
        </p:spPr>
      </p:sp>
      <p:sp>
        <p:nvSpPr>
          <p:cNvPr id="62468" name="Rectangle 3"/>
          <p:cNvSpPr>
            <a:spLocks noGrp="1" noChangeArrowheads="1"/>
          </p:cNvSpPr>
          <p:nvPr>
            <p:ph type="body" idx="1"/>
          </p:nvPr>
        </p:nvSpPr>
        <p:spPr>
          <a:xfrm>
            <a:off x="913805" y="6266846"/>
            <a:ext cx="4891981" cy="264583"/>
          </a:xfrm>
          <a:noFill/>
          <a:ln/>
        </p:spPr>
        <p:txBody>
          <a:bodyPr/>
          <a:lstStyle/>
          <a:p>
            <a:r>
              <a:rPr lang="en-US"/>
              <a:t>strictly speaking, we should have solved all the leaves before proceeding upward.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514F6B0-C832-49A3-9A47-A887A5EB8A2D}" type="slidenum">
              <a:rPr lang="en-US" smtClean="0"/>
              <a:pPr/>
              <a:t>82</a:t>
            </a:fld>
            <a:endParaRPr lang="en-US"/>
          </a:p>
        </p:txBody>
      </p:sp>
      <p:sp>
        <p:nvSpPr>
          <p:cNvPr id="63491" name="Rectangle 2"/>
          <p:cNvSpPr>
            <a:spLocks noGrp="1" noRot="1" noChangeAspect="1" noChangeArrowheads="1" noTextEdit="1"/>
          </p:cNvSpPr>
          <p:nvPr>
            <p:ph type="sldImg"/>
          </p:nvPr>
        </p:nvSpPr>
        <p:spPr>
          <a:xfrm>
            <a:off x="3429000" y="2400300"/>
            <a:ext cx="0" cy="0"/>
          </a:xfrm>
          <a:ln/>
        </p:spPr>
      </p:sp>
      <p:sp>
        <p:nvSpPr>
          <p:cNvPr id="63492" name="Rectangle 3"/>
          <p:cNvSpPr>
            <a:spLocks noGrp="1" noChangeArrowheads="1"/>
          </p:cNvSpPr>
          <p:nvPr>
            <p:ph type="body" idx="1"/>
          </p:nvPr>
        </p:nvSpPr>
        <p:spPr>
          <a:xfrm>
            <a:off x="913805" y="6266846"/>
            <a:ext cx="4839891" cy="264583"/>
          </a:xfrm>
          <a:noFill/>
          <a:ln/>
        </p:spPr>
        <p:txBody>
          <a:bodyPr/>
          <a:lstStyle/>
          <a:p>
            <a:r>
              <a:rPr lang="en-US"/>
              <a:t>the second tree shows the work that actually gets done using a memory function.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70299A-4844-A64B-8D9D-81D063D4E074}" type="slidenum">
              <a:rPr lang="en-US" smtClean="0"/>
              <a:pPr/>
              <a:t>84</a:t>
            </a:fld>
            <a:endParaRPr lang="en-US"/>
          </a:p>
        </p:txBody>
      </p:sp>
    </p:spTree>
    <p:extLst>
      <p:ext uri="{BB962C8B-B14F-4D97-AF65-F5344CB8AC3E}">
        <p14:creationId xmlns:p14="http://schemas.microsoft.com/office/powerpoint/2010/main" val="4372619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70299A-4844-A64B-8D9D-81D063D4E074}" type="slidenum">
              <a:rPr lang="en-US" smtClean="0"/>
              <a:pPr/>
              <a:t>85</a:t>
            </a:fld>
            <a:endParaRPr lang="en-US"/>
          </a:p>
        </p:txBody>
      </p:sp>
    </p:spTree>
    <p:extLst>
      <p:ext uri="{BB962C8B-B14F-4D97-AF65-F5344CB8AC3E}">
        <p14:creationId xmlns:p14="http://schemas.microsoft.com/office/powerpoint/2010/main" val="437261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70299A-4844-A64B-8D9D-81D063D4E074}" type="slidenum">
              <a:rPr lang="en-US" smtClean="0"/>
              <a:pPr/>
              <a:t>86</a:t>
            </a:fld>
            <a:endParaRPr lang="en-US"/>
          </a:p>
        </p:txBody>
      </p:sp>
    </p:spTree>
    <p:extLst>
      <p:ext uri="{BB962C8B-B14F-4D97-AF65-F5344CB8AC3E}">
        <p14:creationId xmlns:p14="http://schemas.microsoft.com/office/powerpoint/2010/main" val="4372619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70299A-4844-A64B-8D9D-81D063D4E074}" type="slidenum">
              <a:rPr lang="en-US" smtClean="0"/>
              <a:pPr/>
              <a:t>87</a:t>
            </a:fld>
            <a:endParaRPr lang="en-US"/>
          </a:p>
        </p:txBody>
      </p:sp>
    </p:spTree>
    <p:extLst>
      <p:ext uri="{BB962C8B-B14F-4D97-AF65-F5344CB8AC3E}">
        <p14:creationId xmlns:p14="http://schemas.microsoft.com/office/powerpoint/2010/main" val="4372619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70299A-4844-A64B-8D9D-81D063D4E074}" type="slidenum">
              <a:rPr lang="en-US" smtClean="0"/>
              <a:pPr/>
              <a:t>88</a:t>
            </a:fld>
            <a:endParaRPr lang="en-US"/>
          </a:p>
        </p:txBody>
      </p:sp>
    </p:spTree>
    <p:extLst>
      <p:ext uri="{BB962C8B-B14F-4D97-AF65-F5344CB8AC3E}">
        <p14:creationId xmlns:p14="http://schemas.microsoft.com/office/powerpoint/2010/main" val="43726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40167A-CF7D-4B2E-ADA4-08A585D646D1}"/>
              </a:ext>
            </a:extLst>
          </p:cNvPr>
          <p:cNvSpPr>
            <a:spLocks noGrp="1" noChangeArrowheads="1"/>
          </p:cNvSpPr>
          <p:nvPr>
            <p:ph type="sldNum" sz="quarter" idx="5"/>
          </p:nvPr>
        </p:nvSpPr>
        <p:spPr>
          <a:ln/>
        </p:spPr>
        <p:txBody>
          <a:bodyPr/>
          <a:lstStyle/>
          <a:p>
            <a:fld id="{14EB5FD2-2292-4522-9DB0-1584DA4B90A3}" type="slidenum">
              <a:rPr lang="en-US" altLang="en-US"/>
              <a:pPr/>
              <a:t>9</a:t>
            </a:fld>
            <a:endParaRPr lang="en-US" altLang="en-US"/>
          </a:p>
        </p:txBody>
      </p:sp>
      <p:sp>
        <p:nvSpPr>
          <p:cNvPr id="946178" name="Rectangle 2">
            <a:extLst>
              <a:ext uri="{FF2B5EF4-FFF2-40B4-BE49-F238E27FC236}">
                <a16:creationId xmlns:a16="http://schemas.microsoft.com/office/drawing/2014/main" id="{5242D717-F56D-4250-85AF-8576CA77C2F0}"/>
              </a:ext>
            </a:extLst>
          </p:cNvPr>
          <p:cNvSpPr>
            <a:spLocks noGrp="1" noRot="1" noChangeAspect="1" noChangeArrowheads="1" noTextEdit="1"/>
          </p:cNvSpPr>
          <p:nvPr>
            <p:ph type="sldImg"/>
          </p:nvPr>
        </p:nvSpPr>
        <p:spPr>
          <a:xfrm>
            <a:off x="1155700" y="696913"/>
            <a:ext cx="4548188" cy="3411537"/>
          </a:xfrm>
          <a:ln/>
        </p:spPr>
      </p:sp>
      <p:sp>
        <p:nvSpPr>
          <p:cNvPr id="946179" name="Rectangle 3">
            <a:extLst>
              <a:ext uri="{FF2B5EF4-FFF2-40B4-BE49-F238E27FC236}">
                <a16:creationId xmlns:a16="http://schemas.microsoft.com/office/drawing/2014/main" id="{56D0A8D1-EAF2-4331-8DF5-35C2C64AE287}"/>
              </a:ext>
            </a:extLst>
          </p:cNvPr>
          <p:cNvSpPr>
            <a:spLocks noGrp="1" noChangeArrowheads="1"/>
          </p:cNvSpPr>
          <p:nvPr>
            <p:ph type="body" idx="1"/>
          </p:nvPr>
        </p:nvSpPr>
        <p:spPr>
          <a:xfrm>
            <a:off x="914400" y="4341813"/>
            <a:ext cx="5029200" cy="4032250"/>
          </a:xfrm>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70299A-4844-A64B-8D9D-81D063D4E074}" type="slidenum">
              <a:rPr lang="en-US" smtClean="0"/>
              <a:pPr/>
              <a:t>90</a:t>
            </a:fld>
            <a:endParaRPr lang="en-US"/>
          </a:p>
        </p:txBody>
      </p:sp>
    </p:spTree>
    <p:extLst>
      <p:ext uri="{BB962C8B-B14F-4D97-AF65-F5344CB8AC3E}">
        <p14:creationId xmlns:p14="http://schemas.microsoft.com/office/powerpoint/2010/main" val="4372619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cebd4843c_1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cebd4843c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11cebd4843c_1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cebc83d3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cebc83d3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11cebc83d3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cebc83d33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1cebc83d33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11cebc83d33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32782B9-F754-4787-A4D2-427B22AA0543}" type="slidenum">
              <a:rPr lang="ar-SA" smtClean="0"/>
              <a:pPr/>
              <a:t>99</a:t>
            </a:fld>
            <a:endParaRPr lang="en-US"/>
          </a:p>
        </p:txBody>
      </p:sp>
      <p:sp>
        <p:nvSpPr>
          <p:cNvPr id="29699" name="Rectangle 2"/>
          <p:cNvSpPr>
            <a:spLocks noGrp="1" noRot="1" noChangeAspect="1" noChangeArrowheads="1" noTextEdit="1"/>
          </p:cNvSpPr>
          <p:nvPr>
            <p:ph type="sldImg"/>
          </p:nvPr>
        </p:nvSpPr>
        <p:spPr>
          <a:xfrm>
            <a:off x="1108075" y="812800"/>
            <a:ext cx="5343525" cy="4008438"/>
          </a:xfrm>
          <a:ln/>
        </p:spPr>
      </p:sp>
      <p:sp>
        <p:nvSpPr>
          <p:cNvPr id="297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267051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38438A5-F757-42D5-AC70-5D85FAE40268}" type="slidenum">
              <a:rPr lang="ar-SA" smtClean="0"/>
              <a:pPr/>
              <a:t>100</a:t>
            </a:fld>
            <a:endParaRPr lang="en-US"/>
          </a:p>
        </p:txBody>
      </p:sp>
      <p:sp>
        <p:nvSpPr>
          <p:cNvPr id="30723" name="Rectangle 2"/>
          <p:cNvSpPr>
            <a:spLocks noGrp="1" noRot="1" noChangeAspect="1" noChangeArrowheads="1" noTextEdit="1"/>
          </p:cNvSpPr>
          <p:nvPr>
            <p:ph type="sldImg"/>
          </p:nvPr>
        </p:nvSpPr>
        <p:spPr>
          <a:xfrm>
            <a:off x="1108075" y="812800"/>
            <a:ext cx="5343525" cy="4008438"/>
          </a:xfrm>
          <a:ln/>
        </p:spPr>
      </p:sp>
      <p:sp>
        <p:nvSpPr>
          <p:cNvPr id="307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77836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165DE24-3DD7-4F9D-8098-5C4791908343}" type="slidenum">
              <a:rPr lang="ar-SA" smtClean="0"/>
              <a:pPr/>
              <a:t>101</a:t>
            </a:fld>
            <a:endParaRPr lang="en-US"/>
          </a:p>
        </p:txBody>
      </p:sp>
      <p:sp>
        <p:nvSpPr>
          <p:cNvPr id="31747" name="Rectangle 2"/>
          <p:cNvSpPr>
            <a:spLocks noGrp="1" noRot="1" noChangeAspect="1" noChangeArrowheads="1" noTextEdit="1"/>
          </p:cNvSpPr>
          <p:nvPr>
            <p:ph type="sldImg"/>
          </p:nvPr>
        </p:nvSpPr>
        <p:spPr>
          <a:xfrm>
            <a:off x="1108075" y="812800"/>
            <a:ext cx="5343525" cy="4008438"/>
          </a:xfrm>
          <a:ln/>
        </p:spPr>
      </p:sp>
      <p:sp>
        <p:nvSpPr>
          <p:cNvPr id="317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2780894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8B8AA11-5230-40FE-8AF6-72F225106F1B}" type="slidenum">
              <a:rPr lang="ar-SA" smtClean="0"/>
              <a:pPr/>
              <a:t>102</a:t>
            </a:fld>
            <a:endParaRPr lang="en-US"/>
          </a:p>
        </p:txBody>
      </p:sp>
      <p:sp>
        <p:nvSpPr>
          <p:cNvPr id="32771" name="Rectangle 2"/>
          <p:cNvSpPr>
            <a:spLocks noGrp="1" noRot="1" noChangeAspect="1" noChangeArrowheads="1" noTextEdit="1"/>
          </p:cNvSpPr>
          <p:nvPr>
            <p:ph type="sldImg"/>
          </p:nvPr>
        </p:nvSpPr>
        <p:spPr>
          <a:xfrm>
            <a:off x="1108075" y="812800"/>
            <a:ext cx="5343525" cy="4008438"/>
          </a:xfrm>
          <a:ln/>
        </p:spPr>
      </p:sp>
      <p:sp>
        <p:nvSpPr>
          <p:cNvPr id="3277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143252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CC5A53F-12FA-4D34-AB9D-57469EC00D3D}" type="slidenum">
              <a:rPr lang="ar-SA" smtClean="0"/>
              <a:pPr/>
              <a:t>103</a:t>
            </a:fld>
            <a:endParaRPr lang="en-US"/>
          </a:p>
        </p:txBody>
      </p:sp>
      <p:sp>
        <p:nvSpPr>
          <p:cNvPr id="33795" name="Rectangle 2"/>
          <p:cNvSpPr>
            <a:spLocks noGrp="1" noRot="1" noChangeAspect="1" noChangeArrowheads="1" noTextEdit="1"/>
          </p:cNvSpPr>
          <p:nvPr>
            <p:ph type="sldImg"/>
          </p:nvPr>
        </p:nvSpPr>
        <p:spPr>
          <a:xfrm>
            <a:off x="1108075" y="812800"/>
            <a:ext cx="5343525" cy="4008438"/>
          </a:xfrm>
          <a:ln/>
        </p:spPr>
      </p:sp>
      <p:sp>
        <p:nvSpPr>
          <p:cNvPr id="337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067560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50B0F3-6661-4DC2-966E-B9069D2C41FC}" type="slidenum">
              <a:rPr lang="ar-SA" smtClean="0"/>
              <a:pPr/>
              <a:t>104</a:t>
            </a:fld>
            <a:endParaRPr lang="en-US"/>
          </a:p>
        </p:txBody>
      </p:sp>
      <p:sp>
        <p:nvSpPr>
          <p:cNvPr id="34819" name="Rectangle 2"/>
          <p:cNvSpPr>
            <a:spLocks noGrp="1" noRot="1" noChangeAspect="1" noChangeArrowheads="1" noTextEdit="1"/>
          </p:cNvSpPr>
          <p:nvPr>
            <p:ph type="sldImg"/>
          </p:nvPr>
        </p:nvSpPr>
        <p:spPr>
          <a:xfrm>
            <a:off x="1108075" y="812800"/>
            <a:ext cx="5343525" cy="4008438"/>
          </a:xfrm>
          <a:ln/>
        </p:spPr>
      </p:sp>
      <p:sp>
        <p:nvSpPr>
          <p:cNvPr id="3482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02531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AD2AFF0-5863-4C4D-BC8B-A6EFFEE8F173}"/>
              </a:ext>
            </a:extLst>
          </p:cNvPr>
          <p:cNvSpPr>
            <a:spLocks noGrp="1" noChangeArrowheads="1"/>
          </p:cNvSpPr>
          <p:nvPr>
            <p:ph type="sldNum" sz="quarter" idx="5"/>
          </p:nvPr>
        </p:nvSpPr>
        <p:spPr>
          <a:ln/>
        </p:spPr>
        <p:txBody>
          <a:bodyPr/>
          <a:lstStyle/>
          <a:p>
            <a:fld id="{823EB800-9954-40E8-BBEC-1CB21EC82B70}" type="slidenum">
              <a:rPr lang="en-US" altLang="en-US"/>
              <a:pPr/>
              <a:t>10</a:t>
            </a:fld>
            <a:endParaRPr lang="en-US" altLang="en-US"/>
          </a:p>
        </p:txBody>
      </p:sp>
      <p:sp>
        <p:nvSpPr>
          <p:cNvPr id="903170" name="Rectangle 2">
            <a:extLst>
              <a:ext uri="{FF2B5EF4-FFF2-40B4-BE49-F238E27FC236}">
                <a16:creationId xmlns:a16="http://schemas.microsoft.com/office/drawing/2014/main" id="{C9EBD7D4-505B-4028-A141-9EA6D3AE526A}"/>
              </a:ext>
            </a:extLst>
          </p:cNvPr>
          <p:cNvSpPr>
            <a:spLocks noGrp="1" noRot="1" noChangeAspect="1" noChangeArrowheads="1" noTextEdit="1"/>
          </p:cNvSpPr>
          <p:nvPr>
            <p:ph type="sldImg"/>
          </p:nvPr>
        </p:nvSpPr>
        <p:spPr>
          <a:xfrm>
            <a:off x="1108075" y="812800"/>
            <a:ext cx="5343525" cy="4008438"/>
          </a:xfrm>
          <a:ln/>
        </p:spPr>
      </p:sp>
      <p:sp>
        <p:nvSpPr>
          <p:cNvPr id="903171" name="Rectangle 3">
            <a:extLst>
              <a:ext uri="{FF2B5EF4-FFF2-40B4-BE49-F238E27FC236}">
                <a16:creationId xmlns:a16="http://schemas.microsoft.com/office/drawing/2014/main" id="{5C42563B-C50A-49BE-808D-C847F30EF67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B9005-079C-42AD-802B-6D871AA999E1}" type="slidenum">
              <a:rPr lang="en-US"/>
              <a:pPr/>
              <a:t>140</a:t>
            </a:fld>
            <a:endParaRPr lang="en-US"/>
          </a:p>
        </p:txBody>
      </p:sp>
      <p:sp>
        <p:nvSpPr>
          <p:cNvPr id="408578" name="Rectangle 2"/>
          <p:cNvSpPr>
            <a:spLocks noGrp="1" noRot="1" noChangeAspect="1" noChangeArrowheads="1" noTextEdit="1"/>
          </p:cNvSpPr>
          <p:nvPr>
            <p:ph type="sldImg"/>
          </p:nvPr>
        </p:nvSpPr>
        <p:spPr>
          <a:xfrm>
            <a:off x="1108075" y="812800"/>
            <a:ext cx="5343525" cy="4008438"/>
          </a:xfrm>
          <a:ln/>
        </p:spPr>
      </p:sp>
      <p:sp>
        <p:nvSpPr>
          <p:cNvPr id="408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11005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340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D559E8-686A-4063-A92F-BC9A71A474EE}"/>
              </a:ext>
            </a:extLst>
          </p:cNvPr>
          <p:cNvSpPr>
            <a:spLocks noGrp="1" noChangeArrowheads="1"/>
          </p:cNvSpPr>
          <p:nvPr>
            <p:ph type="sldNum" sz="quarter" idx="5"/>
          </p:nvPr>
        </p:nvSpPr>
        <p:spPr>
          <a:ln/>
        </p:spPr>
        <p:txBody>
          <a:bodyPr/>
          <a:lstStyle/>
          <a:p>
            <a:fld id="{BAB0EED7-096D-4433-BC60-5F18997064D1}" type="slidenum">
              <a:rPr lang="en-US" altLang="en-US"/>
              <a:pPr/>
              <a:t>12</a:t>
            </a:fld>
            <a:endParaRPr lang="en-US" altLang="en-US"/>
          </a:p>
        </p:txBody>
      </p:sp>
      <p:sp>
        <p:nvSpPr>
          <p:cNvPr id="948226" name="Rectangle 2">
            <a:extLst>
              <a:ext uri="{FF2B5EF4-FFF2-40B4-BE49-F238E27FC236}">
                <a16:creationId xmlns:a16="http://schemas.microsoft.com/office/drawing/2014/main" id="{7CEF7F8E-3BAE-46CA-AC98-FCC72638562E}"/>
              </a:ext>
            </a:extLst>
          </p:cNvPr>
          <p:cNvSpPr>
            <a:spLocks noGrp="1" noRot="1" noChangeAspect="1" noChangeArrowheads="1" noTextEdit="1"/>
          </p:cNvSpPr>
          <p:nvPr>
            <p:ph type="sldImg"/>
          </p:nvPr>
        </p:nvSpPr>
        <p:spPr>
          <a:xfrm>
            <a:off x="1108075" y="812800"/>
            <a:ext cx="5343525" cy="4008438"/>
          </a:xfrm>
          <a:ln/>
        </p:spPr>
      </p:sp>
      <p:sp>
        <p:nvSpPr>
          <p:cNvPr id="948227" name="Rectangle 3">
            <a:extLst>
              <a:ext uri="{FF2B5EF4-FFF2-40B4-BE49-F238E27FC236}">
                <a16:creationId xmlns:a16="http://schemas.microsoft.com/office/drawing/2014/main" id="{FFADC18D-6D5E-4693-B8C3-642772CBE2D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E49005-4361-469B-A55E-1899FEBCCB0D}"/>
              </a:ext>
            </a:extLst>
          </p:cNvPr>
          <p:cNvSpPr>
            <a:spLocks noGrp="1" noChangeArrowheads="1"/>
          </p:cNvSpPr>
          <p:nvPr>
            <p:ph type="sldNum" sz="quarter" idx="5"/>
          </p:nvPr>
        </p:nvSpPr>
        <p:spPr>
          <a:ln/>
        </p:spPr>
        <p:txBody>
          <a:bodyPr/>
          <a:lstStyle/>
          <a:p>
            <a:fld id="{90AE1C6F-0C81-459A-9608-2FBE6AD6DC53}" type="slidenum">
              <a:rPr lang="en-US" altLang="en-US"/>
              <a:pPr/>
              <a:t>13</a:t>
            </a:fld>
            <a:endParaRPr lang="en-US" altLang="en-US"/>
          </a:p>
        </p:txBody>
      </p:sp>
      <p:sp>
        <p:nvSpPr>
          <p:cNvPr id="964610" name="Rectangle 2">
            <a:extLst>
              <a:ext uri="{FF2B5EF4-FFF2-40B4-BE49-F238E27FC236}">
                <a16:creationId xmlns:a16="http://schemas.microsoft.com/office/drawing/2014/main" id="{F567E9A7-EB38-4184-9D27-97E656AC2A1D}"/>
              </a:ext>
            </a:extLst>
          </p:cNvPr>
          <p:cNvSpPr>
            <a:spLocks noGrp="1" noRot="1" noChangeAspect="1" noChangeArrowheads="1" noTextEdit="1"/>
          </p:cNvSpPr>
          <p:nvPr>
            <p:ph type="sldImg"/>
          </p:nvPr>
        </p:nvSpPr>
        <p:spPr>
          <a:xfrm>
            <a:off x="1108075" y="812800"/>
            <a:ext cx="5343525" cy="4008438"/>
          </a:xfrm>
          <a:ln/>
        </p:spPr>
      </p:sp>
      <p:sp>
        <p:nvSpPr>
          <p:cNvPr id="964611" name="Rectangle 3">
            <a:extLst>
              <a:ext uri="{FF2B5EF4-FFF2-40B4-BE49-F238E27FC236}">
                <a16:creationId xmlns:a16="http://schemas.microsoft.com/office/drawing/2014/main" id="{A8816792-98F1-459E-8979-D6033F33F7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F6C5C6-5C6D-4A56-8C6C-BA6308400981}"/>
              </a:ext>
            </a:extLst>
          </p:cNvPr>
          <p:cNvSpPr>
            <a:spLocks noGrp="1" noChangeArrowheads="1"/>
          </p:cNvSpPr>
          <p:nvPr>
            <p:ph type="sldNum" sz="quarter" idx="5"/>
          </p:nvPr>
        </p:nvSpPr>
        <p:spPr>
          <a:ln/>
        </p:spPr>
        <p:txBody>
          <a:bodyPr/>
          <a:lstStyle/>
          <a:p>
            <a:fld id="{707053CF-2384-4328-8E02-2789531D189A}" type="slidenum">
              <a:rPr lang="en-US" altLang="en-US"/>
              <a:pPr/>
              <a:t>14</a:t>
            </a:fld>
            <a:endParaRPr lang="en-US" altLang="en-US"/>
          </a:p>
        </p:txBody>
      </p:sp>
      <p:sp>
        <p:nvSpPr>
          <p:cNvPr id="989186" name="Rectangle 2">
            <a:extLst>
              <a:ext uri="{FF2B5EF4-FFF2-40B4-BE49-F238E27FC236}">
                <a16:creationId xmlns:a16="http://schemas.microsoft.com/office/drawing/2014/main" id="{2B28AC59-B1C9-4674-9702-A3102AD81B2B}"/>
              </a:ext>
            </a:extLst>
          </p:cNvPr>
          <p:cNvSpPr>
            <a:spLocks noGrp="1" noRot="1" noChangeAspect="1" noChangeArrowheads="1" noTextEdit="1"/>
          </p:cNvSpPr>
          <p:nvPr>
            <p:ph type="sldImg"/>
          </p:nvPr>
        </p:nvSpPr>
        <p:spPr>
          <a:xfrm>
            <a:off x="1108075" y="812800"/>
            <a:ext cx="5343525" cy="4008438"/>
          </a:xfrm>
          <a:ln/>
        </p:spPr>
      </p:sp>
      <p:sp>
        <p:nvSpPr>
          <p:cNvPr id="989187" name="Rectangle 3">
            <a:extLst>
              <a:ext uri="{FF2B5EF4-FFF2-40B4-BE49-F238E27FC236}">
                <a16:creationId xmlns:a16="http://schemas.microsoft.com/office/drawing/2014/main" id="{0DB76790-1162-4C6F-B8DF-25141873DF4B}"/>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6"/>
        <p:cNvGrpSpPr/>
        <p:nvPr/>
      </p:nvGrpSpPr>
      <p:grpSpPr>
        <a:xfrm>
          <a:off x="0" y="0"/>
          <a:ext cx="0" cy="0"/>
          <a:chOff x="0" y="0"/>
          <a:chExt cx="0" cy="0"/>
        </a:xfrm>
      </p:grpSpPr>
      <p:sp>
        <p:nvSpPr>
          <p:cNvPr id="77" name="Google Shape;77;p4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6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61283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2"/>
        <p:cNvGrpSpPr/>
        <p:nvPr/>
      </p:nvGrpSpPr>
      <p:grpSpPr>
        <a:xfrm>
          <a:off x="0" y="0"/>
          <a:ext cx="0" cy="0"/>
          <a:chOff x="0" y="0"/>
          <a:chExt cx="0" cy="0"/>
        </a:xfrm>
      </p:grpSpPr>
      <p:sp>
        <p:nvSpPr>
          <p:cNvPr id="33" name="Google Shape;33;p6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35" name="Google Shape;35;p6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012662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5"/>
        <p:cNvGrpSpPr/>
        <p:nvPr/>
      </p:nvGrpSpPr>
      <p:grpSpPr>
        <a:xfrm>
          <a:off x="0" y="0"/>
          <a:ext cx="0" cy="0"/>
          <a:chOff x="0" y="0"/>
          <a:chExt cx="0" cy="0"/>
        </a:xfrm>
      </p:grpSpPr>
      <p:sp>
        <p:nvSpPr>
          <p:cNvPr id="86" name="Google Shape;86;p4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7"/>
        <p:cNvGrpSpPr/>
        <p:nvPr/>
      </p:nvGrpSpPr>
      <p:grpSpPr>
        <a:xfrm>
          <a:off x="0" y="0"/>
          <a:ext cx="0" cy="0"/>
          <a:chOff x="0" y="0"/>
          <a:chExt cx="0" cy="0"/>
        </a:xfrm>
      </p:grpSpPr>
      <p:sp>
        <p:nvSpPr>
          <p:cNvPr id="88" name="Google Shape;88;p4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4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4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2"/>
        <p:cNvGrpSpPr/>
        <p:nvPr/>
      </p:nvGrpSpPr>
      <p:grpSpPr>
        <a:xfrm>
          <a:off x="0" y="0"/>
          <a:ext cx="0" cy="0"/>
          <a:chOff x="0" y="0"/>
          <a:chExt cx="0" cy="0"/>
        </a:xfrm>
      </p:grpSpPr>
      <p:sp>
        <p:nvSpPr>
          <p:cNvPr id="93" name="Google Shape;93;p4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4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4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7"/>
        <p:cNvGrpSpPr/>
        <p:nvPr/>
      </p:nvGrpSpPr>
      <p:grpSpPr>
        <a:xfrm>
          <a:off x="0" y="0"/>
          <a:ext cx="0" cy="0"/>
          <a:chOff x="0" y="0"/>
          <a:chExt cx="0" cy="0"/>
        </a:xfrm>
      </p:grpSpPr>
      <p:sp>
        <p:nvSpPr>
          <p:cNvPr id="98" name="Google Shape;98;p4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4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4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2"/>
        <p:cNvGrpSpPr/>
        <p:nvPr/>
      </p:nvGrpSpPr>
      <p:grpSpPr>
        <a:xfrm>
          <a:off x="0" y="0"/>
          <a:ext cx="0" cy="0"/>
          <a:chOff x="0" y="0"/>
          <a:chExt cx="0" cy="0"/>
        </a:xfrm>
      </p:grpSpPr>
      <p:sp>
        <p:nvSpPr>
          <p:cNvPr id="103" name="Google Shape;103;p4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6"/>
        <p:cNvGrpSpPr/>
        <p:nvPr/>
      </p:nvGrpSpPr>
      <p:grpSpPr>
        <a:xfrm>
          <a:off x="0" y="0"/>
          <a:ext cx="0" cy="0"/>
          <a:chOff x="0" y="0"/>
          <a:chExt cx="0" cy="0"/>
        </a:xfrm>
      </p:grpSpPr>
      <p:sp>
        <p:nvSpPr>
          <p:cNvPr id="107" name="Google Shape;107;p4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4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4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4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Google Shape;113;p5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5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5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5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5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5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en-US"/>
              <a:t>A. Levitin “Introduction to the Design &amp; Analysis of Algorithms,” 3rd ed., Ch. 5 ©2012 Pearson Education, Inc. Upper Saddle River, NJ. All Rights Reserved. </a:t>
            </a:r>
          </a:p>
        </p:txBody>
      </p:sp>
      <p:sp>
        <p:nvSpPr>
          <p:cNvPr id="4" name="Slide Number Placeholder 3"/>
          <p:cNvSpPr>
            <a:spLocks noGrp="1"/>
          </p:cNvSpPr>
          <p:nvPr>
            <p:ph type="sldNum" sz="quarter" idx="12"/>
          </p:nvPr>
        </p:nvSpPr>
        <p:spPr/>
        <p:txBody>
          <a:bodyPr/>
          <a:lstStyle/>
          <a:p>
            <a:fld id="{DE583D77-8B10-4615-AF5A-2A7BFE69FD01}" type="slidenum">
              <a:rPr lang="en-US" altLang="en-US" smtClean="0"/>
              <a:pPr/>
              <a:t>‹#›</a:t>
            </a:fld>
            <a:endParaRPr lang="en-US" altLang="en-US"/>
          </a:p>
        </p:txBody>
      </p:sp>
    </p:spTree>
    <p:extLst>
      <p:ext uri="{BB962C8B-B14F-4D97-AF65-F5344CB8AC3E}">
        <p14:creationId xmlns:p14="http://schemas.microsoft.com/office/powerpoint/2010/main" val="17109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Google Shape;65;p25"/>
          <p:cNvSpPr/>
          <p:nvPr/>
        </p:nvSpPr>
        <p:spPr>
          <a:xfrm>
            <a:off x="0" y="6458040"/>
            <a:ext cx="9143280" cy="3952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000"/>
              <a:buFont typeface="Calibri"/>
              <a:buNone/>
            </a:pPr>
            <a:r>
              <a:rPr lang="en-IN" sz="2000" b="1" i="0" u="none" strike="noStrike" cap="none">
                <a:solidFill>
                  <a:srgbClr val="000000"/>
                </a:solidFill>
                <a:latin typeface="Calibri"/>
                <a:ea typeface="Calibri"/>
                <a:cs typeface="Calibri"/>
                <a:sym typeface="Calibri"/>
              </a:rPr>
              <a:t>University Institute of Engineering (UIE)</a:t>
            </a:r>
            <a:endParaRPr sz="2000" b="0" i="0" u="none" strike="noStrike" cap="none">
              <a:latin typeface="Arial"/>
              <a:ea typeface="Arial"/>
              <a:cs typeface="Arial"/>
              <a:sym typeface="Arial"/>
            </a:endParaRPr>
          </a:p>
        </p:txBody>
      </p:sp>
      <p:sp>
        <p:nvSpPr>
          <p:cNvPr id="66" name="Google Shape;66;p25"/>
          <p:cNvSpPr/>
          <p:nvPr/>
        </p:nvSpPr>
        <p:spPr>
          <a:xfrm>
            <a:off x="0" y="6400800"/>
            <a:ext cx="9143280" cy="360"/>
          </a:xfrm>
          <a:custGeom>
            <a:avLst/>
            <a:gdLst/>
            <a:ahLst/>
            <a:cxnLst/>
            <a:rect l="l" t="t" r="r" b="b"/>
            <a:pathLst>
              <a:path w="21600" h="21600" extrusionOk="0">
                <a:moveTo>
                  <a:pt x="0" y="0"/>
                </a:moveTo>
                <a:lnTo>
                  <a:pt x="21600" y="21600"/>
                </a:lnTo>
              </a:path>
            </a:pathLst>
          </a:custGeom>
          <a:noFill/>
          <a:ln w="88900" cap="flat" cmpd="sng">
            <a:solidFill>
              <a:srgbClr val="C00000"/>
            </a:solidFill>
            <a:prstDash val="solid"/>
            <a:round/>
            <a:headEnd type="none" w="sm" len="sm"/>
            <a:tailEnd type="none" w="sm" len="sm"/>
          </a:ln>
        </p:spPr>
      </p:sp>
      <p:pic>
        <p:nvPicPr>
          <p:cNvPr id="67" name="Google Shape;67;p25" descr="https://encrypted-tbn3.gstatic.com/images?q=tbn:ANd9GcTyg3Gq4WoxkxO75aZWNEjYFvavmMfWdiMvs57jpDF8YRR3yCybqQ">
            <a:hlinkClick r:id="rId13"/>
          </p:cNvPr>
          <p:cNvPicPr preferRelativeResize="0"/>
          <p:nvPr/>
        </p:nvPicPr>
        <p:blipFill rotWithShape="1">
          <a:blip r:embed="rId14">
            <a:alphaModFix/>
          </a:blip>
          <a:srcRect/>
          <a:stretch/>
        </p:blipFill>
        <p:spPr>
          <a:xfrm>
            <a:off x="152280" y="152280"/>
            <a:ext cx="767520" cy="1218600"/>
          </a:xfrm>
          <a:prstGeom prst="rect">
            <a:avLst/>
          </a:prstGeom>
          <a:noFill/>
          <a:ln>
            <a:noFill/>
          </a:ln>
        </p:spPr>
      </p:pic>
      <p:sp>
        <p:nvSpPr>
          <p:cNvPr id="68" name="Google Shape;68;p25"/>
          <p:cNvSpPr/>
          <p:nvPr/>
        </p:nvSpPr>
        <p:spPr>
          <a:xfrm>
            <a:off x="2813040" y="87480"/>
            <a:ext cx="5438160" cy="364680"/>
          </a:xfrm>
          <a:prstGeom prst="rect">
            <a:avLst/>
          </a:prstGeom>
          <a:noFill/>
          <a:ln w="50800" cap="flat" cmpd="sng">
            <a:solidFill>
              <a:srgbClr val="C0000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IN" sz="1800" b="0" i="0" u="none" strike="noStrike" cap="none">
                <a:solidFill>
                  <a:srgbClr val="000000"/>
                </a:solidFill>
                <a:latin typeface="Calibri"/>
                <a:ea typeface="Calibri"/>
                <a:cs typeface="Calibri"/>
                <a:sym typeface="Calibri"/>
              </a:rPr>
              <a:t>Department of Computer Science and Engineering (CSE)</a:t>
            </a:r>
            <a:endParaRPr sz="1800" b="0" i="0" u="none" strike="noStrike" cap="none">
              <a:latin typeface="Arial"/>
              <a:ea typeface="Arial"/>
              <a:cs typeface="Arial"/>
              <a:sym typeface="Arial"/>
            </a:endParaRPr>
          </a:p>
        </p:txBody>
      </p:sp>
      <p:sp>
        <p:nvSpPr>
          <p:cNvPr id="69" name="Google Shape;69;p25"/>
          <p:cNvSpPr/>
          <p:nvPr/>
        </p:nvSpPr>
        <p:spPr>
          <a:xfrm>
            <a:off x="2813040" y="87480"/>
            <a:ext cx="5438160" cy="364680"/>
          </a:xfrm>
          <a:prstGeom prst="rect">
            <a:avLst/>
          </a:prstGeom>
          <a:noFill/>
          <a:ln w="50800" cap="flat" cmpd="sng">
            <a:solidFill>
              <a:srgbClr val="C0000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IN" sz="1800" b="0" i="0" u="none" strike="noStrike" cap="none">
                <a:solidFill>
                  <a:srgbClr val="000000"/>
                </a:solidFill>
                <a:latin typeface="Calibri"/>
                <a:ea typeface="Calibri"/>
                <a:cs typeface="Calibri"/>
                <a:sym typeface="Calibri"/>
              </a:rPr>
              <a:t>Department of Computer Science and Engineering (CSE)</a:t>
            </a:r>
            <a:endParaRPr sz="1800" b="0" i="0" u="none" strike="noStrike" cap="none">
              <a:latin typeface="Arial"/>
              <a:ea typeface="Arial"/>
              <a:cs typeface="Arial"/>
              <a:sym typeface="Arial"/>
            </a:endParaRPr>
          </a:p>
        </p:txBody>
      </p:sp>
      <p:sp>
        <p:nvSpPr>
          <p:cNvPr id="70" name="Google Shape;70;p2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1" name="Google Shape;71;p2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www.geeksforgeeks.org/bellman-ford-algorithm-dp-23/" TargetMode="External"/><Relationship Id="rId2" Type="http://schemas.openxmlformats.org/officeDocument/2006/relationships/hyperlink" Target="https://www.geeksforgeeks.org/dijkstras-shortest-path-algorithm-greedy-algo-7/" TargetMode="External"/><Relationship Id="rId1" Type="http://schemas.openxmlformats.org/officeDocument/2006/relationships/slideLayout" Target="../slideLayouts/slideLayout2.xml"/><Relationship Id="rId4" Type="http://schemas.openxmlformats.org/officeDocument/2006/relationships/hyperlink" Target="https://www.geeksforgeeks.org/introduction-to-dynamic-programming-data-structures-and-algorithm-tutorials/"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62.wmf"/><Relationship Id="rId7" Type="http://schemas.openxmlformats.org/officeDocument/2006/relationships/image" Target="../media/image64.wmf"/><Relationship Id="rId2" Type="http://schemas.openxmlformats.org/officeDocument/2006/relationships/oleObject" Target="../embeddings/oleObject6.bin"/><Relationship Id="rId1" Type="http://schemas.openxmlformats.org/officeDocument/2006/relationships/slideLayout" Target="../slideLayouts/slideLayout9.xml"/><Relationship Id="rId6" Type="http://schemas.openxmlformats.org/officeDocument/2006/relationships/oleObject" Target="../embeddings/oleObject8.bin"/><Relationship Id="rId5" Type="http://schemas.openxmlformats.org/officeDocument/2006/relationships/image" Target="../media/image63.wmf"/><Relationship Id="rId4" Type="http://schemas.openxmlformats.org/officeDocument/2006/relationships/oleObject" Target="../embeddings/oleObject7.bin"/><Relationship Id="rId9" Type="http://schemas.openxmlformats.org/officeDocument/2006/relationships/image" Target="../media/image65.wmf"/></Relationships>
</file>

<file path=ppt/slides/_rels/slide1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3.bin"/><Relationship Id="rId1" Type="http://schemas.openxmlformats.org/officeDocument/2006/relationships/slideLayout" Target="../slideLayouts/slideLayout9.xml"/><Relationship Id="rId6" Type="http://schemas.openxmlformats.org/officeDocument/2006/relationships/oleObject" Target="../embeddings/oleObject5.bin"/><Relationship Id="rId5" Type="http://schemas.openxmlformats.org/officeDocument/2006/relationships/image" Target="../media/image22.wmf"/><Relationship Id="rId4" Type="http://schemas.openxmlformats.org/officeDocument/2006/relationships/oleObject" Target="../embeddings/oleObject4.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s://www.geeksforgeeks.org/recursion/"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geeksforgeeks.org/greedy-algorithms/"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08279" y="609600"/>
            <a:ext cx="7392987" cy="699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 </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endParaRPr lang="en-US" altLang="en-US" sz="3200" b="1" dirty="0">
              <a:latin typeface="Times New Roman" panose="02020603050405020304" pitchFamily="18" charset="0"/>
              <a:ea typeface="Karla"/>
              <a:cs typeface="Times New Roman" panose="02020603050405020304" pitchFamily="18" charset="0"/>
            </a:endParaRP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a:endParaRPr lang="en-US" sz="2000" dirty="0">
              <a:latin typeface="Times New Roman" panose="02020603050405020304" pitchFamily="18" charset="0"/>
              <a:cs typeface="Times New Roman" pitchFamily="18" charset="0"/>
            </a:endParaRPr>
          </a:p>
          <a:p>
            <a:pPr algn="ctr"/>
            <a:r>
              <a:rPr lang="en-US" sz="2000" dirty="0">
                <a:latin typeface="Times New Roman" panose="02020603050405020304" pitchFamily="18" charset="0"/>
                <a:cs typeface="Times New Roman" pitchFamily="18" charset="0"/>
              </a:rPr>
              <a:t>By : Dr. Ranjit Singh (E10947)</a:t>
            </a:r>
          </a:p>
          <a:p>
            <a:pPr algn="ctr"/>
            <a:endParaRPr lang="en-US" sz="2000" dirty="0">
              <a:latin typeface="Times New Roman" panose="02020603050405020304" pitchFamily="18" charset="0"/>
              <a:cs typeface="Times New Roman" pitchFamily="18" charset="0"/>
            </a:endParaRP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56820072-E101-485B-A6B9-F46086F805AC}"/>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10</a:t>
            </a:fld>
            <a:endParaRPr lang="en-US" altLang="en-US"/>
          </a:p>
        </p:txBody>
      </p:sp>
      <p:sp>
        <p:nvSpPr>
          <p:cNvPr id="893954" name="Rectangle 2">
            <a:extLst>
              <a:ext uri="{FF2B5EF4-FFF2-40B4-BE49-F238E27FC236}">
                <a16:creationId xmlns:a16="http://schemas.microsoft.com/office/drawing/2014/main" id="{01F3D892-5F80-4A36-96D2-2C0CC3389D43}"/>
              </a:ext>
            </a:extLst>
          </p:cNvPr>
          <p:cNvSpPr>
            <a:spLocks noGrp="1" noChangeArrowheads="1"/>
          </p:cNvSpPr>
          <p:nvPr>
            <p:ph type="title"/>
          </p:nvPr>
        </p:nvSpPr>
        <p:spPr>
          <a:xfrm>
            <a:off x="1295400" y="457200"/>
            <a:ext cx="7391040" cy="961200"/>
          </a:xfrm>
        </p:spPr>
        <p:txBody>
          <a:bodyPr/>
          <a:lstStyle/>
          <a:p>
            <a:r>
              <a:rPr lang="en-US" altLang="en-US" sz="2200" b="1" dirty="0"/>
              <a:t>Class of “P” Problems</a:t>
            </a:r>
          </a:p>
        </p:txBody>
      </p:sp>
      <p:sp>
        <p:nvSpPr>
          <p:cNvPr id="893955" name="Rectangle 3">
            <a:extLst>
              <a:ext uri="{FF2B5EF4-FFF2-40B4-BE49-F238E27FC236}">
                <a16:creationId xmlns:a16="http://schemas.microsoft.com/office/drawing/2014/main" id="{304B05B0-EA23-4018-B958-25A512B6D5A7}"/>
              </a:ext>
            </a:extLst>
          </p:cNvPr>
          <p:cNvSpPr>
            <a:spLocks noGrp="1" noChangeArrowheads="1"/>
          </p:cNvSpPr>
          <p:nvPr>
            <p:ph type="body" idx="1"/>
          </p:nvPr>
        </p:nvSpPr>
        <p:spPr>
          <a:xfrm>
            <a:off x="762000" y="1752599"/>
            <a:ext cx="8042275" cy="4378325"/>
          </a:xfrm>
        </p:spPr>
        <p:txBody>
          <a:bodyPr/>
          <a:lstStyle/>
          <a:p>
            <a:pPr>
              <a:lnSpc>
                <a:spcPct val="130000"/>
              </a:lnSpc>
            </a:pPr>
            <a:r>
              <a:rPr lang="en-US" altLang="en-US" b="1" dirty="0"/>
              <a:t>Class P</a:t>
            </a:r>
            <a:r>
              <a:rPr lang="en-US" altLang="en-US" dirty="0"/>
              <a:t> consists of (decision) problems that are solvable in polynomial time</a:t>
            </a:r>
          </a:p>
          <a:p>
            <a:pPr>
              <a:lnSpc>
                <a:spcPct val="130000"/>
              </a:lnSpc>
            </a:pPr>
            <a:endParaRPr lang="en-US" altLang="en-US" dirty="0"/>
          </a:p>
          <a:p>
            <a:pPr>
              <a:lnSpc>
                <a:spcPct val="130000"/>
              </a:lnSpc>
            </a:pPr>
            <a:r>
              <a:rPr lang="en-US" altLang="en-US" dirty="0"/>
              <a:t>Polynomial-time algorithms</a:t>
            </a:r>
          </a:p>
          <a:p>
            <a:pPr lvl="1">
              <a:lnSpc>
                <a:spcPct val="130000"/>
              </a:lnSpc>
            </a:pPr>
            <a:r>
              <a:rPr lang="en-US" altLang="en-US" dirty="0"/>
              <a:t>Worst-case running time is </a:t>
            </a:r>
            <a:r>
              <a:rPr lang="en-US" altLang="en-US" dirty="0">
                <a:latin typeface="Comic Sans MS" panose="030F0702030302020204" pitchFamily="66" charset="0"/>
              </a:rPr>
              <a:t>O(</a:t>
            </a:r>
            <a:r>
              <a:rPr lang="en-US" altLang="en-US" dirty="0" err="1">
                <a:latin typeface="Comic Sans MS" panose="030F0702030302020204" pitchFamily="66" charset="0"/>
              </a:rPr>
              <a:t>n</a:t>
            </a:r>
            <a:r>
              <a:rPr lang="en-US" altLang="en-US" baseline="30000" dirty="0" err="1">
                <a:latin typeface="Comic Sans MS" panose="030F0702030302020204" pitchFamily="66" charset="0"/>
              </a:rPr>
              <a:t>k</a:t>
            </a:r>
            <a:r>
              <a:rPr lang="en-US" altLang="en-US" dirty="0">
                <a:latin typeface="Comic Sans MS" panose="030F0702030302020204" pitchFamily="66" charset="0"/>
              </a:rPr>
              <a:t>)</a:t>
            </a:r>
            <a:r>
              <a:rPr lang="en-US" altLang="en-US" dirty="0"/>
              <a:t>, for some constant k</a:t>
            </a:r>
          </a:p>
          <a:p>
            <a:endParaRPr lang="en-US" altLang="en-US" dirty="0"/>
          </a:p>
          <a:p>
            <a:r>
              <a:rPr lang="en-US" altLang="en-US" dirty="0"/>
              <a:t>Examples of polynomial time: </a:t>
            </a:r>
          </a:p>
          <a:p>
            <a:pPr lvl="1"/>
            <a:r>
              <a:rPr lang="en-US" altLang="en-US" dirty="0"/>
              <a:t>O(n</a:t>
            </a:r>
            <a:r>
              <a:rPr lang="en-US" altLang="en-US" baseline="30000" dirty="0"/>
              <a:t>2</a:t>
            </a:r>
            <a:r>
              <a:rPr lang="en-US" altLang="en-US" dirty="0"/>
              <a:t>), O(n</a:t>
            </a:r>
            <a:r>
              <a:rPr lang="en-US" altLang="en-US" baseline="30000" dirty="0"/>
              <a:t>3</a:t>
            </a:r>
            <a:r>
              <a:rPr lang="en-US" altLang="en-US" dirty="0"/>
              <a:t>), O(1), O(n lg n) </a:t>
            </a:r>
          </a:p>
          <a:p>
            <a:endParaRPr lang="en-US" altLang="en-US" dirty="0"/>
          </a:p>
          <a:p>
            <a:r>
              <a:rPr lang="en-US" altLang="en-US" dirty="0"/>
              <a:t>Examples of non-polynomial time: </a:t>
            </a:r>
          </a:p>
          <a:p>
            <a:pPr lvl="1"/>
            <a:r>
              <a:rPr lang="en-US" altLang="en-US" dirty="0"/>
              <a:t>O(2</a:t>
            </a:r>
            <a:r>
              <a:rPr lang="en-US" altLang="en-US" i="1" baseline="30000" dirty="0"/>
              <a:t>n</a:t>
            </a:r>
            <a:r>
              <a:rPr lang="en-US" altLang="en-US" dirty="0"/>
              <a:t>), O(</a:t>
            </a:r>
            <a:r>
              <a:rPr lang="en-US" altLang="en-US" i="1" dirty="0" err="1"/>
              <a:t>n</a:t>
            </a:r>
            <a:r>
              <a:rPr lang="en-US" altLang="en-US" baseline="30000" dirty="0" err="1"/>
              <a:t>n</a:t>
            </a:r>
            <a:r>
              <a:rPr lang="en-US" altLang="en-US" dirty="0"/>
              <a:t>), O(</a:t>
            </a:r>
            <a:r>
              <a:rPr lang="en-US" altLang="en-US" i="1" dirty="0"/>
              <a:t>n</a:t>
            </a:r>
            <a:r>
              <a:rPr lang="en-US" altLang="en-US" dirty="0"/>
              <a:t>!)</a:t>
            </a:r>
          </a:p>
          <a:p>
            <a:pPr lvl="1">
              <a:lnSpc>
                <a:spcPct val="130000"/>
              </a:lnSpc>
            </a:pPr>
            <a:endParaRPr lang="en-US"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273600"/>
            <a:ext cx="7619640" cy="1144800"/>
          </a:xfrm>
        </p:spPr>
        <p:txBody>
          <a:bodyPr/>
          <a:lstStyle/>
          <a:p>
            <a:r>
              <a:rPr lang="en-US" b="1" dirty="0"/>
              <a:t>Huffman Code Problem</a:t>
            </a:r>
          </a:p>
        </p:txBody>
      </p:sp>
      <p:sp>
        <p:nvSpPr>
          <p:cNvPr id="14339" name="Content Placeholder 3"/>
          <p:cNvSpPr>
            <a:spLocks noGrp="1"/>
          </p:cNvSpPr>
          <p:nvPr>
            <p:ph idx="1"/>
          </p:nvPr>
        </p:nvSpPr>
        <p:spPr/>
        <p:txBody>
          <a:bodyPr/>
          <a:lstStyle/>
          <a:p>
            <a:r>
              <a:rPr lang="en-US" sz="2400" dirty="0">
                <a:solidFill>
                  <a:schemeClr val="tx1"/>
                </a:solidFill>
              </a:rPr>
              <a:t>The more frequent a symbol occurs, the shorter should be the Huffman binary word representing it.</a:t>
            </a:r>
          </a:p>
          <a:p>
            <a:pPr>
              <a:buFontTx/>
              <a:buNone/>
            </a:pPr>
            <a:endParaRPr lang="en-US" sz="2400" dirty="0">
              <a:solidFill>
                <a:schemeClr val="tx1"/>
              </a:solidFill>
            </a:endParaRPr>
          </a:p>
          <a:p>
            <a:r>
              <a:rPr lang="en-US" sz="2400" dirty="0">
                <a:solidFill>
                  <a:schemeClr val="tx1"/>
                </a:solidFill>
              </a:rPr>
              <a:t>The Huffman code is a prefix-free code. </a:t>
            </a:r>
          </a:p>
          <a:p>
            <a:pPr lvl="1"/>
            <a:r>
              <a:rPr lang="en-US" sz="2100" dirty="0">
                <a:solidFill>
                  <a:schemeClr val="tx1"/>
                </a:solidFill>
              </a:rPr>
              <a:t>No prefix of a code word is equal to another codeword.</a:t>
            </a:r>
          </a:p>
          <a:p>
            <a:endParaRPr lang="en-US" dirty="0">
              <a:solidFill>
                <a:schemeClr val="tx1"/>
              </a:solidFill>
            </a:endParaRPr>
          </a:p>
        </p:txBody>
      </p:sp>
    </p:spTree>
    <p:extLst>
      <p:ext uri="{BB962C8B-B14F-4D97-AF65-F5344CB8AC3E}">
        <p14:creationId xmlns:p14="http://schemas.microsoft.com/office/powerpoint/2010/main" val="13398290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1131094"/>
            <a:ext cx="7886700" cy="723683"/>
          </a:xfrm>
        </p:spPr>
        <p:txBody>
          <a:bodyPr/>
          <a:lstStyle/>
          <a:p>
            <a:r>
              <a:rPr lang="en-US" altLang="zh-TW" dirty="0">
                <a:ea typeface="PMingLiU" pitchFamily="18" charset="-120"/>
              </a:rPr>
              <a:t>Overview</a:t>
            </a:r>
          </a:p>
        </p:txBody>
      </p:sp>
      <p:sp>
        <p:nvSpPr>
          <p:cNvPr id="15363" name="Rectangle 3"/>
          <p:cNvSpPr>
            <a:spLocks noGrp="1" noChangeArrowheads="1"/>
          </p:cNvSpPr>
          <p:nvPr>
            <p:ph type="body" idx="1"/>
          </p:nvPr>
        </p:nvSpPr>
        <p:spPr>
          <a:xfrm>
            <a:off x="533400" y="1618061"/>
            <a:ext cx="7772400" cy="3296840"/>
          </a:xfrm>
        </p:spPr>
        <p:txBody>
          <a:bodyPr/>
          <a:lstStyle/>
          <a:p>
            <a:r>
              <a:rPr lang="en-US" altLang="zh-TW" dirty="0">
                <a:ea typeface="PMingLiU" pitchFamily="18" charset="-120"/>
              </a:rPr>
              <a:t>Huffman codes: compressing data (savings of 20% to 90%)</a:t>
            </a:r>
          </a:p>
          <a:p>
            <a:r>
              <a:rPr lang="en-US" altLang="zh-TW" dirty="0">
                <a:ea typeface="PMingLiU" pitchFamily="18" charset="-120"/>
              </a:rPr>
              <a:t>Huffman’s greedy algorithm uses a table of the frequencies of occurrence of each character to build up an optimal way of representing each character as a binary string</a:t>
            </a:r>
          </a:p>
        </p:txBody>
      </p:sp>
      <p:pic>
        <p:nvPicPr>
          <p:cNvPr id="15364" name="Picture 4" descr="fig16-3"/>
          <p:cNvPicPr>
            <a:picLocks noChangeAspect="1" noChangeArrowheads="1"/>
          </p:cNvPicPr>
          <p:nvPr/>
        </p:nvPicPr>
        <p:blipFill>
          <a:blip r:embed="rId3"/>
          <a:srcRect/>
          <a:stretch>
            <a:fillRect/>
          </a:stretch>
        </p:blipFill>
        <p:spPr bwMode="auto">
          <a:xfrm>
            <a:off x="0" y="3371850"/>
            <a:ext cx="9144000" cy="2628900"/>
          </a:xfrm>
          <a:prstGeom prst="rect">
            <a:avLst/>
          </a:prstGeom>
          <a:noFill/>
          <a:ln w="9525">
            <a:noFill/>
            <a:miter lim="800000"/>
            <a:headEnd/>
            <a:tailEnd/>
          </a:ln>
        </p:spPr>
      </p:pic>
      <p:sp>
        <p:nvSpPr>
          <p:cNvPr id="15365" name="Rectangle 5"/>
          <p:cNvSpPr>
            <a:spLocks noChangeArrowheads="1"/>
          </p:cNvSpPr>
          <p:nvPr/>
        </p:nvSpPr>
        <p:spPr bwMode="auto">
          <a:xfrm>
            <a:off x="152400" y="4140994"/>
            <a:ext cx="2438400" cy="228600"/>
          </a:xfrm>
          <a:prstGeom prst="rect">
            <a:avLst/>
          </a:prstGeom>
          <a:noFill/>
          <a:ln w="9525">
            <a:solidFill>
              <a:schemeClr val="hlink"/>
            </a:solidFill>
            <a:miter lim="800000"/>
            <a:headEnd/>
            <a:tailEnd/>
          </a:ln>
        </p:spPr>
        <p:txBody>
          <a:bodyPr wrap="none" anchor="ctr"/>
          <a:lstStyle/>
          <a:p>
            <a:endParaRPr lang="en-US" sz="1050"/>
          </a:p>
        </p:txBody>
      </p:sp>
      <p:sp>
        <p:nvSpPr>
          <p:cNvPr id="15366" name="Rectangle 6"/>
          <p:cNvSpPr>
            <a:spLocks noChangeArrowheads="1"/>
          </p:cNvSpPr>
          <p:nvPr/>
        </p:nvSpPr>
        <p:spPr bwMode="auto">
          <a:xfrm>
            <a:off x="152400" y="3886200"/>
            <a:ext cx="2438400" cy="228600"/>
          </a:xfrm>
          <a:prstGeom prst="rect">
            <a:avLst/>
          </a:prstGeom>
          <a:noFill/>
          <a:ln w="9525">
            <a:solidFill>
              <a:schemeClr val="hlink"/>
            </a:solidFill>
            <a:miter lim="800000"/>
            <a:headEnd/>
            <a:tailEnd/>
          </a:ln>
        </p:spPr>
        <p:txBody>
          <a:bodyPr wrap="none" anchor="ctr"/>
          <a:lstStyle/>
          <a:p>
            <a:endParaRPr lang="en-US" sz="1050"/>
          </a:p>
        </p:txBody>
      </p:sp>
      <p:grpSp>
        <p:nvGrpSpPr>
          <p:cNvPr id="2" name="Group 7"/>
          <p:cNvGrpSpPr>
            <a:grpSpLocks/>
          </p:cNvGrpSpPr>
          <p:nvPr/>
        </p:nvGrpSpPr>
        <p:grpSpPr bwMode="auto">
          <a:xfrm>
            <a:off x="2743201" y="3369466"/>
            <a:ext cx="4965702" cy="259556"/>
            <a:chOff x="1728" y="2110"/>
            <a:chExt cx="3128" cy="218"/>
          </a:xfrm>
        </p:grpSpPr>
        <p:sp>
          <p:nvSpPr>
            <p:cNvPr id="15368" name="Rectangle 8"/>
            <p:cNvSpPr>
              <a:spLocks noChangeArrowheads="1"/>
            </p:cNvSpPr>
            <p:nvPr/>
          </p:nvSpPr>
          <p:spPr bwMode="auto">
            <a:xfrm>
              <a:off x="1728" y="2176"/>
              <a:ext cx="2304" cy="152"/>
            </a:xfrm>
            <a:prstGeom prst="rect">
              <a:avLst/>
            </a:prstGeom>
            <a:noFill/>
            <a:ln w="28575">
              <a:solidFill>
                <a:schemeClr val="accent2"/>
              </a:solidFill>
              <a:miter lim="800000"/>
              <a:headEnd/>
              <a:tailEnd/>
            </a:ln>
          </p:spPr>
          <p:txBody>
            <a:bodyPr wrap="none" anchor="ctr"/>
            <a:lstStyle/>
            <a:p>
              <a:endParaRPr lang="en-US" sz="1050"/>
            </a:p>
          </p:txBody>
        </p:sp>
        <p:sp>
          <p:nvSpPr>
            <p:cNvPr id="15369" name="Line 9"/>
            <p:cNvSpPr>
              <a:spLocks noChangeShapeType="1"/>
            </p:cNvSpPr>
            <p:nvPr/>
          </p:nvSpPr>
          <p:spPr bwMode="auto">
            <a:xfrm flipH="1">
              <a:off x="4024" y="2246"/>
              <a:ext cx="271" cy="0"/>
            </a:xfrm>
            <a:prstGeom prst="line">
              <a:avLst/>
            </a:prstGeom>
            <a:noFill/>
            <a:ln w="28575">
              <a:solidFill>
                <a:schemeClr val="accent2"/>
              </a:solidFill>
              <a:round/>
              <a:headEnd/>
              <a:tailEnd type="triangle" w="med" len="med"/>
            </a:ln>
          </p:spPr>
          <p:txBody>
            <a:bodyPr wrap="none" anchor="ctr"/>
            <a:lstStyle/>
            <a:p>
              <a:endParaRPr lang="en-US" sz="1050"/>
            </a:p>
          </p:txBody>
        </p:sp>
        <p:sp>
          <p:nvSpPr>
            <p:cNvPr id="15370" name="Text Box 10"/>
            <p:cNvSpPr txBox="1">
              <a:spLocks noChangeArrowheads="1"/>
            </p:cNvSpPr>
            <p:nvPr/>
          </p:nvSpPr>
          <p:spPr bwMode="auto">
            <a:xfrm>
              <a:off x="4295" y="2110"/>
              <a:ext cx="561" cy="213"/>
            </a:xfrm>
            <a:prstGeom prst="rect">
              <a:avLst/>
            </a:prstGeom>
            <a:noFill/>
            <a:ln w="9525">
              <a:noFill/>
              <a:miter lim="800000"/>
              <a:headEnd/>
              <a:tailEnd/>
            </a:ln>
          </p:spPr>
          <p:txBody>
            <a:bodyPr wrap="none">
              <a:spAutoFit/>
            </a:bodyPr>
            <a:lstStyle/>
            <a:p>
              <a:r>
                <a:rPr kumimoji="1" lang="en-US" altLang="zh-TW" sz="1050">
                  <a:solidFill>
                    <a:schemeClr val="accent2"/>
                  </a:solidFill>
                  <a:ea typeface="DFKai-SB" pitchFamily="65" charset="-120"/>
                </a:rPr>
                <a:t>C: Alphabet</a:t>
              </a:r>
            </a:p>
          </p:txBody>
        </p:sp>
      </p:grpSp>
    </p:spTree>
    <p:extLst>
      <p:ext uri="{BB962C8B-B14F-4D97-AF65-F5344CB8AC3E}">
        <p14:creationId xmlns:p14="http://schemas.microsoft.com/office/powerpoint/2010/main" val="215980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273600"/>
            <a:ext cx="7772040" cy="1144800"/>
          </a:xfrm>
        </p:spPr>
        <p:txBody>
          <a:bodyPr/>
          <a:lstStyle/>
          <a:p>
            <a:r>
              <a:rPr lang="en-US" b="1" dirty="0"/>
              <a:t>Example</a:t>
            </a:r>
          </a:p>
        </p:txBody>
      </p:sp>
      <p:sp>
        <p:nvSpPr>
          <p:cNvPr id="5" name="Content Placeholder 4"/>
          <p:cNvSpPr>
            <a:spLocks noGrp="1"/>
          </p:cNvSpPr>
          <p:nvPr>
            <p:ph idx="1"/>
          </p:nvPr>
        </p:nvSpPr>
        <p:spPr/>
        <p:txBody>
          <a:bodyPr>
            <a:normAutofit fontScale="92500" lnSpcReduction="10000"/>
          </a:bodyPr>
          <a:lstStyle/>
          <a:p>
            <a:pPr>
              <a:lnSpc>
                <a:spcPct val="120000"/>
              </a:lnSpc>
              <a:defRPr/>
            </a:pPr>
            <a:r>
              <a:rPr lang="en-US" sz="2400" dirty="0"/>
              <a:t>Assume we are given a data file that contains only 6 symbols, namely a, b, c, d, e, f With the following frequency table:</a:t>
            </a:r>
          </a:p>
          <a:p>
            <a:pPr>
              <a:lnSpc>
                <a:spcPct val="120000"/>
              </a:lnSpc>
              <a:buFontTx/>
              <a:buNone/>
              <a:defRPr/>
            </a:pPr>
            <a:endParaRPr lang="en-US" sz="2400" dirty="0"/>
          </a:p>
          <a:p>
            <a:pPr>
              <a:lnSpc>
                <a:spcPct val="120000"/>
              </a:lnSpc>
              <a:buFontTx/>
              <a:buNone/>
              <a:defRPr/>
            </a:pPr>
            <a:endParaRPr lang="en-US" sz="2400" dirty="0"/>
          </a:p>
          <a:p>
            <a:pPr>
              <a:lnSpc>
                <a:spcPct val="120000"/>
              </a:lnSpc>
              <a:buFontTx/>
              <a:buNone/>
              <a:defRPr/>
            </a:pPr>
            <a:endParaRPr lang="en-US" sz="2400" dirty="0"/>
          </a:p>
          <a:p>
            <a:pPr>
              <a:lnSpc>
                <a:spcPct val="120000"/>
              </a:lnSpc>
              <a:buFontTx/>
              <a:buNone/>
              <a:defRPr/>
            </a:pPr>
            <a:endParaRPr lang="en-US" sz="2400" dirty="0"/>
          </a:p>
          <a:p>
            <a:pPr>
              <a:lnSpc>
                <a:spcPct val="120000"/>
              </a:lnSpc>
              <a:buFontTx/>
              <a:buNone/>
              <a:defRPr/>
            </a:pPr>
            <a:endParaRPr lang="en-US" sz="2400" dirty="0"/>
          </a:p>
          <a:p>
            <a:pPr>
              <a:lnSpc>
                <a:spcPct val="120000"/>
              </a:lnSpc>
              <a:buFontTx/>
              <a:buNone/>
              <a:defRPr/>
            </a:pPr>
            <a:endParaRPr lang="en-US" sz="2400" dirty="0"/>
          </a:p>
          <a:p>
            <a:pPr>
              <a:lnSpc>
                <a:spcPct val="120000"/>
              </a:lnSpc>
              <a:defRPr/>
            </a:pPr>
            <a:r>
              <a:rPr lang="en-US" sz="2400" dirty="0"/>
              <a:t>Find a variable length prefix-free encoding scheme that compresses this data file as much as possible?</a:t>
            </a:r>
          </a:p>
        </p:txBody>
      </p:sp>
      <p:pic>
        <p:nvPicPr>
          <p:cNvPr id="16388" name="Picture 4" descr="fig16-3"/>
          <p:cNvPicPr>
            <a:picLocks noChangeAspect="1" noChangeArrowheads="1"/>
          </p:cNvPicPr>
          <p:nvPr/>
        </p:nvPicPr>
        <p:blipFill>
          <a:blip r:embed="rId3"/>
          <a:srcRect l="1199" r="27600" b="59535"/>
          <a:stretch>
            <a:fillRect/>
          </a:stretch>
        </p:blipFill>
        <p:spPr bwMode="auto">
          <a:xfrm>
            <a:off x="1185864" y="2914650"/>
            <a:ext cx="6510337" cy="1063229"/>
          </a:xfrm>
          <a:prstGeom prst="rect">
            <a:avLst/>
          </a:prstGeom>
          <a:noFill/>
          <a:ln w="9525">
            <a:noFill/>
            <a:miter lim="800000"/>
            <a:headEnd/>
            <a:tailEnd/>
          </a:ln>
        </p:spPr>
      </p:pic>
    </p:spTree>
    <p:extLst>
      <p:ext uri="{BB962C8B-B14F-4D97-AF65-F5344CB8AC3E}">
        <p14:creationId xmlns:p14="http://schemas.microsoft.com/office/powerpoint/2010/main" val="36907123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66800" y="762000"/>
            <a:ext cx="7772400" cy="587087"/>
          </a:xfrm>
        </p:spPr>
        <p:txBody>
          <a:bodyPr/>
          <a:lstStyle/>
          <a:p>
            <a:r>
              <a:rPr lang="en-US" b="1" dirty="0"/>
              <a:t>Huffman Code Problem</a:t>
            </a:r>
          </a:p>
        </p:txBody>
      </p:sp>
      <p:pic>
        <p:nvPicPr>
          <p:cNvPr id="17411" name="Picture 4"/>
          <p:cNvPicPr>
            <a:picLocks noChangeAspect="1" noChangeArrowheads="1"/>
          </p:cNvPicPr>
          <p:nvPr/>
        </p:nvPicPr>
        <p:blipFill>
          <a:blip r:embed="rId3"/>
          <a:srcRect b="4500"/>
          <a:stretch>
            <a:fillRect/>
          </a:stretch>
        </p:blipFill>
        <p:spPr bwMode="auto">
          <a:xfrm rot="-60000">
            <a:off x="950914" y="2333625"/>
            <a:ext cx="7272337" cy="3228975"/>
          </a:xfrm>
          <a:prstGeom prst="rect">
            <a:avLst/>
          </a:prstGeom>
          <a:noFill/>
          <a:ln w="9525">
            <a:noFill/>
            <a:miter lim="800000"/>
            <a:headEnd/>
            <a:tailEnd/>
          </a:ln>
        </p:spPr>
      </p:pic>
      <p:sp>
        <p:nvSpPr>
          <p:cNvPr id="5" name="Content Placeholder 4"/>
          <p:cNvSpPr>
            <a:spLocks noGrp="1"/>
          </p:cNvSpPr>
          <p:nvPr>
            <p:ph idx="1"/>
          </p:nvPr>
        </p:nvSpPr>
        <p:spPr>
          <a:xfrm>
            <a:off x="457200" y="1714500"/>
            <a:ext cx="8229600" cy="800100"/>
          </a:xfrm>
        </p:spPr>
        <p:txBody>
          <a:bodyPr>
            <a:normAutofit/>
          </a:bodyPr>
          <a:lstStyle/>
          <a:p>
            <a:pPr>
              <a:defRPr/>
            </a:pPr>
            <a:r>
              <a:rPr lang="en-US" dirty="0"/>
              <a:t>Left tree represents a fixed length encoding scheme</a:t>
            </a:r>
          </a:p>
          <a:p>
            <a:pPr>
              <a:defRPr/>
            </a:pPr>
            <a:r>
              <a:rPr lang="en-US" dirty="0"/>
              <a:t>Right tree represents a Huffman encoding scheme</a:t>
            </a:r>
          </a:p>
          <a:p>
            <a:pPr>
              <a:defRPr/>
            </a:pPr>
            <a:endParaRPr lang="en-US" dirty="0"/>
          </a:p>
        </p:txBody>
      </p:sp>
    </p:spTree>
    <p:extLst>
      <p:ext uri="{BB962C8B-B14F-4D97-AF65-F5344CB8AC3E}">
        <p14:creationId xmlns:p14="http://schemas.microsoft.com/office/powerpoint/2010/main" val="13756008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9750" y="1052513"/>
            <a:ext cx="7772400" cy="857250"/>
          </a:xfrm>
        </p:spPr>
        <p:txBody>
          <a:bodyPr/>
          <a:lstStyle/>
          <a:p>
            <a:r>
              <a:rPr lang="en-US"/>
              <a:t>Example</a:t>
            </a:r>
          </a:p>
        </p:txBody>
      </p:sp>
      <p:pic>
        <p:nvPicPr>
          <p:cNvPr id="18435" name="Picture 4"/>
          <p:cNvPicPr>
            <a:picLocks noChangeAspect="1" noChangeArrowheads="1"/>
          </p:cNvPicPr>
          <p:nvPr/>
        </p:nvPicPr>
        <p:blipFill>
          <a:blip r:embed="rId3"/>
          <a:srcRect/>
          <a:stretch>
            <a:fillRect/>
          </a:stretch>
        </p:blipFill>
        <p:spPr bwMode="auto">
          <a:xfrm>
            <a:off x="228599" y="1624012"/>
            <a:ext cx="8856661" cy="4395788"/>
          </a:xfrm>
          <a:prstGeom prst="rect">
            <a:avLst/>
          </a:prstGeom>
          <a:noFill/>
          <a:ln w="9525">
            <a:noFill/>
            <a:miter lim="800000"/>
            <a:headEnd/>
            <a:tailEnd/>
          </a:ln>
        </p:spPr>
      </p:pic>
    </p:spTree>
    <p:extLst>
      <p:ext uri="{BB962C8B-B14F-4D97-AF65-F5344CB8AC3E}">
        <p14:creationId xmlns:p14="http://schemas.microsoft.com/office/powerpoint/2010/main" val="9233959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6AAE89-8B68-4BCE-805A-DD04F88A75A6}"/>
              </a:ext>
            </a:extLst>
          </p:cNvPr>
          <p:cNvPicPr>
            <a:picLocks noChangeAspect="1"/>
          </p:cNvPicPr>
          <p:nvPr/>
        </p:nvPicPr>
        <p:blipFill>
          <a:blip r:embed="rId2"/>
          <a:stretch>
            <a:fillRect/>
          </a:stretch>
        </p:blipFill>
        <p:spPr>
          <a:xfrm>
            <a:off x="292237" y="1447800"/>
            <a:ext cx="8699363" cy="3030681"/>
          </a:xfrm>
          <a:prstGeom prst="rect">
            <a:avLst/>
          </a:prstGeom>
        </p:spPr>
      </p:pic>
    </p:spTree>
    <p:extLst>
      <p:ext uri="{BB962C8B-B14F-4D97-AF65-F5344CB8AC3E}">
        <p14:creationId xmlns:p14="http://schemas.microsoft.com/office/powerpoint/2010/main" val="30667290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B51FED-0AD2-4082-A0F0-546C35DF9C08}"/>
              </a:ext>
            </a:extLst>
          </p:cNvPr>
          <p:cNvPicPr>
            <a:picLocks noChangeAspect="1"/>
          </p:cNvPicPr>
          <p:nvPr/>
        </p:nvPicPr>
        <p:blipFill>
          <a:blip r:embed="rId2"/>
          <a:stretch>
            <a:fillRect/>
          </a:stretch>
        </p:blipFill>
        <p:spPr>
          <a:xfrm>
            <a:off x="990600" y="990600"/>
            <a:ext cx="7315200" cy="5354976"/>
          </a:xfrm>
          <a:prstGeom prst="rect">
            <a:avLst/>
          </a:prstGeom>
        </p:spPr>
      </p:pic>
      <p:sp>
        <p:nvSpPr>
          <p:cNvPr id="6" name="TextBox 5">
            <a:extLst>
              <a:ext uri="{FF2B5EF4-FFF2-40B4-BE49-F238E27FC236}">
                <a16:creationId xmlns:a16="http://schemas.microsoft.com/office/drawing/2014/main" id="{ED5A3FD5-8651-4D5A-B4F9-BC2F72D22E39}"/>
              </a:ext>
            </a:extLst>
          </p:cNvPr>
          <p:cNvSpPr txBox="1"/>
          <p:nvPr/>
        </p:nvSpPr>
        <p:spPr>
          <a:xfrm>
            <a:off x="990599" y="512424"/>
            <a:ext cx="6019801" cy="430887"/>
          </a:xfrm>
          <a:prstGeom prst="rect">
            <a:avLst/>
          </a:prstGeom>
          <a:noFill/>
        </p:spPr>
        <p:txBody>
          <a:bodyPr wrap="square">
            <a:spAutoFit/>
          </a:bodyPr>
          <a:lstStyle/>
          <a:p>
            <a:pPr algn="ctr"/>
            <a:r>
              <a:rPr lang="en-IN" sz="2200" b="1" i="0" dirty="0">
                <a:solidFill>
                  <a:srgbClr val="000000"/>
                </a:solidFill>
                <a:effectLst/>
                <a:latin typeface="Times New Roman" panose="02020603050405020304" pitchFamily="18" charset="0"/>
                <a:cs typeface="Times New Roman" panose="02020603050405020304" pitchFamily="18" charset="0"/>
              </a:rPr>
              <a:t>Travelling Salesman </a:t>
            </a:r>
            <a:r>
              <a:rPr lang="en-IN" sz="2200" b="1" dirty="0">
                <a:latin typeface="Times New Roman" panose="02020603050405020304" pitchFamily="18" charset="0"/>
                <a:cs typeface="Times New Roman" panose="02020603050405020304" pitchFamily="18" charset="0"/>
              </a:rPr>
              <a:t>using Greedy Approach</a:t>
            </a:r>
            <a:endParaRPr lang="en-IN" sz="2200"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7840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33FB63-1F85-4111-B505-B0F7B5CD0F3E}"/>
              </a:ext>
            </a:extLst>
          </p:cNvPr>
          <p:cNvPicPr>
            <a:picLocks noChangeAspect="1"/>
          </p:cNvPicPr>
          <p:nvPr/>
        </p:nvPicPr>
        <p:blipFill>
          <a:blip r:embed="rId2"/>
          <a:stretch>
            <a:fillRect/>
          </a:stretch>
        </p:blipFill>
        <p:spPr>
          <a:xfrm>
            <a:off x="990600" y="838200"/>
            <a:ext cx="6943724" cy="4114800"/>
          </a:xfrm>
          <a:prstGeom prst="rect">
            <a:avLst/>
          </a:prstGeom>
        </p:spPr>
      </p:pic>
    </p:spTree>
    <p:extLst>
      <p:ext uri="{BB962C8B-B14F-4D97-AF65-F5344CB8AC3E}">
        <p14:creationId xmlns:p14="http://schemas.microsoft.com/office/powerpoint/2010/main" val="32980624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3C9B5C-C929-44A2-9676-DD0315AEEF0C}"/>
              </a:ext>
            </a:extLst>
          </p:cNvPr>
          <p:cNvPicPr>
            <a:picLocks noChangeAspect="1"/>
          </p:cNvPicPr>
          <p:nvPr/>
        </p:nvPicPr>
        <p:blipFill>
          <a:blip r:embed="rId2"/>
          <a:stretch>
            <a:fillRect/>
          </a:stretch>
        </p:blipFill>
        <p:spPr>
          <a:xfrm>
            <a:off x="743528" y="1447800"/>
            <a:ext cx="7638472" cy="3952840"/>
          </a:xfrm>
          <a:prstGeom prst="rect">
            <a:avLst/>
          </a:prstGeom>
        </p:spPr>
      </p:pic>
    </p:spTree>
    <p:extLst>
      <p:ext uri="{BB962C8B-B14F-4D97-AF65-F5344CB8AC3E}">
        <p14:creationId xmlns:p14="http://schemas.microsoft.com/office/powerpoint/2010/main" val="767650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012DEE-84C5-4A5F-9DA8-BBC9222DCCA9}"/>
              </a:ext>
            </a:extLst>
          </p:cNvPr>
          <p:cNvPicPr>
            <a:picLocks noChangeAspect="1"/>
          </p:cNvPicPr>
          <p:nvPr/>
        </p:nvPicPr>
        <p:blipFill>
          <a:blip r:embed="rId2"/>
          <a:stretch>
            <a:fillRect/>
          </a:stretch>
        </p:blipFill>
        <p:spPr>
          <a:xfrm>
            <a:off x="604939" y="1447800"/>
            <a:ext cx="7934122" cy="3962400"/>
          </a:xfrm>
          <a:prstGeom prst="rect">
            <a:avLst/>
          </a:prstGeom>
        </p:spPr>
      </p:pic>
    </p:spTree>
    <p:extLst>
      <p:ext uri="{BB962C8B-B14F-4D97-AF65-F5344CB8AC3E}">
        <p14:creationId xmlns:p14="http://schemas.microsoft.com/office/powerpoint/2010/main" val="417143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BBD41C2-0F54-4AAA-9F71-D658B4E2DC1A}"/>
              </a:ext>
            </a:extLst>
          </p:cNvPr>
          <p:cNvSpPr>
            <a:spLocks noGrp="1" noChangeArrowheads="1"/>
          </p:cNvSpPr>
          <p:nvPr>
            <p:ph type="title"/>
          </p:nvPr>
        </p:nvSpPr>
        <p:spPr>
          <a:xfrm>
            <a:off x="1219200" y="273600"/>
            <a:ext cx="7467240" cy="1144800"/>
          </a:xfrm>
        </p:spPr>
        <p:txBody>
          <a:bodyPr/>
          <a:lstStyle/>
          <a:p>
            <a:r>
              <a:rPr lang="en-US" altLang="en-US" sz="2200" b="1" dirty="0"/>
              <a:t>Complexity Class P</a:t>
            </a:r>
            <a:endParaRPr lang="en-CA" altLang="en-US" sz="2200" b="1" dirty="0"/>
          </a:p>
        </p:txBody>
      </p:sp>
      <p:sp>
        <p:nvSpPr>
          <p:cNvPr id="77827" name="Rectangle 3">
            <a:extLst>
              <a:ext uri="{FF2B5EF4-FFF2-40B4-BE49-F238E27FC236}">
                <a16:creationId xmlns:a16="http://schemas.microsoft.com/office/drawing/2014/main" id="{89E848B7-5F2A-4972-8B43-C48821FA2489}"/>
              </a:ext>
            </a:extLst>
          </p:cNvPr>
          <p:cNvSpPr>
            <a:spLocks noGrp="1" noChangeArrowheads="1"/>
          </p:cNvSpPr>
          <p:nvPr>
            <p:ph type="body" idx="1"/>
          </p:nvPr>
        </p:nvSpPr>
        <p:spPr/>
        <p:txBody>
          <a:bodyPr/>
          <a:lstStyle/>
          <a:p>
            <a:pPr>
              <a:lnSpc>
                <a:spcPct val="150000"/>
              </a:lnSpc>
            </a:pPr>
            <a:r>
              <a:rPr lang="en-US" altLang="en-US" b="1" dirty="0"/>
              <a:t>Deterministic in nature</a:t>
            </a:r>
          </a:p>
          <a:p>
            <a:pPr>
              <a:lnSpc>
                <a:spcPct val="150000"/>
              </a:lnSpc>
            </a:pPr>
            <a:endParaRPr lang="en-US" altLang="en-US" dirty="0"/>
          </a:p>
          <a:p>
            <a:pPr>
              <a:lnSpc>
                <a:spcPct val="150000"/>
              </a:lnSpc>
            </a:pPr>
            <a:r>
              <a:rPr lang="en-US" altLang="en-US" b="1" dirty="0"/>
              <a:t>Solved by conventional computers in polynomial time</a:t>
            </a:r>
          </a:p>
          <a:p>
            <a:pPr lvl="1">
              <a:lnSpc>
                <a:spcPct val="150000"/>
              </a:lnSpc>
            </a:pPr>
            <a:r>
              <a:rPr lang="en-US" altLang="en-US" dirty="0"/>
              <a:t>O(1)			Constant</a:t>
            </a:r>
          </a:p>
          <a:p>
            <a:pPr lvl="1">
              <a:lnSpc>
                <a:spcPct val="150000"/>
              </a:lnSpc>
            </a:pPr>
            <a:r>
              <a:rPr lang="en-US" altLang="en-US" dirty="0"/>
              <a:t>O(log n)		  	Sub-linear</a:t>
            </a:r>
          </a:p>
          <a:p>
            <a:pPr lvl="1">
              <a:lnSpc>
                <a:spcPct val="150000"/>
              </a:lnSpc>
            </a:pPr>
            <a:r>
              <a:rPr lang="en-US" altLang="en-US" dirty="0"/>
              <a:t>O(n)			Linear</a:t>
            </a:r>
          </a:p>
          <a:p>
            <a:pPr lvl="1">
              <a:lnSpc>
                <a:spcPct val="150000"/>
              </a:lnSpc>
            </a:pPr>
            <a:r>
              <a:rPr lang="en-US" altLang="en-US" dirty="0"/>
              <a:t>O(n log n)			Nearly Linear</a:t>
            </a:r>
          </a:p>
          <a:p>
            <a:pPr lvl="1">
              <a:lnSpc>
                <a:spcPct val="150000"/>
              </a:lnSpc>
            </a:pPr>
            <a:r>
              <a:rPr lang="en-US" altLang="en-US" dirty="0"/>
              <a:t>O(n</a:t>
            </a:r>
            <a:r>
              <a:rPr lang="en-US" altLang="en-US" baseline="30000" dirty="0"/>
              <a:t>2</a:t>
            </a:r>
            <a:r>
              <a:rPr lang="en-US" altLang="en-US" dirty="0"/>
              <a:t>)			Quadratic</a:t>
            </a:r>
          </a:p>
          <a:p>
            <a:pPr>
              <a:lnSpc>
                <a:spcPct val="150000"/>
              </a:lnSpc>
            </a:pPr>
            <a:r>
              <a:rPr lang="en-US" altLang="en-US" dirty="0"/>
              <a:t>Polynomial upper and lower bounds</a:t>
            </a:r>
            <a:endParaRPr lang="en-CA"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animEffect transition="in" filter="fade">
                                      <p:cBhvr>
                                        <p:cTn id="7" dur="2000"/>
                                        <p:tgtEl>
                                          <p:spTgt spid="7782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827">
                                            <p:txEl>
                                              <p:pRg st="3" end="3"/>
                                            </p:txEl>
                                          </p:spTgt>
                                        </p:tgtEl>
                                        <p:attrNameLst>
                                          <p:attrName>style.visibility</p:attrName>
                                        </p:attrNameLst>
                                      </p:cBhvr>
                                      <p:to>
                                        <p:strVal val="visible"/>
                                      </p:to>
                                    </p:set>
                                    <p:animEffect transition="in" filter="fade">
                                      <p:cBhvr>
                                        <p:cTn id="10" dur="2000"/>
                                        <p:tgtEl>
                                          <p:spTgt spid="7782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7827">
                                            <p:txEl>
                                              <p:pRg st="4" end="4"/>
                                            </p:txEl>
                                          </p:spTgt>
                                        </p:tgtEl>
                                        <p:attrNameLst>
                                          <p:attrName>style.visibility</p:attrName>
                                        </p:attrNameLst>
                                      </p:cBhvr>
                                      <p:to>
                                        <p:strVal val="visible"/>
                                      </p:to>
                                    </p:set>
                                    <p:animEffect transition="in" filter="fade">
                                      <p:cBhvr>
                                        <p:cTn id="13" dur="2000"/>
                                        <p:tgtEl>
                                          <p:spTgt spid="7782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7827">
                                            <p:txEl>
                                              <p:pRg st="5" end="5"/>
                                            </p:txEl>
                                          </p:spTgt>
                                        </p:tgtEl>
                                        <p:attrNameLst>
                                          <p:attrName>style.visibility</p:attrName>
                                        </p:attrNameLst>
                                      </p:cBhvr>
                                      <p:to>
                                        <p:strVal val="visible"/>
                                      </p:to>
                                    </p:set>
                                    <p:animEffect transition="in" filter="fade">
                                      <p:cBhvr>
                                        <p:cTn id="16" dur="2000"/>
                                        <p:tgtEl>
                                          <p:spTgt spid="77827">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7827">
                                            <p:txEl>
                                              <p:pRg st="6" end="6"/>
                                            </p:txEl>
                                          </p:spTgt>
                                        </p:tgtEl>
                                        <p:attrNameLst>
                                          <p:attrName>style.visibility</p:attrName>
                                        </p:attrNameLst>
                                      </p:cBhvr>
                                      <p:to>
                                        <p:strVal val="visible"/>
                                      </p:to>
                                    </p:set>
                                    <p:animEffect transition="in" filter="fade">
                                      <p:cBhvr>
                                        <p:cTn id="19" dur="2000"/>
                                        <p:tgtEl>
                                          <p:spTgt spid="77827">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7827">
                                            <p:txEl>
                                              <p:pRg st="7" end="7"/>
                                            </p:txEl>
                                          </p:spTgt>
                                        </p:tgtEl>
                                        <p:attrNameLst>
                                          <p:attrName>style.visibility</p:attrName>
                                        </p:attrNameLst>
                                      </p:cBhvr>
                                      <p:to>
                                        <p:strVal val="visible"/>
                                      </p:to>
                                    </p:set>
                                    <p:animEffect transition="in" filter="fade">
                                      <p:cBhvr>
                                        <p:cTn id="22" dur="2000"/>
                                        <p:tgtEl>
                                          <p:spTgt spid="77827">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7827">
                                            <p:txEl>
                                              <p:pRg st="8" end="8"/>
                                            </p:txEl>
                                          </p:spTgt>
                                        </p:tgtEl>
                                        <p:attrNameLst>
                                          <p:attrName>style.visibility</p:attrName>
                                        </p:attrNameLst>
                                      </p:cBhvr>
                                      <p:to>
                                        <p:strVal val="visible"/>
                                      </p:to>
                                    </p:set>
                                    <p:animEffect transition="in" filter="fade">
                                      <p:cBhvr>
                                        <p:cTn id="27" dur="2000"/>
                                        <p:tgtEl>
                                          <p:spTgt spid="778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31A5F6-FC5A-4C19-B5E9-5DCFC0477296}"/>
              </a:ext>
            </a:extLst>
          </p:cNvPr>
          <p:cNvPicPr>
            <a:picLocks noChangeAspect="1"/>
          </p:cNvPicPr>
          <p:nvPr/>
        </p:nvPicPr>
        <p:blipFill>
          <a:blip r:embed="rId2"/>
          <a:stretch>
            <a:fillRect/>
          </a:stretch>
        </p:blipFill>
        <p:spPr>
          <a:xfrm>
            <a:off x="609600" y="1371600"/>
            <a:ext cx="8021749" cy="4038600"/>
          </a:xfrm>
          <a:prstGeom prst="rect">
            <a:avLst/>
          </a:prstGeom>
        </p:spPr>
      </p:pic>
    </p:spTree>
    <p:extLst>
      <p:ext uri="{BB962C8B-B14F-4D97-AF65-F5344CB8AC3E}">
        <p14:creationId xmlns:p14="http://schemas.microsoft.com/office/powerpoint/2010/main" val="25603983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75EE8E-6C74-43D8-B6B3-91C4C0DEF68D}"/>
              </a:ext>
            </a:extLst>
          </p:cNvPr>
          <p:cNvPicPr>
            <a:picLocks noChangeAspect="1"/>
          </p:cNvPicPr>
          <p:nvPr/>
        </p:nvPicPr>
        <p:blipFill>
          <a:blip r:embed="rId2"/>
          <a:stretch>
            <a:fillRect/>
          </a:stretch>
        </p:blipFill>
        <p:spPr>
          <a:xfrm>
            <a:off x="990600" y="914400"/>
            <a:ext cx="7557298" cy="4724400"/>
          </a:xfrm>
          <a:prstGeom prst="rect">
            <a:avLst/>
          </a:prstGeom>
        </p:spPr>
      </p:pic>
    </p:spTree>
    <p:extLst>
      <p:ext uri="{BB962C8B-B14F-4D97-AF65-F5344CB8AC3E}">
        <p14:creationId xmlns:p14="http://schemas.microsoft.com/office/powerpoint/2010/main" val="41972629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63A345E-AE95-419C-8000-5C0771C6F3A1}"/>
              </a:ext>
            </a:extLst>
          </p:cNvPr>
          <p:cNvSpPr>
            <a:spLocks noGrp="1"/>
          </p:cNvSpPr>
          <p:nvPr>
            <p:ph type="subTitle" idx="1"/>
          </p:nvPr>
        </p:nvSpPr>
        <p:spPr>
          <a:xfrm>
            <a:off x="914400" y="685800"/>
            <a:ext cx="7467240" cy="488400"/>
          </a:xfrm>
        </p:spPr>
        <p:txBody>
          <a:bodyPr/>
          <a:lstStyle/>
          <a:p>
            <a:r>
              <a:rPr lang="en-IN" sz="1800" b="1" dirty="0">
                <a:latin typeface="Times New Roman"/>
              </a:rPr>
              <a:t>All pair shortest path using Dynamic Programming</a:t>
            </a:r>
            <a:endParaRPr lang="en-IN" b="1" dirty="0"/>
          </a:p>
        </p:txBody>
      </p:sp>
      <p:sp>
        <p:nvSpPr>
          <p:cNvPr id="6" name="TextBox 5">
            <a:extLst>
              <a:ext uri="{FF2B5EF4-FFF2-40B4-BE49-F238E27FC236}">
                <a16:creationId xmlns:a16="http://schemas.microsoft.com/office/drawing/2014/main" id="{505C73B3-3FA3-4DFC-9A58-EE3EABFCC5D0}"/>
              </a:ext>
            </a:extLst>
          </p:cNvPr>
          <p:cNvSpPr txBox="1"/>
          <p:nvPr/>
        </p:nvSpPr>
        <p:spPr>
          <a:xfrm>
            <a:off x="533580" y="1828800"/>
            <a:ext cx="8076840" cy="2951064"/>
          </a:xfrm>
          <a:prstGeom prst="rect">
            <a:avLst/>
          </a:prstGeom>
          <a:noFill/>
        </p:spPr>
        <p:txBody>
          <a:bodyPr wrap="square">
            <a:spAutoFit/>
          </a:bodyPr>
          <a:lstStyle/>
          <a:p>
            <a:pPr algn="just">
              <a:lnSpc>
                <a:spcPct val="150000"/>
              </a:lnSpc>
            </a:pPr>
            <a:r>
              <a:rPr lang="en-US" sz="1800" b="0" dirty="0">
                <a:solidFill>
                  <a:schemeClr val="tx1"/>
                </a:solidFill>
                <a:effectLst/>
                <a:latin typeface="Times New Roman" panose="02020603050405020304" pitchFamily="18" charset="0"/>
                <a:cs typeface="Times New Roman" panose="02020603050405020304" pitchFamily="18" charset="0"/>
              </a:rPr>
              <a:t>The </a:t>
            </a:r>
            <a:r>
              <a:rPr lang="en-US" sz="1800" b="1" dirty="0">
                <a:solidFill>
                  <a:schemeClr val="tx1"/>
                </a:solidFill>
                <a:effectLst/>
                <a:latin typeface="Times New Roman" panose="02020603050405020304" pitchFamily="18" charset="0"/>
                <a:cs typeface="Times New Roman" panose="02020603050405020304" pitchFamily="18" charset="0"/>
              </a:rPr>
              <a:t>Floyd Warshall Algorithm</a:t>
            </a:r>
            <a:r>
              <a:rPr lang="en-US" sz="1800" b="0" dirty="0">
                <a:solidFill>
                  <a:schemeClr val="tx1"/>
                </a:solidFill>
                <a:effectLst/>
                <a:latin typeface="Times New Roman" panose="02020603050405020304" pitchFamily="18" charset="0"/>
                <a:cs typeface="Times New Roman" panose="02020603050405020304" pitchFamily="18" charset="0"/>
              </a:rPr>
              <a:t> is an all pair shortest path algorithm unlike </a:t>
            </a:r>
            <a:r>
              <a:rPr lang="en-US" sz="1800" b="0" u="sng"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Dijkstra</a:t>
            </a:r>
            <a:r>
              <a:rPr lang="en-US" sz="1800" b="0" dirty="0">
                <a:solidFill>
                  <a:schemeClr val="tx1"/>
                </a:solidFill>
                <a:effectLst/>
                <a:latin typeface="Times New Roman" panose="02020603050405020304" pitchFamily="18" charset="0"/>
                <a:cs typeface="Times New Roman" panose="02020603050405020304" pitchFamily="18" charset="0"/>
              </a:rPr>
              <a:t> and </a:t>
            </a:r>
            <a:r>
              <a:rPr lang="en-US" sz="1800" b="0" u="sng"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Bellman Ford</a:t>
            </a:r>
            <a:r>
              <a:rPr lang="en-US" sz="1800" b="0" dirty="0">
                <a:solidFill>
                  <a:schemeClr val="tx1"/>
                </a:solidFill>
                <a:effectLst/>
                <a:latin typeface="Times New Roman" panose="02020603050405020304" pitchFamily="18" charset="0"/>
                <a:cs typeface="Times New Roman" panose="02020603050405020304" pitchFamily="18" charset="0"/>
              </a:rPr>
              <a:t> which are single source shortest path algorithms. This algorithm works for both the </a:t>
            </a:r>
            <a:r>
              <a:rPr lang="en-US" sz="1800" b="1" dirty="0">
                <a:solidFill>
                  <a:schemeClr val="tx1"/>
                </a:solidFill>
                <a:effectLst/>
                <a:latin typeface="Times New Roman" panose="02020603050405020304" pitchFamily="18" charset="0"/>
                <a:cs typeface="Times New Roman" panose="02020603050405020304" pitchFamily="18" charset="0"/>
              </a:rPr>
              <a:t>directed</a:t>
            </a:r>
            <a:r>
              <a:rPr lang="en-US" sz="1800" b="0" dirty="0">
                <a:solidFill>
                  <a:schemeClr val="tx1"/>
                </a:solidFill>
                <a:effectLst/>
                <a:latin typeface="Times New Roman" panose="02020603050405020304" pitchFamily="18" charset="0"/>
                <a:cs typeface="Times New Roman" panose="02020603050405020304" pitchFamily="18" charset="0"/>
              </a:rPr>
              <a:t> and </a:t>
            </a:r>
            <a:r>
              <a:rPr lang="en-US" sz="1800" b="1" dirty="0">
                <a:solidFill>
                  <a:schemeClr val="tx1"/>
                </a:solidFill>
                <a:effectLst/>
                <a:latin typeface="Times New Roman" panose="02020603050405020304" pitchFamily="18" charset="0"/>
                <a:cs typeface="Times New Roman" panose="02020603050405020304" pitchFamily="18" charset="0"/>
              </a:rPr>
              <a:t>undirected weighted</a:t>
            </a:r>
            <a:r>
              <a:rPr lang="en-US" sz="1800" b="0" dirty="0">
                <a:solidFill>
                  <a:schemeClr val="tx1"/>
                </a:solidFill>
                <a:effectLst/>
                <a:latin typeface="Times New Roman" panose="02020603050405020304" pitchFamily="18" charset="0"/>
                <a:cs typeface="Times New Roman" panose="02020603050405020304" pitchFamily="18" charset="0"/>
              </a:rPr>
              <a:t> graphs. But, it does not work for the graphs with negative cycles (where the sum of the edges in a cycle is negative). It follows </a:t>
            </a:r>
            <a:r>
              <a:rPr lang="en-US" sz="1800" b="0" u="sng"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Dynamic Programming</a:t>
            </a:r>
            <a:r>
              <a:rPr lang="en-US" sz="1800" b="0" dirty="0">
                <a:solidFill>
                  <a:schemeClr val="tx1"/>
                </a:solidFill>
                <a:effectLst/>
                <a:latin typeface="Times New Roman" panose="02020603050405020304" pitchFamily="18" charset="0"/>
                <a:cs typeface="Times New Roman" panose="02020603050405020304" pitchFamily="18" charset="0"/>
              </a:rPr>
              <a:t> approach to check every possible path going via every possible node in order to calculate shortest distance between every pair of nodes.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5144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63A345E-AE95-419C-8000-5C0771C6F3A1}"/>
              </a:ext>
            </a:extLst>
          </p:cNvPr>
          <p:cNvSpPr>
            <a:spLocks noGrp="1"/>
          </p:cNvSpPr>
          <p:nvPr>
            <p:ph type="subTitle" idx="1"/>
          </p:nvPr>
        </p:nvSpPr>
        <p:spPr>
          <a:xfrm>
            <a:off x="914400" y="685800"/>
            <a:ext cx="7467240" cy="488400"/>
          </a:xfrm>
        </p:spPr>
        <p:txBody>
          <a:bodyPr/>
          <a:lstStyle/>
          <a:p>
            <a:pPr algn="l" fontAlgn="base"/>
            <a:r>
              <a:rPr lang="en-IN" b="1" i="0" u="sng" dirty="0">
                <a:solidFill>
                  <a:srgbClr val="273239"/>
                </a:solidFill>
                <a:effectLst/>
                <a:latin typeface="Nunito" pitchFamily="2" charset="0"/>
              </a:rPr>
              <a:t>Idea Behind Floyd </a:t>
            </a:r>
            <a:r>
              <a:rPr lang="en-IN" b="1" i="0" u="sng" dirty="0" err="1">
                <a:solidFill>
                  <a:srgbClr val="273239"/>
                </a:solidFill>
                <a:effectLst/>
                <a:latin typeface="Nunito" pitchFamily="2" charset="0"/>
              </a:rPr>
              <a:t>Warshall</a:t>
            </a:r>
            <a:r>
              <a:rPr lang="en-IN" b="1" i="0" u="sng" dirty="0">
                <a:solidFill>
                  <a:srgbClr val="273239"/>
                </a:solidFill>
                <a:effectLst/>
                <a:latin typeface="Nunito" pitchFamily="2" charset="0"/>
              </a:rPr>
              <a:t> </a:t>
            </a:r>
            <a:r>
              <a:rPr lang="en-IN" b="1" i="0" u="sng" dirty="0" err="1">
                <a:solidFill>
                  <a:srgbClr val="273239"/>
                </a:solidFill>
                <a:effectLst/>
                <a:latin typeface="Nunito" pitchFamily="2" charset="0"/>
              </a:rPr>
              <a:t>Algortihm</a:t>
            </a:r>
            <a:r>
              <a:rPr lang="en-IN" b="1" i="0" u="sng" dirty="0">
                <a:solidFill>
                  <a:srgbClr val="273239"/>
                </a:solidFill>
                <a:effectLst/>
                <a:latin typeface="Nunito" pitchFamily="2" charset="0"/>
              </a:rPr>
              <a:t>:</a:t>
            </a:r>
            <a:endParaRPr lang="en-IN" b="1" i="0" dirty="0">
              <a:solidFill>
                <a:srgbClr val="273239"/>
              </a:solidFill>
              <a:effectLst/>
              <a:latin typeface="Nunito" pitchFamily="2" charset="0"/>
            </a:endParaRPr>
          </a:p>
        </p:txBody>
      </p:sp>
      <p:sp>
        <p:nvSpPr>
          <p:cNvPr id="5" name="TextBox 4">
            <a:extLst>
              <a:ext uri="{FF2B5EF4-FFF2-40B4-BE49-F238E27FC236}">
                <a16:creationId xmlns:a16="http://schemas.microsoft.com/office/drawing/2014/main" id="{0BD927B8-60F8-48C7-B1B6-D2AAC5608614}"/>
              </a:ext>
            </a:extLst>
          </p:cNvPr>
          <p:cNvSpPr txBox="1"/>
          <p:nvPr/>
        </p:nvSpPr>
        <p:spPr>
          <a:xfrm>
            <a:off x="609960" y="1752600"/>
            <a:ext cx="7772040" cy="2951064"/>
          </a:xfrm>
          <a:prstGeom prst="rect">
            <a:avLst/>
          </a:prstGeom>
          <a:noFill/>
        </p:spPr>
        <p:txBody>
          <a:bodyPr wrap="square">
            <a:spAutoFit/>
          </a:bodyPr>
          <a:lstStyle/>
          <a:p>
            <a:pPr algn="just" rtl="0" fontAlgn="base">
              <a:lnSpc>
                <a:spcPct val="150000"/>
              </a:lnSpc>
            </a:pPr>
            <a:r>
              <a:rPr lang="en-US" sz="1800" b="0" dirty="0">
                <a:solidFill>
                  <a:schemeClr val="tx1"/>
                </a:solidFill>
                <a:effectLst/>
                <a:latin typeface="Times New Roman" panose="02020603050405020304" pitchFamily="18" charset="0"/>
                <a:cs typeface="Times New Roman" panose="02020603050405020304" pitchFamily="18" charset="0"/>
              </a:rPr>
              <a:t>Suppose we have a graph </a:t>
            </a:r>
            <a:r>
              <a:rPr lang="en-US" sz="1800" b="1" dirty="0">
                <a:solidFill>
                  <a:schemeClr val="tx1"/>
                </a:solidFill>
                <a:effectLst/>
                <a:latin typeface="Times New Roman" panose="02020603050405020304" pitchFamily="18" charset="0"/>
                <a:cs typeface="Times New Roman" panose="02020603050405020304" pitchFamily="18" charset="0"/>
              </a:rPr>
              <a:t>G[][] </a:t>
            </a:r>
            <a:r>
              <a:rPr lang="en-US" sz="1800" b="0" dirty="0">
                <a:solidFill>
                  <a:schemeClr val="tx1"/>
                </a:solidFill>
                <a:effectLst/>
                <a:latin typeface="Times New Roman" panose="02020603050405020304" pitchFamily="18" charset="0"/>
                <a:cs typeface="Times New Roman" panose="02020603050405020304" pitchFamily="18" charset="0"/>
              </a:rPr>
              <a:t>with </a:t>
            </a:r>
            <a:r>
              <a:rPr lang="en-US" sz="1800" b="1" dirty="0">
                <a:solidFill>
                  <a:schemeClr val="tx1"/>
                </a:solidFill>
                <a:effectLst/>
                <a:latin typeface="Times New Roman" panose="02020603050405020304" pitchFamily="18" charset="0"/>
                <a:cs typeface="Times New Roman" panose="02020603050405020304" pitchFamily="18" charset="0"/>
              </a:rPr>
              <a:t>V</a:t>
            </a:r>
            <a:r>
              <a:rPr lang="en-US" sz="1800" b="0" dirty="0">
                <a:solidFill>
                  <a:schemeClr val="tx1"/>
                </a:solidFill>
                <a:effectLst/>
                <a:latin typeface="Times New Roman" panose="02020603050405020304" pitchFamily="18" charset="0"/>
                <a:cs typeface="Times New Roman" panose="02020603050405020304" pitchFamily="18" charset="0"/>
              </a:rPr>
              <a:t> vertices from </a:t>
            </a:r>
            <a:r>
              <a:rPr lang="en-US" sz="1800" b="1" dirty="0">
                <a:solidFill>
                  <a:schemeClr val="tx1"/>
                </a:solidFill>
                <a:effectLst/>
                <a:latin typeface="Times New Roman" panose="02020603050405020304" pitchFamily="18" charset="0"/>
                <a:cs typeface="Times New Roman" panose="02020603050405020304" pitchFamily="18" charset="0"/>
              </a:rPr>
              <a:t>1 </a:t>
            </a:r>
            <a:r>
              <a:rPr lang="en-US" sz="1800" b="0" dirty="0">
                <a:solidFill>
                  <a:schemeClr val="tx1"/>
                </a:solidFill>
                <a:effectLst/>
                <a:latin typeface="Times New Roman" panose="02020603050405020304" pitchFamily="18" charset="0"/>
                <a:cs typeface="Times New Roman" panose="02020603050405020304" pitchFamily="18" charset="0"/>
              </a:rPr>
              <a:t>to </a:t>
            </a:r>
            <a:r>
              <a:rPr lang="en-US" sz="1800" b="1" dirty="0">
                <a:solidFill>
                  <a:schemeClr val="tx1"/>
                </a:solidFill>
                <a:effectLst/>
                <a:latin typeface="Times New Roman" panose="02020603050405020304" pitchFamily="18" charset="0"/>
                <a:cs typeface="Times New Roman" panose="02020603050405020304" pitchFamily="18" charset="0"/>
              </a:rPr>
              <a:t>N</a:t>
            </a:r>
            <a:r>
              <a:rPr lang="en-US" sz="1800" b="0" dirty="0">
                <a:solidFill>
                  <a:schemeClr val="tx1"/>
                </a:solidFill>
                <a:effectLst/>
                <a:latin typeface="Times New Roman" panose="02020603050405020304" pitchFamily="18" charset="0"/>
                <a:cs typeface="Times New Roman" panose="02020603050405020304" pitchFamily="18" charset="0"/>
              </a:rPr>
              <a:t>. Now we have to evaluate a </a:t>
            </a:r>
            <a:r>
              <a:rPr lang="en-US" sz="1800" b="1" dirty="0" err="1">
                <a:solidFill>
                  <a:schemeClr val="tx1"/>
                </a:solidFill>
                <a:effectLst/>
                <a:latin typeface="Times New Roman" panose="02020603050405020304" pitchFamily="18" charset="0"/>
                <a:cs typeface="Times New Roman" panose="02020603050405020304" pitchFamily="18" charset="0"/>
              </a:rPr>
              <a:t>shortestPathMatrix</a:t>
            </a:r>
            <a:r>
              <a:rPr lang="en-US" sz="1800" b="1" dirty="0">
                <a:solidFill>
                  <a:schemeClr val="tx1"/>
                </a:solidFill>
                <a:effectLst/>
                <a:latin typeface="Times New Roman" panose="02020603050405020304" pitchFamily="18" charset="0"/>
                <a:cs typeface="Times New Roman" panose="02020603050405020304" pitchFamily="18" charset="0"/>
              </a:rPr>
              <a:t>[][] </a:t>
            </a:r>
            <a:r>
              <a:rPr lang="en-US" sz="1800" b="0" dirty="0">
                <a:solidFill>
                  <a:schemeClr val="tx1"/>
                </a:solidFill>
                <a:effectLst/>
                <a:latin typeface="Times New Roman" panose="02020603050405020304" pitchFamily="18" charset="0"/>
                <a:cs typeface="Times New Roman" panose="02020603050405020304" pitchFamily="18" charset="0"/>
              </a:rPr>
              <a:t>where </a:t>
            </a:r>
            <a:r>
              <a:rPr lang="en-US" sz="1800" b="0" dirty="0" err="1">
                <a:solidFill>
                  <a:schemeClr val="tx1"/>
                </a:solidFill>
                <a:effectLst/>
                <a:latin typeface="Times New Roman" panose="02020603050405020304" pitchFamily="18" charset="0"/>
                <a:cs typeface="Times New Roman" panose="02020603050405020304" pitchFamily="18" charset="0"/>
              </a:rPr>
              <a:t>s</a:t>
            </a:r>
            <a:r>
              <a:rPr lang="en-US" sz="1800" b="1" dirty="0" err="1">
                <a:solidFill>
                  <a:schemeClr val="tx1"/>
                </a:solidFill>
                <a:effectLst/>
                <a:latin typeface="Times New Roman" panose="02020603050405020304" pitchFamily="18" charset="0"/>
                <a:cs typeface="Times New Roman" panose="02020603050405020304" pitchFamily="18" charset="0"/>
              </a:rPr>
              <a:t>hortestPathMatrix</a:t>
            </a:r>
            <a:r>
              <a:rPr lang="en-US" sz="1800" b="1" dirty="0">
                <a:solidFill>
                  <a:schemeClr val="tx1"/>
                </a:solidFill>
                <a:effectLst/>
                <a:latin typeface="Times New Roman" panose="02020603050405020304" pitchFamily="18" charset="0"/>
                <a:cs typeface="Times New Roman" panose="02020603050405020304" pitchFamily="18" charset="0"/>
              </a:rPr>
              <a:t>[</a:t>
            </a:r>
            <a:r>
              <a:rPr lang="en-US" sz="1800" b="1" dirty="0" err="1">
                <a:solidFill>
                  <a:schemeClr val="tx1"/>
                </a:solidFill>
                <a:effectLst/>
                <a:latin typeface="Times New Roman" panose="02020603050405020304" pitchFamily="18" charset="0"/>
                <a:cs typeface="Times New Roman" panose="02020603050405020304" pitchFamily="18" charset="0"/>
              </a:rPr>
              <a:t>i</a:t>
            </a:r>
            <a:r>
              <a:rPr lang="en-US" sz="1800" b="1" dirty="0">
                <a:solidFill>
                  <a:schemeClr val="tx1"/>
                </a:solidFill>
                <a:effectLst/>
                <a:latin typeface="Times New Roman" panose="02020603050405020304" pitchFamily="18" charset="0"/>
                <a:cs typeface="Times New Roman" panose="02020603050405020304" pitchFamily="18" charset="0"/>
              </a:rPr>
              <a:t>][j]</a:t>
            </a:r>
            <a:r>
              <a:rPr lang="en-US" sz="1800" b="0" dirty="0">
                <a:solidFill>
                  <a:schemeClr val="tx1"/>
                </a:solidFill>
                <a:effectLst/>
                <a:latin typeface="Times New Roman" panose="02020603050405020304" pitchFamily="18" charset="0"/>
                <a:cs typeface="Times New Roman" panose="02020603050405020304" pitchFamily="18" charset="0"/>
              </a:rPr>
              <a:t> represents the shortest path between vertices </a:t>
            </a:r>
            <a:r>
              <a:rPr lang="en-US" sz="1800" b="1" dirty="0" err="1">
                <a:solidFill>
                  <a:schemeClr val="tx1"/>
                </a:solidFill>
                <a:effectLst/>
                <a:latin typeface="Times New Roman" panose="02020603050405020304" pitchFamily="18" charset="0"/>
                <a:cs typeface="Times New Roman" panose="02020603050405020304" pitchFamily="18" charset="0"/>
              </a:rPr>
              <a:t>i</a:t>
            </a:r>
            <a:r>
              <a:rPr lang="en-US" sz="1800" b="0" dirty="0">
                <a:solidFill>
                  <a:schemeClr val="tx1"/>
                </a:solidFill>
                <a:effectLst/>
                <a:latin typeface="Times New Roman" panose="02020603050405020304" pitchFamily="18" charset="0"/>
                <a:cs typeface="Times New Roman" panose="02020603050405020304" pitchFamily="18" charset="0"/>
              </a:rPr>
              <a:t> and </a:t>
            </a:r>
            <a:r>
              <a:rPr lang="en-US" sz="1800" b="1" dirty="0">
                <a:solidFill>
                  <a:schemeClr val="tx1"/>
                </a:solidFill>
                <a:effectLst/>
                <a:latin typeface="Times New Roman" panose="02020603050405020304" pitchFamily="18" charset="0"/>
                <a:cs typeface="Times New Roman" panose="02020603050405020304" pitchFamily="18" charset="0"/>
              </a:rPr>
              <a:t>j</a:t>
            </a:r>
            <a:r>
              <a:rPr lang="en-US" sz="1800" b="0" dirty="0">
                <a:solidFill>
                  <a:schemeClr val="tx1"/>
                </a:solidFill>
                <a:effectLst/>
                <a:latin typeface="Times New Roman" panose="02020603050405020304" pitchFamily="18" charset="0"/>
                <a:cs typeface="Times New Roman" panose="02020603050405020304" pitchFamily="18" charset="0"/>
              </a:rPr>
              <a:t>.</a:t>
            </a:r>
          </a:p>
          <a:p>
            <a:pPr algn="just" rtl="0" fontAlgn="base">
              <a:lnSpc>
                <a:spcPct val="150000"/>
              </a:lnSpc>
            </a:pPr>
            <a:endParaRPr lang="en-US" sz="1800" b="0" dirty="0">
              <a:solidFill>
                <a:schemeClr val="tx1"/>
              </a:solidFill>
              <a:effectLst/>
              <a:latin typeface="Times New Roman" panose="02020603050405020304" pitchFamily="18" charset="0"/>
              <a:cs typeface="Times New Roman" panose="02020603050405020304" pitchFamily="18" charset="0"/>
            </a:endParaRPr>
          </a:p>
          <a:p>
            <a:pPr algn="just" rtl="0" fontAlgn="base">
              <a:lnSpc>
                <a:spcPct val="150000"/>
              </a:lnSpc>
            </a:pPr>
            <a:r>
              <a:rPr lang="en-US" sz="1800" b="0" dirty="0">
                <a:solidFill>
                  <a:schemeClr val="tx1"/>
                </a:solidFill>
                <a:effectLst/>
                <a:latin typeface="Times New Roman" panose="02020603050405020304" pitchFamily="18" charset="0"/>
                <a:cs typeface="Times New Roman" panose="02020603050405020304" pitchFamily="18" charset="0"/>
              </a:rPr>
              <a:t>Obviously the shortest path between </a:t>
            </a:r>
            <a:r>
              <a:rPr lang="en-US" sz="1800" b="1" dirty="0" err="1">
                <a:solidFill>
                  <a:schemeClr val="tx1"/>
                </a:solidFill>
                <a:effectLst/>
                <a:latin typeface="Times New Roman" panose="02020603050405020304" pitchFamily="18" charset="0"/>
                <a:cs typeface="Times New Roman" panose="02020603050405020304" pitchFamily="18" charset="0"/>
              </a:rPr>
              <a:t>i</a:t>
            </a:r>
            <a:r>
              <a:rPr lang="en-US" sz="1800" b="1" dirty="0">
                <a:solidFill>
                  <a:schemeClr val="tx1"/>
                </a:solidFill>
                <a:effectLst/>
                <a:latin typeface="Times New Roman" panose="02020603050405020304" pitchFamily="18" charset="0"/>
                <a:cs typeface="Times New Roman" panose="02020603050405020304" pitchFamily="18" charset="0"/>
              </a:rPr>
              <a:t> </a:t>
            </a:r>
            <a:r>
              <a:rPr lang="en-US" sz="1800" b="0" dirty="0">
                <a:solidFill>
                  <a:schemeClr val="tx1"/>
                </a:solidFill>
                <a:effectLst/>
                <a:latin typeface="Times New Roman" panose="02020603050405020304" pitchFamily="18" charset="0"/>
                <a:cs typeface="Times New Roman" panose="02020603050405020304" pitchFamily="18" charset="0"/>
              </a:rPr>
              <a:t>to </a:t>
            </a:r>
            <a:r>
              <a:rPr lang="en-US" sz="1800" b="1" dirty="0">
                <a:solidFill>
                  <a:schemeClr val="tx1"/>
                </a:solidFill>
                <a:effectLst/>
                <a:latin typeface="Times New Roman" panose="02020603050405020304" pitchFamily="18" charset="0"/>
                <a:cs typeface="Times New Roman" panose="02020603050405020304" pitchFamily="18" charset="0"/>
              </a:rPr>
              <a:t>j</a:t>
            </a:r>
            <a:r>
              <a:rPr lang="en-US" sz="1800" b="0" dirty="0">
                <a:solidFill>
                  <a:schemeClr val="tx1"/>
                </a:solidFill>
                <a:effectLst/>
                <a:latin typeface="Times New Roman" panose="02020603050405020304" pitchFamily="18" charset="0"/>
                <a:cs typeface="Times New Roman" panose="02020603050405020304" pitchFamily="18" charset="0"/>
              </a:rPr>
              <a:t> will have some</a:t>
            </a:r>
            <a:r>
              <a:rPr lang="en-US" sz="1800" b="1" dirty="0">
                <a:solidFill>
                  <a:schemeClr val="tx1"/>
                </a:solidFill>
                <a:effectLst/>
                <a:latin typeface="Times New Roman" panose="02020603050405020304" pitchFamily="18" charset="0"/>
                <a:cs typeface="Times New Roman" panose="02020603050405020304" pitchFamily="18" charset="0"/>
              </a:rPr>
              <a:t> k</a:t>
            </a:r>
            <a:r>
              <a:rPr lang="en-US" sz="1800" b="0" dirty="0">
                <a:solidFill>
                  <a:schemeClr val="tx1"/>
                </a:solidFill>
                <a:effectLst/>
                <a:latin typeface="Times New Roman" panose="02020603050405020304" pitchFamily="18" charset="0"/>
                <a:cs typeface="Times New Roman" panose="02020603050405020304" pitchFamily="18" charset="0"/>
              </a:rPr>
              <a:t> number of intermediate nodes. The idea behind </a:t>
            </a:r>
            <a:r>
              <a:rPr lang="en-US" sz="1800" b="0" dirty="0" err="1">
                <a:solidFill>
                  <a:schemeClr val="tx1"/>
                </a:solidFill>
                <a:effectLst/>
                <a:latin typeface="Times New Roman" panose="02020603050405020304" pitchFamily="18" charset="0"/>
                <a:cs typeface="Times New Roman" panose="02020603050405020304" pitchFamily="18" charset="0"/>
              </a:rPr>
              <a:t>floyd</a:t>
            </a:r>
            <a:r>
              <a:rPr lang="en-US" sz="1800" b="0" dirty="0">
                <a:solidFill>
                  <a:schemeClr val="tx1"/>
                </a:solidFill>
                <a:effectLst/>
                <a:latin typeface="Times New Roman" panose="02020603050405020304" pitchFamily="18" charset="0"/>
                <a:cs typeface="Times New Roman" panose="02020603050405020304" pitchFamily="18" charset="0"/>
              </a:rPr>
              <a:t> </a:t>
            </a:r>
            <a:r>
              <a:rPr lang="en-US" sz="1800" b="0" dirty="0" err="1">
                <a:solidFill>
                  <a:schemeClr val="tx1"/>
                </a:solidFill>
                <a:effectLst/>
                <a:latin typeface="Times New Roman" panose="02020603050405020304" pitchFamily="18" charset="0"/>
                <a:cs typeface="Times New Roman" panose="02020603050405020304" pitchFamily="18" charset="0"/>
              </a:rPr>
              <a:t>warshall</a:t>
            </a:r>
            <a:r>
              <a:rPr lang="en-US" sz="1800" b="0" dirty="0">
                <a:solidFill>
                  <a:schemeClr val="tx1"/>
                </a:solidFill>
                <a:effectLst/>
                <a:latin typeface="Times New Roman" panose="02020603050405020304" pitchFamily="18" charset="0"/>
                <a:cs typeface="Times New Roman" panose="02020603050405020304" pitchFamily="18" charset="0"/>
              </a:rPr>
              <a:t> algorithm is to treat each and every vertex from </a:t>
            </a:r>
            <a:r>
              <a:rPr lang="en-US" sz="1800" b="1" dirty="0">
                <a:solidFill>
                  <a:schemeClr val="tx1"/>
                </a:solidFill>
                <a:effectLst/>
                <a:latin typeface="Times New Roman" panose="02020603050405020304" pitchFamily="18" charset="0"/>
                <a:cs typeface="Times New Roman" panose="02020603050405020304" pitchFamily="18" charset="0"/>
              </a:rPr>
              <a:t>1</a:t>
            </a:r>
            <a:r>
              <a:rPr lang="en-US" sz="1800" b="0" dirty="0">
                <a:solidFill>
                  <a:schemeClr val="tx1"/>
                </a:solidFill>
                <a:effectLst/>
                <a:latin typeface="Times New Roman" panose="02020603050405020304" pitchFamily="18" charset="0"/>
                <a:cs typeface="Times New Roman" panose="02020603050405020304" pitchFamily="18" charset="0"/>
              </a:rPr>
              <a:t> to </a:t>
            </a:r>
            <a:r>
              <a:rPr lang="en-US" sz="1800" b="1" dirty="0">
                <a:solidFill>
                  <a:schemeClr val="tx1"/>
                </a:solidFill>
                <a:effectLst/>
                <a:latin typeface="Times New Roman" panose="02020603050405020304" pitchFamily="18" charset="0"/>
                <a:cs typeface="Times New Roman" panose="02020603050405020304" pitchFamily="18" charset="0"/>
              </a:rPr>
              <a:t>N</a:t>
            </a:r>
            <a:r>
              <a:rPr lang="en-US" sz="1800" b="0" dirty="0">
                <a:solidFill>
                  <a:schemeClr val="tx1"/>
                </a:solidFill>
                <a:effectLst/>
                <a:latin typeface="Times New Roman" panose="02020603050405020304" pitchFamily="18" charset="0"/>
                <a:cs typeface="Times New Roman" panose="02020603050405020304" pitchFamily="18" charset="0"/>
              </a:rPr>
              <a:t> as an intermediate node one by one.</a:t>
            </a:r>
          </a:p>
        </p:txBody>
      </p:sp>
    </p:spTree>
    <p:extLst>
      <p:ext uri="{BB962C8B-B14F-4D97-AF65-F5344CB8AC3E}">
        <p14:creationId xmlns:p14="http://schemas.microsoft.com/office/powerpoint/2010/main" val="16316826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AAABB0D2-381C-4057-8176-01669F1CBF14}"/>
              </a:ext>
            </a:extLst>
          </p:cNvPr>
          <p:cNvSpPr txBox="1">
            <a:spLocks/>
          </p:cNvSpPr>
          <p:nvPr/>
        </p:nvSpPr>
        <p:spPr>
          <a:xfrm>
            <a:off x="914400" y="685800"/>
            <a:ext cx="7467240" cy="48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b="1">
                <a:latin typeface="Times New Roman"/>
              </a:rPr>
              <a:t>All pair shortest path using Dynamic Programming</a:t>
            </a:r>
            <a:endParaRPr lang="en-IN" b="1" dirty="0"/>
          </a:p>
        </p:txBody>
      </p:sp>
      <p:pic>
        <p:nvPicPr>
          <p:cNvPr id="5" name="Picture 4">
            <a:extLst>
              <a:ext uri="{FF2B5EF4-FFF2-40B4-BE49-F238E27FC236}">
                <a16:creationId xmlns:a16="http://schemas.microsoft.com/office/drawing/2014/main" id="{5B57308C-6CC4-47AE-A35A-20897CA8F168}"/>
              </a:ext>
            </a:extLst>
          </p:cNvPr>
          <p:cNvPicPr>
            <a:picLocks noChangeAspect="1"/>
          </p:cNvPicPr>
          <p:nvPr/>
        </p:nvPicPr>
        <p:blipFill>
          <a:blip r:embed="rId2"/>
          <a:stretch>
            <a:fillRect/>
          </a:stretch>
        </p:blipFill>
        <p:spPr>
          <a:xfrm>
            <a:off x="229371" y="1600200"/>
            <a:ext cx="8609829" cy="3886200"/>
          </a:xfrm>
          <a:prstGeom prst="rect">
            <a:avLst/>
          </a:prstGeom>
        </p:spPr>
      </p:pic>
    </p:spTree>
    <p:extLst>
      <p:ext uri="{BB962C8B-B14F-4D97-AF65-F5344CB8AC3E}">
        <p14:creationId xmlns:p14="http://schemas.microsoft.com/office/powerpoint/2010/main" val="359717628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AAABB0D2-381C-4057-8176-01669F1CBF14}"/>
              </a:ext>
            </a:extLst>
          </p:cNvPr>
          <p:cNvSpPr txBox="1">
            <a:spLocks/>
          </p:cNvSpPr>
          <p:nvPr/>
        </p:nvSpPr>
        <p:spPr>
          <a:xfrm>
            <a:off x="914400" y="685800"/>
            <a:ext cx="7467240" cy="48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b="1">
                <a:latin typeface="Times New Roman"/>
              </a:rPr>
              <a:t>All pair shortest path using Dynamic Programming</a:t>
            </a:r>
            <a:endParaRPr lang="en-IN" b="1" dirty="0"/>
          </a:p>
        </p:txBody>
      </p:sp>
      <p:pic>
        <p:nvPicPr>
          <p:cNvPr id="4" name="Picture 3">
            <a:extLst>
              <a:ext uri="{FF2B5EF4-FFF2-40B4-BE49-F238E27FC236}">
                <a16:creationId xmlns:a16="http://schemas.microsoft.com/office/drawing/2014/main" id="{D7C962DA-E834-4727-B6F2-93EA103F287A}"/>
              </a:ext>
            </a:extLst>
          </p:cNvPr>
          <p:cNvPicPr>
            <a:picLocks noChangeAspect="1"/>
          </p:cNvPicPr>
          <p:nvPr/>
        </p:nvPicPr>
        <p:blipFill>
          <a:blip r:embed="rId2"/>
          <a:stretch>
            <a:fillRect/>
          </a:stretch>
        </p:blipFill>
        <p:spPr>
          <a:xfrm>
            <a:off x="263185" y="1524000"/>
            <a:ext cx="8855725" cy="3915265"/>
          </a:xfrm>
          <a:prstGeom prst="rect">
            <a:avLst/>
          </a:prstGeom>
        </p:spPr>
      </p:pic>
    </p:spTree>
    <p:extLst>
      <p:ext uri="{BB962C8B-B14F-4D97-AF65-F5344CB8AC3E}">
        <p14:creationId xmlns:p14="http://schemas.microsoft.com/office/powerpoint/2010/main" val="36981665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77A05E-107B-400C-88B0-023F97A61782}"/>
              </a:ext>
            </a:extLst>
          </p:cNvPr>
          <p:cNvPicPr>
            <a:picLocks noChangeAspect="1"/>
          </p:cNvPicPr>
          <p:nvPr/>
        </p:nvPicPr>
        <p:blipFill>
          <a:blip r:embed="rId2"/>
          <a:stretch>
            <a:fillRect/>
          </a:stretch>
        </p:blipFill>
        <p:spPr>
          <a:xfrm>
            <a:off x="1447800" y="533400"/>
            <a:ext cx="6248400" cy="5668652"/>
          </a:xfrm>
          <a:prstGeom prst="rect">
            <a:avLst/>
          </a:prstGeom>
        </p:spPr>
      </p:pic>
    </p:spTree>
    <p:extLst>
      <p:ext uri="{BB962C8B-B14F-4D97-AF65-F5344CB8AC3E}">
        <p14:creationId xmlns:p14="http://schemas.microsoft.com/office/powerpoint/2010/main" val="8784590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AAABB0D2-381C-4057-8176-01669F1CBF14}"/>
              </a:ext>
            </a:extLst>
          </p:cNvPr>
          <p:cNvSpPr txBox="1">
            <a:spLocks/>
          </p:cNvSpPr>
          <p:nvPr/>
        </p:nvSpPr>
        <p:spPr>
          <a:xfrm>
            <a:off x="914400" y="685800"/>
            <a:ext cx="7467240" cy="48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b="1">
                <a:latin typeface="Times New Roman"/>
              </a:rPr>
              <a:t>All pair shortest path using Dynamic Programming</a:t>
            </a:r>
            <a:endParaRPr lang="en-IN" b="1" dirty="0"/>
          </a:p>
        </p:txBody>
      </p:sp>
      <p:pic>
        <p:nvPicPr>
          <p:cNvPr id="5" name="Picture 4">
            <a:extLst>
              <a:ext uri="{FF2B5EF4-FFF2-40B4-BE49-F238E27FC236}">
                <a16:creationId xmlns:a16="http://schemas.microsoft.com/office/drawing/2014/main" id="{8B7923A6-06A4-46CA-A12D-5EC082669A65}"/>
              </a:ext>
            </a:extLst>
          </p:cNvPr>
          <p:cNvPicPr>
            <a:picLocks noChangeAspect="1"/>
          </p:cNvPicPr>
          <p:nvPr/>
        </p:nvPicPr>
        <p:blipFill>
          <a:blip r:embed="rId2"/>
          <a:stretch>
            <a:fillRect/>
          </a:stretch>
        </p:blipFill>
        <p:spPr>
          <a:xfrm>
            <a:off x="87764" y="1436395"/>
            <a:ext cx="8980036" cy="4278605"/>
          </a:xfrm>
          <a:prstGeom prst="rect">
            <a:avLst/>
          </a:prstGeom>
        </p:spPr>
      </p:pic>
    </p:spTree>
    <p:extLst>
      <p:ext uri="{BB962C8B-B14F-4D97-AF65-F5344CB8AC3E}">
        <p14:creationId xmlns:p14="http://schemas.microsoft.com/office/powerpoint/2010/main" val="41224983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937472-1EBE-4B65-AEF1-07365E46CD58}"/>
              </a:ext>
            </a:extLst>
          </p:cNvPr>
          <p:cNvPicPr>
            <a:picLocks noChangeAspect="1"/>
          </p:cNvPicPr>
          <p:nvPr/>
        </p:nvPicPr>
        <p:blipFill>
          <a:blip r:embed="rId2"/>
          <a:stretch>
            <a:fillRect/>
          </a:stretch>
        </p:blipFill>
        <p:spPr>
          <a:xfrm>
            <a:off x="0" y="1711282"/>
            <a:ext cx="9144000" cy="3435436"/>
          </a:xfrm>
          <a:prstGeom prst="rect">
            <a:avLst/>
          </a:prstGeom>
        </p:spPr>
      </p:pic>
    </p:spTree>
    <p:extLst>
      <p:ext uri="{BB962C8B-B14F-4D97-AF65-F5344CB8AC3E}">
        <p14:creationId xmlns:p14="http://schemas.microsoft.com/office/powerpoint/2010/main" val="10302217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AAABB0D2-381C-4057-8176-01669F1CBF14}"/>
              </a:ext>
            </a:extLst>
          </p:cNvPr>
          <p:cNvSpPr txBox="1">
            <a:spLocks/>
          </p:cNvSpPr>
          <p:nvPr/>
        </p:nvSpPr>
        <p:spPr>
          <a:xfrm>
            <a:off x="914400" y="685800"/>
            <a:ext cx="7467240" cy="48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b="1">
                <a:latin typeface="Times New Roman"/>
              </a:rPr>
              <a:t>All pair shortest path using Dynamic Programming</a:t>
            </a:r>
            <a:endParaRPr lang="en-IN" b="1" dirty="0"/>
          </a:p>
        </p:txBody>
      </p:sp>
      <p:pic>
        <p:nvPicPr>
          <p:cNvPr id="5" name="Picture 4">
            <a:extLst>
              <a:ext uri="{FF2B5EF4-FFF2-40B4-BE49-F238E27FC236}">
                <a16:creationId xmlns:a16="http://schemas.microsoft.com/office/drawing/2014/main" id="{D0F4FD88-2CD1-4F9C-8921-D0C7613EA16C}"/>
              </a:ext>
            </a:extLst>
          </p:cNvPr>
          <p:cNvPicPr>
            <a:picLocks noChangeAspect="1"/>
          </p:cNvPicPr>
          <p:nvPr/>
        </p:nvPicPr>
        <p:blipFill>
          <a:blip r:embed="rId2"/>
          <a:stretch>
            <a:fillRect/>
          </a:stretch>
        </p:blipFill>
        <p:spPr>
          <a:xfrm>
            <a:off x="304800" y="1371600"/>
            <a:ext cx="8534400" cy="5041708"/>
          </a:xfrm>
          <a:prstGeom prst="rect">
            <a:avLst/>
          </a:prstGeom>
        </p:spPr>
      </p:pic>
    </p:spTree>
    <p:extLst>
      <p:ext uri="{BB962C8B-B14F-4D97-AF65-F5344CB8AC3E}">
        <p14:creationId xmlns:p14="http://schemas.microsoft.com/office/powerpoint/2010/main" val="1347852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F9EE6B4D-9B93-4032-94E0-EB49788F66B6}"/>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12</a:t>
            </a:fld>
            <a:endParaRPr lang="en-US" altLang="en-US"/>
          </a:p>
        </p:txBody>
      </p:sp>
      <p:sp>
        <p:nvSpPr>
          <p:cNvPr id="947202" name="Rectangle 2">
            <a:extLst>
              <a:ext uri="{FF2B5EF4-FFF2-40B4-BE49-F238E27FC236}">
                <a16:creationId xmlns:a16="http://schemas.microsoft.com/office/drawing/2014/main" id="{0DE982B7-6F5E-488D-B30D-B68485343A68}"/>
              </a:ext>
            </a:extLst>
          </p:cNvPr>
          <p:cNvSpPr>
            <a:spLocks noGrp="1" noChangeArrowheads="1"/>
          </p:cNvSpPr>
          <p:nvPr>
            <p:ph type="title"/>
          </p:nvPr>
        </p:nvSpPr>
        <p:spPr>
          <a:xfrm>
            <a:off x="1066800" y="363489"/>
            <a:ext cx="7848240" cy="1144800"/>
          </a:xfrm>
        </p:spPr>
        <p:txBody>
          <a:bodyPr/>
          <a:lstStyle/>
          <a:p>
            <a:r>
              <a:rPr lang="en-US" altLang="en-US" sz="2200" b="1" dirty="0"/>
              <a:t>Tractable/Intractable Problems</a:t>
            </a:r>
          </a:p>
        </p:txBody>
      </p:sp>
      <p:sp>
        <p:nvSpPr>
          <p:cNvPr id="947203" name="Rectangle 3">
            <a:extLst>
              <a:ext uri="{FF2B5EF4-FFF2-40B4-BE49-F238E27FC236}">
                <a16:creationId xmlns:a16="http://schemas.microsoft.com/office/drawing/2014/main" id="{5AA5ABE8-A77D-4E17-978B-90CCA1AF9AA6}"/>
              </a:ext>
            </a:extLst>
          </p:cNvPr>
          <p:cNvSpPr>
            <a:spLocks noGrp="1" noChangeArrowheads="1"/>
          </p:cNvSpPr>
          <p:nvPr>
            <p:ph type="body" idx="1"/>
          </p:nvPr>
        </p:nvSpPr>
        <p:spPr>
          <a:xfrm>
            <a:off x="914400" y="1524000"/>
            <a:ext cx="7585075" cy="4530725"/>
          </a:xfrm>
        </p:spPr>
        <p:txBody>
          <a:bodyPr/>
          <a:lstStyle/>
          <a:p>
            <a:pPr>
              <a:lnSpc>
                <a:spcPct val="130000"/>
              </a:lnSpc>
            </a:pPr>
            <a:r>
              <a:rPr lang="en-US" altLang="en-US" dirty="0"/>
              <a:t>Problems in P are also called </a:t>
            </a:r>
            <a:r>
              <a:rPr lang="en-US" altLang="en-US" b="1" dirty="0">
                <a:solidFill>
                  <a:srgbClr val="008080"/>
                </a:solidFill>
              </a:rPr>
              <a:t>tractable</a:t>
            </a:r>
          </a:p>
          <a:p>
            <a:pPr>
              <a:lnSpc>
                <a:spcPct val="130000"/>
              </a:lnSpc>
            </a:pPr>
            <a:endParaRPr lang="en-US" altLang="en-US" dirty="0"/>
          </a:p>
          <a:p>
            <a:pPr>
              <a:lnSpc>
                <a:spcPct val="130000"/>
              </a:lnSpc>
            </a:pPr>
            <a:r>
              <a:rPr lang="en-US" altLang="en-US" dirty="0"/>
              <a:t>Problems </a:t>
            </a:r>
            <a:r>
              <a:rPr lang="en-US" altLang="en-US" b="1" dirty="0"/>
              <a:t>not</a:t>
            </a:r>
            <a:r>
              <a:rPr lang="en-US" altLang="en-US" dirty="0"/>
              <a:t> in P are </a:t>
            </a:r>
            <a:r>
              <a:rPr lang="en-US" altLang="en-US" b="1" dirty="0">
                <a:solidFill>
                  <a:srgbClr val="CC0000"/>
                </a:solidFill>
              </a:rPr>
              <a:t>intractable or unsolvable</a:t>
            </a:r>
          </a:p>
          <a:p>
            <a:pPr lvl="1">
              <a:lnSpc>
                <a:spcPct val="130000"/>
              </a:lnSpc>
            </a:pPr>
            <a:r>
              <a:rPr lang="en-US" altLang="en-US" dirty="0"/>
              <a:t>Can be solved in reasonable time only for small inputs</a:t>
            </a:r>
          </a:p>
          <a:p>
            <a:pPr lvl="1">
              <a:lnSpc>
                <a:spcPct val="130000"/>
              </a:lnSpc>
            </a:pPr>
            <a:r>
              <a:rPr lang="en-US" altLang="en-US" dirty="0"/>
              <a:t>Or, can not be solved at all </a:t>
            </a:r>
          </a:p>
          <a:p>
            <a:pPr>
              <a:lnSpc>
                <a:spcPct val="130000"/>
              </a:lnSpc>
            </a:pPr>
            <a:endParaRPr lang="en-US" altLang="en-US" dirty="0"/>
          </a:p>
          <a:p>
            <a:pPr>
              <a:lnSpc>
                <a:spcPct val="130000"/>
              </a:lnSpc>
            </a:pPr>
            <a:r>
              <a:rPr lang="en-US" altLang="en-US" dirty="0"/>
              <a:t>Are non-polynomial algorithms always worst than polynomial algorithms?</a:t>
            </a:r>
          </a:p>
          <a:p>
            <a:pPr lvl="1">
              <a:lnSpc>
                <a:spcPct val="130000"/>
              </a:lnSpc>
              <a:buFontTx/>
              <a:buNone/>
            </a:pPr>
            <a:r>
              <a:rPr lang="en-US" altLang="ko-KR" i="1" dirty="0">
                <a:ea typeface="굴림" panose="020B0503020000020004" pitchFamily="34" charset="-127"/>
              </a:rPr>
              <a:t>- n</a:t>
            </a:r>
            <a:r>
              <a:rPr lang="en-US" altLang="ko-KR" baseline="30000" dirty="0">
                <a:ea typeface="굴림" panose="020B0503020000020004" pitchFamily="34" charset="-127"/>
              </a:rPr>
              <a:t>1,000,000</a:t>
            </a:r>
            <a:r>
              <a:rPr lang="en-US" altLang="ko-KR" dirty="0">
                <a:ea typeface="굴림" panose="020B0503020000020004" pitchFamily="34" charset="-127"/>
              </a:rPr>
              <a:t> is </a:t>
            </a:r>
            <a:r>
              <a:rPr lang="en-US" altLang="ko-KR" i="1" dirty="0">
                <a:ea typeface="굴림" panose="020B0503020000020004" pitchFamily="34" charset="-127"/>
              </a:rPr>
              <a:t>technically</a:t>
            </a:r>
            <a:r>
              <a:rPr lang="en-US" altLang="ko-KR" dirty="0">
                <a:ea typeface="굴림" panose="020B0503020000020004" pitchFamily="34" charset="-127"/>
              </a:rPr>
              <a:t> tractable, but really impossible  </a:t>
            </a:r>
          </a:p>
          <a:p>
            <a:pPr lvl="1">
              <a:lnSpc>
                <a:spcPct val="130000"/>
              </a:lnSpc>
              <a:buFontTx/>
              <a:buNone/>
            </a:pPr>
            <a:r>
              <a:rPr lang="en-US" altLang="ko-KR" dirty="0">
                <a:ea typeface="굴림" panose="020B0503020000020004" pitchFamily="34" charset="-127"/>
              </a:rPr>
              <a:t> - </a:t>
            </a:r>
            <a:r>
              <a:rPr lang="en-US" altLang="ko-KR" i="1" dirty="0" err="1">
                <a:ea typeface="굴림" panose="020B0503020000020004" pitchFamily="34" charset="-127"/>
              </a:rPr>
              <a:t>n</a:t>
            </a:r>
            <a:r>
              <a:rPr lang="en-US" altLang="ko-KR" baseline="30000" dirty="0" err="1">
                <a:ea typeface="굴림" panose="020B0503020000020004" pitchFamily="34" charset="-127"/>
              </a:rPr>
              <a:t>log</a:t>
            </a:r>
            <a:r>
              <a:rPr lang="en-US" altLang="ko-KR" baseline="30000" dirty="0">
                <a:ea typeface="굴림" panose="020B0503020000020004" pitchFamily="34" charset="-127"/>
              </a:rPr>
              <a:t> log </a:t>
            </a:r>
            <a:r>
              <a:rPr lang="en-US" altLang="ko-KR" baseline="30000" dirty="0" err="1">
                <a:ea typeface="굴림" panose="020B0503020000020004" pitchFamily="34" charset="-127"/>
              </a:rPr>
              <a:t>log</a:t>
            </a:r>
            <a:r>
              <a:rPr lang="en-US" altLang="ko-KR" baseline="30000" dirty="0">
                <a:ea typeface="굴림" panose="020B0503020000020004" pitchFamily="34" charset="-127"/>
              </a:rPr>
              <a:t> </a:t>
            </a:r>
            <a:r>
              <a:rPr lang="en-US" altLang="ko-KR" i="1" baseline="30000" dirty="0">
                <a:ea typeface="굴림" panose="020B0503020000020004" pitchFamily="34" charset="-127"/>
              </a:rPr>
              <a:t>n</a:t>
            </a:r>
            <a:r>
              <a:rPr lang="en-US" altLang="ko-KR" dirty="0">
                <a:ea typeface="굴림" panose="020B0503020000020004" pitchFamily="34" charset="-127"/>
              </a:rPr>
              <a:t> is </a:t>
            </a:r>
            <a:r>
              <a:rPr lang="en-US" altLang="ko-KR" i="1" dirty="0">
                <a:ea typeface="굴림" panose="020B0503020000020004" pitchFamily="34" charset="-127"/>
              </a:rPr>
              <a:t>technically</a:t>
            </a:r>
            <a:r>
              <a:rPr lang="en-US" altLang="ko-KR" dirty="0">
                <a:ea typeface="굴림" panose="020B0503020000020004" pitchFamily="34" charset="-127"/>
              </a:rPr>
              <a:t> intractable, but easy</a:t>
            </a:r>
            <a:endParaRPr lang="en-US" altLang="en-US" dirty="0">
              <a:ea typeface="굴림" panose="020B0503020000020004"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47203">
                                            <p:txEl>
                                              <p:pRg st="7" end="7"/>
                                            </p:txEl>
                                          </p:spTgt>
                                        </p:tgtEl>
                                        <p:attrNameLst>
                                          <p:attrName>style.visibility</p:attrName>
                                        </p:attrNameLst>
                                      </p:cBhvr>
                                      <p:to>
                                        <p:strVal val="visible"/>
                                      </p:to>
                                    </p:set>
                                    <p:animEffect transition="in" filter="checkerboard(across)">
                                      <p:cBhvr>
                                        <p:cTn id="7" dur="500"/>
                                        <p:tgtEl>
                                          <p:spTgt spid="94720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47203">
                                            <p:txEl>
                                              <p:pRg st="8" end="8"/>
                                            </p:txEl>
                                          </p:spTgt>
                                        </p:tgtEl>
                                        <p:attrNameLst>
                                          <p:attrName>style.visibility</p:attrName>
                                        </p:attrNameLst>
                                      </p:cBhvr>
                                      <p:to>
                                        <p:strVal val="visible"/>
                                      </p:to>
                                    </p:set>
                                    <p:animEffect transition="in" filter="checkerboard(across)">
                                      <p:cBhvr>
                                        <p:cTn id="12" dur="500"/>
                                        <p:tgtEl>
                                          <p:spTgt spid="947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C5502B-4021-455E-95EF-C21BAF351C75}"/>
              </a:ext>
            </a:extLst>
          </p:cNvPr>
          <p:cNvPicPr>
            <a:picLocks noChangeAspect="1"/>
          </p:cNvPicPr>
          <p:nvPr/>
        </p:nvPicPr>
        <p:blipFill>
          <a:blip r:embed="rId2"/>
          <a:stretch>
            <a:fillRect/>
          </a:stretch>
        </p:blipFill>
        <p:spPr>
          <a:xfrm>
            <a:off x="0" y="1532384"/>
            <a:ext cx="9144000" cy="3793232"/>
          </a:xfrm>
          <a:prstGeom prst="rect">
            <a:avLst/>
          </a:prstGeom>
        </p:spPr>
      </p:pic>
    </p:spTree>
    <p:extLst>
      <p:ext uri="{BB962C8B-B14F-4D97-AF65-F5344CB8AC3E}">
        <p14:creationId xmlns:p14="http://schemas.microsoft.com/office/powerpoint/2010/main" val="32870862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AAABB0D2-381C-4057-8176-01669F1CBF14}"/>
              </a:ext>
            </a:extLst>
          </p:cNvPr>
          <p:cNvSpPr txBox="1">
            <a:spLocks/>
          </p:cNvSpPr>
          <p:nvPr/>
        </p:nvSpPr>
        <p:spPr>
          <a:xfrm>
            <a:off x="914400" y="685800"/>
            <a:ext cx="7467240" cy="48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b="1">
                <a:latin typeface="Times New Roman"/>
              </a:rPr>
              <a:t>All pair shortest path using Dynamic Programming</a:t>
            </a:r>
            <a:endParaRPr lang="en-IN" b="1" dirty="0"/>
          </a:p>
        </p:txBody>
      </p:sp>
      <p:pic>
        <p:nvPicPr>
          <p:cNvPr id="5" name="Picture 4">
            <a:extLst>
              <a:ext uri="{FF2B5EF4-FFF2-40B4-BE49-F238E27FC236}">
                <a16:creationId xmlns:a16="http://schemas.microsoft.com/office/drawing/2014/main" id="{62543001-D68D-464F-A8EB-53E7D92D2E98}"/>
              </a:ext>
            </a:extLst>
          </p:cNvPr>
          <p:cNvPicPr>
            <a:picLocks noChangeAspect="1"/>
          </p:cNvPicPr>
          <p:nvPr/>
        </p:nvPicPr>
        <p:blipFill>
          <a:blip r:embed="rId2"/>
          <a:stretch>
            <a:fillRect/>
          </a:stretch>
        </p:blipFill>
        <p:spPr>
          <a:xfrm>
            <a:off x="228600" y="1371599"/>
            <a:ext cx="8686800" cy="4955287"/>
          </a:xfrm>
          <a:prstGeom prst="rect">
            <a:avLst/>
          </a:prstGeom>
        </p:spPr>
      </p:pic>
    </p:spTree>
    <p:extLst>
      <p:ext uri="{BB962C8B-B14F-4D97-AF65-F5344CB8AC3E}">
        <p14:creationId xmlns:p14="http://schemas.microsoft.com/office/powerpoint/2010/main" val="9408582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52AC89-DD81-4B5F-B581-91364F3C1920}"/>
              </a:ext>
            </a:extLst>
          </p:cNvPr>
          <p:cNvPicPr>
            <a:picLocks noChangeAspect="1"/>
          </p:cNvPicPr>
          <p:nvPr/>
        </p:nvPicPr>
        <p:blipFill>
          <a:blip r:embed="rId2"/>
          <a:stretch>
            <a:fillRect/>
          </a:stretch>
        </p:blipFill>
        <p:spPr>
          <a:xfrm>
            <a:off x="0" y="1562952"/>
            <a:ext cx="9144000" cy="3732095"/>
          </a:xfrm>
          <a:prstGeom prst="rect">
            <a:avLst/>
          </a:prstGeom>
        </p:spPr>
      </p:pic>
    </p:spTree>
    <p:extLst>
      <p:ext uri="{BB962C8B-B14F-4D97-AF65-F5344CB8AC3E}">
        <p14:creationId xmlns:p14="http://schemas.microsoft.com/office/powerpoint/2010/main" val="8905812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AAABB0D2-381C-4057-8176-01669F1CBF14}"/>
              </a:ext>
            </a:extLst>
          </p:cNvPr>
          <p:cNvSpPr txBox="1">
            <a:spLocks/>
          </p:cNvSpPr>
          <p:nvPr/>
        </p:nvSpPr>
        <p:spPr>
          <a:xfrm>
            <a:off x="914400" y="685800"/>
            <a:ext cx="7467240" cy="48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b="1">
                <a:latin typeface="Times New Roman"/>
              </a:rPr>
              <a:t>All pair shortest path using Dynamic Programming</a:t>
            </a:r>
            <a:endParaRPr lang="en-IN" b="1" dirty="0"/>
          </a:p>
        </p:txBody>
      </p:sp>
      <p:pic>
        <p:nvPicPr>
          <p:cNvPr id="4" name="Picture 3">
            <a:extLst>
              <a:ext uri="{FF2B5EF4-FFF2-40B4-BE49-F238E27FC236}">
                <a16:creationId xmlns:a16="http://schemas.microsoft.com/office/drawing/2014/main" id="{E8DDE4E1-D906-4B02-AE6B-21FCC41E33B1}"/>
              </a:ext>
            </a:extLst>
          </p:cNvPr>
          <p:cNvPicPr>
            <a:picLocks noChangeAspect="1"/>
          </p:cNvPicPr>
          <p:nvPr/>
        </p:nvPicPr>
        <p:blipFill>
          <a:blip r:embed="rId2"/>
          <a:stretch>
            <a:fillRect/>
          </a:stretch>
        </p:blipFill>
        <p:spPr>
          <a:xfrm>
            <a:off x="152400" y="1447800"/>
            <a:ext cx="8610600" cy="4965381"/>
          </a:xfrm>
          <a:prstGeom prst="rect">
            <a:avLst/>
          </a:prstGeom>
        </p:spPr>
      </p:pic>
    </p:spTree>
    <p:extLst>
      <p:ext uri="{BB962C8B-B14F-4D97-AF65-F5344CB8AC3E}">
        <p14:creationId xmlns:p14="http://schemas.microsoft.com/office/powerpoint/2010/main" val="38884071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B81C78-7994-47F8-93DA-BBAEB0C23E65}"/>
              </a:ext>
            </a:extLst>
          </p:cNvPr>
          <p:cNvPicPr>
            <a:picLocks noChangeAspect="1"/>
          </p:cNvPicPr>
          <p:nvPr/>
        </p:nvPicPr>
        <p:blipFill>
          <a:blip r:embed="rId2"/>
          <a:stretch>
            <a:fillRect/>
          </a:stretch>
        </p:blipFill>
        <p:spPr>
          <a:xfrm>
            <a:off x="0" y="1568090"/>
            <a:ext cx="9144000" cy="3721820"/>
          </a:xfrm>
          <a:prstGeom prst="rect">
            <a:avLst/>
          </a:prstGeom>
        </p:spPr>
      </p:pic>
    </p:spTree>
    <p:extLst>
      <p:ext uri="{BB962C8B-B14F-4D97-AF65-F5344CB8AC3E}">
        <p14:creationId xmlns:p14="http://schemas.microsoft.com/office/powerpoint/2010/main" val="22822131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AAABB0D2-381C-4057-8176-01669F1CBF14}"/>
              </a:ext>
            </a:extLst>
          </p:cNvPr>
          <p:cNvSpPr txBox="1">
            <a:spLocks/>
          </p:cNvSpPr>
          <p:nvPr/>
        </p:nvSpPr>
        <p:spPr>
          <a:xfrm>
            <a:off x="914400" y="685800"/>
            <a:ext cx="7467240" cy="48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b="1">
                <a:latin typeface="Times New Roman"/>
              </a:rPr>
              <a:t>All pair shortest path using Dynamic Programming</a:t>
            </a:r>
            <a:endParaRPr lang="en-IN" b="1" dirty="0"/>
          </a:p>
        </p:txBody>
      </p:sp>
      <p:pic>
        <p:nvPicPr>
          <p:cNvPr id="4" name="Picture 3">
            <a:extLst>
              <a:ext uri="{FF2B5EF4-FFF2-40B4-BE49-F238E27FC236}">
                <a16:creationId xmlns:a16="http://schemas.microsoft.com/office/drawing/2014/main" id="{F12B4687-9721-4976-8E74-E3D15993054E}"/>
              </a:ext>
            </a:extLst>
          </p:cNvPr>
          <p:cNvPicPr>
            <a:picLocks noChangeAspect="1"/>
          </p:cNvPicPr>
          <p:nvPr/>
        </p:nvPicPr>
        <p:blipFill>
          <a:blip r:embed="rId2"/>
          <a:stretch>
            <a:fillRect/>
          </a:stretch>
        </p:blipFill>
        <p:spPr>
          <a:xfrm>
            <a:off x="152400" y="1371600"/>
            <a:ext cx="8686800" cy="5062307"/>
          </a:xfrm>
          <a:prstGeom prst="rect">
            <a:avLst/>
          </a:prstGeom>
        </p:spPr>
      </p:pic>
    </p:spTree>
    <p:extLst>
      <p:ext uri="{BB962C8B-B14F-4D97-AF65-F5344CB8AC3E}">
        <p14:creationId xmlns:p14="http://schemas.microsoft.com/office/powerpoint/2010/main" val="23605679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33969F-9454-4930-90E1-3FB44E3930CF}"/>
              </a:ext>
            </a:extLst>
          </p:cNvPr>
          <p:cNvPicPr>
            <a:picLocks noChangeAspect="1"/>
          </p:cNvPicPr>
          <p:nvPr/>
        </p:nvPicPr>
        <p:blipFill>
          <a:blip r:embed="rId2"/>
          <a:stretch>
            <a:fillRect/>
          </a:stretch>
        </p:blipFill>
        <p:spPr>
          <a:xfrm>
            <a:off x="0" y="1566604"/>
            <a:ext cx="9144000" cy="3724792"/>
          </a:xfrm>
          <a:prstGeom prst="rect">
            <a:avLst/>
          </a:prstGeom>
        </p:spPr>
      </p:pic>
    </p:spTree>
    <p:extLst>
      <p:ext uri="{BB962C8B-B14F-4D97-AF65-F5344CB8AC3E}">
        <p14:creationId xmlns:p14="http://schemas.microsoft.com/office/powerpoint/2010/main" val="3643689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AAABB0D2-381C-4057-8176-01669F1CBF14}"/>
              </a:ext>
            </a:extLst>
          </p:cNvPr>
          <p:cNvSpPr txBox="1">
            <a:spLocks/>
          </p:cNvSpPr>
          <p:nvPr/>
        </p:nvSpPr>
        <p:spPr>
          <a:xfrm>
            <a:off x="914400" y="685800"/>
            <a:ext cx="7467240" cy="48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b="1">
                <a:latin typeface="Times New Roman"/>
              </a:rPr>
              <a:t>All pair shortest path using Dynamic Programming</a:t>
            </a:r>
            <a:endParaRPr lang="en-IN" b="1" dirty="0"/>
          </a:p>
        </p:txBody>
      </p:sp>
      <p:pic>
        <p:nvPicPr>
          <p:cNvPr id="5" name="Picture 4">
            <a:extLst>
              <a:ext uri="{FF2B5EF4-FFF2-40B4-BE49-F238E27FC236}">
                <a16:creationId xmlns:a16="http://schemas.microsoft.com/office/drawing/2014/main" id="{47E29414-164A-47B4-A836-35368C483BEC}"/>
              </a:ext>
            </a:extLst>
          </p:cNvPr>
          <p:cNvPicPr>
            <a:picLocks noChangeAspect="1"/>
          </p:cNvPicPr>
          <p:nvPr/>
        </p:nvPicPr>
        <p:blipFill>
          <a:blip r:embed="rId2"/>
          <a:stretch>
            <a:fillRect/>
          </a:stretch>
        </p:blipFill>
        <p:spPr>
          <a:xfrm>
            <a:off x="152400" y="1371599"/>
            <a:ext cx="8839200" cy="4989549"/>
          </a:xfrm>
          <a:prstGeom prst="rect">
            <a:avLst/>
          </a:prstGeom>
        </p:spPr>
      </p:pic>
    </p:spTree>
    <p:extLst>
      <p:ext uri="{BB962C8B-B14F-4D97-AF65-F5344CB8AC3E}">
        <p14:creationId xmlns:p14="http://schemas.microsoft.com/office/powerpoint/2010/main" val="41075791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1CC531-E6DB-4B5E-AE4E-54E5012A8078}"/>
              </a:ext>
            </a:extLst>
          </p:cNvPr>
          <p:cNvPicPr>
            <a:picLocks noChangeAspect="1"/>
          </p:cNvPicPr>
          <p:nvPr/>
        </p:nvPicPr>
        <p:blipFill>
          <a:blip r:embed="rId2"/>
          <a:stretch>
            <a:fillRect/>
          </a:stretch>
        </p:blipFill>
        <p:spPr>
          <a:xfrm>
            <a:off x="0" y="1568090"/>
            <a:ext cx="9144000" cy="3721820"/>
          </a:xfrm>
          <a:prstGeom prst="rect">
            <a:avLst/>
          </a:prstGeom>
        </p:spPr>
      </p:pic>
    </p:spTree>
    <p:extLst>
      <p:ext uri="{BB962C8B-B14F-4D97-AF65-F5344CB8AC3E}">
        <p14:creationId xmlns:p14="http://schemas.microsoft.com/office/powerpoint/2010/main" val="6216011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AAABB0D2-381C-4057-8176-01669F1CBF14}"/>
              </a:ext>
            </a:extLst>
          </p:cNvPr>
          <p:cNvSpPr txBox="1">
            <a:spLocks/>
          </p:cNvSpPr>
          <p:nvPr/>
        </p:nvSpPr>
        <p:spPr>
          <a:xfrm>
            <a:off x="914400" y="685800"/>
            <a:ext cx="7467240" cy="488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b="1">
                <a:latin typeface="Times New Roman"/>
              </a:rPr>
              <a:t>All pair shortest path using Dynamic Programming</a:t>
            </a:r>
            <a:endParaRPr lang="en-IN" b="1" dirty="0"/>
          </a:p>
        </p:txBody>
      </p:sp>
      <p:pic>
        <p:nvPicPr>
          <p:cNvPr id="4" name="Picture 3">
            <a:extLst>
              <a:ext uri="{FF2B5EF4-FFF2-40B4-BE49-F238E27FC236}">
                <a16:creationId xmlns:a16="http://schemas.microsoft.com/office/drawing/2014/main" id="{35361C39-DDD5-4BAA-84DC-76C6BFDBA7A5}"/>
              </a:ext>
            </a:extLst>
          </p:cNvPr>
          <p:cNvPicPr>
            <a:picLocks noChangeAspect="1"/>
          </p:cNvPicPr>
          <p:nvPr/>
        </p:nvPicPr>
        <p:blipFill>
          <a:blip r:embed="rId2"/>
          <a:stretch>
            <a:fillRect/>
          </a:stretch>
        </p:blipFill>
        <p:spPr>
          <a:xfrm>
            <a:off x="304800" y="1371600"/>
            <a:ext cx="8686800" cy="4975635"/>
          </a:xfrm>
          <a:prstGeom prst="rect">
            <a:avLst/>
          </a:prstGeom>
        </p:spPr>
      </p:pic>
    </p:spTree>
    <p:extLst>
      <p:ext uri="{BB962C8B-B14F-4D97-AF65-F5344CB8AC3E}">
        <p14:creationId xmlns:p14="http://schemas.microsoft.com/office/powerpoint/2010/main" val="320998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23CA2CF3-5DBF-4AF3-88B4-CDEC92C26F98}"/>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13</a:t>
            </a:fld>
            <a:endParaRPr lang="en-US" altLang="en-US"/>
          </a:p>
        </p:txBody>
      </p:sp>
      <p:sp>
        <p:nvSpPr>
          <p:cNvPr id="957442" name="Rectangle 2">
            <a:extLst>
              <a:ext uri="{FF2B5EF4-FFF2-40B4-BE49-F238E27FC236}">
                <a16:creationId xmlns:a16="http://schemas.microsoft.com/office/drawing/2014/main" id="{47D0F02B-5AEF-42CC-9F60-A0A17DA986C9}"/>
              </a:ext>
            </a:extLst>
          </p:cNvPr>
          <p:cNvSpPr>
            <a:spLocks noGrp="1" noChangeArrowheads="1"/>
          </p:cNvSpPr>
          <p:nvPr>
            <p:ph type="title"/>
          </p:nvPr>
        </p:nvSpPr>
        <p:spPr>
          <a:xfrm>
            <a:off x="1255712" y="609600"/>
            <a:ext cx="7888288" cy="1068600"/>
          </a:xfrm>
        </p:spPr>
        <p:txBody>
          <a:bodyPr/>
          <a:lstStyle/>
          <a:p>
            <a:r>
              <a:rPr lang="en-US" altLang="en-US" sz="2200" b="1" dirty="0"/>
              <a:t>Examples of Intractable Problems</a:t>
            </a:r>
          </a:p>
        </p:txBody>
      </p:sp>
      <p:pic>
        <p:nvPicPr>
          <p:cNvPr id="957444" name="Picture 4">
            <a:extLst>
              <a:ext uri="{FF2B5EF4-FFF2-40B4-BE49-F238E27FC236}">
                <a16:creationId xmlns:a16="http://schemas.microsoft.com/office/drawing/2014/main" id="{7EFBE33A-1114-4F10-BA1A-6E10C3351ED4}"/>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58800" y="1881188"/>
            <a:ext cx="7888288" cy="3481387"/>
          </a:xfrm>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7"/>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Autofit/>
          </a:bodyPr>
          <a:lstStyle/>
          <a:p>
            <a:pPr marL="171450" indent="-171450" algn="ctr">
              <a:lnSpc>
                <a:spcPct val="90000"/>
              </a:lnSpc>
              <a:buClr>
                <a:schemeClr val="dk1"/>
              </a:buClr>
              <a:buSzPts val="16600"/>
            </a:pPr>
            <a:r>
              <a:rPr lang="en-US" sz="5400" dirty="0">
                <a:latin typeface="Times New Roman" panose="02020603050405020304" pitchFamily="18" charset="0"/>
                <a:cs typeface="Times New Roman" panose="02020603050405020304" pitchFamily="18" charset="0"/>
              </a:rPr>
              <a:t>Thank you</a:t>
            </a:r>
            <a:endParaRPr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32B3-F98D-05BA-FB7F-1D3A4B24895A}"/>
              </a:ext>
            </a:extLst>
          </p:cNvPr>
          <p:cNvSpPr>
            <a:spLocks noGrp="1"/>
          </p:cNvSpPr>
          <p:nvPr>
            <p:ph type="title"/>
          </p:nvPr>
        </p:nvSpPr>
        <p:spPr>
          <a:xfrm>
            <a:off x="1066800" y="273600"/>
            <a:ext cx="7619640" cy="1144800"/>
          </a:xfrm>
        </p:spPr>
        <p:txBody>
          <a:bodyPr/>
          <a:lstStyle/>
          <a:p>
            <a:r>
              <a:rPr lang="en-IN" b="1" dirty="0"/>
              <a:t>Problem1:SUDOKU</a:t>
            </a:r>
          </a:p>
        </p:txBody>
      </p:sp>
      <p:sp>
        <p:nvSpPr>
          <p:cNvPr id="3" name="Content Placeholder 2">
            <a:extLst>
              <a:ext uri="{FF2B5EF4-FFF2-40B4-BE49-F238E27FC236}">
                <a16:creationId xmlns:a16="http://schemas.microsoft.com/office/drawing/2014/main" id="{48B0DCC6-F61D-9F66-5812-6D724CC635DB}"/>
              </a:ext>
            </a:extLst>
          </p:cNvPr>
          <p:cNvSpPr>
            <a:spLocks noGrp="1"/>
          </p:cNvSpPr>
          <p:nvPr>
            <p:ph idx="1"/>
          </p:nvPr>
        </p:nvSpPr>
        <p:spPr>
          <a:xfrm>
            <a:off x="628650" y="2226469"/>
            <a:ext cx="4272123" cy="3263504"/>
          </a:xfrm>
        </p:spPr>
        <p:txBody>
          <a:bodyPr>
            <a:normAutofit lnSpcReduction="10000"/>
          </a:bodyPr>
          <a:lstStyle/>
          <a:p>
            <a:pPr algn="just" eaLnBrk="1" hangingPunct="1"/>
            <a:r>
              <a:rPr lang="en-US" altLang="en-US" sz="2100" dirty="0">
                <a:solidFill>
                  <a:srgbClr val="FF0000"/>
                </a:solidFill>
              </a:rPr>
              <a:t>Sudoku</a:t>
            </a:r>
          </a:p>
          <a:p>
            <a:pPr algn="just" eaLnBrk="1" hangingPunct="1"/>
            <a:r>
              <a:rPr lang="en-US" altLang="en-US" sz="2100" dirty="0"/>
              <a:t>9 by 9 matrix with some numbers filled in</a:t>
            </a:r>
          </a:p>
          <a:p>
            <a:pPr algn="just" eaLnBrk="1" hangingPunct="1"/>
            <a:r>
              <a:rPr lang="en-US" altLang="en-US" sz="2100" dirty="0"/>
              <a:t>all numbers must be between 1 and 9</a:t>
            </a:r>
          </a:p>
          <a:p>
            <a:pPr algn="just" eaLnBrk="1" hangingPunct="1"/>
            <a:r>
              <a:rPr lang="en-US" altLang="en-US" sz="2100" dirty="0"/>
              <a:t>Goal: Each row, each column, and each mini matrix must contain the numbers between 1 and 9 once each</a:t>
            </a:r>
          </a:p>
          <a:p>
            <a:pPr lvl="1" algn="just" eaLnBrk="1" hangingPunct="1"/>
            <a:r>
              <a:rPr lang="en-US" altLang="en-US" dirty="0"/>
              <a:t>no duplicates in rows, columns, or mini matrices</a:t>
            </a:r>
          </a:p>
          <a:p>
            <a:pPr algn="just"/>
            <a:endParaRPr lang="en-IN" dirty="0"/>
          </a:p>
          <a:p>
            <a:endParaRPr lang="en-IN" dirty="0"/>
          </a:p>
        </p:txBody>
      </p:sp>
      <p:sp>
        <p:nvSpPr>
          <p:cNvPr id="4" name="Slide Number Placeholder 3">
            <a:extLst>
              <a:ext uri="{FF2B5EF4-FFF2-40B4-BE49-F238E27FC236}">
                <a16:creationId xmlns:a16="http://schemas.microsoft.com/office/drawing/2014/main" id="{89869003-9280-BE2E-3C04-AD74495B81C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131</a:t>
            </a:fld>
            <a:endParaRPr lang="en-US"/>
          </a:p>
        </p:txBody>
      </p:sp>
      <p:pic>
        <p:nvPicPr>
          <p:cNvPr id="5" name="Picture 7">
            <a:extLst>
              <a:ext uri="{FF2B5EF4-FFF2-40B4-BE49-F238E27FC236}">
                <a16:creationId xmlns:a16="http://schemas.microsoft.com/office/drawing/2014/main" id="{76394EBA-CEA3-7E18-1EE0-F5CC2A762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133" y="2429471"/>
            <a:ext cx="291721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330385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23AA-6594-9154-6B5D-C532A5B73FE2}"/>
              </a:ext>
            </a:extLst>
          </p:cNvPr>
          <p:cNvSpPr>
            <a:spLocks noGrp="1"/>
          </p:cNvSpPr>
          <p:nvPr>
            <p:ph type="title"/>
          </p:nvPr>
        </p:nvSpPr>
        <p:spPr>
          <a:xfrm>
            <a:off x="1219200" y="273600"/>
            <a:ext cx="7467240" cy="1144800"/>
          </a:xfrm>
        </p:spPr>
        <p:txBody>
          <a:bodyPr/>
          <a:lstStyle/>
          <a:p>
            <a:r>
              <a:rPr lang="en-US" altLang="en-US" b="1" dirty="0"/>
              <a:t>Solving Sudoku – Brute Force</a:t>
            </a:r>
            <a:endParaRPr lang="en-IN" b="1" dirty="0"/>
          </a:p>
        </p:txBody>
      </p:sp>
      <p:sp>
        <p:nvSpPr>
          <p:cNvPr id="3" name="Content Placeholder 2">
            <a:extLst>
              <a:ext uri="{FF2B5EF4-FFF2-40B4-BE49-F238E27FC236}">
                <a16:creationId xmlns:a16="http://schemas.microsoft.com/office/drawing/2014/main" id="{9A612CFC-0F04-520C-6792-3E9C8CF159EB}"/>
              </a:ext>
            </a:extLst>
          </p:cNvPr>
          <p:cNvSpPr>
            <a:spLocks noGrp="1"/>
          </p:cNvSpPr>
          <p:nvPr>
            <p:ph idx="1"/>
          </p:nvPr>
        </p:nvSpPr>
        <p:spPr>
          <a:xfrm>
            <a:off x="628651" y="2226469"/>
            <a:ext cx="4125716" cy="3263504"/>
          </a:xfrm>
        </p:spPr>
        <p:txBody>
          <a:bodyPr/>
          <a:lstStyle/>
          <a:p>
            <a:pPr eaLnBrk="1" hangingPunct="1"/>
            <a:r>
              <a:rPr lang="en-US" altLang="en-US" dirty="0"/>
              <a:t>A </a:t>
            </a:r>
            <a:r>
              <a:rPr lang="en-US" altLang="en-US" i="1" u="sng" dirty="0"/>
              <a:t>brute force</a:t>
            </a:r>
            <a:r>
              <a:rPr lang="en-US" altLang="en-US" dirty="0"/>
              <a:t> algorithm is a simple but general approach</a:t>
            </a:r>
          </a:p>
          <a:p>
            <a:pPr eaLnBrk="1" hangingPunct="1"/>
            <a:r>
              <a:rPr lang="en-US" altLang="en-US" dirty="0"/>
              <a:t>Try all combinations until you find one that works</a:t>
            </a:r>
          </a:p>
          <a:p>
            <a:pPr eaLnBrk="1" hangingPunct="1"/>
            <a:r>
              <a:rPr lang="en-US" altLang="en-US" dirty="0"/>
              <a:t>This approach isn’t clever, but computers are fast</a:t>
            </a:r>
          </a:p>
          <a:p>
            <a:pPr eaLnBrk="1" hangingPunct="1"/>
            <a:r>
              <a:rPr lang="en-US" altLang="en-US" dirty="0"/>
              <a:t>Then try and improve on the brute force results</a:t>
            </a:r>
          </a:p>
          <a:p>
            <a:endParaRPr lang="en-IN" dirty="0"/>
          </a:p>
          <a:p>
            <a:endParaRPr lang="en-IN" dirty="0"/>
          </a:p>
        </p:txBody>
      </p:sp>
      <p:sp>
        <p:nvSpPr>
          <p:cNvPr id="4" name="Slide Number Placeholder 3">
            <a:extLst>
              <a:ext uri="{FF2B5EF4-FFF2-40B4-BE49-F238E27FC236}">
                <a16:creationId xmlns:a16="http://schemas.microsoft.com/office/drawing/2014/main" id="{6165EBAA-E29C-2740-4525-B8844BA797D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132</a:t>
            </a:fld>
            <a:endParaRPr lang="en-US"/>
          </a:p>
        </p:txBody>
      </p:sp>
      <p:pic>
        <p:nvPicPr>
          <p:cNvPr id="5" name="Picture 5">
            <a:extLst>
              <a:ext uri="{FF2B5EF4-FFF2-40B4-BE49-F238E27FC236}">
                <a16:creationId xmlns:a16="http://schemas.microsoft.com/office/drawing/2014/main" id="{50F84128-8017-0359-3E27-03CF917E9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280" y="2226469"/>
            <a:ext cx="3113069" cy="2917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36496817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75E8-AB8C-776E-2ADE-7548B1CF50E2}"/>
              </a:ext>
            </a:extLst>
          </p:cNvPr>
          <p:cNvSpPr>
            <a:spLocks noGrp="1"/>
          </p:cNvSpPr>
          <p:nvPr>
            <p:ph type="title"/>
          </p:nvPr>
        </p:nvSpPr>
        <p:spPr>
          <a:xfrm>
            <a:off x="1066800" y="273600"/>
            <a:ext cx="7619640" cy="1144800"/>
          </a:xfrm>
        </p:spPr>
        <p:txBody>
          <a:bodyPr/>
          <a:lstStyle/>
          <a:p>
            <a:r>
              <a:rPr lang="en-IN" b="1" dirty="0"/>
              <a:t>Solving Sudoku:</a:t>
            </a:r>
          </a:p>
        </p:txBody>
      </p:sp>
      <p:sp>
        <p:nvSpPr>
          <p:cNvPr id="3" name="Content Placeholder 2">
            <a:extLst>
              <a:ext uri="{FF2B5EF4-FFF2-40B4-BE49-F238E27FC236}">
                <a16:creationId xmlns:a16="http://schemas.microsoft.com/office/drawing/2014/main" id="{189D51C2-0C31-FD51-8407-A97A849B0146}"/>
              </a:ext>
            </a:extLst>
          </p:cNvPr>
          <p:cNvSpPr>
            <a:spLocks noGrp="1"/>
          </p:cNvSpPr>
          <p:nvPr>
            <p:ph idx="1"/>
          </p:nvPr>
        </p:nvSpPr>
        <p:spPr>
          <a:xfrm>
            <a:off x="628650" y="2226469"/>
            <a:ext cx="3678791" cy="3263504"/>
          </a:xfrm>
        </p:spPr>
        <p:txBody>
          <a:bodyPr/>
          <a:lstStyle/>
          <a:p>
            <a:pPr eaLnBrk="1" hangingPunct="1"/>
            <a:r>
              <a:rPr lang="en-US" altLang="en-US" dirty="0"/>
              <a:t>Brute force Sudoku Solution</a:t>
            </a:r>
          </a:p>
          <a:p>
            <a:pPr lvl="1" eaLnBrk="1" hangingPunct="1"/>
            <a:r>
              <a:rPr lang="en-US" altLang="en-US" dirty="0"/>
              <a:t>if not open cells, solved</a:t>
            </a:r>
          </a:p>
          <a:p>
            <a:pPr lvl="1" eaLnBrk="1" hangingPunct="1"/>
            <a:r>
              <a:rPr lang="en-US" altLang="en-US" dirty="0"/>
              <a:t>scan cells from left to right, top to bottom for first open cell</a:t>
            </a:r>
          </a:p>
          <a:p>
            <a:pPr lvl="1" eaLnBrk="1" hangingPunct="1"/>
            <a:r>
              <a:rPr lang="en-US" altLang="en-US" dirty="0"/>
              <a:t>When an open cell is found start cycling through digits 1 to 9. </a:t>
            </a:r>
          </a:p>
          <a:p>
            <a:pPr lvl="1" eaLnBrk="1" hangingPunct="1"/>
            <a:r>
              <a:rPr lang="en-US" altLang="en-US" dirty="0"/>
              <a:t>When a digit is placed check that the set up is legal</a:t>
            </a:r>
          </a:p>
          <a:p>
            <a:pPr lvl="1" eaLnBrk="1" hangingPunct="1"/>
            <a:r>
              <a:rPr lang="en-US" altLang="en-US" dirty="0"/>
              <a:t>now solve the board</a:t>
            </a:r>
          </a:p>
          <a:p>
            <a:endParaRPr lang="en-IN" dirty="0"/>
          </a:p>
          <a:p>
            <a:endParaRPr lang="en-IN" dirty="0"/>
          </a:p>
        </p:txBody>
      </p:sp>
      <p:sp>
        <p:nvSpPr>
          <p:cNvPr id="4" name="Slide Number Placeholder 3">
            <a:extLst>
              <a:ext uri="{FF2B5EF4-FFF2-40B4-BE49-F238E27FC236}">
                <a16:creationId xmlns:a16="http://schemas.microsoft.com/office/drawing/2014/main" id="{6BAB87B8-CE65-4189-F354-B3ECB433485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133</a:t>
            </a:fld>
            <a:endParaRPr lang="en-US"/>
          </a:p>
        </p:txBody>
      </p:sp>
      <p:pic>
        <p:nvPicPr>
          <p:cNvPr id="5" name="Picture 4">
            <a:extLst>
              <a:ext uri="{FF2B5EF4-FFF2-40B4-BE49-F238E27FC236}">
                <a16:creationId xmlns:a16="http://schemas.microsoft.com/office/drawing/2014/main" id="{6E755E2F-5589-1024-BF6E-4B684EE63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301" y="2182394"/>
            <a:ext cx="3151598" cy="2681778"/>
          </a:xfrm>
          <a:prstGeom prst="rect">
            <a:avLst/>
          </a:prstGeom>
        </p:spPr>
      </p:pic>
    </p:spTree>
    <p:extLst>
      <p:ext uri="{BB962C8B-B14F-4D97-AF65-F5344CB8AC3E}">
        <p14:creationId xmlns:p14="http://schemas.microsoft.com/office/powerpoint/2010/main" val="103865389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585CB2-D6FB-F65C-DBC1-E807B29EEB0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134</a:t>
            </a:fld>
            <a:endParaRPr lang="en-US"/>
          </a:p>
        </p:txBody>
      </p:sp>
      <p:pic>
        <p:nvPicPr>
          <p:cNvPr id="5" name="Content Placeholder 4">
            <a:extLst>
              <a:ext uri="{FF2B5EF4-FFF2-40B4-BE49-F238E27FC236}">
                <a16:creationId xmlns:a16="http://schemas.microsoft.com/office/drawing/2014/main" id="{8FC8AFD2-315B-222D-3590-DBA460820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1" y="1435171"/>
            <a:ext cx="7886699" cy="4338263"/>
          </a:xfrm>
        </p:spPr>
      </p:pic>
      <p:cxnSp>
        <p:nvCxnSpPr>
          <p:cNvPr id="8" name="Straight Arrow Connector 7">
            <a:extLst>
              <a:ext uri="{FF2B5EF4-FFF2-40B4-BE49-F238E27FC236}">
                <a16:creationId xmlns:a16="http://schemas.microsoft.com/office/drawing/2014/main" id="{DFBC3E79-F736-3C15-E4A0-3648B987855A}"/>
              </a:ext>
            </a:extLst>
          </p:cNvPr>
          <p:cNvCxnSpPr>
            <a:cxnSpLocks/>
          </p:cNvCxnSpPr>
          <p:nvPr/>
        </p:nvCxnSpPr>
        <p:spPr>
          <a:xfrm>
            <a:off x="3128481" y="4440362"/>
            <a:ext cx="431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848257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AC74-9AA4-22D6-DB40-D5A07BF2D6D8}"/>
              </a:ext>
            </a:extLst>
          </p:cNvPr>
          <p:cNvSpPr>
            <a:spLocks noGrp="1"/>
          </p:cNvSpPr>
          <p:nvPr>
            <p:ph type="title"/>
          </p:nvPr>
        </p:nvSpPr>
        <p:spPr>
          <a:xfrm>
            <a:off x="1371600" y="273600"/>
            <a:ext cx="7314840" cy="1144800"/>
          </a:xfrm>
        </p:spPr>
        <p:txBody>
          <a:bodyPr/>
          <a:lstStyle/>
          <a:p>
            <a:r>
              <a:rPr lang="en-US" altLang="en-US" b="1" dirty="0"/>
              <a:t>Sudoku – A Dead End</a:t>
            </a:r>
            <a:endParaRPr lang="en-IN" b="1" dirty="0"/>
          </a:p>
        </p:txBody>
      </p:sp>
      <p:sp>
        <p:nvSpPr>
          <p:cNvPr id="3" name="Content Placeholder 2">
            <a:extLst>
              <a:ext uri="{FF2B5EF4-FFF2-40B4-BE49-F238E27FC236}">
                <a16:creationId xmlns:a16="http://schemas.microsoft.com/office/drawing/2014/main" id="{4DA6C996-721D-77F5-14A1-FF1682BBE601}"/>
              </a:ext>
            </a:extLst>
          </p:cNvPr>
          <p:cNvSpPr>
            <a:spLocks noGrp="1"/>
          </p:cNvSpPr>
          <p:nvPr>
            <p:ph idx="1"/>
          </p:nvPr>
        </p:nvSpPr>
        <p:spPr>
          <a:xfrm>
            <a:off x="457200" y="1604520"/>
            <a:ext cx="8229240" cy="4262880"/>
          </a:xfrm>
        </p:spPr>
        <p:txBody>
          <a:bodyPr>
            <a:normAutofit/>
          </a:bodyPr>
          <a:lstStyle/>
          <a:p>
            <a:pPr eaLnBrk="1" hangingPunct="1"/>
            <a:r>
              <a:rPr lang="en-US" altLang="en-US" dirty="0"/>
              <a:t>We have reached a dead end in our search</a:t>
            </a:r>
          </a:p>
          <a:p>
            <a:pPr eaLnBrk="1" hangingPunct="1"/>
            <a:endParaRPr lang="en-US" altLang="en-US" dirty="0"/>
          </a:p>
          <a:p>
            <a:pPr eaLnBrk="1" hangingPunct="1"/>
            <a:r>
              <a:rPr lang="en-US" altLang="en-US" dirty="0"/>
              <a:t>With the current set up none of the nine digits work in the top right corner</a:t>
            </a:r>
          </a:p>
          <a:p>
            <a:endParaRPr lang="en-IN" dirty="0"/>
          </a:p>
          <a:p>
            <a:endParaRPr lang="en-IN" dirty="0"/>
          </a:p>
        </p:txBody>
      </p:sp>
      <p:sp>
        <p:nvSpPr>
          <p:cNvPr id="4" name="Slide Number Placeholder 3">
            <a:extLst>
              <a:ext uri="{FF2B5EF4-FFF2-40B4-BE49-F238E27FC236}">
                <a16:creationId xmlns:a16="http://schemas.microsoft.com/office/drawing/2014/main" id="{7F9E2438-E150-B06B-6C53-F241877EBCD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135</a:t>
            </a:fld>
            <a:endParaRPr lang="en-US"/>
          </a:p>
        </p:txBody>
      </p:sp>
      <p:pic>
        <p:nvPicPr>
          <p:cNvPr id="5" name="Picture 4">
            <a:extLst>
              <a:ext uri="{FF2B5EF4-FFF2-40B4-BE49-F238E27FC236}">
                <a16:creationId xmlns:a16="http://schemas.microsoft.com/office/drawing/2014/main" id="{15AF17F8-C261-0D8B-2DAA-FEE70A532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681769"/>
            <a:ext cx="3795659" cy="3261831"/>
          </a:xfrm>
          <a:prstGeom prst="rect">
            <a:avLst/>
          </a:prstGeom>
        </p:spPr>
      </p:pic>
    </p:spTree>
    <p:extLst>
      <p:ext uri="{BB962C8B-B14F-4D97-AF65-F5344CB8AC3E}">
        <p14:creationId xmlns:p14="http://schemas.microsoft.com/office/powerpoint/2010/main" val="31767873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20E8-D02E-2ACB-830E-556D82D068B9}"/>
              </a:ext>
            </a:extLst>
          </p:cNvPr>
          <p:cNvSpPr>
            <a:spLocks noGrp="1"/>
          </p:cNvSpPr>
          <p:nvPr>
            <p:ph type="title"/>
          </p:nvPr>
        </p:nvSpPr>
        <p:spPr>
          <a:xfrm>
            <a:off x="1066800" y="273600"/>
            <a:ext cx="7619640" cy="1144800"/>
          </a:xfrm>
        </p:spPr>
        <p:txBody>
          <a:bodyPr/>
          <a:lstStyle/>
          <a:p>
            <a:r>
              <a:rPr lang="en-IN" b="1" dirty="0"/>
              <a:t>Backing Up:</a:t>
            </a:r>
          </a:p>
        </p:txBody>
      </p:sp>
      <p:sp>
        <p:nvSpPr>
          <p:cNvPr id="4" name="Slide Number Placeholder 3">
            <a:extLst>
              <a:ext uri="{FF2B5EF4-FFF2-40B4-BE49-F238E27FC236}">
                <a16:creationId xmlns:a16="http://schemas.microsoft.com/office/drawing/2014/main" id="{B6D0B0C1-B1C1-CFFE-4522-C2025658F35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136</a:t>
            </a:fld>
            <a:endParaRPr lang="en-US"/>
          </a:p>
        </p:txBody>
      </p:sp>
      <p:pic>
        <p:nvPicPr>
          <p:cNvPr id="5" name="Content Placeholder 4">
            <a:extLst>
              <a:ext uri="{FF2B5EF4-FFF2-40B4-BE49-F238E27FC236}">
                <a16:creationId xmlns:a16="http://schemas.microsoft.com/office/drawing/2014/main" id="{859322AD-81A8-88A0-01E9-EE6470820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941" y="1665315"/>
            <a:ext cx="2665287" cy="2104659"/>
          </a:xfrm>
          <a:prstGeom prst="rect">
            <a:avLst/>
          </a:prstGeom>
        </p:spPr>
      </p:pic>
      <p:pic>
        <p:nvPicPr>
          <p:cNvPr id="6" name="Picture 5">
            <a:extLst>
              <a:ext uri="{FF2B5EF4-FFF2-40B4-BE49-F238E27FC236}">
                <a16:creationId xmlns:a16="http://schemas.microsoft.com/office/drawing/2014/main" id="{F94E3DA5-9466-1949-71FB-80B849AAC030}"/>
              </a:ext>
            </a:extLst>
          </p:cNvPr>
          <p:cNvPicPr>
            <a:picLocks noChangeAspect="1"/>
          </p:cNvPicPr>
          <p:nvPr/>
        </p:nvPicPr>
        <p:blipFill>
          <a:blip r:embed="rId3"/>
          <a:stretch>
            <a:fillRect/>
          </a:stretch>
        </p:blipFill>
        <p:spPr>
          <a:xfrm>
            <a:off x="1719207" y="3816881"/>
            <a:ext cx="3012041" cy="2513545"/>
          </a:xfrm>
          <a:prstGeom prst="rect">
            <a:avLst/>
          </a:prstGeom>
        </p:spPr>
      </p:pic>
      <p:sp>
        <p:nvSpPr>
          <p:cNvPr id="8" name="TextBox 7">
            <a:extLst>
              <a:ext uri="{FF2B5EF4-FFF2-40B4-BE49-F238E27FC236}">
                <a16:creationId xmlns:a16="http://schemas.microsoft.com/office/drawing/2014/main" id="{62D7E509-F894-34FF-CE88-3819DE261D18}"/>
              </a:ext>
            </a:extLst>
          </p:cNvPr>
          <p:cNvSpPr txBox="1"/>
          <p:nvPr/>
        </p:nvSpPr>
        <p:spPr>
          <a:xfrm>
            <a:off x="4993241" y="1535623"/>
            <a:ext cx="3590818" cy="4685898"/>
          </a:xfrm>
          <a:prstGeom prst="rect">
            <a:avLst/>
          </a:prstGeom>
          <a:noFill/>
        </p:spPr>
        <p:txBody>
          <a:bodyPr wrap="square">
            <a:spAutoFit/>
          </a:bodyPr>
          <a:lstStyle/>
          <a:p>
            <a:pPr algn="just" eaLnBrk="1" hangingPunct="1"/>
            <a:r>
              <a:rPr lang="en-US" altLang="en-US" sz="2100" dirty="0"/>
              <a:t>When the search reaches a dead end in </a:t>
            </a:r>
            <a:r>
              <a:rPr lang="en-US" altLang="en-US" sz="2100" b="1" i="1" u="sng" dirty="0"/>
              <a:t>backs up</a:t>
            </a:r>
            <a:r>
              <a:rPr lang="en-US" altLang="en-US" sz="2100" dirty="0"/>
              <a:t> to the previous cell it was trying to fill and goes onto to the next digit</a:t>
            </a:r>
          </a:p>
          <a:p>
            <a:pPr algn="just" eaLnBrk="1" hangingPunct="1"/>
            <a:r>
              <a:rPr lang="en-US" altLang="en-US" sz="2100" dirty="0"/>
              <a:t>We would back up to the cell with a 9 and that turns out to be a dead end as well so we back up again</a:t>
            </a:r>
          </a:p>
          <a:p>
            <a:pPr lvl="1" algn="just" eaLnBrk="1" hangingPunct="1"/>
            <a:r>
              <a:rPr lang="en-US" altLang="en-US" sz="1800" dirty="0"/>
              <a:t>so the algorithm needs to remember what digit to try next</a:t>
            </a:r>
          </a:p>
          <a:p>
            <a:pPr algn="just" eaLnBrk="1" hangingPunct="1"/>
            <a:r>
              <a:rPr lang="en-US" altLang="en-US" sz="2100" dirty="0"/>
              <a:t>Now in the cell with the 8. We try and 9 and move forward again.</a:t>
            </a:r>
          </a:p>
          <a:p>
            <a:pPr algn="just"/>
            <a:endParaRPr lang="en-IN" sz="1050" dirty="0"/>
          </a:p>
        </p:txBody>
      </p:sp>
    </p:spTree>
    <p:extLst>
      <p:ext uri="{BB962C8B-B14F-4D97-AF65-F5344CB8AC3E}">
        <p14:creationId xmlns:p14="http://schemas.microsoft.com/office/powerpoint/2010/main" val="27582915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52138B0A-D882-4B51-BBEC-2E886163392B}" type="slidenum">
              <a:rPr lang="en-US"/>
              <a:pPr/>
              <a:t>137</a:t>
            </a:fld>
            <a:endParaRPr lang="en-US"/>
          </a:p>
        </p:txBody>
      </p:sp>
      <p:sp>
        <p:nvSpPr>
          <p:cNvPr id="16386" name="Text Box 2"/>
          <p:cNvSpPr txBox="1">
            <a:spLocks noChangeArrowheads="1"/>
          </p:cNvSpPr>
          <p:nvPr/>
        </p:nvSpPr>
        <p:spPr bwMode="auto">
          <a:xfrm>
            <a:off x="1066800" y="762000"/>
            <a:ext cx="7620000" cy="3935413"/>
          </a:xfrm>
          <a:prstGeom prst="rect">
            <a:avLst/>
          </a:prstGeom>
          <a:noFill/>
          <a:ln w="9525">
            <a:noFill/>
            <a:miter lim="800000"/>
            <a:headEnd/>
            <a:tailEnd/>
          </a:ln>
          <a:effectLst/>
        </p:spPr>
        <p:txBody>
          <a:bodyPr wrap="square">
            <a:spAutoFit/>
          </a:bodyPr>
          <a:lstStyle/>
          <a:p>
            <a:r>
              <a:rPr lang="en-US" sz="2800" b="1" dirty="0">
                <a:cs typeface="Times New Roman" pitchFamily="18" charset="0"/>
              </a:rPr>
              <a:t>Integer multiplication</a:t>
            </a:r>
            <a:r>
              <a:rPr lang="en-US" sz="2800" dirty="0"/>
              <a:t> </a:t>
            </a:r>
          </a:p>
          <a:p>
            <a:pPr marL="457200" indent="-457200"/>
            <a:endParaRPr lang="en-US" sz="2800" dirty="0"/>
          </a:p>
          <a:p>
            <a:pPr marL="457200" indent="-457200"/>
            <a:r>
              <a:rPr lang="en-US" sz="2800" i="1" dirty="0">
                <a:cs typeface="Times New Roman" pitchFamily="18" charset="0"/>
              </a:rPr>
              <a:t>	</a:t>
            </a:r>
            <a:r>
              <a:rPr lang="en-US" sz="2800" b="1" i="1" dirty="0">
                <a:cs typeface="Times New Roman" pitchFamily="18" charset="0"/>
              </a:rPr>
              <a:t>The problem:</a:t>
            </a:r>
            <a:endParaRPr lang="en-US" sz="2800" b="1" dirty="0">
              <a:cs typeface="Times New Roman" pitchFamily="18" charset="0"/>
            </a:endParaRPr>
          </a:p>
          <a:p>
            <a:pPr marL="457200" indent="-457200"/>
            <a:r>
              <a:rPr lang="en-US" sz="2800" i="1" dirty="0">
                <a:cs typeface="Times New Roman" pitchFamily="18" charset="0"/>
              </a:rPr>
              <a:t> </a:t>
            </a:r>
            <a:endParaRPr lang="en-US" sz="2800" dirty="0">
              <a:cs typeface="Times New Roman" pitchFamily="18" charset="0"/>
            </a:endParaRPr>
          </a:p>
          <a:p>
            <a:pPr marL="457200" indent="-457200"/>
            <a:r>
              <a:rPr lang="en-US" sz="2800" dirty="0">
                <a:cs typeface="Times New Roman" pitchFamily="18" charset="0"/>
              </a:rPr>
              <a:t>		Multiply two large integers (</a:t>
            </a:r>
            <a:r>
              <a:rPr lang="en-US" sz="2800" i="1" dirty="0">
                <a:cs typeface="Times New Roman" pitchFamily="18" charset="0"/>
              </a:rPr>
              <a:t>n</a:t>
            </a:r>
            <a:r>
              <a:rPr lang="en-US" sz="2800" dirty="0">
                <a:cs typeface="Times New Roman" pitchFamily="18" charset="0"/>
              </a:rPr>
              <a:t> digits)</a:t>
            </a:r>
          </a:p>
          <a:p>
            <a:pPr marL="457200" indent="-457200"/>
            <a:r>
              <a:rPr lang="en-US" sz="2800" dirty="0">
                <a:cs typeface="Times New Roman" pitchFamily="18" charset="0"/>
              </a:rPr>
              <a:t> </a:t>
            </a:r>
          </a:p>
          <a:p>
            <a:pPr marL="457200" indent="-457200"/>
            <a:r>
              <a:rPr lang="en-US" sz="2800" i="1" dirty="0">
                <a:cs typeface="Times New Roman" pitchFamily="18" charset="0"/>
              </a:rPr>
              <a:t>	</a:t>
            </a:r>
            <a:r>
              <a:rPr lang="en-US" sz="2800" b="1" i="1" dirty="0">
                <a:cs typeface="Times New Roman" pitchFamily="18" charset="0"/>
              </a:rPr>
              <a:t>The traditional way:</a:t>
            </a:r>
            <a:endParaRPr lang="en-US" sz="2800" b="1" dirty="0">
              <a:cs typeface="Times New Roman" pitchFamily="18" charset="0"/>
            </a:endParaRPr>
          </a:p>
          <a:p>
            <a:pPr marL="457200" indent="-457200"/>
            <a:r>
              <a:rPr lang="en-US" sz="2800" dirty="0">
                <a:cs typeface="Times New Roman" pitchFamily="18" charset="0"/>
              </a:rPr>
              <a:t> </a:t>
            </a:r>
          </a:p>
          <a:p>
            <a:pPr marL="457200" indent="-457200"/>
            <a:r>
              <a:rPr lang="en-US" sz="2800" dirty="0">
                <a:cs typeface="Times New Roman" pitchFamily="18" charset="0"/>
              </a:rPr>
              <a:t>		Use two for loops, it takes operations</a:t>
            </a:r>
            <a:r>
              <a:rPr lang="en-US" sz="2800" dirty="0"/>
              <a:t> </a:t>
            </a:r>
          </a:p>
        </p:txBody>
      </p:sp>
    </p:spTree>
    <p:extLst>
      <p:ext uri="{BB962C8B-B14F-4D97-AF65-F5344CB8AC3E}">
        <p14:creationId xmlns:p14="http://schemas.microsoft.com/office/powerpoint/2010/main" val="27147728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2"/>
          </p:nvPr>
        </p:nvSpPr>
        <p:spPr/>
        <p:txBody>
          <a:bodyPr/>
          <a:lstStyle/>
          <a:p>
            <a:fld id="{A49674CD-6D7B-4D8A-A570-3AEF2FCFE7CC}" type="slidenum">
              <a:rPr lang="en-US"/>
              <a:pPr/>
              <a:t>138</a:t>
            </a:fld>
            <a:endParaRPr lang="en-US"/>
          </a:p>
        </p:txBody>
      </p:sp>
      <p:sp>
        <p:nvSpPr>
          <p:cNvPr id="17410" name="Text Box 2"/>
          <p:cNvSpPr txBox="1">
            <a:spLocks noChangeArrowheads="1"/>
          </p:cNvSpPr>
          <p:nvPr/>
        </p:nvSpPr>
        <p:spPr bwMode="auto">
          <a:xfrm>
            <a:off x="212725" y="193675"/>
            <a:ext cx="8550275" cy="3539430"/>
          </a:xfrm>
          <a:prstGeom prst="rect">
            <a:avLst/>
          </a:prstGeom>
          <a:noFill/>
          <a:ln w="9525">
            <a:noFill/>
            <a:miter lim="800000"/>
            <a:headEnd/>
            <a:tailEnd/>
          </a:ln>
          <a:effectLst/>
        </p:spPr>
        <p:txBody>
          <a:bodyPr wrap="square">
            <a:spAutoFit/>
          </a:bodyPr>
          <a:lstStyle/>
          <a:p>
            <a:r>
              <a:rPr lang="en-US" sz="2800" i="1" dirty="0">
                <a:cs typeface="Times New Roman" pitchFamily="18" charset="0"/>
              </a:rPr>
              <a:t>        </a:t>
            </a:r>
          </a:p>
          <a:p>
            <a:r>
              <a:rPr lang="en-US" sz="2800" b="1" dirty="0">
                <a:cs typeface="Times New Roman" pitchFamily="18" charset="0"/>
              </a:rPr>
              <a:t>        The Divide-and-Conquer way:</a:t>
            </a:r>
            <a:r>
              <a:rPr lang="en-US" sz="2800" i="1" dirty="0">
                <a:cs typeface="Times New Roman" pitchFamily="18" charset="0"/>
              </a:rPr>
              <a:t>	</a:t>
            </a:r>
            <a:endParaRPr lang="en-US" sz="2800" dirty="0">
              <a:cs typeface="Times New Roman" pitchFamily="18" charset="0"/>
            </a:endParaRPr>
          </a:p>
          <a:p>
            <a:r>
              <a:rPr lang="en-US" sz="2800" i="1" dirty="0">
                <a:cs typeface="Times New Roman" pitchFamily="18" charset="0"/>
              </a:rPr>
              <a:t> </a:t>
            </a:r>
            <a:r>
              <a:rPr lang="en-US" sz="2800" dirty="0">
                <a:cs typeface="Times New Roman" pitchFamily="18" charset="0"/>
              </a:rPr>
              <a:t>	Suppose large integers, , divide  into two part </a:t>
            </a:r>
            <a:r>
              <a:rPr lang="en-US" sz="2800" i="1" dirty="0">
                <a:cs typeface="Times New Roman" pitchFamily="18" charset="0"/>
              </a:rPr>
              <a:t>a </a:t>
            </a:r>
            <a:r>
              <a:rPr lang="en-US" sz="2800" dirty="0">
                <a:cs typeface="Times New Roman" pitchFamily="18" charset="0"/>
              </a:rPr>
              <a:t>and 	</a:t>
            </a:r>
            <a:r>
              <a:rPr lang="en-US" sz="2800" i="1" dirty="0">
                <a:cs typeface="Times New Roman" pitchFamily="18" charset="0"/>
              </a:rPr>
              <a:t>b</a:t>
            </a:r>
            <a:r>
              <a:rPr lang="en-US" sz="2800" dirty="0">
                <a:cs typeface="Times New Roman" pitchFamily="18" charset="0"/>
              </a:rPr>
              <a:t>, same as into </a:t>
            </a:r>
            <a:r>
              <a:rPr lang="en-US" sz="2800" i="1" dirty="0">
                <a:cs typeface="Times New Roman" pitchFamily="18" charset="0"/>
              </a:rPr>
              <a:t>c</a:t>
            </a:r>
            <a:r>
              <a:rPr lang="en-US" sz="2800" dirty="0">
                <a:cs typeface="Times New Roman" pitchFamily="18" charset="0"/>
              </a:rPr>
              <a:t> and </a:t>
            </a:r>
            <a:r>
              <a:rPr lang="en-US" sz="2800" i="1" dirty="0">
                <a:cs typeface="Times New Roman" pitchFamily="18" charset="0"/>
              </a:rPr>
              <a:t>d</a:t>
            </a:r>
            <a:r>
              <a:rPr lang="en-US" sz="2800" dirty="0">
                <a:cs typeface="Times New Roman" pitchFamily="18" charset="0"/>
              </a:rPr>
              <a:t>.</a:t>
            </a:r>
          </a:p>
          <a:p>
            <a:endParaRPr lang="en-US" sz="2800" dirty="0">
              <a:cs typeface="Times New Roman" pitchFamily="18" charset="0"/>
            </a:endParaRPr>
          </a:p>
          <a:p>
            <a:r>
              <a:rPr lang="en-US" sz="2800" dirty="0">
                <a:cs typeface="Times New Roman" pitchFamily="18" charset="0"/>
              </a:rPr>
              <a:t>		</a:t>
            </a:r>
            <a:r>
              <a:rPr lang="en-US" sz="2800" i="1" dirty="0">
                <a:cs typeface="Times New Roman" pitchFamily="18" charset="0"/>
              </a:rPr>
              <a:t>x</a:t>
            </a:r>
            <a:r>
              <a:rPr lang="en-US" sz="2800" dirty="0">
                <a:cs typeface="Times New Roman" pitchFamily="18" charset="0"/>
              </a:rPr>
              <a:t>:</a:t>
            </a:r>
          </a:p>
          <a:p>
            <a:endParaRPr lang="en-US" sz="2800" dirty="0">
              <a:cs typeface="Times New Roman" pitchFamily="18" charset="0"/>
            </a:endParaRPr>
          </a:p>
          <a:p>
            <a:r>
              <a:rPr lang="en-US" sz="2800" dirty="0">
                <a:cs typeface="Times New Roman" pitchFamily="18" charset="0"/>
              </a:rPr>
              <a:t>		</a:t>
            </a:r>
            <a:r>
              <a:rPr lang="en-US" sz="2800" i="1" dirty="0">
                <a:cs typeface="Times New Roman" pitchFamily="18" charset="0"/>
              </a:rPr>
              <a:t>y</a:t>
            </a:r>
            <a:r>
              <a:rPr lang="en-US" sz="2800" dirty="0">
                <a:cs typeface="Times New Roman" pitchFamily="18" charset="0"/>
              </a:rPr>
              <a:t>:</a:t>
            </a:r>
          </a:p>
        </p:txBody>
      </p:sp>
      <p:graphicFrame>
        <p:nvGraphicFramePr>
          <p:cNvPr id="17426" name="Group 18"/>
          <p:cNvGraphicFramePr>
            <a:graphicFrameLocks noGrp="1"/>
          </p:cNvGraphicFramePr>
          <p:nvPr/>
        </p:nvGraphicFramePr>
        <p:xfrm>
          <a:off x="2667000" y="2362200"/>
          <a:ext cx="990600" cy="51816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428" name="Rectangle 20"/>
          <p:cNvSpPr>
            <a:spLocks noChangeArrowheads="1"/>
          </p:cNvSpPr>
          <p:nvPr/>
        </p:nvSpPr>
        <p:spPr bwMode="auto">
          <a:xfrm>
            <a:off x="3886200" y="3271838"/>
            <a:ext cx="9144000" cy="0"/>
          </a:xfrm>
          <a:prstGeom prst="rect">
            <a:avLst/>
          </a:prstGeom>
          <a:noFill/>
          <a:ln w="9525">
            <a:noFill/>
            <a:miter lim="800000"/>
            <a:headEnd/>
            <a:tailEnd/>
          </a:ln>
          <a:effectLst/>
        </p:spPr>
        <p:txBody>
          <a:bodyPr>
            <a:spAutoFit/>
          </a:bodyPr>
          <a:lstStyle/>
          <a:p>
            <a:endParaRPr lang="en-US"/>
          </a:p>
        </p:txBody>
      </p:sp>
      <p:graphicFrame>
        <p:nvGraphicFramePr>
          <p:cNvPr id="66560" name="Object 1024"/>
          <p:cNvGraphicFramePr>
            <a:graphicFrameLocks noChangeAspect="1"/>
          </p:cNvGraphicFramePr>
          <p:nvPr/>
        </p:nvGraphicFramePr>
        <p:xfrm>
          <a:off x="4038600" y="2133600"/>
          <a:ext cx="3048000" cy="698500"/>
        </p:xfrm>
        <a:graphic>
          <a:graphicData uri="http://schemas.openxmlformats.org/presentationml/2006/ole">
            <mc:AlternateContent xmlns:mc="http://schemas.openxmlformats.org/markup-compatibility/2006">
              <mc:Choice xmlns:v="urn:schemas-microsoft-com:vml" Requires="v">
                <p:oleObj r:id="rId2" imgW="1371600" imgH="317500" progId="Equation.3">
                  <p:embed/>
                </p:oleObj>
              </mc:Choice>
              <mc:Fallback>
                <p:oleObj r:id="rId2" imgW="1371600" imgH="317500" progId="Equation.3">
                  <p:embed/>
                  <p:pic>
                    <p:nvPicPr>
                      <p:cNvPr id="6656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30480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9" name="Group 21"/>
          <p:cNvGraphicFramePr>
            <a:graphicFrameLocks noGrp="1"/>
          </p:cNvGraphicFramePr>
          <p:nvPr/>
        </p:nvGraphicFramePr>
        <p:xfrm>
          <a:off x="2667000" y="3170238"/>
          <a:ext cx="990600" cy="51816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438" name="Rectangle 30"/>
          <p:cNvSpPr>
            <a:spLocks noChangeArrowheads="1"/>
          </p:cNvSpPr>
          <p:nvPr/>
        </p:nvSpPr>
        <p:spPr bwMode="auto">
          <a:xfrm>
            <a:off x="3881438" y="3257550"/>
            <a:ext cx="9144000" cy="0"/>
          </a:xfrm>
          <a:prstGeom prst="rect">
            <a:avLst/>
          </a:prstGeom>
          <a:noFill/>
          <a:ln w="9525">
            <a:noFill/>
            <a:miter lim="800000"/>
            <a:headEnd/>
            <a:tailEnd/>
          </a:ln>
          <a:effectLst/>
        </p:spPr>
        <p:txBody>
          <a:bodyPr>
            <a:spAutoFit/>
          </a:bodyPr>
          <a:lstStyle/>
          <a:p>
            <a:endParaRPr lang="en-US"/>
          </a:p>
        </p:txBody>
      </p:sp>
      <p:graphicFrame>
        <p:nvGraphicFramePr>
          <p:cNvPr id="66561" name="Object 1025"/>
          <p:cNvGraphicFramePr>
            <a:graphicFrameLocks noChangeAspect="1"/>
          </p:cNvGraphicFramePr>
          <p:nvPr/>
        </p:nvGraphicFramePr>
        <p:xfrm>
          <a:off x="3962400" y="2819400"/>
          <a:ext cx="3509963" cy="871538"/>
        </p:xfrm>
        <a:graphic>
          <a:graphicData uri="http://schemas.openxmlformats.org/presentationml/2006/ole">
            <mc:AlternateContent xmlns:mc="http://schemas.openxmlformats.org/markup-compatibility/2006">
              <mc:Choice xmlns:v="urn:schemas-microsoft-com:vml" Requires="v">
                <p:oleObj r:id="rId4" imgW="1384300" imgH="342900" progId="Equation.3">
                  <p:embed/>
                </p:oleObj>
              </mc:Choice>
              <mc:Fallback>
                <p:oleObj r:id="rId4" imgW="1384300" imgH="342900" progId="Equation.3">
                  <p:embed/>
                  <p:pic>
                    <p:nvPicPr>
                      <p:cNvPr id="66561"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819400"/>
                        <a:ext cx="3509963"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0" name="Rectangle 32"/>
          <p:cNvSpPr>
            <a:spLocks noChangeArrowheads="1"/>
          </p:cNvSpPr>
          <p:nvPr/>
        </p:nvSpPr>
        <p:spPr bwMode="auto">
          <a:xfrm>
            <a:off x="3405188" y="3086100"/>
            <a:ext cx="9144000" cy="0"/>
          </a:xfrm>
          <a:prstGeom prst="rect">
            <a:avLst/>
          </a:prstGeom>
          <a:noFill/>
          <a:ln w="9525">
            <a:noFill/>
            <a:miter lim="800000"/>
            <a:headEnd/>
            <a:tailEnd/>
          </a:ln>
          <a:effectLst/>
        </p:spPr>
        <p:txBody>
          <a:bodyPr>
            <a:spAutoFit/>
          </a:bodyPr>
          <a:lstStyle/>
          <a:p>
            <a:endParaRPr lang="en-US"/>
          </a:p>
        </p:txBody>
      </p:sp>
      <p:graphicFrame>
        <p:nvGraphicFramePr>
          <p:cNvPr id="66562" name="Object 1026"/>
          <p:cNvGraphicFramePr>
            <a:graphicFrameLocks noChangeAspect="1"/>
          </p:cNvGraphicFramePr>
          <p:nvPr/>
        </p:nvGraphicFramePr>
        <p:xfrm>
          <a:off x="1981200" y="3565525"/>
          <a:ext cx="6019800" cy="1768475"/>
        </p:xfrm>
        <a:graphic>
          <a:graphicData uri="http://schemas.openxmlformats.org/presentationml/2006/ole">
            <mc:AlternateContent xmlns:mc="http://schemas.openxmlformats.org/markup-compatibility/2006">
              <mc:Choice xmlns:v="urn:schemas-microsoft-com:vml" Requires="v">
                <p:oleObj r:id="rId6" imgW="2336800" imgH="685800" progId="Equation.3">
                  <p:embed/>
                </p:oleObj>
              </mc:Choice>
              <mc:Fallback>
                <p:oleObj r:id="rId6" imgW="2336800" imgH="685800" progId="Equation.3">
                  <p:embed/>
                  <p:pic>
                    <p:nvPicPr>
                      <p:cNvPr id="66562"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565525"/>
                        <a:ext cx="60198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41" name="Text Box 33"/>
          <p:cNvSpPr txBox="1">
            <a:spLocks noChangeArrowheads="1"/>
          </p:cNvSpPr>
          <p:nvPr/>
        </p:nvSpPr>
        <p:spPr bwMode="auto">
          <a:xfrm>
            <a:off x="381000" y="5410200"/>
            <a:ext cx="8550275" cy="707886"/>
          </a:xfrm>
          <a:prstGeom prst="rect">
            <a:avLst/>
          </a:prstGeom>
          <a:noFill/>
          <a:ln w="9525">
            <a:noFill/>
            <a:miter lim="800000"/>
            <a:headEnd/>
            <a:tailEnd/>
          </a:ln>
          <a:effectLst/>
        </p:spPr>
        <p:txBody>
          <a:bodyPr wrap="square">
            <a:spAutoFit/>
          </a:bodyPr>
          <a:lstStyle/>
          <a:p>
            <a:r>
              <a:rPr lang="en-US" sz="2000" dirty="0">
                <a:cs typeface="Times New Roman" pitchFamily="18" charset="0"/>
              </a:rPr>
              <a:t>   So, transform the problem of multiply two integers of </a:t>
            </a:r>
            <a:r>
              <a:rPr lang="en-US" sz="2000" i="1" dirty="0">
                <a:cs typeface="Times New Roman" pitchFamily="18" charset="0"/>
              </a:rPr>
              <a:t>n</a:t>
            </a:r>
            <a:r>
              <a:rPr lang="en-US" sz="2000" dirty="0">
                <a:cs typeface="Times New Roman" pitchFamily="18" charset="0"/>
              </a:rPr>
              <a:t>-digit </a:t>
            </a:r>
          </a:p>
          <a:p>
            <a:r>
              <a:rPr lang="en-US" sz="2000" dirty="0">
                <a:cs typeface="Times New Roman" pitchFamily="18" charset="0"/>
              </a:rPr>
              <a:t>   into four subproblems of multiply two integers of      -digit</a:t>
            </a:r>
            <a:r>
              <a:rPr lang="en-US" sz="2000" dirty="0"/>
              <a:t> </a:t>
            </a:r>
          </a:p>
        </p:txBody>
      </p:sp>
      <p:sp>
        <p:nvSpPr>
          <p:cNvPr id="17443" name="Rectangle 35"/>
          <p:cNvSpPr>
            <a:spLocks noChangeArrowheads="1"/>
          </p:cNvSpPr>
          <p:nvPr/>
        </p:nvSpPr>
        <p:spPr bwMode="auto">
          <a:xfrm>
            <a:off x="4495800" y="3233738"/>
            <a:ext cx="9144000" cy="0"/>
          </a:xfrm>
          <a:prstGeom prst="rect">
            <a:avLst/>
          </a:prstGeom>
          <a:noFill/>
          <a:ln w="9525">
            <a:noFill/>
            <a:miter lim="800000"/>
            <a:headEnd/>
            <a:tailEnd/>
          </a:ln>
          <a:effectLst/>
        </p:spPr>
        <p:txBody>
          <a:bodyPr>
            <a:spAutoFit/>
          </a:bodyPr>
          <a:lstStyle/>
          <a:p>
            <a:endParaRPr lang="en-US"/>
          </a:p>
        </p:txBody>
      </p:sp>
      <p:graphicFrame>
        <p:nvGraphicFramePr>
          <p:cNvPr id="66563" name="Object 1027"/>
          <p:cNvGraphicFramePr>
            <a:graphicFrameLocks noChangeAspect="1"/>
          </p:cNvGraphicFramePr>
          <p:nvPr/>
        </p:nvGraphicFramePr>
        <p:xfrm>
          <a:off x="6172200" y="5638800"/>
          <a:ext cx="296863" cy="762000"/>
        </p:xfrm>
        <a:graphic>
          <a:graphicData uri="http://schemas.openxmlformats.org/presentationml/2006/ole">
            <mc:AlternateContent xmlns:mc="http://schemas.openxmlformats.org/markup-compatibility/2006">
              <mc:Choice xmlns:v="urn:schemas-microsoft-com:vml" Requires="v">
                <p:oleObj r:id="rId8" imgW="152334" imgH="393529" progId="Equation.3">
                  <p:embed/>
                </p:oleObj>
              </mc:Choice>
              <mc:Fallback>
                <p:oleObj r:id="rId8" imgW="152334" imgH="393529" progId="Equation.3">
                  <p:embed/>
                  <p:pic>
                    <p:nvPicPr>
                      <p:cNvPr id="66563"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5638800"/>
                        <a:ext cx="2968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44493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4525F9-93BD-451A-A94C-0A9E7A3B5988}"/>
              </a:ext>
            </a:extLst>
          </p:cNvPr>
          <p:cNvPicPr>
            <a:picLocks noChangeAspect="1"/>
          </p:cNvPicPr>
          <p:nvPr/>
        </p:nvPicPr>
        <p:blipFill>
          <a:blip r:embed="rId2"/>
          <a:stretch>
            <a:fillRect/>
          </a:stretch>
        </p:blipFill>
        <p:spPr>
          <a:xfrm>
            <a:off x="22438" y="19639"/>
            <a:ext cx="9121562" cy="5901911"/>
          </a:xfrm>
          <a:prstGeom prst="rect">
            <a:avLst/>
          </a:prstGeom>
        </p:spPr>
      </p:pic>
    </p:spTree>
    <p:extLst>
      <p:ext uri="{BB962C8B-B14F-4D97-AF65-F5344CB8AC3E}">
        <p14:creationId xmlns:p14="http://schemas.microsoft.com/office/powerpoint/2010/main" val="161444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066D6022-D1F6-4ABB-ADAC-344A34BF7C96}"/>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14</a:t>
            </a:fld>
            <a:endParaRPr lang="en-US" altLang="en-US"/>
          </a:p>
        </p:txBody>
      </p:sp>
      <p:sp>
        <p:nvSpPr>
          <p:cNvPr id="988162" name="Rectangle 2">
            <a:extLst>
              <a:ext uri="{FF2B5EF4-FFF2-40B4-BE49-F238E27FC236}">
                <a16:creationId xmlns:a16="http://schemas.microsoft.com/office/drawing/2014/main" id="{03F1DDB2-B037-4BC4-9129-4084BB791063}"/>
              </a:ext>
            </a:extLst>
          </p:cNvPr>
          <p:cNvSpPr>
            <a:spLocks noGrp="1" noChangeArrowheads="1"/>
          </p:cNvSpPr>
          <p:nvPr>
            <p:ph type="title"/>
          </p:nvPr>
        </p:nvSpPr>
        <p:spPr>
          <a:xfrm>
            <a:off x="1143000" y="457200"/>
            <a:ext cx="7543440" cy="961200"/>
          </a:xfrm>
        </p:spPr>
        <p:txBody>
          <a:bodyPr/>
          <a:lstStyle/>
          <a:p>
            <a:r>
              <a:rPr lang="en-US" altLang="en-US" sz="2200" b="1" dirty="0"/>
              <a:t>Intractable Problems</a:t>
            </a:r>
          </a:p>
        </p:txBody>
      </p:sp>
      <p:sp>
        <p:nvSpPr>
          <p:cNvPr id="988163" name="Rectangle 3">
            <a:extLst>
              <a:ext uri="{FF2B5EF4-FFF2-40B4-BE49-F238E27FC236}">
                <a16:creationId xmlns:a16="http://schemas.microsoft.com/office/drawing/2014/main" id="{1811C3F0-BA7D-48D5-9C9B-A5A4D7D474B0}"/>
              </a:ext>
            </a:extLst>
          </p:cNvPr>
          <p:cNvSpPr>
            <a:spLocks noGrp="1" noChangeArrowheads="1"/>
          </p:cNvSpPr>
          <p:nvPr>
            <p:ph type="body" idx="1"/>
          </p:nvPr>
        </p:nvSpPr>
        <p:spPr>
          <a:xfrm>
            <a:off x="762000" y="1828800"/>
            <a:ext cx="7924440" cy="3753000"/>
          </a:xfrm>
        </p:spPr>
        <p:txBody>
          <a:bodyPr/>
          <a:lstStyle/>
          <a:p>
            <a:pPr>
              <a:lnSpc>
                <a:spcPct val="150000"/>
              </a:lnSpc>
            </a:pPr>
            <a:r>
              <a:rPr lang="en-US" altLang="en-US" b="1" dirty="0"/>
              <a:t>Can be classified in various categories based on their degree of difficulty, </a:t>
            </a:r>
            <a:r>
              <a:rPr lang="en-US" altLang="en-US" dirty="0"/>
              <a:t>e.g.,</a:t>
            </a:r>
          </a:p>
          <a:p>
            <a:pPr marL="971550" lvl="1" indent="-285750">
              <a:lnSpc>
                <a:spcPct val="150000"/>
              </a:lnSpc>
              <a:buFont typeface="Arial" panose="020B0604020202020204" pitchFamily="34" charset="0"/>
              <a:buChar char="•"/>
            </a:pPr>
            <a:r>
              <a:rPr lang="en-US" altLang="en-US" dirty="0"/>
              <a:t>NP</a:t>
            </a:r>
          </a:p>
          <a:p>
            <a:pPr marL="971550" lvl="1" indent="-285750">
              <a:lnSpc>
                <a:spcPct val="150000"/>
              </a:lnSpc>
              <a:buFont typeface="Arial" panose="020B0604020202020204" pitchFamily="34" charset="0"/>
              <a:buChar char="•"/>
            </a:pPr>
            <a:r>
              <a:rPr lang="en-US" altLang="en-US" dirty="0"/>
              <a:t>NP-complete</a:t>
            </a:r>
          </a:p>
          <a:p>
            <a:pPr marL="971550" lvl="1" indent="-285750">
              <a:lnSpc>
                <a:spcPct val="150000"/>
              </a:lnSpc>
              <a:buFont typeface="Arial" panose="020B0604020202020204" pitchFamily="34" charset="0"/>
              <a:buChar char="•"/>
            </a:pPr>
            <a:r>
              <a:rPr lang="en-US" altLang="en-US" dirty="0"/>
              <a:t>NP-hard</a:t>
            </a:r>
          </a:p>
          <a:p>
            <a:pPr>
              <a:lnSpc>
                <a:spcPct val="150000"/>
              </a:lnSpc>
            </a:pPr>
            <a:endParaRPr lang="en-US" altLang="en-US" dirty="0"/>
          </a:p>
          <a:p>
            <a:pPr>
              <a:lnSpc>
                <a:spcPct val="150000"/>
              </a:lnSpc>
            </a:pPr>
            <a:r>
              <a:rPr lang="en-US" altLang="en-US" dirty="0"/>
              <a:t>Let’s define NP algorithms and NP problems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914400" y="678819"/>
            <a:ext cx="8001000" cy="685800"/>
          </a:xfrm>
        </p:spPr>
        <p:txBody>
          <a:bodyPr>
            <a:normAutofit/>
          </a:bodyPr>
          <a:lstStyle/>
          <a:p>
            <a:r>
              <a:rPr lang="en-US" sz="2600" dirty="0"/>
              <a:t>Example of Large-Integer Multiplication </a:t>
            </a:r>
          </a:p>
        </p:txBody>
      </p:sp>
      <p:sp>
        <p:nvSpPr>
          <p:cNvPr id="334851" name="Rectangle 3"/>
          <p:cNvSpPr>
            <a:spLocks noGrp="1" noChangeArrowheads="1"/>
          </p:cNvSpPr>
          <p:nvPr>
            <p:ph type="body" idx="1"/>
          </p:nvPr>
        </p:nvSpPr>
        <p:spPr>
          <a:xfrm>
            <a:off x="114300" y="1709394"/>
            <a:ext cx="9144000" cy="5715000"/>
          </a:xfrm>
        </p:spPr>
        <p:txBody>
          <a:bodyPr/>
          <a:lstStyle/>
          <a:p>
            <a:pPr>
              <a:buFont typeface="Monotype Sorts" pitchFamily="2" charset="2"/>
              <a:buNone/>
            </a:pPr>
            <a:r>
              <a:rPr lang="en-US" dirty="0"/>
              <a:t> </a:t>
            </a:r>
          </a:p>
        </p:txBody>
      </p:sp>
      <p:sp>
        <p:nvSpPr>
          <p:cNvPr id="334852" name="Rectangle 4"/>
          <p:cNvSpPr>
            <a:spLocks noChangeArrowheads="1"/>
          </p:cNvSpPr>
          <p:nvPr/>
        </p:nvSpPr>
        <p:spPr bwMode="auto">
          <a:xfrm>
            <a:off x="799707" y="1824632"/>
            <a:ext cx="1981200" cy="369332"/>
          </a:xfrm>
          <a:prstGeom prst="rect">
            <a:avLst/>
          </a:prstGeom>
          <a:noFill/>
          <a:ln w="12700">
            <a:noFill/>
            <a:miter lim="800000"/>
            <a:headEnd type="none" w="sm" len="sm"/>
            <a:tailEnd type="none" w="sm" len="sm"/>
          </a:ln>
          <a:effectLst/>
        </p:spPr>
        <p:txBody>
          <a:bodyPr>
            <a:spAutoFit/>
          </a:bodyPr>
          <a:lstStyle/>
          <a:p>
            <a:r>
              <a:rPr kumimoji="1" lang="en-US" sz="1800" b="1" dirty="0">
                <a:solidFill>
                  <a:schemeClr val="tx1"/>
                </a:solidFill>
              </a:rPr>
              <a:t>2135 </a:t>
            </a:r>
            <a:r>
              <a:rPr kumimoji="1" lang="en-US" sz="1800" dirty="0">
                <a:solidFill>
                  <a:schemeClr val="tx1"/>
                </a:solidFill>
                <a:sym typeface="Symbol" pitchFamily="18" charset="2"/>
              </a:rPr>
              <a:t></a:t>
            </a:r>
            <a:r>
              <a:rPr kumimoji="1" lang="en-US" sz="1800" b="1" dirty="0">
                <a:solidFill>
                  <a:schemeClr val="tx1"/>
                </a:solidFill>
              </a:rPr>
              <a:t> 4014</a:t>
            </a:r>
          </a:p>
        </p:txBody>
      </p:sp>
      <p:sp>
        <p:nvSpPr>
          <p:cNvPr id="334854" name="Text Box 6"/>
          <p:cNvSpPr txBox="1">
            <a:spLocks noChangeArrowheads="1"/>
          </p:cNvSpPr>
          <p:nvPr/>
        </p:nvSpPr>
        <p:spPr bwMode="auto">
          <a:xfrm>
            <a:off x="762000" y="2397069"/>
            <a:ext cx="7848600" cy="2923877"/>
          </a:xfrm>
          <a:prstGeom prst="rect">
            <a:avLst/>
          </a:prstGeom>
          <a:noFill/>
          <a:ln w="12700">
            <a:noFill/>
            <a:miter lim="800000"/>
            <a:headEnd type="none" w="sm" len="sm"/>
            <a:tailEnd type="none" w="sm" len="sm"/>
          </a:ln>
          <a:effectLst/>
        </p:spPr>
        <p:txBody>
          <a:bodyPr>
            <a:spAutoFit/>
          </a:bodyPr>
          <a:lstStyle/>
          <a:p>
            <a:pPr algn="l">
              <a:spcBef>
                <a:spcPct val="50000"/>
              </a:spcBef>
            </a:pPr>
            <a:r>
              <a:rPr lang="en-US" sz="1600" dirty="0"/>
              <a:t>= (21*10^2 + 35) * (40*10^2 + 14)</a:t>
            </a:r>
          </a:p>
          <a:p>
            <a:pPr>
              <a:spcBef>
                <a:spcPct val="50000"/>
              </a:spcBef>
            </a:pPr>
            <a:r>
              <a:rPr lang="en-US" sz="1600" dirty="0"/>
              <a:t>= (21*40)*10^4 + c1*10^2 + 35*14</a:t>
            </a:r>
          </a:p>
          <a:p>
            <a:pPr>
              <a:spcBef>
                <a:spcPct val="50000"/>
              </a:spcBef>
            </a:pPr>
            <a:r>
              <a:rPr lang="en-US" sz="1600" dirty="0"/>
              <a:t>where c1 = (21+35)*(40+14) – 21*40 – 35*14, and</a:t>
            </a:r>
          </a:p>
          <a:p>
            <a:pPr algn="l">
              <a:spcBef>
                <a:spcPct val="50000"/>
              </a:spcBef>
            </a:pPr>
            <a:r>
              <a:rPr lang="en-US" sz="1600" dirty="0"/>
              <a:t>21*40 = (2*10 + 1) * (4*10 + 0)</a:t>
            </a:r>
          </a:p>
          <a:p>
            <a:pPr>
              <a:spcBef>
                <a:spcPct val="50000"/>
              </a:spcBef>
            </a:pPr>
            <a:r>
              <a:rPr lang="en-US" sz="1600" dirty="0"/>
              <a:t>           = (2*4)*10^2 + c2*10 + 1*0</a:t>
            </a:r>
          </a:p>
          <a:p>
            <a:pPr algn="l">
              <a:spcBef>
                <a:spcPct val="50000"/>
              </a:spcBef>
            </a:pPr>
            <a:r>
              <a:rPr lang="en-US" sz="1600" dirty="0"/>
              <a:t>where c2 = (2+1)*(4+0) - 2*4 - 1*0, etc.</a:t>
            </a:r>
          </a:p>
          <a:p>
            <a:pPr algn="l">
              <a:spcBef>
                <a:spcPct val="50000"/>
              </a:spcBef>
            </a:pPr>
            <a:endParaRPr lang="en-US" sz="1600" dirty="0"/>
          </a:p>
          <a:p>
            <a:pPr algn="l">
              <a:spcBef>
                <a:spcPct val="50000"/>
              </a:spcBef>
            </a:pPr>
            <a:r>
              <a:rPr lang="en-US" sz="1600" dirty="0"/>
              <a:t>This process requires 9 digit multiplications as opposed to 16.</a:t>
            </a:r>
          </a:p>
        </p:txBody>
      </p:sp>
    </p:spTree>
    <p:extLst>
      <p:ext uri="{BB962C8B-B14F-4D97-AF65-F5344CB8AC3E}">
        <p14:creationId xmlns:p14="http://schemas.microsoft.com/office/powerpoint/2010/main" val="15285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 calcmode="lin" valueType="num">
                                      <p:cBhvr additive="base">
                                        <p:cTn id="7" dur="1000" fill="hold"/>
                                        <p:tgtEl>
                                          <p:spTgt spid="334854"/>
                                        </p:tgtEl>
                                        <p:attrNameLst>
                                          <p:attrName>ppt_x</p:attrName>
                                        </p:attrNameLst>
                                      </p:cBhvr>
                                      <p:tavLst>
                                        <p:tav tm="0">
                                          <p:val>
                                            <p:strVal val="1+#ppt_w/2"/>
                                          </p:val>
                                        </p:tav>
                                        <p:tav tm="100000">
                                          <p:val>
                                            <p:strVal val="#ppt_x"/>
                                          </p:val>
                                        </p:tav>
                                      </p:tavLst>
                                    </p:anim>
                                    <p:anim calcmode="lin" valueType="num">
                                      <p:cBhvr additive="base">
                                        <p:cTn id="8" dur="1000" fill="hold"/>
                                        <p:tgtEl>
                                          <p:spTgt spid="3348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0"/>
          <p:cNvSpPr txBox="1">
            <a:spLocks noGrp="1"/>
          </p:cNvSpPr>
          <p:nvPr>
            <p:ph type="title"/>
          </p:nvPr>
        </p:nvSpPr>
        <p:spPr>
          <a:xfrm>
            <a:off x="860696" y="669059"/>
            <a:ext cx="7886700" cy="734075"/>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4000"/>
            </a:pPr>
            <a:r>
              <a:rPr lang="en-US" sz="3000" b="1" dirty="0">
                <a:solidFill>
                  <a:srgbClr val="FF0000"/>
                </a:solidFill>
                <a:latin typeface="Bookman Old Style"/>
                <a:ea typeface="Bookman Old Style"/>
                <a:cs typeface="Bookman Old Style"/>
                <a:sym typeface="Bookman Old Style"/>
              </a:rPr>
              <a:t>Travelling Salesman Problem</a:t>
            </a:r>
            <a:endParaRPr dirty="0"/>
          </a:p>
        </p:txBody>
      </p:sp>
      <p:sp>
        <p:nvSpPr>
          <p:cNvPr id="255" name="Google Shape;255;p10"/>
          <p:cNvSpPr txBox="1">
            <a:spLocks noGrp="1"/>
          </p:cNvSpPr>
          <p:nvPr>
            <p:ph type="body" idx="1"/>
          </p:nvPr>
        </p:nvSpPr>
        <p:spPr>
          <a:xfrm>
            <a:off x="488373" y="1969078"/>
            <a:ext cx="8250382" cy="3782291"/>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chemeClr val="dk1"/>
              </a:buClr>
              <a:buSzPts val="2400"/>
              <a:buChar char="•"/>
            </a:pPr>
            <a:r>
              <a:rPr lang="en-US"/>
              <a:t>A salesman must visit every city (starting from city </a:t>
            </a:r>
            <a:r>
              <a:rPr lang="en-US" b="1" i="1">
                <a:solidFill>
                  <a:schemeClr val="dk2"/>
                </a:solidFill>
              </a:rPr>
              <a:t>A</a:t>
            </a:r>
            <a:r>
              <a:rPr lang="en-US"/>
              <a:t>), and wants to cover the least possible distance</a:t>
            </a:r>
            <a:endParaRPr/>
          </a:p>
          <a:p>
            <a:pPr marL="514350" lvl="1" indent="-171450">
              <a:lnSpc>
                <a:spcPct val="90000"/>
              </a:lnSpc>
              <a:spcBef>
                <a:spcPts val="375"/>
              </a:spcBef>
              <a:buClr>
                <a:schemeClr val="dk1"/>
              </a:buClr>
              <a:buSzPts val="2000"/>
              <a:buChar char="•"/>
            </a:pPr>
            <a:r>
              <a:rPr lang="en-US" sz="1500"/>
              <a:t>He can revisit a city (and reuse a road) if necessary</a:t>
            </a:r>
            <a:endParaRPr/>
          </a:p>
          <a:p>
            <a:pPr marL="171450" indent="-171450">
              <a:lnSpc>
                <a:spcPct val="90000"/>
              </a:lnSpc>
              <a:spcBef>
                <a:spcPts val="750"/>
              </a:spcBef>
              <a:buClr>
                <a:schemeClr val="dk1"/>
              </a:buClr>
              <a:buSzPts val="2400"/>
              <a:buChar char="•"/>
            </a:pPr>
            <a:r>
              <a:rPr lang="en-US"/>
              <a:t>He does this by using a greedy algorithm: He goes to the next nearest city from wherever he is</a:t>
            </a:r>
            <a:endParaRPr/>
          </a:p>
          <a:p>
            <a:pPr marL="171450" indent="-171450">
              <a:lnSpc>
                <a:spcPct val="90000"/>
              </a:lnSpc>
              <a:spcBef>
                <a:spcPts val="750"/>
              </a:spcBef>
              <a:buClr>
                <a:schemeClr val="dk1"/>
              </a:buClr>
              <a:buSzPts val="2400"/>
              <a:buChar char="•"/>
            </a:pPr>
            <a:r>
              <a:rPr lang="en-US"/>
              <a:t>From </a:t>
            </a:r>
            <a:r>
              <a:rPr lang="en-US" b="1" i="1">
                <a:solidFill>
                  <a:schemeClr val="dk2"/>
                </a:solidFill>
              </a:rPr>
              <a:t>A</a:t>
            </a:r>
            <a:r>
              <a:rPr lang="en-US"/>
              <a:t> he goes to </a:t>
            </a:r>
            <a:r>
              <a:rPr lang="en-US" b="1" i="1">
                <a:solidFill>
                  <a:schemeClr val="dk2"/>
                </a:solidFill>
              </a:rPr>
              <a:t>B</a:t>
            </a:r>
            <a:endParaRPr/>
          </a:p>
          <a:p>
            <a:pPr marL="171450" indent="-171450">
              <a:lnSpc>
                <a:spcPct val="90000"/>
              </a:lnSpc>
              <a:spcBef>
                <a:spcPts val="750"/>
              </a:spcBef>
              <a:buClr>
                <a:schemeClr val="dk1"/>
              </a:buClr>
              <a:buSzPts val="2400"/>
              <a:buChar char="•"/>
            </a:pPr>
            <a:r>
              <a:rPr lang="en-US"/>
              <a:t>From </a:t>
            </a:r>
            <a:r>
              <a:rPr lang="en-US" b="1" i="1">
                <a:solidFill>
                  <a:schemeClr val="dk2"/>
                </a:solidFill>
              </a:rPr>
              <a:t>B</a:t>
            </a:r>
            <a:r>
              <a:rPr lang="en-US"/>
              <a:t> he goes to </a:t>
            </a:r>
            <a:r>
              <a:rPr lang="en-US" b="1" i="1">
                <a:solidFill>
                  <a:schemeClr val="dk2"/>
                </a:solidFill>
              </a:rPr>
              <a:t>D</a:t>
            </a:r>
            <a:endParaRPr/>
          </a:p>
          <a:p>
            <a:pPr marL="171450" indent="-171450">
              <a:lnSpc>
                <a:spcPct val="90000"/>
              </a:lnSpc>
              <a:spcBef>
                <a:spcPts val="750"/>
              </a:spcBef>
              <a:buClr>
                <a:schemeClr val="dk1"/>
              </a:buClr>
              <a:buSzPts val="2400"/>
              <a:buChar char="•"/>
            </a:pPr>
            <a:r>
              <a:rPr lang="en-US"/>
              <a:t>This is </a:t>
            </a:r>
            <a:r>
              <a:rPr lang="en-US" i="1"/>
              <a:t>not</a:t>
            </a:r>
            <a:r>
              <a:rPr lang="en-US"/>
              <a:t> going to result in a shortest path!</a:t>
            </a:r>
            <a:endParaRPr/>
          </a:p>
          <a:p>
            <a:pPr marL="171450" indent="-171450">
              <a:lnSpc>
                <a:spcPct val="90000"/>
              </a:lnSpc>
              <a:spcBef>
                <a:spcPts val="750"/>
              </a:spcBef>
              <a:buClr>
                <a:schemeClr val="dk1"/>
              </a:buClr>
              <a:buSzPts val="2400"/>
              <a:buChar char="•"/>
            </a:pPr>
            <a:r>
              <a:rPr lang="en-US"/>
              <a:t>The best result he can get now will be </a:t>
            </a:r>
            <a:r>
              <a:rPr lang="en-US" b="1" i="1">
                <a:solidFill>
                  <a:schemeClr val="dk2"/>
                </a:solidFill>
              </a:rPr>
              <a:t>ABDBCE</a:t>
            </a:r>
            <a:r>
              <a:rPr lang="en-US"/>
              <a:t>,</a:t>
            </a:r>
            <a:endParaRPr/>
          </a:p>
          <a:p>
            <a:pPr marL="171450" indent="-171450">
              <a:lnSpc>
                <a:spcPct val="90000"/>
              </a:lnSpc>
              <a:spcBef>
                <a:spcPts val="750"/>
              </a:spcBef>
              <a:buClr>
                <a:schemeClr val="dk1"/>
              </a:buClr>
              <a:buSzPts val="2400"/>
            </a:pPr>
            <a:r>
              <a:rPr lang="en-US"/>
              <a:t>     at a cost of </a:t>
            </a:r>
            <a:r>
              <a:rPr lang="en-US">
                <a:solidFill>
                  <a:schemeClr val="accent2"/>
                </a:solidFill>
                <a:latin typeface="Trebuchet MS"/>
                <a:ea typeface="Trebuchet MS"/>
                <a:cs typeface="Trebuchet MS"/>
                <a:sym typeface="Trebuchet MS"/>
              </a:rPr>
              <a:t>16</a:t>
            </a:r>
            <a:endParaRPr/>
          </a:p>
          <a:p>
            <a:pPr marL="171450" indent="-171450">
              <a:lnSpc>
                <a:spcPct val="90000"/>
              </a:lnSpc>
              <a:spcBef>
                <a:spcPts val="750"/>
              </a:spcBef>
              <a:buClr>
                <a:schemeClr val="dk1"/>
              </a:buClr>
              <a:buSzPts val="2400"/>
              <a:buChar char="•"/>
            </a:pPr>
            <a:r>
              <a:rPr lang="en-US"/>
              <a:t>An actual least-cost path from </a:t>
            </a:r>
            <a:r>
              <a:rPr lang="en-US" b="1" i="1">
                <a:solidFill>
                  <a:schemeClr val="accent1"/>
                </a:solidFill>
              </a:rPr>
              <a:t>A</a:t>
            </a:r>
            <a:r>
              <a:rPr lang="en-US"/>
              <a:t> is </a:t>
            </a:r>
            <a:r>
              <a:rPr lang="en-US" b="1" i="1">
                <a:solidFill>
                  <a:schemeClr val="dk2"/>
                </a:solidFill>
              </a:rPr>
              <a:t>ADBCE</a:t>
            </a:r>
            <a:r>
              <a:rPr lang="en-US"/>
              <a:t>, at a cost of </a:t>
            </a:r>
            <a:r>
              <a:rPr lang="en-US">
                <a:solidFill>
                  <a:schemeClr val="accent2"/>
                </a:solidFill>
                <a:latin typeface="Trebuchet MS"/>
                <a:ea typeface="Trebuchet MS"/>
                <a:cs typeface="Trebuchet MS"/>
                <a:sym typeface="Trebuchet MS"/>
              </a:rPr>
              <a:t>14</a:t>
            </a:r>
            <a:endParaRPr/>
          </a:p>
          <a:p>
            <a:pPr marL="2914650" lvl="8" indent="-85725">
              <a:lnSpc>
                <a:spcPct val="90000"/>
              </a:lnSpc>
              <a:spcBef>
                <a:spcPts val="375"/>
              </a:spcBef>
              <a:buClr>
                <a:schemeClr val="dk1"/>
              </a:buClr>
              <a:buSzPts val="1800"/>
            </a:pPr>
            <a:endParaRPr/>
          </a:p>
        </p:txBody>
      </p:sp>
      <p:sp>
        <p:nvSpPr>
          <p:cNvPr id="256" name="Google Shape;25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141</a:t>
            </a:fld>
            <a:endParaRPr/>
          </a:p>
        </p:txBody>
      </p:sp>
      <p:grpSp>
        <p:nvGrpSpPr>
          <p:cNvPr id="257" name="Google Shape;257;p10"/>
          <p:cNvGrpSpPr/>
          <p:nvPr/>
        </p:nvGrpSpPr>
        <p:grpSpPr>
          <a:xfrm>
            <a:off x="6355232" y="3371950"/>
            <a:ext cx="2168128" cy="2083129"/>
            <a:chOff x="433" y="2363"/>
            <a:chExt cx="1821" cy="1822"/>
          </a:xfrm>
        </p:grpSpPr>
        <p:sp>
          <p:nvSpPr>
            <p:cNvPr id="258" name="Google Shape;258;p10"/>
            <p:cNvSpPr/>
            <p:nvPr/>
          </p:nvSpPr>
          <p:spPr>
            <a:xfrm>
              <a:off x="1393" y="3803"/>
              <a:ext cx="270" cy="382"/>
            </a:xfrm>
            <a:prstGeom prst="rect">
              <a:avLst/>
            </a:prstGeom>
            <a:noFill/>
            <a:ln>
              <a:noFill/>
            </a:ln>
          </p:spPr>
          <p:txBody>
            <a:bodyPr spcFirstLastPara="1" wrap="square" lIns="67856" tIns="33338" rIns="67856" bIns="33338" anchor="ctr" anchorCtr="0">
              <a:spAutoFit/>
            </a:bodyPr>
            <a:lstStyle/>
            <a:p>
              <a:pPr algn="ctr"/>
              <a:r>
                <a:rPr lang="en-US" sz="2400" i="1">
                  <a:solidFill>
                    <a:schemeClr val="dk2"/>
                  </a:solidFill>
                  <a:latin typeface="Times New Roman"/>
                  <a:ea typeface="Times New Roman"/>
                  <a:cs typeface="Times New Roman"/>
                  <a:sym typeface="Times New Roman"/>
                </a:rPr>
                <a:t>E</a:t>
              </a:r>
              <a:endParaRPr sz="1050"/>
            </a:p>
          </p:txBody>
        </p:sp>
        <p:grpSp>
          <p:nvGrpSpPr>
            <p:cNvPr id="259" name="Google Shape;259;p10"/>
            <p:cNvGrpSpPr/>
            <p:nvPr/>
          </p:nvGrpSpPr>
          <p:grpSpPr>
            <a:xfrm>
              <a:off x="433" y="2363"/>
              <a:ext cx="1821" cy="1582"/>
              <a:chOff x="433" y="2363"/>
              <a:chExt cx="1821" cy="1582"/>
            </a:xfrm>
          </p:grpSpPr>
          <p:sp>
            <p:nvSpPr>
              <p:cNvPr id="260" name="Google Shape;260;p10"/>
              <p:cNvSpPr/>
              <p:nvPr/>
            </p:nvSpPr>
            <p:spPr>
              <a:xfrm>
                <a:off x="526" y="2705"/>
                <a:ext cx="100" cy="100"/>
              </a:xfrm>
              <a:prstGeom prst="ellipse">
                <a:avLst/>
              </a:prstGeom>
              <a:noFill/>
              <a:ln w="19050" cap="flat" cmpd="sng">
                <a:solidFill>
                  <a:schemeClr val="accent2"/>
                </a:solidFill>
                <a:prstDash val="solid"/>
                <a:round/>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61" name="Google Shape;261;p10"/>
              <p:cNvSpPr/>
              <p:nvPr/>
            </p:nvSpPr>
            <p:spPr>
              <a:xfrm>
                <a:off x="2062" y="2705"/>
                <a:ext cx="100" cy="100"/>
              </a:xfrm>
              <a:prstGeom prst="ellipse">
                <a:avLst/>
              </a:prstGeom>
              <a:noFill/>
              <a:ln w="19050" cap="flat" cmpd="sng">
                <a:solidFill>
                  <a:schemeClr val="accent2"/>
                </a:solidFill>
                <a:prstDash val="solid"/>
                <a:round/>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62" name="Google Shape;262;p10"/>
              <p:cNvSpPr/>
              <p:nvPr/>
            </p:nvSpPr>
            <p:spPr>
              <a:xfrm>
                <a:off x="766" y="3521"/>
                <a:ext cx="100" cy="100"/>
              </a:xfrm>
              <a:prstGeom prst="ellipse">
                <a:avLst/>
              </a:prstGeom>
              <a:noFill/>
              <a:ln w="19050" cap="flat" cmpd="sng">
                <a:solidFill>
                  <a:schemeClr val="accent2"/>
                </a:solidFill>
                <a:prstDash val="solid"/>
                <a:round/>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63" name="Google Shape;263;p10"/>
              <p:cNvSpPr/>
              <p:nvPr/>
            </p:nvSpPr>
            <p:spPr>
              <a:xfrm>
                <a:off x="1486" y="3761"/>
                <a:ext cx="100" cy="100"/>
              </a:xfrm>
              <a:prstGeom prst="ellipse">
                <a:avLst/>
              </a:prstGeom>
              <a:noFill/>
              <a:ln w="19050" cap="flat" cmpd="sng">
                <a:solidFill>
                  <a:schemeClr val="accent2"/>
                </a:solidFill>
                <a:prstDash val="solid"/>
                <a:round/>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64" name="Google Shape;264;p10"/>
              <p:cNvSpPr/>
              <p:nvPr/>
            </p:nvSpPr>
            <p:spPr>
              <a:xfrm rot="10800000" flipH="1">
                <a:off x="630" y="2688"/>
                <a:ext cx="378" cy="67"/>
              </a:xfrm>
              <a:custGeom>
                <a:avLst/>
                <a:gdLst/>
                <a:ahLst/>
                <a:cxnLst/>
                <a:rect l="l" t="t" r="r" b="b"/>
                <a:pathLst>
                  <a:path w="357" h="1" extrusionOk="0">
                    <a:moveTo>
                      <a:pt x="0" y="0"/>
                    </a:moveTo>
                    <a:lnTo>
                      <a:pt x="356" y="0"/>
                    </a:lnTo>
                  </a:path>
                </a:pathLst>
              </a:custGeom>
              <a:noFill/>
              <a:ln w="19050" cap="rnd" cmpd="sng">
                <a:solidFill>
                  <a:schemeClr val="accent2"/>
                </a:solidFill>
                <a:prstDash val="solid"/>
                <a:round/>
                <a:headEnd type="none" w="sm" len="sm"/>
                <a:tailEnd type="none" w="sm" len="sm"/>
              </a:ln>
            </p:spPr>
            <p:txBody>
              <a:bodyPr spcFirstLastPara="1" wrap="square" lIns="68569" tIns="34275" rIns="68569" bIns="34275" anchor="t" anchorCtr="0">
                <a:noAutofit/>
              </a:bodyPr>
              <a:lstStyle/>
              <a:p>
                <a:endParaRPr sz="1350">
                  <a:solidFill>
                    <a:schemeClr val="dk1"/>
                  </a:solidFill>
                  <a:latin typeface="Calibri"/>
                  <a:ea typeface="Calibri"/>
                  <a:cs typeface="Calibri"/>
                  <a:sym typeface="Calibri"/>
                </a:endParaRPr>
              </a:p>
            </p:txBody>
          </p:sp>
          <p:sp>
            <p:nvSpPr>
              <p:cNvPr id="265" name="Google Shape;265;p10"/>
              <p:cNvSpPr/>
              <p:nvPr/>
            </p:nvSpPr>
            <p:spPr>
              <a:xfrm>
                <a:off x="576" y="2809"/>
                <a:ext cx="207" cy="723"/>
              </a:xfrm>
              <a:custGeom>
                <a:avLst/>
                <a:gdLst/>
                <a:ahLst/>
                <a:cxnLst/>
                <a:rect l="l" t="t" r="r" b="b"/>
                <a:pathLst>
                  <a:path w="207" h="723" extrusionOk="0">
                    <a:moveTo>
                      <a:pt x="0" y="0"/>
                    </a:moveTo>
                    <a:lnTo>
                      <a:pt x="206" y="722"/>
                    </a:lnTo>
                  </a:path>
                </a:pathLst>
              </a:custGeom>
              <a:noFill/>
              <a:ln w="19050" cap="rnd" cmpd="sng">
                <a:solidFill>
                  <a:schemeClr val="accent2"/>
                </a:solidFill>
                <a:prstDash val="solid"/>
                <a:round/>
                <a:headEnd type="none" w="sm" len="sm"/>
                <a:tailEnd type="none" w="sm" len="sm"/>
              </a:ln>
            </p:spPr>
            <p:txBody>
              <a:bodyPr spcFirstLastPara="1" wrap="square" lIns="68569" tIns="34275" rIns="68569" bIns="34275" anchor="t" anchorCtr="0">
                <a:noAutofit/>
              </a:bodyPr>
              <a:lstStyle/>
              <a:p>
                <a:endParaRPr sz="1350">
                  <a:solidFill>
                    <a:schemeClr val="dk1"/>
                  </a:solidFill>
                  <a:latin typeface="Calibri"/>
                  <a:ea typeface="Calibri"/>
                  <a:cs typeface="Calibri"/>
                  <a:sym typeface="Calibri"/>
                </a:endParaRPr>
              </a:p>
            </p:txBody>
          </p:sp>
          <p:sp>
            <p:nvSpPr>
              <p:cNvPr id="266" name="Google Shape;266;p10"/>
              <p:cNvSpPr/>
              <p:nvPr/>
            </p:nvSpPr>
            <p:spPr>
              <a:xfrm>
                <a:off x="850" y="2809"/>
                <a:ext cx="207" cy="723"/>
              </a:xfrm>
              <a:custGeom>
                <a:avLst/>
                <a:gdLst/>
                <a:ahLst/>
                <a:cxnLst/>
                <a:rect l="l" t="t" r="r" b="b"/>
                <a:pathLst>
                  <a:path w="207" h="723" extrusionOk="0">
                    <a:moveTo>
                      <a:pt x="0" y="722"/>
                    </a:moveTo>
                    <a:lnTo>
                      <a:pt x="206" y="0"/>
                    </a:lnTo>
                  </a:path>
                </a:pathLst>
              </a:custGeom>
              <a:noFill/>
              <a:ln w="19050" cap="rnd" cmpd="sng">
                <a:solidFill>
                  <a:schemeClr val="accent2"/>
                </a:solidFill>
                <a:prstDash val="solid"/>
                <a:round/>
                <a:headEnd type="none" w="sm" len="sm"/>
                <a:tailEnd type="none" w="sm" len="sm"/>
              </a:ln>
            </p:spPr>
            <p:txBody>
              <a:bodyPr spcFirstLastPara="1" wrap="square" lIns="68569" tIns="34275" rIns="68569" bIns="34275" anchor="t" anchorCtr="0">
                <a:noAutofit/>
              </a:bodyPr>
              <a:lstStyle/>
              <a:p>
                <a:endParaRPr sz="1350">
                  <a:solidFill>
                    <a:schemeClr val="dk1"/>
                  </a:solidFill>
                  <a:latin typeface="Calibri"/>
                  <a:ea typeface="Calibri"/>
                  <a:cs typeface="Calibri"/>
                  <a:sym typeface="Calibri"/>
                </a:endParaRPr>
              </a:p>
            </p:txBody>
          </p:sp>
          <p:sp>
            <p:nvSpPr>
              <p:cNvPr id="267" name="Google Shape;267;p10"/>
              <p:cNvSpPr/>
              <p:nvPr/>
            </p:nvSpPr>
            <p:spPr>
              <a:xfrm>
                <a:off x="1056" y="2809"/>
                <a:ext cx="447" cy="963"/>
              </a:xfrm>
              <a:custGeom>
                <a:avLst/>
                <a:gdLst/>
                <a:ahLst/>
                <a:cxnLst/>
                <a:rect l="l" t="t" r="r" b="b"/>
                <a:pathLst>
                  <a:path w="447" h="963" extrusionOk="0">
                    <a:moveTo>
                      <a:pt x="0" y="0"/>
                    </a:moveTo>
                    <a:lnTo>
                      <a:pt x="446" y="962"/>
                    </a:lnTo>
                  </a:path>
                </a:pathLst>
              </a:custGeom>
              <a:noFill/>
              <a:ln w="19050" cap="rnd" cmpd="sng">
                <a:solidFill>
                  <a:schemeClr val="accent2"/>
                </a:solidFill>
                <a:prstDash val="solid"/>
                <a:round/>
                <a:headEnd type="none" w="sm" len="sm"/>
                <a:tailEnd type="none" w="sm" len="sm"/>
              </a:ln>
            </p:spPr>
            <p:txBody>
              <a:bodyPr spcFirstLastPara="1" wrap="square" lIns="68569" tIns="34275" rIns="68569" bIns="34275" anchor="t" anchorCtr="0">
                <a:noAutofit/>
              </a:bodyPr>
              <a:lstStyle/>
              <a:p>
                <a:endParaRPr sz="1350">
                  <a:solidFill>
                    <a:schemeClr val="dk1"/>
                  </a:solidFill>
                  <a:latin typeface="Calibri"/>
                  <a:ea typeface="Calibri"/>
                  <a:cs typeface="Calibri"/>
                  <a:sym typeface="Calibri"/>
                </a:endParaRPr>
              </a:p>
            </p:txBody>
          </p:sp>
          <p:sp>
            <p:nvSpPr>
              <p:cNvPr id="268" name="Google Shape;268;p10"/>
              <p:cNvSpPr/>
              <p:nvPr/>
            </p:nvSpPr>
            <p:spPr>
              <a:xfrm>
                <a:off x="1006" y="2705"/>
                <a:ext cx="100" cy="100"/>
              </a:xfrm>
              <a:prstGeom prst="ellipse">
                <a:avLst/>
              </a:prstGeom>
              <a:noFill/>
              <a:ln w="19050" cap="flat" cmpd="sng">
                <a:solidFill>
                  <a:schemeClr val="accent2"/>
                </a:solidFill>
                <a:prstDash val="solid"/>
                <a:round/>
                <a:headEnd type="none" w="sm" len="sm"/>
                <a:tailEnd type="none" w="sm" len="sm"/>
              </a:ln>
            </p:spPr>
            <p:txBody>
              <a:bodyPr spcFirstLastPara="1" wrap="square" lIns="68569" tIns="34275" rIns="68569" bIns="34275" anchor="ctr" anchorCtr="0">
                <a:noAutofit/>
              </a:bodyPr>
              <a:lstStyle/>
              <a:p>
                <a:endParaRPr sz="1350">
                  <a:solidFill>
                    <a:schemeClr val="dk1"/>
                  </a:solidFill>
                  <a:latin typeface="Calibri"/>
                  <a:ea typeface="Calibri"/>
                  <a:cs typeface="Calibri"/>
                  <a:sym typeface="Calibri"/>
                </a:endParaRPr>
              </a:p>
            </p:txBody>
          </p:sp>
          <p:sp>
            <p:nvSpPr>
              <p:cNvPr id="269" name="Google Shape;269;p10"/>
              <p:cNvSpPr/>
              <p:nvPr/>
            </p:nvSpPr>
            <p:spPr>
              <a:xfrm>
                <a:off x="1110" y="2755"/>
                <a:ext cx="949" cy="1"/>
              </a:xfrm>
              <a:custGeom>
                <a:avLst/>
                <a:gdLst/>
                <a:ahLst/>
                <a:cxnLst/>
                <a:rect l="l" t="t" r="r" b="b"/>
                <a:pathLst>
                  <a:path w="949" h="1" extrusionOk="0">
                    <a:moveTo>
                      <a:pt x="0" y="0"/>
                    </a:moveTo>
                    <a:lnTo>
                      <a:pt x="948" y="0"/>
                    </a:lnTo>
                  </a:path>
                </a:pathLst>
              </a:custGeom>
              <a:noFill/>
              <a:ln w="19050" cap="rnd" cmpd="sng">
                <a:solidFill>
                  <a:schemeClr val="accent2"/>
                </a:solidFill>
                <a:prstDash val="solid"/>
                <a:round/>
                <a:headEnd type="none" w="sm" len="sm"/>
                <a:tailEnd type="none" w="sm" len="sm"/>
              </a:ln>
            </p:spPr>
            <p:txBody>
              <a:bodyPr spcFirstLastPara="1" wrap="square" lIns="68569" tIns="34275" rIns="68569" bIns="34275" anchor="t" anchorCtr="0">
                <a:noAutofit/>
              </a:bodyPr>
              <a:lstStyle/>
              <a:p>
                <a:endParaRPr sz="1350">
                  <a:solidFill>
                    <a:schemeClr val="dk1"/>
                  </a:solidFill>
                  <a:latin typeface="Calibri"/>
                  <a:ea typeface="Calibri"/>
                  <a:cs typeface="Calibri"/>
                  <a:sym typeface="Calibri"/>
                </a:endParaRPr>
              </a:p>
            </p:txBody>
          </p:sp>
          <p:sp>
            <p:nvSpPr>
              <p:cNvPr id="270" name="Google Shape;270;p10"/>
              <p:cNvSpPr/>
              <p:nvPr/>
            </p:nvSpPr>
            <p:spPr>
              <a:xfrm>
                <a:off x="1570" y="2795"/>
                <a:ext cx="509" cy="977"/>
              </a:xfrm>
              <a:custGeom>
                <a:avLst/>
                <a:gdLst/>
                <a:ahLst/>
                <a:cxnLst/>
                <a:rect l="l" t="t" r="r" b="b"/>
                <a:pathLst>
                  <a:path w="509" h="977" extrusionOk="0">
                    <a:moveTo>
                      <a:pt x="508" y="0"/>
                    </a:moveTo>
                    <a:lnTo>
                      <a:pt x="0" y="976"/>
                    </a:lnTo>
                  </a:path>
                </a:pathLst>
              </a:custGeom>
              <a:noFill/>
              <a:ln w="19050" cap="rnd" cmpd="sng">
                <a:solidFill>
                  <a:schemeClr val="accent2"/>
                </a:solidFill>
                <a:prstDash val="solid"/>
                <a:round/>
                <a:headEnd type="none" w="sm" len="sm"/>
                <a:tailEnd type="none" w="sm" len="sm"/>
              </a:ln>
            </p:spPr>
            <p:txBody>
              <a:bodyPr spcFirstLastPara="1" wrap="square" lIns="68569" tIns="34275" rIns="68569" bIns="34275" anchor="t" anchorCtr="0">
                <a:noAutofit/>
              </a:bodyPr>
              <a:lstStyle/>
              <a:p>
                <a:endParaRPr sz="1350">
                  <a:solidFill>
                    <a:schemeClr val="dk1"/>
                  </a:solidFill>
                  <a:latin typeface="Calibri"/>
                  <a:ea typeface="Calibri"/>
                  <a:cs typeface="Calibri"/>
                  <a:sym typeface="Calibri"/>
                </a:endParaRPr>
              </a:p>
            </p:txBody>
          </p:sp>
          <p:sp>
            <p:nvSpPr>
              <p:cNvPr id="271" name="Google Shape;271;p10"/>
              <p:cNvSpPr/>
              <p:nvPr/>
            </p:nvSpPr>
            <p:spPr>
              <a:xfrm>
                <a:off x="433" y="2363"/>
                <a:ext cx="270" cy="382"/>
              </a:xfrm>
              <a:prstGeom prst="rect">
                <a:avLst/>
              </a:prstGeom>
              <a:noFill/>
              <a:ln>
                <a:noFill/>
              </a:ln>
            </p:spPr>
            <p:txBody>
              <a:bodyPr spcFirstLastPara="1" wrap="square" lIns="67856" tIns="33338" rIns="67856" bIns="33338" anchor="ctr" anchorCtr="0">
                <a:spAutoFit/>
              </a:bodyPr>
              <a:lstStyle/>
              <a:p>
                <a:pPr algn="ctr"/>
                <a:r>
                  <a:rPr lang="en-US" sz="2400" i="1">
                    <a:solidFill>
                      <a:schemeClr val="dk2"/>
                    </a:solidFill>
                    <a:latin typeface="Times New Roman"/>
                    <a:ea typeface="Times New Roman"/>
                    <a:cs typeface="Times New Roman"/>
                    <a:sym typeface="Times New Roman"/>
                  </a:rPr>
                  <a:t>A</a:t>
                </a:r>
                <a:endParaRPr sz="1050"/>
              </a:p>
            </p:txBody>
          </p:sp>
          <p:sp>
            <p:nvSpPr>
              <p:cNvPr id="272" name="Google Shape;272;p10"/>
              <p:cNvSpPr/>
              <p:nvPr/>
            </p:nvSpPr>
            <p:spPr>
              <a:xfrm>
                <a:off x="961" y="2363"/>
                <a:ext cx="270" cy="382"/>
              </a:xfrm>
              <a:prstGeom prst="rect">
                <a:avLst/>
              </a:prstGeom>
              <a:noFill/>
              <a:ln>
                <a:noFill/>
              </a:ln>
            </p:spPr>
            <p:txBody>
              <a:bodyPr spcFirstLastPara="1" wrap="square" lIns="67856" tIns="33338" rIns="67856" bIns="33338" anchor="ctr" anchorCtr="0">
                <a:spAutoFit/>
              </a:bodyPr>
              <a:lstStyle/>
              <a:p>
                <a:pPr algn="ctr"/>
                <a:r>
                  <a:rPr lang="en-US" sz="2400" i="1">
                    <a:solidFill>
                      <a:schemeClr val="dk2"/>
                    </a:solidFill>
                    <a:latin typeface="Times New Roman"/>
                    <a:ea typeface="Times New Roman"/>
                    <a:cs typeface="Times New Roman"/>
                    <a:sym typeface="Times New Roman"/>
                  </a:rPr>
                  <a:t>B</a:t>
                </a:r>
                <a:endParaRPr sz="1050"/>
              </a:p>
            </p:txBody>
          </p:sp>
          <p:sp>
            <p:nvSpPr>
              <p:cNvPr id="273" name="Google Shape;273;p10"/>
              <p:cNvSpPr/>
              <p:nvPr/>
            </p:nvSpPr>
            <p:spPr>
              <a:xfrm>
                <a:off x="1969" y="2363"/>
                <a:ext cx="285" cy="382"/>
              </a:xfrm>
              <a:prstGeom prst="rect">
                <a:avLst/>
              </a:prstGeom>
              <a:noFill/>
              <a:ln>
                <a:noFill/>
              </a:ln>
            </p:spPr>
            <p:txBody>
              <a:bodyPr spcFirstLastPara="1" wrap="square" lIns="67856" tIns="33338" rIns="67856" bIns="33338" anchor="ctr" anchorCtr="0">
                <a:spAutoFit/>
              </a:bodyPr>
              <a:lstStyle/>
              <a:p>
                <a:pPr algn="ctr"/>
                <a:r>
                  <a:rPr lang="en-US" sz="2400" i="1">
                    <a:solidFill>
                      <a:schemeClr val="dk2"/>
                    </a:solidFill>
                    <a:latin typeface="Times New Roman"/>
                    <a:ea typeface="Times New Roman"/>
                    <a:cs typeface="Times New Roman"/>
                    <a:sym typeface="Times New Roman"/>
                  </a:rPr>
                  <a:t>C</a:t>
                </a:r>
                <a:endParaRPr sz="1050"/>
              </a:p>
            </p:txBody>
          </p:sp>
          <p:sp>
            <p:nvSpPr>
              <p:cNvPr id="274" name="Google Shape;274;p10"/>
              <p:cNvSpPr/>
              <p:nvPr/>
            </p:nvSpPr>
            <p:spPr>
              <a:xfrm>
                <a:off x="673" y="3563"/>
                <a:ext cx="299" cy="382"/>
              </a:xfrm>
              <a:prstGeom prst="rect">
                <a:avLst/>
              </a:prstGeom>
              <a:noFill/>
              <a:ln>
                <a:noFill/>
              </a:ln>
            </p:spPr>
            <p:txBody>
              <a:bodyPr spcFirstLastPara="1" wrap="square" lIns="67856" tIns="33338" rIns="67856" bIns="33338" anchor="ctr" anchorCtr="0">
                <a:spAutoFit/>
              </a:bodyPr>
              <a:lstStyle/>
              <a:p>
                <a:pPr algn="ctr"/>
                <a:r>
                  <a:rPr lang="en-US" sz="2400" i="1">
                    <a:solidFill>
                      <a:schemeClr val="dk2"/>
                    </a:solidFill>
                    <a:latin typeface="Times New Roman"/>
                    <a:ea typeface="Times New Roman"/>
                    <a:cs typeface="Times New Roman"/>
                    <a:sym typeface="Times New Roman"/>
                  </a:rPr>
                  <a:t>D</a:t>
                </a:r>
                <a:endParaRPr sz="1050"/>
              </a:p>
            </p:txBody>
          </p:sp>
          <p:sp>
            <p:nvSpPr>
              <p:cNvPr id="275" name="Google Shape;275;p10"/>
              <p:cNvSpPr/>
              <p:nvPr/>
            </p:nvSpPr>
            <p:spPr>
              <a:xfrm>
                <a:off x="720" y="2490"/>
                <a:ext cx="198" cy="261"/>
              </a:xfrm>
              <a:prstGeom prst="rect">
                <a:avLst/>
              </a:prstGeom>
              <a:noFill/>
              <a:ln>
                <a:noFill/>
              </a:ln>
            </p:spPr>
            <p:txBody>
              <a:bodyPr spcFirstLastPara="1" wrap="square" lIns="67856" tIns="33338" rIns="67856" bIns="33338" anchor="ctr" anchorCtr="0">
                <a:spAutoFit/>
              </a:bodyPr>
              <a:lstStyle/>
              <a:p>
                <a:pPr algn="ctr"/>
                <a:r>
                  <a:rPr lang="en-US" sz="1500">
                    <a:solidFill>
                      <a:schemeClr val="accent2"/>
                    </a:solidFill>
                    <a:latin typeface="Trebuchet MS"/>
                    <a:ea typeface="Trebuchet MS"/>
                    <a:cs typeface="Trebuchet MS"/>
                    <a:sym typeface="Trebuchet MS"/>
                  </a:rPr>
                  <a:t>2</a:t>
                </a:r>
                <a:endParaRPr sz="1050"/>
              </a:p>
            </p:txBody>
          </p:sp>
          <p:sp>
            <p:nvSpPr>
              <p:cNvPr id="276" name="Google Shape;276;p10"/>
              <p:cNvSpPr/>
              <p:nvPr/>
            </p:nvSpPr>
            <p:spPr>
              <a:xfrm>
                <a:off x="481" y="2942"/>
                <a:ext cx="198" cy="261"/>
              </a:xfrm>
              <a:prstGeom prst="rect">
                <a:avLst/>
              </a:prstGeom>
              <a:noFill/>
              <a:ln>
                <a:noFill/>
              </a:ln>
            </p:spPr>
            <p:txBody>
              <a:bodyPr spcFirstLastPara="1" wrap="square" lIns="67856" tIns="33338" rIns="67856" bIns="33338" anchor="ctr" anchorCtr="0">
                <a:spAutoFit/>
              </a:bodyPr>
              <a:lstStyle/>
              <a:p>
                <a:pPr algn="ctr"/>
                <a:r>
                  <a:rPr lang="en-US" sz="1500">
                    <a:solidFill>
                      <a:schemeClr val="accent2"/>
                    </a:solidFill>
                    <a:latin typeface="Trebuchet MS"/>
                    <a:ea typeface="Trebuchet MS"/>
                    <a:cs typeface="Trebuchet MS"/>
                    <a:sym typeface="Trebuchet MS"/>
                  </a:rPr>
                  <a:t>3</a:t>
                </a:r>
                <a:endParaRPr sz="1050"/>
              </a:p>
            </p:txBody>
          </p:sp>
          <p:sp>
            <p:nvSpPr>
              <p:cNvPr id="277" name="Google Shape;277;p10"/>
              <p:cNvSpPr/>
              <p:nvPr/>
            </p:nvSpPr>
            <p:spPr>
              <a:xfrm>
                <a:off x="817" y="2942"/>
                <a:ext cx="198" cy="261"/>
              </a:xfrm>
              <a:prstGeom prst="rect">
                <a:avLst/>
              </a:prstGeom>
              <a:noFill/>
              <a:ln>
                <a:noFill/>
              </a:ln>
            </p:spPr>
            <p:txBody>
              <a:bodyPr spcFirstLastPara="1" wrap="square" lIns="67856" tIns="33338" rIns="67856" bIns="33338" anchor="ctr" anchorCtr="0">
                <a:spAutoFit/>
              </a:bodyPr>
              <a:lstStyle/>
              <a:p>
                <a:pPr algn="ctr"/>
                <a:r>
                  <a:rPr lang="en-US" sz="1500">
                    <a:solidFill>
                      <a:schemeClr val="accent2"/>
                    </a:solidFill>
                    <a:latin typeface="Trebuchet MS"/>
                    <a:ea typeface="Trebuchet MS"/>
                    <a:cs typeface="Trebuchet MS"/>
                    <a:sym typeface="Trebuchet MS"/>
                  </a:rPr>
                  <a:t>3</a:t>
                </a:r>
                <a:endParaRPr sz="1050"/>
              </a:p>
            </p:txBody>
          </p:sp>
          <p:sp>
            <p:nvSpPr>
              <p:cNvPr id="278" name="Google Shape;278;p10"/>
              <p:cNvSpPr/>
              <p:nvPr/>
            </p:nvSpPr>
            <p:spPr>
              <a:xfrm>
                <a:off x="1489" y="2510"/>
                <a:ext cx="198" cy="261"/>
              </a:xfrm>
              <a:prstGeom prst="rect">
                <a:avLst/>
              </a:prstGeom>
              <a:noFill/>
              <a:ln>
                <a:noFill/>
              </a:ln>
            </p:spPr>
            <p:txBody>
              <a:bodyPr spcFirstLastPara="1" wrap="square" lIns="67856" tIns="33338" rIns="67856" bIns="33338" anchor="ctr" anchorCtr="0">
                <a:spAutoFit/>
              </a:bodyPr>
              <a:lstStyle/>
              <a:p>
                <a:pPr algn="ctr"/>
                <a:r>
                  <a:rPr lang="en-US" sz="1500">
                    <a:solidFill>
                      <a:schemeClr val="accent2"/>
                    </a:solidFill>
                    <a:latin typeface="Trebuchet MS"/>
                    <a:ea typeface="Trebuchet MS"/>
                    <a:cs typeface="Trebuchet MS"/>
                    <a:sym typeface="Trebuchet MS"/>
                  </a:rPr>
                  <a:t>4</a:t>
                </a:r>
                <a:endParaRPr sz="1050"/>
              </a:p>
            </p:txBody>
          </p:sp>
          <p:sp>
            <p:nvSpPr>
              <p:cNvPr id="279" name="Google Shape;279;p10"/>
              <p:cNvSpPr/>
              <p:nvPr/>
            </p:nvSpPr>
            <p:spPr>
              <a:xfrm>
                <a:off x="1249" y="3038"/>
                <a:ext cx="198" cy="261"/>
              </a:xfrm>
              <a:prstGeom prst="rect">
                <a:avLst/>
              </a:prstGeom>
              <a:noFill/>
              <a:ln>
                <a:noFill/>
              </a:ln>
            </p:spPr>
            <p:txBody>
              <a:bodyPr spcFirstLastPara="1" wrap="square" lIns="67856" tIns="33338" rIns="67856" bIns="33338" anchor="ctr" anchorCtr="0">
                <a:spAutoFit/>
              </a:bodyPr>
              <a:lstStyle/>
              <a:p>
                <a:pPr algn="ctr"/>
                <a:r>
                  <a:rPr lang="en-US" sz="1500">
                    <a:solidFill>
                      <a:schemeClr val="accent2"/>
                    </a:solidFill>
                    <a:latin typeface="Trebuchet MS"/>
                    <a:ea typeface="Trebuchet MS"/>
                    <a:cs typeface="Trebuchet MS"/>
                    <a:sym typeface="Trebuchet MS"/>
                  </a:rPr>
                  <a:t>4</a:t>
                </a:r>
                <a:endParaRPr sz="1050"/>
              </a:p>
            </p:txBody>
          </p:sp>
          <p:sp>
            <p:nvSpPr>
              <p:cNvPr id="280" name="Google Shape;280;p10"/>
              <p:cNvSpPr/>
              <p:nvPr/>
            </p:nvSpPr>
            <p:spPr>
              <a:xfrm>
                <a:off x="1681" y="3038"/>
                <a:ext cx="198" cy="261"/>
              </a:xfrm>
              <a:prstGeom prst="rect">
                <a:avLst/>
              </a:prstGeom>
              <a:noFill/>
              <a:ln>
                <a:noFill/>
              </a:ln>
            </p:spPr>
            <p:txBody>
              <a:bodyPr spcFirstLastPara="1" wrap="square" lIns="67856" tIns="33338" rIns="67856" bIns="33338" anchor="ctr" anchorCtr="0">
                <a:spAutoFit/>
              </a:bodyPr>
              <a:lstStyle/>
              <a:p>
                <a:pPr algn="ctr"/>
                <a:r>
                  <a:rPr lang="en-US" sz="1500">
                    <a:solidFill>
                      <a:schemeClr val="accent2"/>
                    </a:solidFill>
                    <a:latin typeface="Trebuchet MS"/>
                    <a:ea typeface="Trebuchet MS"/>
                    <a:cs typeface="Trebuchet MS"/>
                    <a:sym typeface="Trebuchet MS"/>
                  </a:rPr>
                  <a:t>4</a:t>
                </a:r>
                <a:endParaRPr sz="1050"/>
              </a:p>
            </p:txBody>
          </p:sp>
        </p:grpSp>
      </p:grpSp>
    </p:spTree>
    <p:extLst>
      <p:ext uri="{BB962C8B-B14F-4D97-AF65-F5344CB8AC3E}">
        <p14:creationId xmlns:p14="http://schemas.microsoft.com/office/powerpoint/2010/main" val="370110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3000" y="273600"/>
            <a:ext cx="7543440" cy="1144800"/>
          </a:xfrm>
        </p:spPr>
        <p:txBody>
          <a:bodyPr/>
          <a:lstStyle/>
          <a:p>
            <a:pPr eaLnBrk="1" hangingPunct="1"/>
            <a:r>
              <a:rPr lang="en-US" sz="2400" b="1" dirty="0">
                <a:latin typeface="Times New Roman" charset="0"/>
              </a:rPr>
              <a:t>Coin set Problem</a:t>
            </a:r>
          </a:p>
        </p:txBody>
      </p:sp>
      <p:sp>
        <p:nvSpPr>
          <p:cNvPr id="20483" name="Rectangle 3"/>
          <p:cNvSpPr>
            <a:spLocks noGrp="1" noChangeArrowheads="1"/>
          </p:cNvSpPr>
          <p:nvPr>
            <p:ph type="body" idx="1"/>
          </p:nvPr>
        </p:nvSpPr>
        <p:spPr/>
        <p:txBody>
          <a:bodyPr>
            <a:normAutofit/>
          </a:bodyPr>
          <a:lstStyle/>
          <a:p>
            <a:pPr eaLnBrk="1" hangingPunct="1"/>
            <a:r>
              <a:rPr lang="en-US" dirty="0"/>
              <a:t>For the following examples, we will assume coins in the following denominations:</a:t>
            </a:r>
            <a:br>
              <a:rPr lang="en-US" dirty="0"/>
            </a:br>
            <a:r>
              <a:rPr lang="en-US" dirty="0"/>
              <a:t>     1</a:t>
            </a:r>
            <a:r>
              <a:rPr lang="en-US" dirty="0">
                <a:cs typeface="Times New Roman" charset="0"/>
              </a:rPr>
              <a:t>¢     5¢     10¢     21¢     25¢</a:t>
            </a:r>
          </a:p>
          <a:p>
            <a:pPr eaLnBrk="1" hangingPunct="1"/>
            <a:r>
              <a:rPr lang="en-US" dirty="0">
                <a:cs typeface="Times New Roman" charset="0"/>
              </a:rPr>
              <a:t>We</a:t>
            </a:r>
            <a:r>
              <a:rPr lang="ja-JP" altLang="en-US" dirty="0">
                <a:cs typeface="Times New Roman" charset="0"/>
              </a:rPr>
              <a:t>’</a:t>
            </a:r>
            <a:r>
              <a:rPr lang="en-US" altLang="ja-JP" dirty="0" err="1">
                <a:cs typeface="Times New Roman" charset="0"/>
              </a:rPr>
              <a:t>ll</a:t>
            </a:r>
            <a:r>
              <a:rPr lang="en-US" altLang="ja-JP" dirty="0">
                <a:cs typeface="Times New Roman" charset="0"/>
              </a:rPr>
              <a:t> use 63¢ as our goal</a:t>
            </a:r>
          </a:p>
        </p:txBody>
      </p:sp>
    </p:spTree>
    <p:extLst>
      <p:ext uri="{BB962C8B-B14F-4D97-AF65-F5344CB8AC3E}">
        <p14:creationId xmlns:p14="http://schemas.microsoft.com/office/powerpoint/2010/main" val="363684838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95400" y="273600"/>
            <a:ext cx="7391040" cy="1144800"/>
          </a:xfrm>
        </p:spPr>
        <p:txBody>
          <a:bodyPr/>
          <a:lstStyle/>
          <a:p>
            <a:pPr eaLnBrk="1" hangingPunct="1"/>
            <a:r>
              <a:rPr lang="en-US" b="1" dirty="0">
                <a:latin typeface="Times New Roman" charset="0"/>
              </a:rPr>
              <a:t>A solution</a:t>
            </a:r>
          </a:p>
        </p:txBody>
      </p:sp>
      <p:sp>
        <p:nvSpPr>
          <p:cNvPr id="25603" name="Rectangle 3"/>
          <p:cNvSpPr>
            <a:spLocks noGrp="1" noChangeArrowheads="1"/>
          </p:cNvSpPr>
          <p:nvPr>
            <p:ph type="body" idx="1"/>
          </p:nvPr>
        </p:nvSpPr>
        <p:spPr/>
        <p:txBody>
          <a:bodyPr>
            <a:normAutofit/>
          </a:bodyPr>
          <a:lstStyle/>
          <a:p>
            <a:pPr eaLnBrk="1" hangingPunct="1">
              <a:lnSpc>
                <a:spcPct val="90000"/>
              </a:lnSpc>
            </a:pPr>
            <a:r>
              <a:rPr lang="en-US" dirty="0">
                <a:latin typeface="Times New Roman" charset="0"/>
              </a:rPr>
              <a:t>We can reduce the problem recursively by choosing the first coin, and solving for the amount that is left</a:t>
            </a:r>
          </a:p>
          <a:p>
            <a:pPr eaLnBrk="1" hangingPunct="1">
              <a:lnSpc>
                <a:spcPct val="90000"/>
              </a:lnSpc>
            </a:pPr>
            <a:r>
              <a:rPr lang="en-US" dirty="0">
                <a:latin typeface="Times New Roman" charset="0"/>
              </a:rPr>
              <a:t>For 63</a:t>
            </a:r>
            <a:r>
              <a:rPr lang="en-US" dirty="0">
                <a:latin typeface="Times New Roman" charset="0"/>
                <a:cs typeface="Times New Roman" charset="0"/>
              </a:rPr>
              <a:t>¢:</a:t>
            </a:r>
          </a:p>
          <a:p>
            <a:pPr lvl="1" eaLnBrk="1" hangingPunct="1">
              <a:lnSpc>
                <a:spcPct val="90000"/>
              </a:lnSpc>
            </a:pPr>
            <a:r>
              <a:rPr lang="en-US" dirty="0">
                <a:latin typeface="Times New Roman" charset="0"/>
                <a:ea typeface="ＭＳ Ｐゴシック" charset="0"/>
              </a:rPr>
              <a:t>One 1¢ coin plus the best solution for 62¢</a:t>
            </a:r>
          </a:p>
          <a:p>
            <a:pPr lvl="1" eaLnBrk="1" hangingPunct="1">
              <a:lnSpc>
                <a:spcPct val="90000"/>
              </a:lnSpc>
            </a:pPr>
            <a:r>
              <a:rPr lang="en-US" dirty="0">
                <a:latin typeface="Times New Roman" charset="0"/>
                <a:ea typeface="ＭＳ Ｐゴシック" charset="0"/>
              </a:rPr>
              <a:t>One 5¢ coin plus the best solution for 58¢</a:t>
            </a:r>
          </a:p>
          <a:p>
            <a:pPr lvl="1" eaLnBrk="1" hangingPunct="1">
              <a:lnSpc>
                <a:spcPct val="90000"/>
              </a:lnSpc>
            </a:pPr>
            <a:r>
              <a:rPr lang="en-US" dirty="0">
                <a:latin typeface="Times New Roman" charset="0"/>
                <a:ea typeface="ＭＳ Ｐゴシック" charset="0"/>
              </a:rPr>
              <a:t>One 10¢ coin plus the best solution for 53¢</a:t>
            </a:r>
          </a:p>
          <a:p>
            <a:pPr lvl="1" eaLnBrk="1" hangingPunct="1">
              <a:lnSpc>
                <a:spcPct val="90000"/>
              </a:lnSpc>
            </a:pPr>
            <a:r>
              <a:rPr lang="en-US" dirty="0">
                <a:latin typeface="Times New Roman" charset="0"/>
                <a:ea typeface="ＭＳ Ｐゴシック" charset="0"/>
              </a:rPr>
              <a:t>One 21¢ coin plus the best solution for 42¢</a:t>
            </a:r>
          </a:p>
          <a:p>
            <a:pPr lvl="1" eaLnBrk="1" hangingPunct="1">
              <a:lnSpc>
                <a:spcPct val="90000"/>
              </a:lnSpc>
            </a:pPr>
            <a:r>
              <a:rPr lang="en-US" dirty="0">
                <a:latin typeface="Times New Roman" charset="0"/>
                <a:ea typeface="ＭＳ Ｐゴシック" charset="0"/>
              </a:rPr>
              <a:t>One 25¢ coin plus the best solution for 38¢</a:t>
            </a:r>
          </a:p>
          <a:p>
            <a:pPr eaLnBrk="1" hangingPunct="1">
              <a:lnSpc>
                <a:spcPct val="90000"/>
              </a:lnSpc>
            </a:pPr>
            <a:r>
              <a:rPr lang="en-US" dirty="0">
                <a:latin typeface="Times New Roman" charset="0"/>
                <a:cs typeface="Times New Roman" charset="0"/>
              </a:rPr>
              <a:t>Choose the best solution from among the 5 given above</a:t>
            </a:r>
          </a:p>
          <a:p>
            <a:pPr eaLnBrk="1" hangingPunct="1">
              <a:lnSpc>
                <a:spcPct val="90000"/>
              </a:lnSpc>
            </a:pPr>
            <a:r>
              <a:rPr lang="en-US" dirty="0">
                <a:latin typeface="Times New Roman" charset="0"/>
                <a:cs typeface="Times New Roman" charset="0"/>
              </a:rPr>
              <a:t>We solve 5 recursive problems.</a:t>
            </a:r>
          </a:p>
          <a:p>
            <a:pPr eaLnBrk="1" hangingPunct="1">
              <a:lnSpc>
                <a:spcPct val="90000"/>
              </a:lnSpc>
            </a:pPr>
            <a:r>
              <a:rPr lang="en-US" dirty="0">
                <a:latin typeface="Times New Roman" charset="0"/>
                <a:cs typeface="Times New Roman" charset="0"/>
              </a:rPr>
              <a:t>This is a very expensive algorithm </a:t>
            </a:r>
          </a:p>
        </p:txBody>
      </p:sp>
    </p:spTree>
    <p:extLst>
      <p:ext uri="{BB962C8B-B14F-4D97-AF65-F5344CB8AC3E}">
        <p14:creationId xmlns:p14="http://schemas.microsoft.com/office/powerpoint/2010/main" val="25576894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43000" y="273600"/>
            <a:ext cx="7543440" cy="1144800"/>
          </a:xfrm>
        </p:spPr>
        <p:txBody>
          <a:bodyPr/>
          <a:lstStyle/>
          <a:p>
            <a:pPr eaLnBrk="1" hangingPunct="1"/>
            <a:r>
              <a:rPr lang="en-US" b="1" dirty="0">
                <a:solidFill>
                  <a:srgbClr val="0000FF"/>
                </a:solidFill>
                <a:latin typeface="Times New Roman" charset="0"/>
              </a:rPr>
              <a:t>A dynamic programming Problem</a:t>
            </a:r>
          </a:p>
        </p:txBody>
      </p:sp>
      <p:sp>
        <p:nvSpPr>
          <p:cNvPr id="26627" name="Rectangle 3"/>
          <p:cNvSpPr>
            <a:spLocks noGrp="1" noChangeArrowheads="1"/>
          </p:cNvSpPr>
          <p:nvPr>
            <p:ph type="body" idx="1"/>
          </p:nvPr>
        </p:nvSpPr>
        <p:spPr>
          <a:xfrm>
            <a:off x="381000" y="1885950"/>
            <a:ext cx="8574088" cy="3829050"/>
          </a:xfrm>
        </p:spPr>
        <p:txBody>
          <a:bodyPr>
            <a:noAutofit/>
          </a:bodyPr>
          <a:lstStyle/>
          <a:p>
            <a:pPr eaLnBrk="1" hangingPunct="1"/>
            <a:r>
              <a:rPr lang="en-US" dirty="0">
                <a:latin typeface="Times New Roman" charset="0"/>
              </a:rPr>
              <a:t>Idea: Solve first for one cent, then two cents, then three cents, etc., up to the desired amount</a:t>
            </a:r>
          </a:p>
          <a:p>
            <a:pPr lvl="1" eaLnBrk="1" hangingPunct="1"/>
            <a:r>
              <a:rPr lang="en-US" i="1" dirty="0">
                <a:latin typeface="Times New Roman" charset="0"/>
              </a:rPr>
              <a:t>Save each answer in an array !</a:t>
            </a:r>
          </a:p>
          <a:p>
            <a:pPr eaLnBrk="1" hangingPunct="1"/>
            <a:r>
              <a:rPr lang="en-US" dirty="0">
                <a:latin typeface="Times New Roman" charset="0"/>
              </a:rPr>
              <a:t>For each new amount N, combine a selected pairs of previous answers which sum to N</a:t>
            </a:r>
          </a:p>
          <a:p>
            <a:pPr lvl="1" eaLnBrk="1" hangingPunct="1"/>
            <a:r>
              <a:rPr lang="en-US" dirty="0">
                <a:latin typeface="Times New Roman" charset="0"/>
              </a:rPr>
              <a:t>For example, to find the solution for 13</a:t>
            </a:r>
            <a:r>
              <a:rPr lang="en-US" dirty="0">
                <a:latin typeface="Times New Roman" charset="0"/>
                <a:ea typeface="ＭＳ Ｐゴシック" charset="0"/>
              </a:rPr>
              <a:t>¢,</a:t>
            </a:r>
          </a:p>
          <a:p>
            <a:pPr lvl="2" eaLnBrk="1" hangingPunct="1"/>
            <a:r>
              <a:rPr lang="en-US" dirty="0">
                <a:latin typeface="Times New Roman" charset="0"/>
                <a:ea typeface="ＭＳ Ｐゴシック" charset="0"/>
              </a:rPr>
              <a:t>First, solve for all of 1¢, 2¢, 3¢, ..., 12¢</a:t>
            </a:r>
          </a:p>
          <a:p>
            <a:pPr lvl="2" eaLnBrk="1" hangingPunct="1"/>
            <a:r>
              <a:rPr lang="en-US" dirty="0">
                <a:latin typeface="Times New Roman" charset="0"/>
                <a:ea typeface="ＭＳ Ｐゴシック" charset="0"/>
              </a:rPr>
              <a:t>Next, choose the best solution among:</a:t>
            </a:r>
          </a:p>
          <a:p>
            <a:pPr lvl="3" eaLnBrk="1" hangingPunct="1"/>
            <a:r>
              <a:rPr lang="en-US" dirty="0">
                <a:latin typeface="Times New Roman" charset="0"/>
                <a:ea typeface="ＭＳ Ｐゴシック" charset="0"/>
              </a:rPr>
              <a:t>Solution for 1¢   +   solution for 12¢</a:t>
            </a:r>
          </a:p>
          <a:p>
            <a:pPr lvl="3" eaLnBrk="1" hangingPunct="1"/>
            <a:r>
              <a:rPr lang="en-US" dirty="0">
                <a:latin typeface="Times New Roman" charset="0"/>
                <a:ea typeface="ＭＳ Ｐゴシック" charset="0"/>
              </a:rPr>
              <a:t>Solution for 5¢   +   solution for 8¢</a:t>
            </a:r>
          </a:p>
          <a:p>
            <a:pPr lvl="3" eaLnBrk="1" hangingPunct="1"/>
            <a:r>
              <a:rPr lang="en-US" dirty="0">
                <a:latin typeface="Times New Roman" charset="0"/>
                <a:ea typeface="ＭＳ Ｐゴシック" charset="0"/>
              </a:rPr>
              <a:t>Solution for 10¢   +   solution for 3¢</a:t>
            </a:r>
          </a:p>
        </p:txBody>
      </p:sp>
    </p:spTree>
    <p:extLst>
      <p:ext uri="{BB962C8B-B14F-4D97-AF65-F5344CB8AC3E}">
        <p14:creationId xmlns:p14="http://schemas.microsoft.com/office/powerpoint/2010/main" val="629447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B02D245F-316C-4BA5-B678-2CAFAD92A4CD}"/>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15</a:t>
            </a:fld>
            <a:endParaRPr lang="en-US" altLang="en-US"/>
          </a:p>
        </p:txBody>
      </p:sp>
      <p:sp>
        <p:nvSpPr>
          <p:cNvPr id="896002" name="Rectangle 2">
            <a:extLst>
              <a:ext uri="{FF2B5EF4-FFF2-40B4-BE49-F238E27FC236}">
                <a16:creationId xmlns:a16="http://schemas.microsoft.com/office/drawing/2014/main" id="{D7B8C56A-982F-4CCD-BB27-B05A9CBFD39E}"/>
              </a:ext>
            </a:extLst>
          </p:cNvPr>
          <p:cNvSpPr>
            <a:spLocks noGrp="1" noChangeArrowheads="1"/>
          </p:cNvSpPr>
          <p:nvPr>
            <p:ph type="title"/>
          </p:nvPr>
        </p:nvSpPr>
        <p:spPr>
          <a:xfrm>
            <a:off x="1219200" y="381000"/>
            <a:ext cx="7467240" cy="1037400"/>
          </a:xfrm>
        </p:spPr>
        <p:txBody>
          <a:bodyPr/>
          <a:lstStyle/>
          <a:p>
            <a:r>
              <a:rPr lang="en-US" altLang="en-US" sz="2800" dirty="0"/>
              <a:t>Nondeterministic and NP Algorithms</a:t>
            </a:r>
          </a:p>
        </p:txBody>
      </p:sp>
      <p:sp>
        <p:nvSpPr>
          <p:cNvPr id="896003" name="Rectangle 3">
            <a:extLst>
              <a:ext uri="{FF2B5EF4-FFF2-40B4-BE49-F238E27FC236}">
                <a16:creationId xmlns:a16="http://schemas.microsoft.com/office/drawing/2014/main" id="{36046223-6737-4FA3-8435-4BC7ACA89D23}"/>
              </a:ext>
            </a:extLst>
          </p:cNvPr>
          <p:cNvSpPr>
            <a:spLocks noGrp="1" noChangeArrowheads="1"/>
          </p:cNvSpPr>
          <p:nvPr>
            <p:ph type="body" idx="1"/>
          </p:nvPr>
        </p:nvSpPr>
        <p:spPr>
          <a:xfrm>
            <a:off x="727688" y="1452012"/>
            <a:ext cx="7688263" cy="5132388"/>
          </a:xfrm>
        </p:spPr>
        <p:txBody>
          <a:bodyPr/>
          <a:lstStyle/>
          <a:p>
            <a:pPr marL="533400" indent="-533400">
              <a:lnSpc>
                <a:spcPct val="130000"/>
              </a:lnSpc>
              <a:buFontTx/>
              <a:buNone/>
            </a:pPr>
            <a:r>
              <a:rPr lang="en-US" altLang="en-US" b="1" dirty="0"/>
              <a:t>Nondeterministic algorithm</a:t>
            </a:r>
            <a:r>
              <a:rPr lang="en-US" altLang="en-US" dirty="0"/>
              <a:t> = two stage procedure:</a:t>
            </a:r>
          </a:p>
          <a:p>
            <a:pPr marL="533400" indent="-533400">
              <a:lnSpc>
                <a:spcPct val="130000"/>
              </a:lnSpc>
              <a:buFontTx/>
              <a:buAutoNum type="arabicParenR"/>
            </a:pPr>
            <a:r>
              <a:rPr lang="en-US" altLang="en-US" dirty="0"/>
              <a:t>Nondeterministic (“guessing”) stage: </a:t>
            </a:r>
          </a:p>
          <a:p>
            <a:pPr marL="914400" lvl="1" indent="-457200">
              <a:lnSpc>
                <a:spcPct val="130000"/>
              </a:lnSpc>
              <a:buFontTx/>
              <a:buNone/>
            </a:pPr>
            <a:r>
              <a:rPr lang="en-US" altLang="en-US" dirty="0"/>
              <a:t>	generate randomly an arbitrary string that can be thought of as a candidate solution (“certificate”)</a:t>
            </a:r>
          </a:p>
          <a:p>
            <a:pPr marL="533400" indent="-533400">
              <a:lnSpc>
                <a:spcPct val="130000"/>
              </a:lnSpc>
              <a:buFontTx/>
              <a:buAutoNum type="arabicParenR"/>
            </a:pPr>
            <a:r>
              <a:rPr lang="en-US" altLang="en-US" dirty="0"/>
              <a:t>Deterministic (“verification”) stage:</a:t>
            </a:r>
          </a:p>
          <a:p>
            <a:pPr marL="914400" lvl="1" indent="-457200">
              <a:lnSpc>
                <a:spcPct val="130000"/>
              </a:lnSpc>
              <a:buFontTx/>
              <a:buNone/>
            </a:pPr>
            <a:r>
              <a:rPr lang="en-US" altLang="en-US" dirty="0"/>
              <a:t>	take the certificate and the instance to the problem and returns YES if the certificate represents a solution</a:t>
            </a:r>
          </a:p>
          <a:p>
            <a:pPr marL="533400" indent="-533400">
              <a:lnSpc>
                <a:spcPct val="130000"/>
              </a:lnSpc>
              <a:buFontTx/>
              <a:buNone/>
            </a:pPr>
            <a:endParaRPr lang="en-US" altLang="en-US" b="1" dirty="0"/>
          </a:p>
          <a:p>
            <a:pPr marL="533400" indent="-533400">
              <a:lnSpc>
                <a:spcPct val="130000"/>
              </a:lnSpc>
            </a:pPr>
            <a:r>
              <a:rPr lang="en-US" altLang="zh-TW" sz="1800" b="1" dirty="0"/>
              <a:t>Furthermore, it is assumed that a nondeterministic algorithm </a:t>
            </a:r>
            <a:r>
              <a:rPr lang="en-US" altLang="zh-TW" sz="1800" b="1" dirty="0">
                <a:solidFill>
                  <a:schemeClr val="hlink"/>
                </a:solidFill>
              </a:rPr>
              <a:t>always makes a correct guessing</a:t>
            </a:r>
            <a:r>
              <a:rPr lang="en-US" altLang="zh-TW" sz="1800" b="1" dirty="0"/>
              <a:t>.</a:t>
            </a:r>
          </a:p>
          <a:p>
            <a:pPr marL="533400" indent="-533400">
              <a:lnSpc>
                <a:spcPct val="130000"/>
              </a:lnSpc>
              <a:buFontTx/>
              <a:buNone/>
            </a:pPr>
            <a:endParaRPr lang="en-US" altLang="en-US" b="1" dirty="0"/>
          </a:p>
          <a:p>
            <a:pPr marL="533400" indent="-533400">
              <a:lnSpc>
                <a:spcPct val="130000"/>
              </a:lnSpc>
              <a:buFontTx/>
              <a:buNone/>
            </a:pPr>
            <a:r>
              <a:rPr lang="en-US" altLang="en-US" b="1" dirty="0"/>
              <a:t>NP algorithms (Nondeterministic polynomial)</a:t>
            </a:r>
          </a:p>
          <a:p>
            <a:pPr marL="914400" lvl="1" indent="-457200">
              <a:lnSpc>
                <a:spcPct val="130000"/>
              </a:lnSpc>
              <a:buFontTx/>
              <a:buNone/>
            </a:pPr>
            <a:r>
              <a:rPr lang="en-US" altLang="en-US" dirty="0"/>
              <a:t>	verification stage is polynomial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7A700D6-FA74-45DC-98BE-66BF992AD1EF}"/>
              </a:ext>
            </a:extLst>
          </p:cNvPr>
          <p:cNvSpPr>
            <a:spLocks noGrp="1"/>
          </p:cNvSpPr>
          <p:nvPr>
            <p:ph type="sldNum" sz="quarter" idx="12"/>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TW"/>
            </a:defPPr>
            <a:lvl1pPr algn="r" rtl="0" fontAlgn="base">
              <a:spcBef>
                <a:spcPct val="0"/>
              </a:spcBef>
              <a:spcAft>
                <a:spcPct val="0"/>
              </a:spcAft>
              <a:defRPr kumimoji="0" sz="1400" kern="1200">
                <a:solidFill>
                  <a:schemeClr val="accent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9pPr>
          </a:lstStyle>
          <a:p>
            <a:fld id="{AD6D6513-6EA7-4CF5-85DB-573D4A7E1D17}" type="slidenum">
              <a:rPr lang="en-US" altLang="zh-TW" smtClean="0"/>
              <a:pPr/>
              <a:t>16</a:t>
            </a:fld>
            <a:endParaRPr lang="en-US" altLang="zh-TW"/>
          </a:p>
        </p:txBody>
      </p:sp>
      <p:sp>
        <p:nvSpPr>
          <p:cNvPr id="106498" name="Rectangle 2">
            <a:extLst>
              <a:ext uri="{FF2B5EF4-FFF2-40B4-BE49-F238E27FC236}">
                <a16:creationId xmlns:a16="http://schemas.microsoft.com/office/drawing/2014/main" id="{38DAB61E-448F-4F56-82F5-B407CB015CBA}"/>
              </a:ext>
            </a:extLst>
          </p:cNvPr>
          <p:cNvSpPr>
            <a:spLocks noGrp="1" noChangeArrowheads="1"/>
          </p:cNvSpPr>
          <p:nvPr>
            <p:ph type="title"/>
          </p:nvPr>
        </p:nvSpPr>
        <p:spPr>
          <a:xfrm>
            <a:off x="1295400" y="273600"/>
            <a:ext cx="7391040" cy="1144800"/>
          </a:xfrm>
        </p:spPr>
        <p:txBody>
          <a:bodyPr/>
          <a:lstStyle/>
          <a:p>
            <a:r>
              <a:rPr lang="en-US" altLang="zh-TW" sz="2200" b="1" dirty="0"/>
              <a:t>Nondeterministic algorithms</a:t>
            </a:r>
          </a:p>
        </p:txBody>
      </p:sp>
      <p:sp>
        <p:nvSpPr>
          <p:cNvPr id="106499" name="Rectangle 3">
            <a:extLst>
              <a:ext uri="{FF2B5EF4-FFF2-40B4-BE49-F238E27FC236}">
                <a16:creationId xmlns:a16="http://schemas.microsoft.com/office/drawing/2014/main" id="{1C85F956-A614-4DD9-9992-8E2F4458E94C}"/>
              </a:ext>
            </a:extLst>
          </p:cNvPr>
          <p:cNvSpPr>
            <a:spLocks noGrp="1" noChangeArrowheads="1"/>
          </p:cNvSpPr>
          <p:nvPr>
            <p:ph type="body" idx="1"/>
          </p:nvPr>
        </p:nvSpPr>
        <p:spPr/>
        <p:txBody>
          <a:bodyPr>
            <a:normAutofit lnSpcReduction="10000"/>
          </a:bodyPr>
          <a:lstStyle/>
          <a:p>
            <a:pPr>
              <a:lnSpc>
                <a:spcPct val="150000"/>
              </a:lnSpc>
            </a:pPr>
            <a:r>
              <a:rPr lang="en-US" altLang="en-US" sz="2000" dirty="0"/>
              <a:t>Non-deterministic part as well</a:t>
            </a:r>
          </a:p>
          <a:p>
            <a:pPr marL="571500" indent="-342900">
              <a:lnSpc>
                <a:spcPct val="150000"/>
              </a:lnSpc>
              <a:buFont typeface="Arial" panose="020B0604020202020204" pitchFamily="34" charset="0"/>
              <a:buChar char="•"/>
            </a:pPr>
            <a:r>
              <a:rPr lang="en-US" altLang="en-US" sz="2000" b="1" dirty="0"/>
              <a:t>choose(b): </a:t>
            </a:r>
            <a:r>
              <a:rPr lang="en-US" altLang="en-US" sz="2000" dirty="0"/>
              <a:t>choose a bit in a non-deterministic way and assign 	to b</a:t>
            </a:r>
          </a:p>
          <a:p>
            <a:pPr marL="571500" indent="-342900">
              <a:lnSpc>
                <a:spcPct val="150000"/>
              </a:lnSpc>
              <a:buFont typeface="Arial" panose="020B0604020202020204" pitchFamily="34" charset="0"/>
              <a:buChar char="•"/>
            </a:pPr>
            <a:r>
              <a:rPr lang="en-US" altLang="en-US" sz="2000" dirty="0"/>
              <a:t>If someone tells us the solution to a problem, we can verify it in 	polynomial time</a:t>
            </a:r>
          </a:p>
          <a:p>
            <a:pPr>
              <a:lnSpc>
                <a:spcPct val="150000"/>
              </a:lnSpc>
            </a:pPr>
            <a:endParaRPr lang="en-US" altLang="en-US" sz="2000" dirty="0"/>
          </a:p>
          <a:p>
            <a:pPr>
              <a:lnSpc>
                <a:spcPct val="150000"/>
              </a:lnSpc>
            </a:pPr>
            <a:r>
              <a:rPr lang="en-US" altLang="en-US" sz="2000" b="1" dirty="0"/>
              <a:t>Two Properties: </a:t>
            </a:r>
            <a:r>
              <a:rPr lang="en-US" altLang="en-US" sz="2000" b="1" i="1" dirty="0"/>
              <a:t>non-deterministic method to generate possible solutions, deterministic method to verify in polynomial time that the solution is correct.</a:t>
            </a:r>
            <a:endParaRPr lang="en-CA" altLang="en-US" sz="2000" b="1"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D8FE9727-905A-4D58-8743-FA1377A333D2}"/>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17</a:t>
            </a:fld>
            <a:endParaRPr lang="en-US" altLang="en-US"/>
          </a:p>
        </p:txBody>
      </p:sp>
      <p:sp>
        <p:nvSpPr>
          <p:cNvPr id="897026" name="Rectangle 2">
            <a:extLst>
              <a:ext uri="{FF2B5EF4-FFF2-40B4-BE49-F238E27FC236}">
                <a16:creationId xmlns:a16="http://schemas.microsoft.com/office/drawing/2014/main" id="{FC2FDC23-3081-4AB8-8C79-1AE892C6EA48}"/>
              </a:ext>
            </a:extLst>
          </p:cNvPr>
          <p:cNvSpPr>
            <a:spLocks noGrp="1" noChangeArrowheads="1"/>
          </p:cNvSpPr>
          <p:nvPr>
            <p:ph type="title"/>
          </p:nvPr>
        </p:nvSpPr>
        <p:spPr>
          <a:xfrm>
            <a:off x="1143000" y="533400"/>
            <a:ext cx="7543440" cy="885000"/>
          </a:xfrm>
        </p:spPr>
        <p:txBody>
          <a:bodyPr/>
          <a:lstStyle/>
          <a:p>
            <a:r>
              <a:rPr lang="en-US" altLang="en-US" sz="2200" b="1" dirty="0"/>
              <a:t>Class of “NP” Problems</a:t>
            </a:r>
          </a:p>
        </p:txBody>
      </p:sp>
      <p:sp>
        <p:nvSpPr>
          <p:cNvPr id="897027" name="Rectangle 3">
            <a:extLst>
              <a:ext uri="{FF2B5EF4-FFF2-40B4-BE49-F238E27FC236}">
                <a16:creationId xmlns:a16="http://schemas.microsoft.com/office/drawing/2014/main" id="{495C7364-9695-442F-8C8C-A5C08C704A7F}"/>
              </a:ext>
            </a:extLst>
          </p:cNvPr>
          <p:cNvSpPr>
            <a:spLocks noGrp="1" noChangeArrowheads="1"/>
          </p:cNvSpPr>
          <p:nvPr>
            <p:ph type="body" idx="1"/>
          </p:nvPr>
        </p:nvSpPr>
        <p:spPr>
          <a:xfrm>
            <a:off x="838200" y="1600200"/>
            <a:ext cx="7859713" cy="4691063"/>
          </a:xfrm>
        </p:spPr>
        <p:txBody>
          <a:bodyPr/>
          <a:lstStyle/>
          <a:p>
            <a:pPr>
              <a:lnSpc>
                <a:spcPct val="130000"/>
              </a:lnSpc>
            </a:pPr>
            <a:r>
              <a:rPr lang="en-US" altLang="en-US" b="1" dirty="0"/>
              <a:t>Class NP</a:t>
            </a:r>
            <a:r>
              <a:rPr lang="en-US" altLang="en-US" dirty="0"/>
              <a:t> consists of problems that could be solved by NP algorithms </a:t>
            </a:r>
          </a:p>
          <a:p>
            <a:pPr lvl="1">
              <a:lnSpc>
                <a:spcPct val="130000"/>
              </a:lnSpc>
            </a:pPr>
            <a:r>
              <a:rPr lang="en-US" altLang="en-US" dirty="0"/>
              <a:t>i.e., </a:t>
            </a:r>
            <a:r>
              <a:rPr lang="en-US" altLang="en-US" b="1" i="1" dirty="0"/>
              <a:t>verifiable in polynomial time</a:t>
            </a:r>
          </a:p>
          <a:p>
            <a:pPr lvl="1">
              <a:lnSpc>
                <a:spcPct val="130000"/>
              </a:lnSpc>
            </a:pPr>
            <a:endParaRPr lang="en-US" altLang="en-US" dirty="0"/>
          </a:p>
          <a:p>
            <a:pPr>
              <a:lnSpc>
                <a:spcPct val="130000"/>
              </a:lnSpc>
            </a:pPr>
            <a:r>
              <a:rPr lang="en-US" altLang="en-US" dirty="0"/>
              <a:t>If we were given a “certificate” of a solution, we could verify that the certificate is correct in time polynomial to the size of the input</a:t>
            </a:r>
          </a:p>
          <a:p>
            <a:pPr>
              <a:lnSpc>
                <a:spcPct val="130000"/>
              </a:lnSpc>
            </a:pPr>
            <a:endParaRPr lang="en-US" altLang="en-US" u="sng" dirty="0"/>
          </a:p>
          <a:p>
            <a:pPr>
              <a:lnSpc>
                <a:spcPct val="130000"/>
              </a:lnSpc>
            </a:pPr>
            <a:r>
              <a:rPr lang="en-US" altLang="en-US" u="sng" dirty="0"/>
              <a:t>Warning:</a:t>
            </a:r>
            <a:r>
              <a:rPr lang="en-US" altLang="en-US" dirty="0"/>
              <a:t> NP does </a:t>
            </a:r>
            <a:r>
              <a:rPr lang="en-US" altLang="en-US" b="1" dirty="0"/>
              <a:t>not</a:t>
            </a:r>
            <a:r>
              <a:rPr lang="en-US" altLang="en-US" dirty="0"/>
              <a:t> mean “non-polynomial”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BBE3A8E-AFB8-4C44-BFB3-40115BC73938}"/>
              </a:ext>
            </a:extLst>
          </p:cNvPr>
          <p:cNvSpPr>
            <a:spLocks noGrp="1"/>
          </p:cNvSpPr>
          <p:nvPr>
            <p:ph type="sldNum" sz="quarter" idx="12"/>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TW"/>
            </a:defPPr>
            <a:lvl1pPr algn="r" rtl="0" fontAlgn="base">
              <a:spcBef>
                <a:spcPct val="0"/>
              </a:spcBef>
              <a:spcAft>
                <a:spcPct val="0"/>
              </a:spcAft>
              <a:defRPr kumimoji="0" sz="1400" kern="1200">
                <a:solidFill>
                  <a:schemeClr val="accent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9pPr>
          </a:lstStyle>
          <a:p>
            <a:fld id="{AD6D6513-6EA7-4CF5-85DB-573D4A7E1D17}" type="slidenum">
              <a:rPr lang="en-US" altLang="zh-TW" smtClean="0"/>
              <a:pPr/>
              <a:t>18</a:t>
            </a:fld>
            <a:endParaRPr lang="en-US" altLang="zh-TW"/>
          </a:p>
        </p:txBody>
      </p:sp>
      <p:sp>
        <p:nvSpPr>
          <p:cNvPr id="108546" name="Rectangle 2">
            <a:extLst>
              <a:ext uri="{FF2B5EF4-FFF2-40B4-BE49-F238E27FC236}">
                <a16:creationId xmlns:a16="http://schemas.microsoft.com/office/drawing/2014/main" id="{306E5745-6874-4CD4-B5D1-88F190E5EB1D}"/>
              </a:ext>
            </a:extLst>
          </p:cNvPr>
          <p:cNvSpPr>
            <a:spLocks noGrp="1" noChangeArrowheads="1"/>
          </p:cNvSpPr>
          <p:nvPr>
            <p:ph type="title"/>
          </p:nvPr>
        </p:nvSpPr>
        <p:spPr>
          <a:xfrm>
            <a:off x="1180486" y="457200"/>
            <a:ext cx="7467240" cy="1144800"/>
          </a:xfrm>
        </p:spPr>
        <p:txBody>
          <a:bodyPr/>
          <a:lstStyle/>
          <a:p>
            <a:r>
              <a:rPr lang="en-US" altLang="zh-TW" sz="2200" b="1" dirty="0"/>
              <a:t>NP problem</a:t>
            </a:r>
          </a:p>
        </p:txBody>
      </p:sp>
      <p:sp>
        <p:nvSpPr>
          <p:cNvPr id="108547" name="Rectangle 3">
            <a:extLst>
              <a:ext uri="{FF2B5EF4-FFF2-40B4-BE49-F238E27FC236}">
                <a16:creationId xmlns:a16="http://schemas.microsoft.com/office/drawing/2014/main" id="{E3DF6310-EDA6-4AF7-82CA-0E3E94269EE9}"/>
              </a:ext>
            </a:extLst>
          </p:cNvPr>
          <p:cNvSpPr>
            <a:spLocks noGrp="1" noChangeArrowheads="1"/>
          </p:cNvSpPr>
          <p:nvPr>
            <p:ph type="body" idx="1"/>
          </p:nvPr>
        </p:nvSpPr>
        <p:spPr>
          <a:xfrm>
            <a:off x="684213" y="1844675"/>
            <a:ext cx="8002587" cy="4114800"/>
          </a:xfrm>
        </p:spPr>
        <p:txBody>
          <a:bodyPr>
            <a:normAutofit/>
          </a:bodyPr>
          <a:lstStyle/>
          <a:p>
            <a:pPr marL="533400" indent="-533400">
              <a:lnSpc>
                <a:spcPct val="90000"/>
              </a:lnSpc>
            </a:pPr>
            <a:endParaRPr lang="en-US" altLang="zh-TW" sz="2000" dirty="0">
              <a:latin typeface="Times New Roman" panose="02020603050405020304" pitchFamily="18" charset="0"/>
            </a:endParaRPr>
          </a:p>
          <a:p>
            <a:pPr marL="533400" indent="-533400">
              <a:lnSpc>
                <a:spcPct val="90000"/>
              </a:lnSpc>
            </a:pPr>
            <a:endParaRPr lang="en-US" altLang="zh-TW" sz="2000" dirty="0">
              <a:latin typeface="Times New Roman" panose="02020603050405020304" pitchFamily="18" charset="0"/>
            </a:endParaRPr>
          </a:p>
          <a:p>
            <a:pPr marL="533400" indent="-533400">
              <a:lnSpc>
                <a:spcPct val="90000"/>
              </a:lnSpc>
            </a:pPr>
            <a:r>
              <a:rPr lang="en-US" altLang="zh-TW" sz="2000" dirty="0">
                <a:latin typeface="Times New Roman" panose="02020603050405020304" pitchFamily="18" charset="0"/>
              </a:rPr>
              <a:t>If a decision problem can be solved by a NP algorithm, this problem is called an </a:t>
            </a:r>
            <a:r>
              <a:rPr lang="en-US" altLang="zh-TW" sz="2000" dirty="0">
                <a:solidFill>
                  <a:schemeClr val="hlink"/>
                </a:solidFill>
                <a:latin typeface="Times New Roman" panose="02020603050405020304" pitchFamily="18" charset="0"/>
              </a:rPr>
              <a:t>NP (nondeterministic polynomial) problem</a:t>
            </a:r>
            <a:r>
              <a:rPr lang="en-US" altLang="zh-TW" sz="2000" dirty="0">
                <a:latin typeface="Times New Roman" panose="02020603050405020304" pitchFamily="18" charset="0"/>
              </a:rPr>
              <a:t>.</a:t>
            </a:r>
          </a:p>
          <a:p>
            <a:pPr marL="533400" indent="-533400">
              <a:lnSpc>
                <a:spcPct val="90000"/>
              </a:lnSpc>
            </a:pPr>
            <a:endParaRPr lang="en-US" altLang="zh-TW" sz="2000" dirty="0">
              <a:latin typeface="Times New Roman" panose="02020603050405020304" pitchFamily="18" charset="0"/>
            </a:endParaRPr>
          </a:p>
          <a:p>
            <a:pPr marL="533400" indent="-533400">
              <a:lnSpc>
                <a:spcPct val="90000"/>
              </a:lnSpc>
            </a:pPr>
            <a:endParaRPr lang="en-US" altLang="zh-TW" sz="2000" dirty="0">
              <a:latin typeface="Times New Roman" panose="02020603050405020304" pitchFamily="18" charset="0"/>
            </a:endParaRPr>
          </a:p>
          <a:p>
            <a:pPr marL="533400" indent="-533400">
              <a:lnSpc>
                <a:spcPct val="90000"/>
              </a:lnSpc>
            </a:pPr>
            <a:r>
              <a:rPr lang="en-US" altLang="zh-TW" sz="2000" dirty="0"/>
              <a:t>NP problems : (must be decision problems)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a:extLst>
              <a:ext uri="{FF2B5EF4-FFF2-40B4-BE49-F238E27FC236}">
                <a16:creationId xmlns:a16="http://schemas.microsoft.com/office/drawing/2014/main" id="{D5A50427-8666-4A53-B4F9-71241EDE583F}"/>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19</a:t>
            </a:fld>
            <a:endParaRPr lang="en-US" altLang="en-US"/>
          </a:p>
        </p:txBody>
      </p:sp>
      <p:sp>
        <p:nvSpPr>
          <p:cNvPr id="898050" name="Rectangle 2">
            <a:extLst>
              <a:ext uri="{FF2B5EF4-FFF2-40B4-BE49-F238E27FC236}">
                <a16:creationId xmlns:a16="http://schemas.microsoft.com/office/drawing/2014/main" id="{A9D4A346-471E-49F6-8DF6-5606B6D86B3E}"/>
              </a:ext>
            </a:extLst>
          </p:cNvPr>
          <p:cNvSpPr>
            <a:spLocks noGrp="1" noChangeArrowheads="1"/>
          </p:cNvSpPr>
          <p:nvPr>
            <p:ph type="title"/>
          </p:nvPr>
        </p:nvSpPr>
        <p:spPr>
          <a:xfrm>
            <a:off x="1219200" y="493270"/>
            <a:ext cx="7467240" cy="925130"/>
          </a:xfrm>
        </p:spPr>
        <p:txBody>
          <a:bodyPr/>
          <a:lstStyle/>
          <a:p>
            <a:r>
              <a:rPr lang="en-US" altLang="en-US" b="1" dirty="0">
                <a:solidFill>
                  <a:srgbClr val="DD0111"/>
                </a:solidFill>
                <a:latin typeface="Monotype Corsiva" panose="03010101010201010101" pitchFamily="66" charset="0"/>
              </a:rPr>
              <a:t>E.g.:</a:t>
            </a:r>
            <a:r>
              <a:rPr lang="en-US" altLang="en-US" b="1" dirty="0"/>
              <a:t> Hamiltonian Cycle</a:t>
            </a:r>
          </a:p>
        </p:txBody>
      </p:sp>
      <p:sp>
        <p:nvSpPr>
          <p:cNvPr id="898051" name="Rectangle 3">
            <a:extLst>
              <a:ext uri="{FF2B5EF4-FFF2-40B4-BE49-F238E27FC236}">
                <a16:creationId xmlns:a16="http://schemas.microsoft.com/office/drawing/2014/main" id="{A2AAF606-E3EF-40AD-8803-1F70B3D23955}"/>
              </a:ext>
            </a:extLst>
          </p:cNvPr>
          <p:cNvSpPr>
            <a:spLocks noGrp="1" noChangeArrowheads="1"/>
          </p:cNvSpPr>
          <p:nvPr>
            <p:ph type="body" idx="1"/>
          </p:nvPr>
        </p:nvSpPr>
        <p:spPr/>
        <p:txBody>
          <a:bodyPr/>
          <a:lstStyle/>
          <a:p>
            <a:pPr>
              <a:lnSpc>
                <a:spcPct val="120000"/>
              </a:lnSpc>
            </a:pPr>
            <a:r>
              <a:rPr lang="en-US" altLang="en-US" b="1" dirty="0"/>
              <a:t>Given:</a:t>
            </a:r>
            <a:r>
              <a:rPr lang="en-US" altLang="en-US" dirty="0"/>
              <a:t> a directed graph G = (V, E), determine a simple cycle that contains each vertex in V</a:t>
            </a:r>
          </a:p>
          <a:p>
            <a:pPr lvl="1">
              <a:lnSpc>
                <a:spcPct val="120000"/>
              </a:lnSpc>
            </a:pPr>
            <a:r>
              <a:rPr lang="en-US" altLang="en-US" dirty="0"/>
              <a:t>Each vertex can only be visited once</a:t>
            </a:r>
          </a:p>
          <a:p>
            <a:pPr>
              <a:lnSpc>
                <a:spcPct val="120000"/>
              </a:lnSpc>
            </a:pPr>
            <a:endParaRPr lang="en-US" altLang="en-US" b="1" dirty="0"/>
          </a:p>
          <a:p>
            <a:pPr>
              <a:lnSpc>
                <a:spcPct val="120000"/>
              </a:lnSpc>
            </a:pPr>
            <a:r>
              <a:rPr lang="en-US" altLang="en-US" b="1" dirty="0"/>
              <a:t>Certificate</a:t>
            </a:r>
            <a:r>
              <a:rPr lang="en-US" altLang="en-US" dirty="0"/>
              <a:t>:</a:t>
            </a:r>
          </a:p>
          <a:p>
            <a:pPr lvl="1">
              <a:lnSpc>
                <a:spcPct val="120000"/>
              </a:lnSpc>
            </a:pPr>
            <a:r>
              <a:rPr lang="en-US" altLang="en-US" dirty="0"/>
              <a:t>Sequence: </a:t>
            </a:r>
            <a:r>
              <a:rPr lang="en-US" altLang="en-US" dirty="0">
                <a:sym typeface="Symbol" panose="05050102010706020507" pitchFamily="18" charset="2"/>
              </a:rPr>
              <a:t>v</a:t>
            </a:r>
            <a:r>
              <a:rPr lang="en-US" altLang="en-US" baseline="-25000" dirty="0">
                <a:sym typeface="Symbol" panose="05050102010706020507" pitchFamily="18" charset="2"/>
              </a:rPr>
              <a:t>1</a:t>
            </a:r>
            <a:r>
              <a:rPr lang="en-US" altLang="en-US" dirty="0">
                <a:sym typeface="Symbol" panose="05050102010706020507" pitchFamily="18" charset="2"/>
              </a:rPr>
              <a:t>, v</a:t>
            </a:r>
            <a:r>
              <a:rPr lang="en-US" altLang="en-US" baseline="-25000" dirty="0">
                <a:sym typeface="Symbol" panose="05050102010706020507" pitchFamily="18" charset="2"/>
              </a:rPr>
              <a:t>2</a:t>
            </a:r>
            <a:r>
              <a:rPr lang="en-US" altLang="en-US" dirty="0">
                <a:sym typeface="Symbol" panose="05050102010706020507" pitchFamily="18" charset="2"/>
              </a:rPr>
              <a:t>, v</a:t>
            </a:r>
            <a:r>
              <a:rPr lang="en-US" altLang="en-US" baseline="-25000" dirty="0">
                <a:sym typeface="Symbol" panose="05050102010706020507" pitchFamily="18" charset="2"/>
              </a:rPr>
              <a:t>3</a:t>
            </a:r>
            <a:r>
              <a:rPr lang="en-US" altLang="en-US" dirty="0">
                <a:sym typeface="Symbol" panose="05050102010706020507" pitchFamily="18" charset="2"/>
              </a:rPr>
              <a:t>, …, </a:t>
            </a:r>
            <a:r>
              <a:rPr lang="en-US" altLang="en-US" dirty="0" err="1">
                <a:sym typeface="Symbol" panose="05050102010706020507" pitchFamily="18" charset="2"/>
              </a:rPr>
              <a:t>v</a:t>
            </a:r>
            <a:r>
              <a:rPr lang="en-US" altLang="en-US" baseline="-25000" dirty="0" err="1">
                <a:sym typeface="Symbol" panose="05050102010706020507" pitchFamily="18" charset="2"/>
              </a:rPr>
              <a:t>|V</a:t>
            </a:r>
            <a:r>
              <a:rPr lang="en-US" altLang="en-US" baseline="-25000" dirty="0">
                <a:sym typeface="Symbol" panose="05050102010706020507" pitchFamily="18" charset="2"/>
              </a:rPr>
              <a:t>|</a:t>
            </a:r>
            <a:r>
              <a:rPr lang="en-US" altLang="en-US" dirty="0">
                <a:sym typeface="Symbol" panose="05050102010706020507" pitchFamily="18" charset="2"/>
              </a:rPr>
              <a:t></a:t>
            </a:r>
          </a:p>
        </p:txBody>
      </p:sp>
      <p:grpSp>
        <p:nvGrpSpPr>
          <p:cNvPr id="898052" name="Group 4">
            <a:extLst>
              <a:ext uri="{FF2B5EF4-FFF2-40B4-BE49-F238E27FC236}">
                <a16:creationId xmlns:a16="http://schemas.microsoft.com/office/drawing/2014/main" id="{44E08BC9-08E2-40C3-9EF6-B7536852E171}"/>
              </a:ext>
            </a:extLst>
          </p:cNvPr>
          <p:cNvGrpSpPr>
            <a:grpSpLocks/>
          </p:cNvGrpSpPr>
          <p:nvPr/>
        </p:nvGrpSpPr>
        <p:grpSpPr bwMode="auto">
          <a:xfrm>
            <a:off x="5781675" y="2930525"/>
            <a:ext cx="1682750" cy="1455738"/>
            <a:chOff x="3972" y="1846"/>
            <a:chExt cx="1060" cy="917"/>
          </a:xfrm>
        </p:grpSpPr>
        <p:sp>
          <p:nvSpPr>
            <p:cNvPr id="898053" name="Line 5">
              <a:extLst>
                <a:ext uri="{FF2B5EF4-FFF2-40B4-BE49-F238E27FC236}">
                  <a16:creationId xmlns:a16="http://schemas.microsoft.com/office/drawing/2014/main" id="{75CB3280-9E0A-42B4-8EAF-7A6392C0C708}"/>
                </a:ext>
              </a:extLst>
            </p:cNvPr>
            <p:cNvSpPr>
              <a:spLocks noChangeShapeType="1"/>
            </p:cNvSpPr>
            <p:nvPr/>
          </p:nvSpPr>
          <p:spPr bwMode="auto">
            <a:xfrm>
              <a:off x="4046" y="2184"/>
              <a:ext cx="91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8054" name="Line 6">
              <a:extLst>
                <a:ext uri="{FF2B5EF4-FFF2-40B4-BE49-F238E27FC236}">
                  <a16:creationId xmlns:a16="http://schemas.microsoft.com/office/drawing/2014/main" id="{9F178AAC-E7B3-4447-9565-F523A519F2B3}"/>
                </a:ext>
              </a:extLst>
            </p:cNvPr>
            <p:cNvSpPr>
              <a:spLocks noChangeShapeType="1"/>
            </p:cNvSpPr>
            <p:nvPr/>
          </p:nvSpPr>
          <p:spPr bwMode="auto">
            <a:xfrm rot="4034718">
              <a:off x="4230" y="2304"/>
              <a:ext cx="917"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8055" name="Line 7">
              <a:extLst>
                <a:ext uri="{FF2B5EF4-FFF2-40B4-BE49-F238E27FC236}">
                  <a16:creationId xmlns:a16="http://schemas.microsoft.com/office/drawing/2014/main" id="{391A31BB-AB81-4A9E-958A-E6BF30D6417A}"/>
                </a:ext>
              </a:extLst>
            </p:cNvPr>
            <p:cNvSpPr>
              <a:spLocks noChangeShapeType="1"/>
            </p:cNvSpPr>
            <p:nvPr/>
          </p:nvSpPr>
          <p:spPr bwMode="auto">
            <a:xfrm rot="17565282" flipH="1">
              <a:off x="3874" y="2304"/>
              <a:ext cx="917"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8056" name="Line 8">
              <a:extLst>
                <a:ext uri="{FF2B5EF4-FFF2-40B4-BE49-F238E27FC236}">
                  <a16:creationId xmlns:a16="http://schemas.microsoft.com/office/drawing/2014/main" id="{8BBD93A6-B479-4EDE-A8FB-EB6784E05745}"/>
                </a:ext>
              </a:extLst>
            </p:cNvPr>
            <p:cNvSpPr>
              <a:spLocks noChangeShapeType="1"/>
            </p:cNvSpPr>
            <p:nvPr/>
          </p:nvSpPr>
          <p:spPr bwMode="auto">
            <a:xfrm rot="-2096708" flipH="1" flipV="1">
              <a:off x="4069" y="2448"/>
              <a:ext cx="963" cy="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8057" name="Line 9">
              <a:extLst>
                <a:ext uri="{FF2B5EF4-FFF2-40B4-BE49-F238E27FC236}">
                  <a16:creationId xmlns:a16="http://schemas.microsoft.com/office/drawing/2014/main" id="{A7FD46AF-D9FC-428A-B3B1-CE29AA700764}"/>
                </a:ext>
              </a:extLst>
            </p:cNvPr>
            <p:cNvSpPr>
              <a:spLocks noChangeShapeType="1"/>
            </p:cNvSpPr>
            <p:nvPr/>
          </p:nvSpPr>
          <p:spPr bwMode="auto">
            <a:xfrm rot="2096708" flipV="1">
              <a:off x="3972" y="2441"/>
              <a:ext cx="968" cy="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898058" name="Group 10">
            <a:extLst>
              <a:ext uri="{FF2B5EF4-FFF2-40B4-BE49-F238E27FC236}">
                <a16:creationId xmlns:a16="http://schemas.microsoft.com/office/drawing/2014/main" id="{F8417413-7A7C-4D06-A423-E1F8A5F18A09}"/>
              </a:ext>
            </a:extLst>
          </p:cNvPr>
          <p:cNvGrpSpPr>
            <a:grpSpLocks/>
          </p:cNvGrpSpPr>
          <p:nvPr/>
        </p:nvGrpSpPr>
        <p:grpSpPr bwMode="auto">
          <a:xfrm>
            <a:off x="5932488" y="4884738"/>
            <a:ext cx="1652587" cy="876300"/>
            <a:chOff x="4162" y="3077"/>
            <a:chExt cx="1041" cy="552"/>
          </a:xfrm>
        </p:grpSpPr>
        <p:sp>
          <p:nvSpPr>
            <p:cNvPr id="898059" name="Line 11">
              <a:extLst>
                <a:ext uri="{FF2B5EF4-FFF2-40B4-BE49-F238E27FC236}">
                  <a16:creationId xmlns:a16="http://schemas.microsoft.com/office/drawing/2014/main" id="{FF349CC4-CC73-421F-BE63-A3597F8DB8F9}"/>
                </a:ext>
              </a:extLst>
            </p:cNvPr>
            <p:cNvSpPr>
              <a:spLocks noChangeShapeType="1"/>
            </p:cNvSpPr>
            <p:nvPr/>
          </p:nvSpPr>
          <p:spPr bwMode="auto">
            <a:xfrm>
              <a:off x="4162" y="3077"/>
              <a:ext cx="945" cy="5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8060" name="Line 12">
              <a:extLst>
                <a:ext uri="{FF2B5EF4-FFF2-40B4-BE49-F238E27FC236}">
                  <a16:creationId xmlns:a16="http://schemas.microsoft.com/office/drawing/2014/main" id="{EE9E052A-B356-4461-B3C4-905D935F6290}"/>
                </a:ext>
              </a:extLst>
            </p:cNvPr>
            <p:cNvSpPr>
              <a:spLocks noChangeShapeType="1"/>
            </p:cNvSpPr>
            <p:nvPr/>
          </p:nvSpPr>
          <p:spPr bwMode="auto">
            <a:xfrm flipH="1">
              <a:off x="4258" y="3077"/>
              <a:ext cx="945" cy="5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8061" name="Line 13">
              <a:extLst>
                <a:ext uri="{FF2B5EF4-FFF2-40B4-BE49-F238E27FC236}">
                  <a16:creationId xmlns:a16="http://schemas.microsoft.com/office/drawing/2014/main" id="{89A8ECEF-8994-4588-B7AC-E829A34C3307}"/>
                </a:ext>
              </a:extLst>
            </p:cNvPr>
            <p:cNvSpPr>
              <a:spLocks noChangeShapeType="1"/>
            </p:cNvSpPr>
            <p:nvPr/>
          </p:nvSpPr>
          <p:spPr bwMode="auto">
            <a:xfrm>
              <a:off x="4162" y="3077"/>
              <a:ext cx="110" cy="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8062" name="Line 14">
              <a:extLst>
                <a:ext uri="{FF2B5EF4-FFF2-40B4-BE49-F238E27FC236}">
                  <a16:creationId xmlns:a16="http://schemas.microsoft.com/office/drawing/2014/main" id="{5AA57AEA-B4BB-473E-BC7A-4473741BF582}"/>
                </a:ext>
              </a:extLst>
            </p:cNvPr>
            <p:cNvSpPr>
              <a:spLocks noChangeShapeType="1"/>
            </p:cNvSpPr>
            <p:nvPr/>
          </p:nvSpPr>
          <p:spPr bwMode="auto">
            <a:xfrm flipH="1">
              <a:off x="5093" y="3082"/>
              <a:ext cx="110" cy="5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898063" name="Text Box 15">
            <a:extLst>
              <a:ext uri="{FF2B5EF4-FFF2-40B4-BE49-F238E27FC236}">
                <a16:creationId xmlns:a16="http://schemas.microsoft.com/office/drawing/2014/main" id="{974C28AD-970D-4667-9A75-6377DA18C2DD}"/>
              </a:ext>
            </a:extLst>
          </p:cNvPr>
          <p:cNvSpPr txBox="1">
            <a:spLocks noChangeArrowheads="1"/>
          </p:cNvSpPr>
          <p:nvPr/>
        </p:nvSpPr>
        <p:spPr bwMode="auto">
          <a:xfrm>
            <a:off x="7477125" y="3663950"/>
            <a:ext cx="135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hamiltonian</a:t>
            </a:r>
          </a:p>
        </p:txBody>
      </p:sp>
      <p:sp>
        <p:nvSpPr>
          <p:cNvPr id="898064" name="Text Box 16">
            <a:extLst>
              <a:ext uri="{FF2B5EF4-FFF2-40B4-BE49-F238E27FC236}">
                <a16:creationId xmlns:a16="http://schemas.microsoft.com/office/drawing/2014/main" id="{48599078-C1D0-4929-B3B6-93A9FC6387C9}"/>
              </a:ext>
            </a:extLst>
          </p:cNvPr>
          <p:cNvSpPr txBox="1">
            <a:spLocks noChangeArrowheads="1"/>
          </p:cNvSpPr>
          <p:nvPr/>
        </p:nvSpPr>
        <p:spPr bwMode="auto">
          <a:xfrm>
            <a:off x="7645400" y="5141913"/>
            <a:ext cx="1352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not </a:t>
            </a:r>
          </a:p>
          <a:p>
            <a:r>
              <a:rPr lang="en-US" altLang="en-US"/>
              <a:t>hamiltonian</a:t>
            </a:r>
          </a:p>
        </p:txBody>
      </p:sp>
      <p:grpSp>
        <p:nvGrpSpPr>
          <p:cNvPr id="898065" name="Group 17">
            <a:extLst>
              <a:ext uri="{FF2B5EF4-FFF2-40B4-BE49-F238E27FC236}">
                <a16:creationId xmlns:a16="http://schemas.microsoft.com/office/drawing/2014/main" id="{FFE548A8-24A7-4231-BD9D-C15E93861420}"/>
              </a:ext>
            </a:extLst>
          </p:cNvPr>
          <p:cNvGrpSpPr>
            <a:grpSpLocks/>
          </p:cNvGrpSpPr>
          <p:nvPr/>
        </p:nvGrpSpPr>
        <p:grpSpPr bwMode="auto">
          <a:xfrm>
            <a:off x="5876925" y="2941638"/>
            <a:ext cx="1490663" cy="1414462"/>
            <a:chOff x="3702" y="1853"/>
            <a:chExt cx="939" cy="891"/>
          </a:xfrm>
        </p:grpSpPr>
        <p:sp>
          <p:nvSpPr>
            <p:cNvPr id="898066" name="Oval 18">
              <a:extLst>
                <a:ext uri="{FF2B5EF4-FFF2-40B4-BE49-F238E27FC236}">
                  <a16:creationId xmlns:a16="http://schemas.microsoft.com/office/drawing/2014/main" id="{E7931619-4738-4ABE-99A5-91EF5385B66C}"/>
                </a:ext>
              </a:extLst>
            </p:cNvPr>
            <p:cNvSpPr>
              <a:spLocks noChangeArrowheads="1"/>
            </p:cNvSpPr>
            <p:nvPr/>
          </p:nvSpPr>
          <p:spPr bwMode="auto">
            <a:xfrm>
              <a:off x="4157" y="1853"/>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8067" name="Oval 19">
              <a:extLst>
                <a:ext uri="{FF2B5EF4-FFF2-40B4-BE49-F238E27FC236}">
                  <a16:creationId xmlns:a16="http://schemas.microsoft.com/office/drawing/2014/main" id="{670DEF79-9134-4F57-9890-D9E3E0E30DE5}"/>
                </a:ext>
              </a:extLst>
            </p:cNvPr>
            <p:cNvSpPr>
              <a:spLocks noChangeArrowheads="1"/>
            </p:cNvSpPr>
            <p:nvPr/>
          </p:nvSpPr>
          <p:spPr bwMode="auto">
            <a:xfrm>
              <a:off x="4585" y="2156"/>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8068" name="Oval 20">
              <a:extLst>
                <a:ext uri="{FF2B5EF4-FFF2-40B4-BE49-F238E27FC236}">
                  <a16:creationId xmlns:a16="http://schemas.microsoft.com/office/drawing/2014/main" id="{B0B1453A-E511-48D5-8FF1-F4FDACA83218}"/>
                </a:ext>
              </a:extLst>
            </p:cNvPr>
            <p:cNvSpPr>
              <a:spLocks noChangeArrowheads="1"/>
            </p:cNvSpPr>
            <p:nvPr/>
          </p:nvSpPr>
          <p:spPr bwMode="auto">
            <a:xfrm>
              <a:off x="3702" y="2150"/>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8069" name="Oval 21">
              <a:extLst>
                <a:ext uri="{FF2B5EF4-FFF2-40B4-BE49-F238E27FC236}">
                  <a16:creationId xmlns:a16="http://schemas.microsoft.com/office/drawing/2014/main" id="{6C657E54-8F36-4445-A046-870B3323D3AF}"/>
                </a:ext>
              </a:extLst>
            </p:cNvPr>
            <p:cNvSpPr>
              <a:spLocks noChangeArrowheads="1"/>
            </p:cNvSpPr>
            <p:nvPr/>
          </p:nvSpPr>
          <p:spPr bwMode="auto">
            <a:xfrm>
              <a:off x="4498" y="2676"/>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8070" name="Oval 22">
              <a:extLst>
                <a:ext uri="{FF2B5EF4-FFF2-40B4-BE49-F238E27FC236}">
                  <a16:creationId xmlns:a16="http://schemas.microsoft.com/office/drawing/2014/main" id="{40F29178-0192-4B98-BD69-2B4D99299D08}"/>
                </a:ext>
              </a:extLst>
            </p:cNvPr>
            <p:cNvSpPr>
              <a:spLocks noChangeArrowheads="1"/>
            </p:cNvSpPr>
            <p:nvPr/>
          </p:nvSpPr>
          <p:spPr bwMode="auto">
            <a:xfrm>
              <a:off x="3790" y="2688"/>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98077" name="Group 29">
            <a:extLst>
              <a:ext uri="{FF2B5EF4-FFF2-40B4-BE49-F238E27FC236}">
                <a16:creationId xmlns:a16="http://schemas.microsoft.com/office/drawing/2014/main" id="{5C680D29-BD27-4E45-B396-DDE1BBFD0927}"/>
              </a:ext>
            </a:extLst>
          </p:cNvPr>
          <p:cNvGrpSpPr>
            <a:grpSpLocks/>
          </p:cNvGrpSpPr>
          <p:nvPr/>
        </p:nvGrpSpPr>
        <p:grpSpPr bwMode="auto">
          <a:xfrm>
            <a:off x="5897563" y="4843463"/>
            <a:ext cx="1728787" cy="935037"/>
            <a:chOff x="3715" y="3051"/>
            <a:chExt cx="1089" cy="589"/>
          </a:xfrm>
        </p:grpSpPr>
        <p:sp>
          <p:nvSpPr>
            <p:cNvPr id="898072" name="Oval 24">
              <a:extLst>
                <a:ext uri="{FF2B5EF4-FFF2-40B4-BE49-F238E27FC236}">
                  <a16:creationId xmlns:a16="http://schemas.microsoft.com/office/drawing/2014/main" id="{DE10E77A-02B1-49D9-82A4-7EF180F0803D}"/>
                </a:ext>
              </a:extLst>
            </p:cNvPr>
            <p:cNvSpPr>
              <a:spLocks noChangeArrowheads="1"/>
            </p:cNvSpPr>
            <p:nvPr/>
          </p:nvSpPr>
          <p:spPr bwMode="auto">
            <a:xfrm>
              <a:off x="3715" y="3051"/>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8073" name="Oval 25">
              <a:extLst>
                <a:ext uri="{FF2B5EF4-FFF2-40B4-BE49-F238E27FC236}">
                  <a16:creationId xmlns:a16="http://schemas.microsoft.com/office/drawing/2014/main" id="{AA6BB298-F22C-420D-95E6-6E1EA155C0D9}"/>
                </a:ext>
              </a:extLst>
            </p:cNvPr>
            <p:cNvSpPr>
              <a:spLocks noChangeArrowheads="1"/>
            </p:cNvSpPr>
            <p:nvPr/>
          </p:nvSpPr>
          <p:spPr bwMode="auto">
            <a:xfrm>
              <a:off x="4748" y="3057"/>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8074" name="Oval 26">
              <a:extLst>
                <a:ext uri="{FF2B5EF4-FFF2-40B4-BE49-F238E27FC236}">
                  <a16:creationId xmlns:a16="http://schemas.microsoft.com/office/drawing/2014/main" id="{625693C3-0A98-45F6-91DF-7BAEF95B2B82}"/>
                </a:ext>
              </a:extLst>
            </p:cNvPr>
            <p:cNvSpPr>
              <a:spLocks noChangeArrowheads="1"/>
            </p:cNvSpPr>
            <p:nvPr/>
          </p:nvSpPr>
          <p:spPr bwMode="auto">
            <a:xfrm>
              <a:off x="3808" y="3584"/>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98075" name="Oval 27">
              <a:extLst>
                <a:ext uri="{FF2B5EF4-FFF2-40B4-BE49-F238E27FC236}">
                  <a16:creationId xmlns:a16="http://schemas.microsoft.com/office/drawing/2014/main" id="{9CF6EB1D-6854-4EC1-9EEB-487A6AA4EC76}"/>
                </a:ext>
              </a:extLst>
            </p:cNvPr>
            <p:cNvSpPr>
              <a:spLocks noChangeArrowheads="1"/>
            </p:cNvSpPr>
            <p:nvPr/>
          </p:nvSpPr>
          <p:spPr bwMode="auto">
            <a:xfrm>
              <a:off x="4635" y="3576"/>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898076" name="Oval 28">
              <a:extLst>
                <a:ext uri="{FF2B5EF4-FFF2-40B4-BE49-F238E27FC236}">
                  <a16:creationId xmlns:a16="http://schemas.microsoft.com/office/drawing/2014/main" id="{C989DBBC-1A9A-4DC6-860D-A6034D747C35}"/>
                </a:ext>
              </a:extLst>
            </p:cNvPr>
            <p:cNvSpPr>
              <a:spLocks noChangeArrowheads="1"/>
            </p:cNvSpPr>
            <p:nvPr/>
          </p:nvSpPr>
          <p:spPr bwMode="auto">
            <a:xfrm>
              <a:off x="4229" y="3347"/>
              <a:ext cx="56"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533401"/>
            <a:ext cx="7886700" cy="685800"/>
          </a:xfrm>
        </p:spPr>
        <p:txBody>
          <a:bodyPr>
            <a:normAutofit/>
          </a:bodyPr>
          <a:lstStyle/>
          <a:p>
            <a:pPr algn="ctr" eaLnBrk="1" hangingPunct="1">
              <a:defRPr/>
            </a:pPr>
            <a:r>
              <a:rPr lang="en-US" sz="2100" u="sng"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a:bodyPr>
          <a:lstStyle/>
          <a:p>
            <a:pPr algn="ctr" eaLnBrk="1" hangingPunct="1">
              <a:buFont typeface="Arial" pitchFamily="34" charset="0"/>
              <a:buNone/>
              <a:defRPr/>
            </a:pPr>
            <a:endParaRPr lang="en-US" sz="1275" b="1" dirty="0">
              <a:latin typeface="Times New Roman" pitchFamily="18" charset="0"/>
              <a:cs typeface="Times New Roman" pitchFamily="18" charset="0"/>
            </a:endParaRPr>
          </a:p>
          <a:p>
            <a:pPr algn="ctr" eaLnBrk="1" hangingPunct="1">
              <a:buFont typeface="Arial" pitchFamily="34" charset="0"/>
              <a:buNone/>
              <a:defRPr/>
            </a:pPr>
            <a:r>
              <a:rPr lang="en-US" sz="1275" b="1" dirty="0">
                <a:latin typeface="Times New Roman" pitchFamily="18" charset="0"/>
                <a:cs typeface="Times New Roman" pitchFamily="18" charset="0"/>
              </a:rPr>
              <a:t>UNIT-I (15h)</a:t>
            </a:r>
            <a:endParaRPr lang="en-US" sz="1350" b="1" dirty="0">
              <a:solidFill>
                <a:srgbClr val="000000"/>
              </a:solidFill>
              <a:latin typeface="Times New Roman"/>
              <a:cs typeface="Times New Roman" pitchFamily="18" charset="0"/>
            </a:endParaRPr>
          </a:p>
          <a:p>
            <a:pPr algn="ctr" eaLnBrk="1" hangingPunct="1">
              <a:buFont typeface="Arial" pitchFamily="34" charset="0"/>
              <a:buNone/>
              <a:defRPr/>
            </a:pPr>
            <a:r>
              <a:rPr lang="en-US" sz="1350" b="1" dirty="0">
                <a:solidFill>
                  <a:srgbClr val="000000"/>
                </a:solidFill>
                <a:latin typeface="Times New Roman"/>
                <a:ea typeface="Tahoma" panose="020B0604030504040204" pitchFamily="34" charset="0"/>
              </a:rPr>
              <a:t>Introduction to Basic Data Structures</a:t>
            </a:r>
            <a:r>
              <a:rPr lang="en-US" sz="1350" dirty="0">
                <a:solidFill>
                  <a:srgbClr val="000000"/>
                </a:solidFill>
                <a:latin typeface="Times New Roman"/>
                <a:ea typeface="Tahoma" panose="020B0604030504040204" pitchFamily="34" charset="0"/>
              </a:rPr>
              <a:t>: Importance and need of good data structures and algorithms, Introduction to linear and non-linear data structure and its importance,</a:t>
            </a:r>
            <a:r>
              <a:rPr lang="en-US" sz="1350" b="1" dirty="0">
                <a:latin typeface="Times New Roman"/>
                <a:ea typeface="Tahoma" panose="020B0604030504040204" pitchFamily="34" charset="0"/>
              </a:rPr>
              <a:t> </a:t>
            </a:r>
            <a:r>
              <a:rPr lang="en-IN" sz="1350" dirty="0">
                <a:solidFill>
                  <a:srgbClr val="000000"/>
                </a:solidFill>
                <a:latin typeface="Times New Roman"/>
                <a:ea typeface="Tahoma" panose="020B0604030504040204" pitchFamily="34" charset="0"/>
              </a:rPr>
              <a:t>Algorithms Complexity and Analysis</a:t>
            </a:r>
            <a:r>
              <a:rPr lang="en-US" sz="1350" dirty="0">
                <a:solidFill>
                  <a:srgbClr val="000000"/>
                </a:solidFill>
                <a:latin typeface="Times New Roman"/>
                <a:ea typeface="Tahoma" panose="020B0604030504040204" pitchFamily="34" charset="0"/>
              </a:rPr>
              <a:t>.                [3]</a:t>
            </a:r>
            <a:endParaRPr lang="en-US" sz="1350" dirty="0"/>
          </a:p>
          <a:p>
            <a:pPr algn="just">
              <a:buNone/>
            </a:pPr>
            <a:r>
              <a:rPr lang="en-IN" sz="1350" b="1" dirty="0">
                <a:latin typeface="Times New Roman"/>
                <a:ea typeface="Tahoma" panose="020B0604030504040204" pitchFamily="34" charset="0"/>
              </a:rPr>
              <a:t>Linear and Non –Linear Data Structures : </a:t>
            </a:r>
            <a:r>
              <a:rPr lang="en-IN" sz="1350" dirty="0">
                <a:latin typeface="Times New Roman"/>
                <a:ea typeface="Tahoma" panose="020B0604030504040204" pitchFamily="34" charset="0"/>
              </a:rPr>
              <a:t>Arrays , Link Lists, Queues , Trees and related algorithms              [6]</a:t>
            </a:r>
            <a:endParaRPr lang="en-US" sz="1350" dirty="0"/>
          </a:p>
          <a:p>
            <a:pPr>
              <a:buNone/>
            </a:pPr>
            <a:r>
              <a:rPr lang="en-IN" sz="1350" b="1" dirty="0">
                <a:latin typeface="Times New Roman"/>
                <a:ea typeface="Tahoma" panose="020B0604030504040204" pitchFamily="34" charset="0"/>
              </a:rPr>
              <a:t>Advanced Data Structures: </a:t>
            </a:r>
            <a:r>
              <a:rPr lang="en-US" sz="1350" dirty="0">
                <a:latin typeface="Times New Roman"/>
              </a:rPr>
              <a:t>AVL Trees (Insertion , Deletion , Searching), Red-Black Trees, B-trees, </a:t>
            </a:r>
            <a:r>
              <a:rPr lang="en-US" sz="1350" dirty="0" err="1">
                <a:latin typeface="Times New Roman"/>
              </a:rPr>
              <a:t>B+trees</a:t>
            </a:r>
            <a:r>
              <a:rPr lang="en-US" sz="1350" dirty="0">
                <a:latin typeface="Times New Roman"/>
              </a:rPr>
              <a:t>, Heaps. Data structure for disjoint sets, Augmented data structures. </a:t>
            </a:r>
            <a:r>
              <a:rPr lang="en-IN" sz="1350" dirty="0">
                <a:latin typeface="Times New Roman"/>
              </a:rPr>
              <a:t>                                                                 </a:t>
            </a:r>
            <a:r>
              <a:rPr lang="en-US" sz="1350" dirty="0">
                <a:solidFill>
                  <a:srgbClr val="000000"/>
                </a:solidFill>
                <a:latin typeface="Times New Roman"/>
                <a:ea typeface="Tahoma" panose="020B0604030504040204" pitchFamily="34" charset="0"/>
              </a:rPr>
              <a:t>[6]</a:t>
            </a:r>
            <a:endParaRPr lang="en-US" sz="1350" dirty="0"/>
          </a:p>
          <a:p>
            <a:pPr algn="just">
              <a:buNone/>
            </a:pPr>
            <a:r>
              <a:rPr lang="en-US" sz="1350" dirty="0">
                <a:solidFill>
                  <a:srgbClr val="000000"/>
                </a:solidFill>
                <a:latin typeface="Times New Roman"/>
                <a:ea typeface="Tahoma" panose="020B0604030504040204" pitchFamily="34" charset="0"/>
              </a:rPr>
              <a:t> </a:t>
            </a:r>
            <a:endParaRPr lang="en-US" sz="1350" dirty="0"/>
          </a:p>
          <a:p>
            <a:pPr algn="ctr">
              <a:buNone/>
            </a:pPr>
            <a:r>
              <a:rPr lang="en-US" sz="1350" b="1" dirty="0">
                <a:latin typeface="Times New Roman" pitchFamily="18" charset="0"/>
                <a:cs typeface="Times New Roman" pitchFamily="18" charset="0"/>
              </a:rPr>
              <a:t>UNIT-II </a:t>
            </a:r>
            <a:r>
              <a:rPr lang="en-US" sz="1400" b="1" dirty="0">
                <a:latin typeface="Times New Roman" pitchFamily="18" charset="0"/>
                <a:cs typeface="Times New Roman" pitchFamily="18" charset="0"/>
              </a:rPr>
              <a:t>(15h)</a:t>
            </a:r>
            <a:endParaRPr lang="en-US" sz="1350" b="1" dirty="0">
              <a:latin typeface="Times New Roman" pitchFamily="18" charset="0"/>
              <a:cs typeface="Times New Roman" pitchFamily="18" charset="0"/>
            </a:endParaRPr>
          </a:p>
          <a:p>
            <a:pPr algn="just">
              <a:buNone/>
            </a:pPr>
            <a:r>
              <a:rPr lang="en-IN" sz="1350" b="1" dirty="0">
                <a:latin typeface="Times New Roman"/>
                <a:ea typeface="Tahoma" panose="020B0604030504040204" pitchFamily="34" charset="0"/>
              </a:rPr>
              <a:t>Searching and Sorting :</a:t>
            </a:r>
            <a:r>
              <a:rPr lang="en-IN" sz="1350" dirty="0">
                <a:latin typeface="Times New Roman"/>
                <a:ea typeface="Tahoma" panose="020B0604030504040204" pitchFamily="34" charset="0"/>
              </a:rPr>
              <a:t> Internal and External Sorting algorithms: Linear Search, Binary Search, Bubble Sort, Selection Sort, Insertion Sort, Shell Sort, Quick Sort, Heap Sort, Merge Sort, Counting Sort, Radix Sort and analysis of their complexities and Hashing 		                                                                         </a:t>
            </a:r>
            <a:r>
              <a:rPr lang="en-US" sz="1350" dirty="0">
                <a:solidFill>
                  <a:srgbClr val="000000"/>
                </a:solidFill>
                <a:latin typeface="Times New Roman"/>
                <a:ea typeface="Tahoma" panose="020B0604030504040204" pitchFamily="34" charset="0"/>
              </a:rPr>
              <a:t>[4]</a:t>
            </a:r>
            <a:endParaRPr lang="en-US" sz="1350" dirty="0"/>
          </a:p>
          <a:p>
            <a:pPr algn="just">
              <a:buNone/>
            </a:pPr>
            <a:r>
              <a:rPr lang="en-IN" sz="1350" b="1" dirty="0">
                <a:latin typeface="Times New Roman"/>
                <a:ea typeface="Tahoma" panose="020B0604030504040204" pitchFamily="34" charset="0"/>
              </a:rPr>
              <a:t> Graphs &amp; Algorithms:</a:t>
            </a:r>
            <a:r>
              <a:rPr lang="en-IN" sz="1350" dirty="0">
                <a:latin typeface="Times New Roman"/>
                <a:ea typeface="Tahoma" panose="020B0604030504040204" pitchFamily="34" charset="0"/>
              </a:rPr>
              <a:t> </a:t>
            </a:r>
            <a:r>
              <a:rPr lang="en-IN" sz="1350" dirty="0">
                <a:latin typeface="Times New Roman"/>
              </a:rPr>
              <a:t>Representation, Type of Graphs, Depth- and breadth-first traversals, Planar graphs, isomorphism, graph </a:t>
            </a:r>
            <a:r>
              <a:rPr lang="en-IN" sz="1350" dirty="0" err="1">
                <a:latin typeface="Times New Roman"/>
              </a:rPr>
              <a:t>coloring</a:t>
            </a:r>
            <a:r>
              <a:rPr lang="en-IN" sz="1350" dirty="0">
                <a:latin typeface="Times New Roman"/>
              </a:rPr>
              <a:t>, covering and partition, Minimum Spanning Tree: Prim’s and Kruskal’s algorithms.  </a:t>
            </a:r>
            <a:r>
              <a:rPr lang="en-IN" sz="1350" dirty="0">
                <a:latin typeface="Times New Roman"/>
                <a:ea typeface="Tahoma" panose="020B0604030504040204" pitchFamily="34" charset="0"/>
              </a:rPr>
              <a:t>	                                                                                                                                         [6]</a:t>
            </a:r>
            <a:endParaRPr lang="en-US" sz="1350" dirty="0"/>
          </a:p>
          <a:p>
            <a:pPr algn="just">
              <a:buNone/>
            </a:pPr>
            <a:r>
              <a:rPr lang="en-US" sz="1350" dirty="0">
                <a:solidFill>
                  <a:srgbClr val="000000"/>
                </a:solidFill>
                <a:latin typeface="Times New Roman"/>
                <a:ea typeface="Tahoma" panose="020B0604030504040204" pitchFamily="34" charset="0"/>
              </a:rPr>
              <a:t> </a:t>
            </a:r>
            <a:r>
              <a:rPr lang="en-IN" sz="1350" b="1" dirty="0">
                <a:latin typeface="Times New Roman"/>
                <a:ea typeface="Tahoma" panose="020B0604030504040204" pitchFamily="34" charset="0"/>
              </a:rPr>
              <a:t>String Matching Algorithms: </a:t>
            </a:r>
            <a:r>
              <a:rPr lang="en-IN" sz="1350" dirty="0">
                <a:latin typeface="Times New Roman"/>
              </a:rPr>
              <a:t>Naïve String Matching, Suffix arrays, Suffix trees, Rabin-Karp, Knuth-Morris-Pratt, </a:t>
            </a:r>
            <a:r>
              <a:rPr lang="en-IN" sz="1350" dirty="0" err="1">
                <a:latin typeface="Times New Roman"/>
              </a:rPr>
              <a:t>Booyer</a:t>
            </a:r>
            <a:r>
              <a:rPr lang="en-IN" sz="1350" dirty="0">
                <a:latin typeface="Times New Roman"/>
              </a:rPr>
              <a:t>-Moore algorithm                                                                                                                          </a:t>
            </a:r>
            <a:r>
              <a:rPr lang="en-US" sz="1350" dirty="0">
                <a:solidFill>
                  <a:srgbClr val="000000"/>
                </a:solidFill>
                <a:latin typeface="Times New Roman"/>
                <a:ea typeface="Tahoma" panose="020B0604030504040204" pitchFamily="34" charset="0"/>
              </a:rPr>
              <a:t>[5]</a:t>
            </a:r>
            <a:endParaRPr lang="en-US" sz="1350" dirty="0"/>
          </a:p>
          <a:p>
            <a:pPr algn="ctr" eaLnBrk="1" hangingPunct="1">
              <a:buNone/>
              <a:defRPr/>
            </a:pPr>
            <a:endParaRPr lang="en-US" sz="135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88390786-F88B-40EB-B365-500B2C1170FF}" type="slidenum">
              <a:rPr lang="en-US" smtClean="0"/>
              <a:pPr>
                <a:defRPr/>
              </a:pPr>
              <a:t>2</a:t>
            </a:fld>
            <a:endParaRPr lang="en-US"/>
          </a:p>
        </p:txBody>
      </p:sp>
      <p:sp>
        <p:nvSpPr>
          <p:cNvPr id="5" name="Rectangle 4"/>
          <p:cNvSpPr/>
          <p:nvPr/>
        </p:nvSpPr>
        <p:spPr>
          <a:xfrm>
            <a:off x="628650" y="1613298"/>
            <a:ext cx="8124825" cy="423624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49960C7D-1E22-4094-A8E1-63E99145965D}"/>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20</a:t>
            </a:fld>
            <a:endParaRPr lang="en-US" altLang="en-US"/>
          </a:p>
        </p:txBody>
      </p:sp>
      <p:sp>
        <p:nvSpPr>
          <p:cNvPr id="977922" name="Rectangle 2">
            <a:extLst>
              <a:ext uri="{FF2B5EF4-FFF2-40B4-BE49-F238E27FC236}">
                <a16:creationId xmlns:a16="http://schemas.microsoft.com/office/drawing/2014/main" id="{750B99CE-1982-4A66-B0C3-B618EE529351}"/>
              </a:ext>
            </a:extLst>
          </p:cNvPr>
          <p:cNvSpPr>
            <a:spLocks noGrp="1" noChangeArrowheads="1"/>
          </p:cNvSpPr>
          <p:nvPr>
            <p:ph type="title"/>
          </p:nvPr>
        </p:nvSpPr>
        <p:spPr>
          <a:xfrm>
            <a:off x="1122362" y="273600"/>
            <a:ext cx="7564078" cy="1144800"/>
          </a:xfrm>
        </p:spPr>
        <p:txBody>
          <a:bodyPr/>
          <a:lstStyle/>
          <a:p>
            <a:r>
              <a:rPr lang="en-US" altLang="en-US" b="1" dirty="0"/>
              <a:t>Is P = NP?</a:t>
            </a:r>
          </a:p>
        </p:txBody>
      </p:sp>
      <p:sp>
        <p:nvSpPr>
          <p:cNvPr id="977923" name="Rectangle 3">
            <a:extLst>
              <a:ext uri="{FF2B5EF4-FFF2-40B4-BE49-F238E27FC236}">
                <a16:creationId xmlns:a16="http://schemas.microsoft.com/office/drawing/2014/main" id="{65B2EF10-D3A5-4A8E-991B-05125B0B7DCC}"/>
              </a:ext>
            </a:extLst>
          </p:cNvPr>
          <p:cNvSpPr>
            <a:spLocks noGrp="1" noChangeArrowheads="1"/>
          </p:cNvSpPr>
          <p:nvPr>
            <p:ph type="body" idx="1"/>
          </p:nvPr>
        </p:nvSpPr>
        <p:spPr/>
        <p:txBody>
          <a:bodyPr/>
          <a:lstStyle/>
          <a:p>
            <a:pPr>
              <a:lnSpc>
                <a:spcPct val="140000"/>
              </a:lnSpc>
            </a:pPr>
            <a:endParaRPr lang="en-US" altLang="en-US" dirty="0"/>
          </a:p>
          <a:p>
            <a:pPr>
              <a:lnSpc>
                <a:spcPct val="140000"/>
              </a:lnSpc>
            </a:pPr>
            <a:r>
              <a:rPr lang="en-US" altLang="en-US" dirty="0"/>
              <a:t>Any problem in P is also in NP: </a:t>
            </a:r>
          </a:p>
          <a:p>
            <a:pPr>
              <a:lnSpc>
                <a:spcPct val="140000"/>
              </a:lnSpc>
              <a:buFontTx/>
              <a:buNone/>
            </a:pPr>
            <a:r>
              <a:rPr lang="en-US" altLang="en-US" dirty="0"/>
              <a:t>				P </a:t>
            </a:r>
            <a:r>
              <a:rPr lang="en-US" altLang="en-US" dirty="0">
                <a:sym typeface="Symbol" panose="05050102010706020507" pitchFamily="18" charset="2"/>
              </a:rPr>
              <a:t> NP</a:t>
            </a:r>
          </a:p>
          <a:p>
            <a:pPr>
              <a:lnSpc>
                <a:spcPct val="140000"/>
              </a:lnSpc>
            </a:pPr>
            <a:endParaRPr lang="en-US" altLang="en-US" dirty="0"/>
          </a:p>
          <a:p>
            <a:pPr>
              <a:lnSpc>
                <a:spcPct val="140000"/>
              </a:lnSpc>
            </a:pPr>
            <a:r>
              <a:rPr lang="en-US" altLang="en-US" dirty="0"/>
              <a:t>The big (and </a:t>
            </a:r>
            <a:r>
              <a:rPr lang="en-US" altLang="en-US" b="1" dirty="0"/>
              <a:t>open question</a:t>
            </a:r>
            <a:r>
              <a:rPr lang="en-US" altLang="en-US" dirty="0"/>
              <a:t>) is whether NP </a:t>
            </a:r>
            <a:r>
              <a:rPr lang="en-US" altLang="en-US" dirty="0">
                <a:sym typeface="Symbol" panose="05050102010706020507" pitchFamily="18" charset="2"/>
              </a:rPr>
              <a:t> P</a:t>
            </a:r>
            <a:r>
              <a:rPr lang="en-US" altLang="en-US" dirty="0"/>
              <a:t> or P = NP</a:t>
            </a:r>
          </a:p>
          <a:p>
            <a:pPr lvl="1">
              <a:lnSpc>
                <a:spcPct val="140000"/>
              </a:lnSpc>
            </a:pPr>
            <a:r>
              <a:rPr lang="en-US" altLang="en-US" dirty="0"/>
              <a:t>i.e., if it is always easy to check a solution, should it also be easy to find a solution?</a:t>
            </a:r>
          </a:p>
          <a:p>
            <a:pPr>
              <a:lnSpc>
                <a:spcPct val="140000"/>
              </a:lnSpc>
            </a:pPr>
            <a:endParaRPr lang="en-US" altLang="en-US" dirty="0"/>
          </a:p>
          <a:p>
            <a:pPr>
              <a:lnSpc>
                <a:spcPct val="140000"/>
              </a:lnSpc>
            </a:pPr>
            <a:r>
              <a:rPr lang="en-US" altLang="en-US" dirty="0"/>
              <a:t>Most computer scientists believe that this is false but we do not have a proof …</a:t>
            </a:r>
          </a:p>
        </p:txBody>
      </p:sp>
      <p:sp>
        <p:nvSpPr>
          <p:cNvPr id="977924" name="Freeform 4">
            <a:extLst>
              <a:ext uri="{FF2B5EF4-FFF2-40B4-BE49-F238E27FC236}">
                <a16:creationId xmlns:a16="http://schemas.microsoft.com/office/drawing/2014/main" id="{F74E84E3-254C-4949-9F25-BCED0878391A}"/>
              </a:ext>
            </a:extLst>
          </p:cNvPr>
          <p:cNvSpPr>
            <a:spLocks/>
          </p:cNvSpPr>
          <p:nvPr/>
        </p:nvSpPr>
        <p:spPr bwMode="auto">
          <a:xfrm>
            <a:off x="5913438" y="1247775"/>
            <a:ext cx="2108200" cy="1517650"/>
          </a:xfrm>
          <a:custGeom>
            <a:avLst/>
            <a:gdLst>
              <a:gd name="T0" fmla="*/ 451 w 1328"/>
              <a:gd name="T1" fmla="*/ 16 h 956"/>
              <a:gd name="T2" fmla="*/ 345 w 1328"/>
              <a:gd name="T3" fmla="*/ 30 h 956"/>
              <a:gd name="T4" fmla="*/ 288 w 1328"/>
              <a:gd name="T5" fmla="*/ 44 h 956"/>
              <a:gd name="T6" fmla="*/ 206 w 1328"/>
              <a:gd name="T7" fmla="*/ 92 h 956"/>
              <a:gd name="T8" fmla="*/ 144 w 1328"/>
              <a:gd name="T9" fmla="*/ 198 h 956"/>
              <a:gd name="T10" fmla="*/ 129 w 1328"/>
              <a:gd name="T11" fmla="*/ 275 h 956"/>
              <a:gd name="T12" fmla="*/ 86 w 1328"/>
              <a:gd name="T13" fmla="*/ 323 h 956"/>
              <a:gd name="T14" fmla="*/ 19 w 1328"/>
              <a:gd name="T15" fmla="*/ 409 h 956"/>
              <a:gd name="T16" fmla="*/ 0 w 1328"/>
              <a:gd name="T17" fmla="*/ 476 h 956"/>
              <a:gd name="T18" fmla="*/ 33 w 1328"/>
              <a:gd name="T19" fmla="*/ 587 h 956"/>
              <a:gd name="T20" fmla="*/ 86 w 1328"/>
              <a:gd name="T21" fmla="*/ 630 h 956"/>
              <a:gd name="T22" fmla="*/ 110 w 1328"/>
              <a:gd name="T23" fmla="*/ 664 h 956"/>
              <a:gd name="T24" fmla="*/ 235 w 1328"/>
              <a:gd name="T25" fmla="*/ 740 h 956"/>
              <a:gd name="T26" fmla="*/ 374 w 1328"/>
              <a:gd name="T27" fmla="*/ 788 h 956"/>
              <a:gd name="T28" fmla="*/ 432 w 1328"/>
              <a:gd name="T29" fmla="*/ 808 h 956"/>
              <a:gd name="T30" fmla="*/ 465 w 1328"/>
              <a:gd name="T31" fmla="*/ 817 h 956"/>
              <a:gd name="T32" fmla="*/ 557 w 1328"/>
              <a:gd name="T33" fmla="*/ 856 h 956"/>
              <a:gd name="T34" fmla="*/ 600 w 1328"/>
              <a:gd name="T35" fmla="*/ 870 h 956"/>
              <a:gd name="T36" fmla="*/ 696 w 1328"/>
              <a:gd name="T37" fmla="*/ 889 h 956"/>
              <a:gd name="T38" fmla="*/ 787 w 1328"/>
              <a:gd name="T39" fmla="*/ 913 h 956"/>
              <a:gd name="T40" fmla="*/ 845 w 1328"/>
              <a:gd name="T41" fmla="*/ 937 h 956"/>
              <a:gd name="T42" fmla="*/ 888 w 1328"/>
              <a:gd name="T43" fmla="*/ 956 h 956"/>
              <a:gd name="T44" fmla="*/ 1041 w 1328"/>
              <a:gd name="T45" fmla="*/ 937 h 956"/>
              <a:gd name="T46" fmla="*/ 1113 w 1328"/>
              <a:gd name="T47" fmla="*/ 904 h 956"/>
              <a:gd name="T48" fmla="*/ 1185 w 1328"/>
              <a:gd name="T49" fmla="*/ 856 h 956"/>
              <a:gd name="T50" fmla="*/ 1243 w 1328"/>
              <a:gd name="T51" fmla="*/ 764 h 956"/>
              <a:gd name="T52" fmla="*/ 1277 w 1328"/>
              <a:gd name="T53" fmla="*/ 702 h 956"/>
              <a:gd name="T54" fmla="*/ 1291 w 1328"/>
              <a:gd name="T55" fmla="*/ 664 h 956"/>
              <a:gd name="T56" fmla="*/ 1310 w 1328"/>
              <a:gd name="T57" fmla="*/ 592 h 956"/>
              <a:gd name="T58" fmla="*/ 1214 w 1328"/>
              <a:gd name="T59" fmla="*/ 260 h 956"/>
              <a:gd name="T60" fmla="*/ 1142 w 1328"/>
              <a:gd name="T61" fmla="*/ 198 h 956"/>
              <a:gd name="T62" fmla="*/ 1094 w 1328"/>
              <a:gd name="T63" fmla="*/ 150 h 956"/>
              <a:gd name="T64" fmla="*/ 1032 w 1328"/>
              <a:gd name="T65" fmla="*/ 102 h 956"/>
              <a:gd name="T66" fmla="*/ 883 w 1328"/>
              <a:gd name="T67" fmla="*/ 40 h 956"/>
              <a:gd name="T68" fmla="*/ 691 w 1328"/>
              <a:gd name="T69" fmla="*/ 25 h 956"/>
              <a:gd name="T70" fmla="*/ 451 w 1328"/>
              <a:gd name="T71" fmla="*/ 1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8" h="956">
                <a:moveTo>
                  <a:pt x="451" y="16"/>
                </a:moveTo>
                <a:cubicBezTo>
                  <a:pt x="400" y="19"/>
                  <a:pt x="386" y="20"/>
                  <a:pt x="345" y="30"/>
                </a:cubicBezTo>
                <a:cubicBezTo>
                  <a:pt x="326" y="35"/>
                  <a:pt x="288" y="44"/>
                  <a:pt x="288" y="44"/>
                </a:cubicBezTo>
                <a:cubicBezTo>
                  <a:pt x="261" y="61"/>
                  <a:pt x="235" y="78"/>
                  <a:pt x="206" y="92"/>
                </a:cubicBezTo>
                <a:cubicBezTo>
                  <a:pt x="175" y="125"/>
                  <a:pt x="160" y="156"/>
                  <a:pt x="144" y="198"/>
                </a:cubicBezTo>
                <a:cubicBezTo>
                  <a:pt x="141" y="222"/>
                  <a:pt x="140" y="252"/>
                  <a:pt x="129" y="275"/>
                </a:cubicBezTo>
                <a:cubicBezTo>
                  <a:pt x="119" y="296"/>
                  <a:pt x="103" y="308"/>
                  <a:pt x="86" y="323"/>
                </a:cubicBezTo>
                <a:cubicBezTo>
                  <a:pt x="59" y="346"/>
                  <a:pt x="35" y="378"/>
                  <a:pt x="19" y="409"/>
                </a:cubicBezTo>
                <a:cubicBezTo>
                  <a:pt x="14" y="432"/>
                  <a:pt x="6" y="453"/>
                  <a:pt x="0" y="476"/>
                </a:cubicBezTo>
                <a:cubicBezTo>
                  <a:pt x="3" y="513"/>
                  <a:pt x="7" y="557"/>
                  <a:pt x="33" y="587"/>
                </a:cubicBezTo>
                <a:cubicBezTo>
                  <a:pt x="50" y="607"/>
                  <a:pt x="69" y="613"/>
                  <a:pt x="86" y="630"/>
                </a:cubicBezTo>
                <a:cubicBezTo>
                  <a:pt x="96" y="640"/>
                  <a:pt x="100" y="655"/>
                  <a:pt x="110" y="664"/>
                </a:cubicBezTo>
                <a:cubicBezTo>
                  <a:pt x="143" y="694"/>
                  <a:pt x="193" y="728"/>
                  <a:pt x="235" y="740"/>
                </a:cubicBezTo>
                <a:cubicBezTo>
                  <a:pt x="262" y="759"/>
                  <a:pt x="341" y="784"/>
                  <a:pt x="374" y="788"/>
                </a:cubicBezTo>
                <a:cubicBezTo>
                  <a:pt x="393" y="795"/>
                  <a:pt x="413" y="803"/>
                  <a:pt x="432" y="808"/>
                </a:cubicBezTo>
                <a:cubicBezTo>
                  <a:pt x="443" y="811"/>
                  <a:pt x="465" y="817"/>
                  <a:pt x="465" y="817"/>
                </a:cubicBezTo>
                <a:cubicBezTo>
                  <a:pt x="487" y="832"/>
                  <a:pt x="531" y="850"/>
                  <a:pt x="557" y="856"/>
                </a:cubicBezTo>
                <a:cubicBezTo>
                  <a:pt x="575" y="867"/>
                  <a:pt x="579" y="877"/>
                  <a:pt x="600" y="870"/>
                </a:cubicBezTo>
                <a:cubicBezTo>
                  <a:pt x="633" y="881"/>
                  <a:pt x="661" y="885"/>
                  <a:pt x="696" y="889"/>
                </a:cubicBezTo>
                <a:cubicBezTo>
                  <a:pt x="724" y="896"/>
                  <a:pt x="762" y="900"/>
                  <a:pt x="787" y="913"/>
                </a:cubicBezTo>
                <a:cubicBezTo>
                  <a:pt x="831" y="935"/>
                  <a:pt x="811" y="929"/>
                  <a:pt x="845" y="937"/>
                </a:cubicBezTo>
                <a:cubicBezTo>
                  <a:pt x="860" y="947"/>
                  <a:pt x="871" y="951"/>
                  <a:pt x="888" y="956"/>
                </a:cubicBezTo>
                <a:cubicBezTo>
                  <a:pt x="959" y="953"/>
                  <a:pt x="980" y="951"/>
                  <a:pt x="1041" y="937"/>
                </a:cubicBezTo>
                <a:cubicBezTo>
                  <a:pt x="1059" y="920"/>
                  <a:pt x="1088" y="909"/>
                  <a:pt x="1113" y="904"/>
                </a:cubicBezTo>
                <a:cubicBezTo>
                  <a:pt x="1137" y="888"/>
                  <a:pt x="1158" y="869"/>
                  <a:pt x="1185" y="856"/>
                </a:cubicBezTo>
                <a:cubicBezTo>
                  <a:pt x="1202" y="823"/>
                  <a:pt x="1222" y="794"/>
                  <a:pt x="1243" y="764"/>
                </a:cubicBezTo>
                <a:cubicBezTo>
                  <a:pt x="1256" y="745"/>
                  <a:pt x="1277" y="702"/>
                  <a:pt x="1277" y="702"/>
                </a:cubicBezTo>
                <a:cubicBezTo>
                  <a:pt x="1287" y="643"/>
                  <a:pt x="1273" y="705"/>
                  <a:pt x="1291" y="664"/>
                </a:cubicBezTo>
                <a:cubicBezTo>
                  <a:pt x="1300" y="642"/>
                  <a:pt x="1303" y="615"/>
                  <a:pt x="1310" y="592"/>
                </a:cubicBezTo>
                <a:cubicBezTo>
                  <a:pt x="1328" y="472"/>
                  <a:pt x="1293" y="352"/>
                  <a:pt x="1214" y="260"/>
                </a:cubicBezTo>
                <a:cubicBezTo>
                  <a:pt x="1193" y="236"/>
                  <a:pt x="1164" y="220"/>
                  <a:pt x="1142" y="198"/>
                </a:cubicBezTo>
                <a:cubicBezTo>
                  <a:pt x="1125" y="181"/>
                  <a:pt x="1115" y="164"/>
                  <a:pt x="1094" y="150"/>
                </a:cubicBezTo>
                <a:cubicBezTo>
                  <a:pt x="1087" y="130"/>
                  <a:pt x="1053" y="110"/>
                  <a:pt x="1032" y="102"/>
                </a:cubicBezTo>
                <a:cubicBezTo>
                  <a:pt x="988" y="69"/>
                  <a:pt x="937" y="49"/>
                  <a:pt x="883" y="40"/>
                </a:cubicBezTo>
                <a:cubicBezTo>
                  <a:pt x="828" y="20"/>
                  <a:pt x="737" y="27"/>
                  <a:pt x="691" y="25"/>
                </a:cubicBezTo>
                <a:cubicBezTo>
                  <a:pt x="615" y="15"/>
                  <a:pt x="526" y="0"/>
                  <a:pt x="451" y="1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7925" name="Freeform 5">
            <a:extLst>
              <a:ext uri="{FF2B5EF4-FFF2-40B4-BE49-F238E27FC236}">
                <a16:creationId xmlns:a16="http://schemas.microsoft.com/office/drawing/2014/main" id="{7A7915CC-842D-46C0-AABE-0985EDD3F785}"/>
              </a:ext>
            </a:extLst>
          </p:cNvPr>
          <p:cNvSpPr>
            <a:spLocks/>
          </p:cNvSpPr>
          <p:nvPr/>
        </p:nvSpPr>
        <p:spPr bwMode="auto">
          <a:xfrm>
            <a:off x="6227763" y="1387475"/>
            <a:ext cx="755650" cy="682625"/>
          </a:xfrm>
          <a:custGeom>
            <a:avLst/>
            <a:gdLst>
              <a:gd name="T0" fmla="*/ 120 w 476"/>
              <a:gd name="T1" fmla="*/ 27 h 430"/>
              <a:gd name="T2" fmla="*/ 62 w 476"/>
              <a:gd name="T3" fmla="*/ 75 h 430"/>
              <a:gd name="T4" fmla="*/ 14 w 476"/>
              <a:gd name="T5" fmla="*/ 147 h 430"/>
              <a:gd name="T6" fmla="*/ 0 w 476"/>
              <a:gd name="T7" fmla="*/ 204 h 430"/>
              <a:gd name="T8" fmla="*/ 5 w 476"/>
              <a:gd name="T9" fmla="*/ 267 h 430"/>
              <a:gd name="T10" fmla="*/ 29 w 476"/>
              <a:gd name="T11" fmla="*/ 315 h 430"/>
              <a:gd name="T12" fmla="*/ 125 w 476"/>
              <a:gd name="T13" fmla="*/ 430 h 430"/>
              <a:gd name="T14" fmla="*/ 178 w 476"/>
              <a:gd name="T15" fmla="*/ 420 h 430"/>
              <a:gd name="T16" fmla="*/ 235 w 476"/>
              <a:gd name="T17" fmla="*/ 377 h 430"/>
              <a:gd name="T18" fmla="*/ 269 w 476"/>
              <a:gd name="T19" fmla="*/ 339 h 430"/>
              <a:gd name="T20" fmla="*/ 312 w 476"/>
              <a:gd name="T21" fmla="*/ 267 h 430"/>
              <a:gd name="T22" fmla="*/ 437 w 476"/>
              <a:gd name="T23" fmla="*/ 224 h 430"/>
              <a:gd name="T24" fmla="*/ 475 w 476"/>
              <a:gd name="T25" fmla="*/ 176 h 430"/>
              <a:gd name="T26" fmla="*/ 470 w 476"/>
              <a:gd name="T27" fmla="*/ 123 h 430"/>
              <a:gd name="T28" fmla="*/ 456 w 476"/>
              <a:gd name="T29" fmla="*/ 118 h 430"/>
              <a:gd name="T30" fmla="*/ 389 w 476"/>
              <a:gd name="T31" fmla="*/ 70 h 430"/>
              <a:gd name="T32" fmla="*/ 274 w 476"/>
              <a:gd name="T33" fmla="*/ 22 h 430"/>
              <a:gd name="T34" fmla="*/ 182 w 476"/>
              <a:gd name="T35" fmla="*/ 12 h 430"/>
              <a:gd name="T36" fmla="*/ 120 w 476"/>
              <a:gd name="T37" fmla="*/ 36 h 430"/>
              <a:gd name="T38" fmla="*/ 120 w 476"/>
              <a:gd name="T39" fmla="*/ 2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6" h="430">
                <a:moveTo>
                  <a:pt x="120" y="27"/>
                </a:moveTo>
                <a:cubicBezTo>
                  <a:pt x="103" y="44"/>
                  <a:pt x="83" y="61"/>
                  <a:pt x="62" y="75"/>
                </a:cubicBezTo>
                <a:cubicBezTo>
                  <a:pt x="45" y="99"/>
                  <a:pt x="28" y="121"/>
                  <a:pt x="14" y="147"/>
                </a:cubicBezTo>
                <a:cubicBezTo>
                  <a:pt x="10" y="166"/>
                  <a:pt x="4" y="185"/>
                  <a:pt x="0" y="204"/>
                </a:cubicBezTo>
                <a:cubicBezTo>
                  <a:pt x="2" y="225"/>
                  <a:pt x="1" y="246"/>
                  <a:pt x="5" y="267"/>
                </a:cubicBezTo>
                <a:cubicBezTo>
                  <a:pt x="8" y="283"/>
                  <a:pt x="21" y="301"/>
                  <a:pt x="29" y="315"/>
                </a:cubicBezTo>
                <a:cubicBezTo>
                  <a:pt x="55" y="362"/>
                  <a:pt x="76" y="404"/>
                  <a:pt x="125" y="430"/>
                </a:cubicBezTo>
                <a:cubicBezTo>
                  <a:pt x="128" y="430"/>
                  <a:pt x="168" y="427"/>
                  <a:pt x="178" y="420"/>
                </a:cubicBezTo>
                <a:cubicBezTo>
                  <a:pt x="199" y="406"/>
                  <a:pt x="211" y="386"/>
                  <a:pt x="235" y="377"/>
                </a:cubicBezTo>
                <a:cubicBezTo>
                  <a:pt x="242" y="358"/>
                  <a:pt x="252" y="349"/>
                  <a:pt x="269" y="339"/>
                </a:cubicBezTo>
                <a:cubicBezTo>
                  <a:pt x="275" y="309"/>
                  <a:pt x="280" y="278"/>
                  <a:pt x="312" y="267"/>
                </a:cubicBezTo>
                <a:cubicBezTo>
                  <a:pt x="345" y="232"/>
                  <a:pt x="391" y="228"/>
                  <a:pt x="437" y="224"/>
                </a:cubicBezTo>
                <a:cubicBezTo>
                  <a:pt x="456" y="211"/>
                  <a:pt x="465" y="197"/>
                  <a:pt x="475" y="176"/>
                </a:cubicBezTo>
                <a:cubicBezTo>
                  <a:pt x="473" y="158"/>
                  <a:pt x="476" y="140"/>
                  <a:pt x="470" y="123"/>
                </a:cubicBezTo>
                <a:cubicBezTo>
                  <a:pt x="468" y="118"/>
                  <a:pt x="460" y="121"/>
                  <a:pt x="456" y="118"/>
                </a:cubicBezTo>
                <a:cubicBezTo>
                  <a:pt x="432" y="98"/>
                  <a:pt x="422" y="79"/>
                  <a:pt x="389" y="70"/>
                </a:cubicBezTo>
                <a:cubicBezTo>
                  <a:pt x="352" y="43"/>
                  <a:pt x="318" y="31"/>
                  <a:pt x="274" y="22"/>
                </a:cubicBezTo>
                <a:cubicBezTo>
                  <a:pt x="241" y="0"/>
                  <a:pt x="231" y="9"/>
                  <a:pt x="182" y="12"/>
                </a:cubicBezTo>
                <a:cubicBezTo>
                  <a:pt x="169" y="17"/>
                  <a:pt x="132" y="40"/>
                  <a:pt x="120" y="36"/>
                </a:cubicBezTo>
                <a:cubicBezTo>
                  <a:pt x="117" y="35"/>
                  <a:pt x="120" y="30"/>
                  <a:pt x="120" y="27"/>
                </a:cubicBez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7926" name="Text Box 6">
            <a:extLst>
              <a:ext uri="{FF2B5EF4-FFF2-40B4-BE49-F238E27FC236}">
                <a16:creationId xmlns:a16="http://schemas.microsoft.com/office/drawing/2014/main" id="{2B04EC98-B1DB-4310-88AD-7BB6F1594C19}"/>
              </a:ext>
            </a:extLst>
          </p:cNvPr>
          <p:cNvSpPr txBox="1">
            <a:spLocks noChangeArrowheads="1"/>
          </p:cNvSpPr>
          <p:nvPr/>
        </p:nvSpPr>
        <p:spPr bwMode="auto">
          <a:xfrm>
            <a:off x="6348413" y="151923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t>
            </a:r>
          </a:p>
        </p:txBody>
      </p:sp>
      <p:sp>
        <p:nvSpPr>
          <p:cNvPr id="977927" name="Text Box 7">
            <a:extLst>
              <a:ext uri="{FF2B5EF4-FFF2-40B4-BE49-F238E27FC236}">
                <a16:creationId xmlns:a16="http://schemas.microsoft.com/office/drawing/2014/main" id="{4A0D477C-87D5-4905-88D5-E1757D3C6797}"/>
              </a:ext>
            </a:extLst>
          </p:cNvPr>
          <p:cNvSpPr txBox="1">
            <a:spLocks noChangeArrowheads="1"/>
          </p:cNvSpPr>
          <p:nvPr/>
        </p:nvSpPr>
        <p:spPr bwMode="auto">
          <a:xfrm>
            <a:off x="7488238" y="204628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a:extLst>
              <a:ext uri="{FF2B5EF4-FFF2-40B4-BE49-F238E27FC236}">
                <a16:creationId xmlns:a16="http://schemas.microsoft.com/office/drawing/2014/main" id="{703A10FB-1015-4091-A1A1-6F9CD93AEA4B}"/>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21</a:t>
            </a:fld>
            <a:endParaRPr lang="en-US" altLang="en-US"/>
          </a:p>
        </p:txBody>
      </p:sp>
      <p:sp>
        <p:nvSpPr>
          <p:cNvPr id="982018" name="Rectangle 2">
            <a:extLst>
              <a:ext uri="{FF2B5EF4-FFF2-40B4-BE49-F238E27FC236}">
                <a16:creationId xmlns:a16="http://schemas.microsoft.com/office/drawing/2014/main" id="{7A26023A-7CC0-4B91-880F-FE62AE61922A}"/>
              </a:ext>
            </a:extLst>
          </p:cNvPr>
          <p:cNvSpPr>
            <a:spLocks noGrp="1" noChangeArrowheads="1"/>
          </p:cNvSpPr>
          <p:nvPr>
            <p:ph type="title"/>
          </p:nvPr>
        </p:nvSpPr>
        <p:spPr>
          <a:xfrm>
            <a:off x="1219200" y="701674"/>
            <a:ext cx="7467240" cy="716725"/>
          </a:xfrm>
        </p:spPr>
        <p:txBody>
          <a:bodyPr/>
          <a:lstStyle/>
          <a:p>
            <a:r>
              <a:rPr lang="en-US" altLang="en-US" b="1" dirty="0"/>
              <a:t>NP-Completeness (informally)</a:t>
            </a:r>
          </a:p>
        </p:txBody>
      </p:sp>
      <p:sp>
        <p:nvSpPr>
          <p:cNvPr id="982019" name="Rectangle 3">
            <a:extLst>
              <a:ext uri="{FF2B5EF4-FFF2-40B4-BE49-F238E27FC236}">
                <a16:creationId xmlns:a16="http://schemas.microsoft.com/office/drawing/2014/main" id="{09E11867-ED96-4A43-AF87-CF73F5B2D37C}"/>
              </a:ext>
            </a:extLst>
          </p:cNvPr>
          <p:cNvSpPr>
            <a:spLocks noGrp="1" noChangeArrowheads="1"/>
          </p:cNvSpPr>
          <p:nvPr>
            <p:ph type="body" idx="1"/>
          </p:nvPr>
        </p:nvSpPr>
        <p:spPr/>
        <p:txBody>
          <a:bodyPr/>
          <a:lstStyle/>
          <a:p>
            <a:pPr>
              <a:lnSpc>
                <a:spcPct val="150000"/>
              </a:lnSpc>
            </a:pPr>
            <a:r>
              <a:rPr lang="en-US" altLang="en-US" b="1" dirty="0"/>
              <a:t>NP-complete </a:t>
            </a:r>
            <a:r>
              <a:rPr lang="en-US" altLang="en-US" dirty="0"/>
              <a:t>problems are  </a:t>
            </a:r>
          </a:p>
          <a:p>
            <a:pPr>
              <a:lnSpc>
                <a:spcPct val="150000"/>
              </a:lnSpc>
              <a:buFontTx/>
              <a:buNone/>
            </a:pPr>
            <a:r>
              <a:rPr lang="en-US" altLang="en-US" dirty="0"/>
              <a:t>   defined as the hardest </a:t>
            </a:r>
          </a:p>
          <a:p>
            <a:pPr>
              <a:lnSpc>
                <a:spcPct val="150000"/>
              </a:lnSpc>
              <a:buFontTx/>
              <a:buNone/>
            </a:pPr>
            <a:r>
              <a:rPr lang="en-US" altLang="en-US" dirty="0"/>
              <a:t>   problems in NP</a:t>
            </a:r>
          </a:p>
          <a:p>
            <a:pPr>
              <a:lnSpc>
                <a:spcPct val="150000"/>
              </a:lnSpc>
            </a:pPr>
            <a:endParaRPr lang="en-US" altLang="en-US" dirty="0"/>
          </a:p>
          <a:p>
            <a:pPr>
              <a:lnSpc>
                <a:spcPct val="150000"/>
              </a:lnSpc>
            </a:pPr>
            <a:r>
              <a:rPr lang="en-US" altLang="en-US" dirty="0"/>
              <a:t>Most practical problems turn out to be either P or NP-complete.</a:t>
            </a:r>
          </a:p>
          <a:p>
            <a:pPr>
              <a:lnSpc>
                <a:spcPct val="150000"/>
              </a:lnSpc>
            </a:pPr>
            <a:r>
              <a:rPr lang="en-US" altLang="en-US" dirty="0"/>
              <a:t>Study NP-complete problems …</a:t>
            </a:r>
          </a:p>
        </p:txBody>
      </p:sp>
      <p:sp>
        <p:nvSpPr>
          <p:cNvPr id="982021" name="Freeform 5">
            <a:extLst>
              <a:ext uri="{FF2B5EF4-FFF2-40B4-BE49-F238E27FC236}">
                <a16:creationId xmlns:a16="http://schemas.microsoft.com/office/drawing/2014/main" id="{9F7AA295-A2BC-42CD-B50B-0386CFEA2956}"/>
              </a:ext>
            </a:extLst>
          </p:cNvPr>
          <p:cNvSpPr>
            <a:spLocks/>
          </p:cNvSpPr>
          <p:nvPr/>
        </p:nvSpPr>
        <p:spPr bwMode="auto">
          <a:xfrm>
            <a:off x="5743575" y="1377950"/>
            <a:ext cx="2108200" cy="1517650"/>
          </a:xfrm>
          <a:custGeom>
            <a:avLst/>
            <a:gdLst>
              <a:gd name="T0" fmla="*/ 451 w 1328"/>
              <a:gd name="T1" fmla="*/ 16 h 956"/>
              <a:gd name="T2" fmla="*/ 345 w 1328"/>
              <a:gd name="T3" fmla="*/ 30 h 956"/>
              <a:gd name="T4" fmla="*/ 288 w 1328"/>
              <a:gd name="T5" fmla="*/ 44 h 956"/>
              <a:gd name="T6" fmla="*/ 206 w 1328"/>
              <a:gd name="T7" fmla="*/ 92 h 956"/>
              <a:gd name="T8" fmla="*/ 144 w 1328"/>
              <a:gd name="T9" fmla="*/ 198 h 956"/>
              <a:gd name="T10" fmla="*/ 129 w 1328"/>
              <a:gd name="T11" fmla="*/ 275 h 956"/>
              <a:gd name="T12" fmla="*/ 86 w 1328"/>
              <a:gd name="T13" fmla="*/ 323 h 956"/>
              <a:gd name="T14" fmla="*/ 19 w 1328"/>
              <a:gd name="T15" fmla="*/ 409 h 956"/>
              <a:gd name="T16" fmla="*/ 0 w 1328"/>
              <a:gd name="T17" fmla="*/ 476 h 956"/>
              <a:gd name="T18" fmla="*/ 33 w 1328"/>
              <a:gd name="T19" fmla="*/ 587 h 956"/>
              <a:gd name="T20" fmla="*/ 86 w 1328"/>
              <a:gd name="T21" fmla="*/ 630 h 956"/>
              <a:gd name="T22" fmla="*/ 110 w 1328"/>
              <a:gd name="T23" fmla="*/ 664 h 956"/>
              <a:gd name="T24" fmla="*/ 235 w 1328"/>
              <a:gd name="T25" fmla="*/ 740 h 956"/>
              <a:gd name="T26" fmla="*/ 374 w 1328"/>
              <a:gd name="T27" fmla="*/ 788 h 956"/>
              <a:gd name="T28" fmla="*/ 432 w 1328"/>
              <a:gd name="T29" fmla="*/ 808 h 956"/>
              <a:gd name="T30" fmla="*/ 465 w 1328"/>
              <a:gd name="T31" fmla="*/ 817 h 956"/>
              <a:gd name="T32" fmla="*/ 557 w 1328"/>
              <a:gd name="T33" fmla="*/ 856 h 956"/>
              <a:gd name="T34" fmla="*/ 600 w 1328"/>
              <a:gd name="T35" fmla="*/ 870 h 956"/>
              <a:gd name="T36" fmla="*/ 696 w 1328"/>
              <a:gd name="T37" fmla="*/ 889 h 956"/>
              <a:gd name="T38" fmla="*/ 787 w 1328"/>
              <a:gd name="T39" fmla="*/ 913 h 956"/>
              <a:gd name="T40" fmla="*/ 845 w 1328"/>
              <a:gd name="T41" fmla="*/ 937 h 956"/>
              <a:gd name="T42" fmla="*/ 888 w 1328"/>
              <a:gd name="T43" fmla="*/ 956 h 956"/>
              <a:gd name="T44" fmla="*/ 1041 w 1328"/>
              <a:gd name="T45" fmla="*/ 937 h 956"/>
              <a:gd name="T46" fmla="*/ 1113 w 1328"/>
              <a:gd name="T47" fmla="*/ 904 h 956"/>
              <a:gd name="T48" fmla="*/ 1185 w 1328"/>
              <a:gd name="T49" fmla="*/ 856 h 956"/>
              <a:gd name="T50" fmla="*/ 1243 w 1328"/>
              <a:gd name="T51" fmla="*/ 764 h 956"/>
              <a:gd name="T52" fmla="*/ 1277 w 1328"/>
              <a:gd name="T53" fmla="*/ 702 h 956"/>
              <a:gd name="T54" fmla="*/ 1291 w 1328"/>
              <a:gd name="T55" fmla="*/ 664 h 956"/>
              <a:gd name="T56" fmla="*/ 1310 w 1328"/>
              <a:gd name="T57" fmla="*/ 592 h 956"/>
              <a:gd name="T58" fmla="*/ 1214 w 1328"/>
              <a:gd name="T59" fmla="*/ 260 h 956"/>
              <a:gd name="T60" fmla="*/ 1142 w 1328"/>
              <a:gd name="T61" fmla="*/ 198 h 956"/>
              <a:gd name="T62" fmla="*/ 1094 w 1328"/>
              <a:gd name="T63" fmla="*/ 150 h 956"/>
              <a:gd name="T64" fmla="*/ 1032 w 1328"/>
              <a:gd name="T65" fmla="*/ 102 h 956"/>
              <a:gd name="T66" fmla="*/ 883 w 1328"/>
              <a:gd name="T67" fmla="*/ 40 h 956"/>
              <a:gd name="T68" fmla="*/ 691 w 1328"/>
              <a:gd name="T69" fmla="*/ 25 h 956"/>
              <a:gd name="T70" fmla="*/ 451 w 1328"/>
              <a:gd name="T71" fmla="*/ 1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8" h="956">
                <a:moveTo>
                  <a:pt x="451" y="16"/>
                </a:moveTo>
                <a:cubicBezTo>
                  <a:pt x="400" y="19"/>
                  <a:pt x="386" y="20"/>
                  <a:pt x="345" y="30"/>
                </a:cubicBezTo>
                <a:cubicBezTo>
                  <a:pt x="326" y="35"/>
                  <a:pt x="288" y="44"/>
                  <a:pt x="288" y="44"/>
                </a:cubicBezTo>
                <a:cubicBezTo>
                  <a:pt x="261" y="61"/>
                  <a:pt x="235" y="78"/>
                  <a:pt x="206" y="92"/>
                </a:cubicBezTo>
                <a:cubicBezTo>
                  <a:pt x="175" y="125"/>
                  <a:pt x="160" y="156"/>
                  <a:pt x="144" y="198"/>
                </a:cubicBezTo>
                <a:cubicBezTo>
                  <a:pt x="141" y="222"/>
                  <a:pt x="140" y="252"/>
                  <a:pt x="129" y="275"/>
                </a:cubicBezTo>
                <a:cubicBezTo>
                  <a:pt x="119" y="296"/>
                  <a:pt x="103" y="308"/>
                  <a:pt x="86" y="323"/>
                </a:cubicBezTo>
                <a:cubicBezTo>
                  <a:pt x="59" y="346"/>
                  <a:pt x="35" y="378"/>
                  <a:pt x="19" y="409"/>
                </a:cubicBezTo>
                <a:cubicBezTo>
                  <a:pt x="14" y="432"/>
                  <a:pt x="6" y="453"/>
                  <a:pt x="0" y="476"/>
                </a:cubicBezTo>
                <a:cubicBezTo>
                  <a:pt x="3" y="513"/>
                  <a:pt x="7" y="557"/>
                  <a:pt x="33" y="587"/>
                </a:cubicBezTo>
                <a:cubicBezTo>
                  <a:pt x="50" y="607"/>
                  <a:pt x="69" y="613"/>
                  <a:pt x="86" y="630"/>
                </a:cubicBezTo>
                <a:cubicBezTo>
                  <a:pt x="96" y="640"/>
                  <a:pt x="100" y="655"/>
                  <a:pt x="110" y="664"/>
                </a:cubicBezTo>
                <a:cubicBezTo>
                  <a:pt x="143" y="694"/>
                  <a:pt x="193" y="728"/>
                  <a:pt x="235" y="740"/>
                </a:cubicBezTo>
                <a:cubicBezTo>
                  <a:pt x="262" y="759"/>
                  <a:pt x="341" y="784"/>
                  <a:pt x="374" y="788"/>
                </a:cubicBezTo>
                <a:cubicBezTo>
                  <a:pt x="393" y="795"/>
                  <a:pt x="413" y="803"/>
                  <a:pt x="432" y="808"/>
                </a:cubicBezTo>
                <a:cubicBezTo>
                  <a:pt x="443" y="811"/>
                  <a:pt x="465" y="817"/>
                  <a:pt x="465" y="817"/>
                </a:cubicBezTo>
                <a:cubicBezTo>
                  <a:pt x="487" y="832"/>
                  <a:pt x="531" y="850"/>
                  <a:pt x="557" y="856"/>
                </a:cubicBezTo>
                <a:cubicBezTo>
                  <a:pt x="575" y="867"/>
                  <a:pt x="579" y="877"/>
                  <a:pt x="600" y="870"/>
                </a:cubicBezTo>
                <a:cubicBezTo>
                  <a:pt x="633" y="881"/>
                  <a:pt x="661" y="885"/>
                  <a:pt x="696" y="889"/>
                </a:cubicBezTo>
                <a:cubicBezTo>
                  <a:pt x="724" y="896"/>
                  <a:pt x="762" y="900"/>
                  <a:pt x="787" y="913"/>
                </a:cubicBezTo>
                <a:cubicBezTo>
                  <a:pt x="831" y="935"/>
                  <a:pt x="811" y="929"/>
                  <a:pt x="845" y="937"/>
                </a:cubicBezTo>
                <a:cubicBezTo>
                  <a:pt x="860" y="947"/>
                  <a:pt x="871" y="951"/>
                  <a:pt x="888" y="956"/>
                </a:cubicBezTo>
                <a:cubicBezTo>
                  <a:pt x="959" y="953"/>
                  <a:pt x="980" y="951"/>
                  <a:pt x="1041" y="937"/>
                </a:cubicBezTo>
                <a:cubicBezTo>
                  <a:pt x="1059" y="920"/>
                  <a:pt x="1088" y="909"/>
                  <a:pt x="1113" y="904"/>
                </a:cubicBezTo>
                <a:cubicBezTo>
                  <a:pt x="1137" y="888"/>
                  <a:pt x="1158" y="869"/>
                  <a:pt x="1185" y="856"/>
                </a:cubicBezTo>
                <a:cubicBezTo>
                  <a:pt x="1202" y="823"/>
                  <a:pt x="1222" y="794"/>
                  <a:pt x="1243" y="764"/>
                </a:cubicBezTo>
                <a:cubicBezTo>
                  <a:pt x="1256" y="745"/>
                  <a:pt x="1277" y="702"/>
                  <a:pt x="1277" y="702"/>
                </a:cubicBezTo>
                <a:cubicBezTo>
                  <a:pt x="1287" y="643"/>
                  <a:pt x="1273" y="705"/>
                  <a:pt x="1291" y="664"/>
                </a:cubicBezTo>
                <a:cubicBezTo>
                  <a:pt x="1300" y="642"/>
                  <a:pt x="1303" y="615"/>
                  <a:pt x="1310" y="592"/>
                </a:cubicBezTo>
                <a:cubicBezTo>
                  <a:pt x="1328" y="472"/>
                  <a:pt x="1293" y="352"/>
                  <a:pt x="1214" y="260"/>
                </a:cubicBezTo>
                <a:cubicBezTo>
                  <a:pt x="1193" y="236"/>
                  <a:pt x="1164" y="220"/>
                  <a:pt x="1142" y="198"/>
                </a:cubicBezTo>
                <a:cubicBezTo>
                  <a:pt x="1125" y="181"/>
                  <a:pt x="1115" y="164"/>
                  <a:pt x="1094" y="150"/>
                </a:cubicBezTo>
                <a:cubicBezTo>
                  <a:pt x="1087" y="130"/>
                  <a:pt x="1053" y="110"/>
                  <a:pt x="1032" y="102"/>
                </a:cubicBezTo>
                <a:cubicBezTo>
                  <a:pt x="988" y="69"/>
                  <a:pt x="937" y="49"/>
                  <a:pt x="883" y="40"/>
                </a:cubicBezTo>
                <a:cubicBezTo>
                  <a:pt x="828" y="20"/>
                  <a:pt x="737" y="27"/>
                  <a:pt x="691" y="25"/>
                </a:cubicBezTo>
                <a:cubicBezTo>
                  <a:pt x="615" y="15"/>
                  <a:pt x="526" y="0"/>
                  <a:pt x="451" y="1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2022" name="Freeform 6">
            <a:extLst>
              <a:ext uri="{FF2B5EF4-FFF2-40B4-BE49-F238E27FC236}">
                <a16:creationId xmlns:a16="http://schemas.microsoft.com/office/drawing/2014/main" id="{D713DDC6-4F61-412A-BFE9-39790C6117BA}"/>
              </a:ext>
            </a:extLst>
          </p:cNvPr>
          <p:cNvSpPr>
            <a:spLocks/>
          </p:cNvSpPr>
          <p:nvPr/>
        </p:nvSpPr>
        <p:spPr bwMode="auto">
          <a:xfrm>
            <a:off x="6057900" y="1517650"/>
            <a:ext cx="755650" cy="682625"/>
          </a:xfrm>
          <a:custGeom>
            <a:avLst/>
            <a:gdLst>
              <a:gd name="T0" fmla="*/ 120 w 476"/>
              <a:gd name="T1" fmla="*/ 27 h 430"/>
              <a:gd name="T2" fmla="*/ 62 w 476"/>
              <a:gd name="T3" fmla="*/ 75 h 430"/>
              <a:gd name="T4" fmla="*/ 14 w 476"/>
              <a:gd name="T5" fmla="*/ 147 h 430"/>
              <a:gd name="T6" fmla="*/ 0 w 476"/>
              <a:gd name="T7" fmla="*/ 204 h 430"/>
              <a:gd name="T8" fmla="*/ 5 w 476"/>
              <a:gd name="T9" fmla="*/ 267 h 430"/>
              <a:gd name="T10" fmla="*/ 29 w 476"/>
              <a:gd name="T11" fmla="*/ 315 h 430"/>
              <a:gd name="T12" fmla="*/ 125 w 476"/>
              <a:gd name="T13" fmla="*/ 430 h 430"/>
              <a:gd name="T14" fmla="*/ 178 w 476"/>
              <a:gd name="T15" fmla="*/ 420 h 430"/>
              <a:gd name="T16" fmla="*/ 235 w 476"/>
              <a:gd name="T17" fmla="*/ 377 h 430"/>
              <a:gd name="T18" fmla="*/ 269 w 476"/>
              <a:gd name="T19" fmla="*/ 339 h 430"/>
              <a:gd name="T20" fmla="*/ 312 w 476"/>
              <a:gd name="T21" fmla="*/ 267 h 430"/>
              <a:gd name="T22" fmla="*/ 437 w 476"/>
              <a:gd name="T23" fmla="*/ 224 h 430"/>
              <a:gd name="T24" fmla="*/ 475 w 476"/>
              <a:gd name="T25" fmla="*/ 176 h 430"/>
              <a:gd name="T26" fmla="*/ 470 w 476"/>
              <a:gd name="T27" fmla="*/ 123 h 430"/>
              <a:gd name="T28" fmla="*/ 456 w 476"/>
              <a:gd name="T29" fmla="*/ 118 h 430"/>
              <a:gd name="T30" fmla="*/ 389 w 476"/>
              <a:gd name="T31" fmla="*/ 70 h 430"/>
              <a:gd name="T32" fmla="*/ 274 w 476"/>
              <a:gd name="T33" fmla="*/ 22 h 430"/>
              <a:gd name="T34" fmla="*/ 182 w 476"/>
              <a:gd name="T35" fmla="*/ 12 h 430"/>
              <a:gd name="T36" fmla="*/ 120 w 476"/>
              <a:gd name="T37" fmla="*/ 36 h 430"/>
              <a:gd name="T38" fmla="*/ 120 w 476"/>
              <a:gd name="T39" fmla="*/ 2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6" h="430">
                <a:moveTo>
                  <a:pt x="120" y="27"/>
                </a:moveTo>
                <a:cubicBezTo>
                  <a:pt x="103" y="44"/>
                  <a:pt x="83" y="61"/>
                  <a:pt x="62" y="75"/>
                </a:cubicBezTo>
                <a:cubicBezTo>
                  <a:pt x="45" y="99"/>
                  <a:pt x="28" y="121"/>
                  <a:pt x="14" y="147"/>
                </a:cubicBezTo>
                <a:cubicBezTo>
                  <a:pt x="10" y="166"/>
                  <a:pt x="4" y="185"/>
                  <a:pt x="0" y="204"/>
                </a:cubicBezTo>
                <a:cubicBezTo>
                  <a:pt x="2" y="225"/>
                  <a:pt x="1" y="246"/>
                  <a:pt x="5" y="267"/>
                </a:cubicBezTo>
                <a:cubicBezTo>
                  <a:pt x="8" y="283"/>
                  <a:pt x="21" y="301"/>
                  <a:pt x="29" y="315"/>
                </a:cubicBezTo>
                <a:cubicBezTo>
                  <a:pt x="55" y="362"/>
                  <a:pt x="76" y="404"/>
                  <a:pt x="125" y="430"/>
                </a:cubicBezTo>
                <a:cubicBezTo>
                  <a:pt x="128" y="430"/>
                  <a:pt x="168" y="427"/>
                  <a:pt x="178" y="420"/>
                </a:cubicBezTo>
                <a:cubicBezTo>
                  <a:pt x="199" y="406"/>
                  <a:pt x="211" y="386"/>
                  <a:pt x="235" y="377"/>
                </a:cubicBezTo>
                <a:cubicBezTo>
                  <a:pt x="242" y="358"/>
                  <a:pt x="252" y="349"/>
                  <a:pt x="269" y="339"/>
                </a:cubicBezTo>
                <a:cubicBezTo>
                  <a:pt x="275" y="309"/>
                  <a:pt x="280" y="278"/>
                  <a:pt x="312" y="267"/>
                </a:cubicBezTo>
                <a:cubicBezTo>
                  <a:pt x="345" y="232"/>
                  <a:pt x="391" y="228"/>
                  <a:pt x="437" y="224"/>
                </a:cubicBezTo>
                <a:cubicBezTo>
                  <a:pt x="456" y="211"/>
                  <a:pt x="465" y="197"/>
                  <a:pt x="475" y="176"/>
                </a:cubicBezTo>
                <a:cubicBezTo>
                  <a:pt x="473" y="158"/>
                  <a:pt x="476" y="140"/>
                  <a:pt x="470" y="123"/>
                </a:cubicBezTo>
                <a:cubicBezTo>
                  <a:pt x="468" y="118"/>
                  <a:pt x="460" y="121"/>
                  <a:pt x="456" y="118"/>
                </a:cubicBezTo>
                <a:cubicBezTo>
                  <a:pt x="432" y="98"/>
                  <a:pt x="422" y="79"/>
                  <a:pt x="389" y="70"/>
                </a:cubicBezTo>
                <a:cubicBezTo>
                  <a:pt x="352" y="43"/>
                  <a:pt x="318" y="31"/>
                  <a:pt x="274" y="22"/>
                </a:cubicBezTo>
                <a:cubicBezTo>
                  <a:pt x="241" y="0"/>
                  <a:pt x="231" y="9"/>
                  <a:pt x="182" y="12"/>
                </a:cubicBezTo>
                <a:cubicBezTo>
                  <a:pt x="169" y="17"/>
                  <a:pt x="132" y="40"/>
                  <a:pt x="120" y="36"/>
                </a:cubicBezTo>
                <a:cubicBezTo>
                  <a:pt x="117" y="35"/>
                  <a:pt x="120" y="30"/>
                  <a:pt x="120" y="27"/>
                </a:cubicBez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2023" name="Text Box 7">
            <a:extLst>
              <a:ext uri="{FF2B5EF4-FFF2-40B4-BE49-F238E27FC236}">
                <a16:creationId xmlns:a16="http://schemas.microsoft.com/office/drawing/2014/main" id="{AC8B3580-97B3-427F-B775-13008AD9AD8C}"/>
              </a:ext>
            </a:extLst>
          </p:cNvPr>
          <p:cNvSpPr txBox="1">
            <a:spLocks noChangeArrowheads="1"/>
          </p:cNvSpPr>
          <p:nvPr/>
        </p:nvSpPr>
        <p:spPr bwMode="auto">
          <a:xfrm>
            <a:off x="6178550" y="16494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t>
            </a:r>
          </a:p>
        </p:txBody>
      </p:sp>
      <p:sp>
        <p:nvSpPr>
          <p:cNvPr id="982024" name="Text Box 8">
            <a:extLst>
              <a:ext uri="{FF2B5EF4-FFF2-40B4-BE49-F238E27FC236}">
                <a16:creationId xmlns:a16="http://schemas.microsoft.com/office/drawing/2014/main" id="{6AA2B511-5901-4104-A2D7-3AF094681E54}"/>
              </a:ext>
            </a:extLst>
          </p:cNvPr>
          <p:cNvSpPr txBox="1">
            <a:spLocks noChangeArrowheads="1"/>
          </p:cNvSpPr>
          <p:nvPr/>
        </p:nvSpPr>
        <p:spPr bwMode="auto">
          <a:xfrm>
            <a:off x="6588125" y="243205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NP</a:t>
            </a:r>
          </a:p>
        </p:txBody>
      </p:sp>
      <p:sp>
        <p:nvSpPr>
          <p:cNvPr id="982025" name="Oval 9">
            <a:extLst>
              <a:ext uri="{FF2B5EF4-FFF2-40B4-BE49-F238E27FC236}">
                <a16:creationId xmlns:a16="http://schemas.microsoft.com/office/drawing/2014/main" id="{12C0FEDD-59E4-4071-A225-3B4E92832973}"/>
              </a:ext>
            </a:extLst>
          </p:cNvPr>
          <p:cNvSpPr>
            <a:spLocks noChangeArrowheads="1"/>
          </p:cNvSpPr>
          <p:nvPr/>
        </p:nvSpPr>
        <p:spPr bwMode="auto">
          <a:xfrm>
            <a:off x="7069138" y="2057400"/>
            <a:ext cx="573087" cy="373063"/>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2026" name="Text Box 10">
            <a:extLst>
              <a:ext uri="{FF2B5EF4-FFF2-40B4-BE49-F238E27FC236}">
                <a16:creationId xmlns:a16="http://schemas.microsoft.com/office/drawing/2014/main" id="{6235E49F-8282-4990-9BB9-5C34416093EC}"/>
              </a:ext>
            </a:extLst>
          </p:cNvPr>
          <p:cNvSpPr txBox="1">
            <a:spLocks noChangeArrowheads="1"/>
          </p:cNvSpPr>
          <p:nvPr/>
        </p:nvSpPr>
        <p:spPr bwMode="auto">
          <a:xfrm>
            <a:off x="6724650" y="2071688"/>
            <a:ext cx="150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NP-complete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a:extLst>
              <a:ext uri="{FF2B5EF4-FFF2-40B4-BE49-F238E27FC236}">
                <a16:creationId xmlns:a16="http://schemas.microsoft.com/office/drawing/2014/main" id="{38CE95E3-1566-48AF-BD19-D1F4018FDACE}"/>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22</a:t>
            </a:fld>
            <a:endParaRPr lang="en-US" altLang="en-US"/>
          </a:p>
        </p:txBody>
      </p:sp>
      <p:sp>
        <p:nvSpPr>
          <p:cNvPr id="986114" name="Rectangle 2">
            <a:extLst>
              <a:ext uri="{FF2B5EF4-FFF2-40B4-BE49-F238E27FC236}">
                <a16:creationId xmlns:a16="http://schemas.microsoft.com/office/drawing/2014/main" id="{161E161A-837B-4F59-B125-83C51674F09E}"/>
              </a:ext>
            </a:extLst>
          </p:cNvPr>
          <p:cNvSpPr>
            <a:spLocks noGrp="1" noChangeArrowheads="1"/>
          </p:cNvSpPr>
          <p:nvPr>
            <p:ph type="title"/>
          </p:nvPr>
        </p:nvSpPr>
        <p:spPr>
          <a:xfrm>
            <a:off x="1447800" y="273600"/>
            <a:ext cx="7238640" cy="1144800"/>
          </a:xfrm>
        </p:spPr>
        <p:txBody>
          <a:bodyPr/>
          <a:lstStyle/>
          <a:p>
            <a:r>
              <a:rPr lang="en-US" altLang="en-US" b="1" dirty="0"/>
              <a:t>Reductions</a:t>
            </a:r>
          </a:p>
        </p:txBody>
      </p:sp>
      <p:sp>
        <p:nvSpPr>
          <p:cNvPr id="986115" name="Rectangle 3">
            <a:extLst>
              <a:ext uri="{FF2B5EF4-FFF2-40B4-BE49-F238E27FC236}">
                <a16:creationId xmlns:a16="http://schemas.microsoft.com/office/drawing/2014/main" id="{A10DA13C-6B2F-40FB-BAF3-AD2D6FF3E44F}"/>
              </a:ext>
            </a:extLst>
          </p:cNvPr>
          <p:cNvSpPr>
            <a:spLocks noGrp="1" noChangeArrowheads="1"/>
          </p:cNvSpPr>
          <p:nvPr>
            <p:ph type="body" idx="1"/>
          </p:nvPr>
        </p:nvSpPr>
        <p:spPr>
          <a:xfrm>
            <a:off x="668337" y="1524002"/>
            <a:ext cx="8288337" cy="4767261"/>
          </a:xfrm>
        </p:spPr>
        <p:txBody>
          <a:bodyPr/>
          <a:lstStyle/>
          <a:p>
            <a:r>
              <a:rPr lang="en-US" altLang="en-US" dirty="0"/>
              <a:t>Reduction is a way of saying that one problem is </a:t>
            </a:r>
            <a:r>
              <a:rPr lang="en-US" altLang="en-US" b="1" dirty="0"/>
              <a:t>“easier”</a:t>
            </a:r>
            <a:r>
              <a:rPr lang="en-US" altLang="en-US" dirty="0"/>
              <a:t> than another.</a:t>
            </a:r>
          </a:p>
          <a:p>
            <a:r>
              <a:rPr lang="en-US" altLang="en-US" dirty="0"/>
              <a:t>We say that problem A is easier than problem B, 	 	           </a:t>
            </a:r>
          </a:p>
          <a:p>
            <a:r>
              <a:rPr lang="en-US" altLang="en-US" dirty="0"/>
              <a:t>(i.e., we write </a:t>
            </a:r>
            <a:r>
              <a:rPr lang="en-US" altLang="en-US" b="1" dirty="0"/>
              <a:t>“A </a:t>
            </a:r>
            <a:r>
              <a:rPr lang="en-US" altLang="en-US" b="1" dirty="0">
                <a:sym typeface="Symbol" panose="05050102010706020507" pitchFamily="18" charset="2"/>
              </a:rPr>
              <a:t> </a:t>
            </a:r>
            <a:r>
              <a:rPr lang="en-US" altLang="en-US" b="1" dirty="0"/>
              <a:t>B”</a:t>
            </a:r>
            <a:r>
              <a:rPr lang="en-US" altLang="en-US" dirty="0"/>
              <a:t>) </a:t>
            </a:r>
          </a:p>
          <a:p>
            <a:pPr>
              <a:buFontTx/>
              <a:buNone/>
            </a:pPr>
            <a:r>
              <a:rPr lang="en-US" altLang="en-US" dirty="0"/>
              <a:t>   if we can solve A using the algorithm that solves B.</a:t>
            </a:r>
          </a:p>
          <a:p>
            <a:endParaRPr lang="en-US" altLang="en-US" b="1" dirty="0"/>
          </a:p>
          <a:p>
            <a:r>
              <a:rPr lang="en-US" altLang="en-US" b="1" dirty="0"/>
              <a:t>Idea:</a:t>
            </a:r>
            <a:r>
              <a:rPr lang="en-US" altLang="en-US" dirty="0"/>
              <a:t> </a:t>
            </a:r>
            <a:r>
              <a:rPr lang="en-US" altLang="en-US" dirty="0">
                <a:solidFill>
                  <a:srgbClr val="DD0111"/>
                </a:solidFill>
              </a:rPr>
              <a:t>transform the inputs of A to inputs of B</a:t>
            </a:r>
          </a:p>
        </p:txBody>
      </p:sp>
      <p:grpSp>
        <p:nvGrpSpPr>
          <p:cNvPr id="986133" name="Group 21">
            <a:extLst>
              <a:ext uri="{FF2B5EF4-FFF2-40B4-BE49-F238E27FC236}">
                <a16:creationId xmlns:a16="http://schemas.microsoft.com/office/drawing/2014/main" id="{7CA43E20-CCD1-4C83-9F11-E6E32552DA07}"/>
              </a:ext>
            </a:extLst>
          </p:cNvPr>
          <p:cNvGrpSpPr>
            <a:grpSpLocks/>
          </p:cNvGrpSpPr>
          <p:nvPr/>
        </p:nvGrpSpPr>
        <p:grpSpPr bwMode="auto">
          <a:xfrm>
            <a:off x="514350" y="3657600"/>
            <a:ext cx="8115300" cy="1587500"/>
            <a:chOff x="304" y="895"/>
            <a:chExt cx="5112" cy="1000"/>
          </a:xfrm>
        </p:grpSpPr>
        <p:sp>
          <p:nvSpPr>
            <p:cNvPr id="986134" name="Rectangle 22">
              <a:extLst>
                <a:ext uri="{FF2B5EF4-FFF2-40B4-BE49-F238E27FC236}">
                  <a16:creationId xmlns:a16="http://schemas.microsoft.com/office/drawing/2014/main" id="{00196BA0-CE4D-47A9-A66C-07ECD70ADC9C}"/>
                </a:ext>
              </a:extLst>
            </p:cNvPr>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p>
            <a:p>
              <a:pPr algn="ctr"/>
              <a:endParaRPr lang="en-US" altLang="en-US" sz="2400"/>
            </a:p>
            <a:p>
              <a:pPr algn="ctr"/>
              <a:endParaRPr lang="en-US" altLang="en-US" sz="2400"/>
            </a:p>
          </p:txBody>
        </p:sp>
        <p:sp>
          <p:nvSpPr>
            <p:cNvPr id="986135" name="Rectangle 23">
              <a:extLst>
                <a:ext uri="{FF2B5EF4-FFF2-40B4-BE49-F238E27FC236}">
                  <a16:creationId xmlns:a16="http://schemas.microsoft.com/office/drawing/2014/main" id="{414E3251-0F09-44B6-8D29-4D324A175C99}"/>
                </a:ext>
              </a:extLst>
            </p:cNvPr>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latin typeface="Monotype Corsiva" panose="03010101010201010101" pitchFamily="66" charset="0"/>
                </a:rPr>
                <a:t>f</a:t>
              </a:r>
            </a:p>
          </p:txBody>
        </p:sp>
        <p:sp>
          <p:nvSpPr>
            <p:cNvPr id="986136" name="Rectangle 24">
              <a:extLst>
                <a:ext uri="{FF2B5EF4-FFF2-40B4-BE49-F238E27FC236}">
                  <a16:creationId xmlns:a16="http://schemas.microsoft.com/office/drawing/2014/main" id="{702A358A-98E5-4FB6-86F3-DADE22ED1083}"/>
                </a:ext>
              </a:extLst>
            </p:cNvPr>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Problem B</a:t>
              </a:r>
            </a:p>
          </p:txBody>
        </p:sp>
        <p:sp>
          <p:nvSpPr>
            <p:cNvPr id="986137" name="Line 25">
              <a:extLst>
                <a:ext uri="{FF2B5EF4-FFF2-40B4-BE49-F238E27FC236}">
                  <a16:creationId xmlns:a16="http://schemas.microsoft.com/office/drawing/2014/main" id="{2BB00204-C733-45DA-93F3-C0D3347F4A5F}"/>
                </a:ext>
              </a:extLst>
            </p:cNvPr>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6138" name="Text Box 26">
              <a:extLst>
                <a:ext uri="{FF2B5EF4-FFF2-40B4-BE49-F238E27FC236}">
                  <a16:creationId xmlns:a16="http://schemas.microsoft.com/office/drawing/2014/main" id="{63044FC2-1C02-4F65-BD1D-89B089861ED9}"/>
                </a:ext>
              </a:extLst>
            </p:cNvPr>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39" name="Text Box 27">
              <a:extLst>
                <a:ext uri="{FF2B5EF4-FFF2-40B4-BE49-F238E27FC236}">
                  <a16:creationId xmlns:a16="http://schemas.microsoft.com/office/drawing/2014/main" id="{3D010B25-8060-4D3C-9BE2-F5278CF49046}"/>
                </a:ext>
              </a:extLst>
            </p:cNvPr>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86140" name="Line 28">
              <a:extLst>
                <a:ext uri="{FF2B5EF4-FFF2-40B4-BE49-F238E27FC236}">
                  <a16:creationId xmlns:a16="http://schemas.microsoft.com/office/drawing/2014/main" id="{A7635169-F71B-426E-A00B-43075DC17F2B}"/>
                </a:ext>
              </a:extLst>
            </p:cNvPr>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6141" name="Line 29">
              <a:extLst>
                <a:ext uri="{FF2B5EF4-FFF2-40B4-BE49-F238E27FC236}">
                  <a16:creationId xmlns:a16="http://schemas.microsoft.com/office/drawing/2014/main" id="{A0EDBE2F-DED0-441D-A605-1C2ACE1C5F2A}"/>
                </a:ext>
              </a:extLst>
            </p:cNvPr>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6142" name="Line 30">
              <a:extLst>
                <a:ext uri="{FF2B5EF4-FFF2-40B4-BE49-F238E27FC236}">
                  <a16:creationId xmlns:a16="http://schemas.microsoft.com/office/drawing/2014/main" id="{18DD7414-6E0C-4024-8E29-7B1F11301387}"/>
                </a:ext>
              </a:extLst>
            </p:cNvPr>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6143" name="Line 31">
              <a:extLst>
                <a:ext uri="{FF2B5EF4-FFF2-40B4-BE49-F238E27FC236}">
                  <a16:creationId xmlns:a16="http://schemas.microsoft.com/office/drawing/2014/main" id="{F24E9A92-1B62-461F-B4D7-A5EBAA7C8314}"/>
                </a:ext>
              </a:extLst>
            </p:cNvPr>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6144" name="Line 32">
              <a:extLst>
                <a:ext uri="{FF2B5EF4-FFF2-40B4-BE49-F238E27FC236}">
                  <a16:creationId xmlns:a16="http://schemas.microsoft.com/office/drawing/2014/main" id="{F3FDAEE9-AF57-43F7-865D-8A0FFBA6D55F}"/>
                </a:ext>
              </a:extLst>
            </p:cNvPr>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6145" name="Text Box 33">
              <a:extLst>
                <a:ext uri="{FF2B5EF4-FFF2-40B4-BE49-F238E27FC236}">
                  <a16:creationId xmlns:a16="http://schemas.microsoft.com/office/drawing/2014/main" id="{29BD6D0E-CF3E-4BA0-82E8-B364B77ACDFE}"/>
                </a:ext>
              </a:extLst>
            </p:cNvPr>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6" name="Text Box 34">
              <a:extLst>
                <a:ext uri="{FF2B5EF4-FFF2-40B4-BE49-F238E27FC236}">
                  <a16:creationId xmlns:a16="http://schemas.microsoft.com/office/drawing/2014/main" id="{3D266991-9A20-41D7-893E-9C0447341B5F}"/>
                </a:ext>
              </a:extLst>
            </p:cNvPr>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7" name="Text Box 35">
              <a:extLst>
                <a:ext uri="{FF2B5EF4-FFF2-40B4-BE49-F238E27FC236}">
                  <a16:creationId xmlns:a16="http://schemas.microsoft.com/office/drawing/2014/main" id="{DE08253B-0B09-4F4F-8D7C-C5F24202C587}"/>
                </a:ext>
              </a:extLst>
            </p:cNvPr>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86148" name="Text Box 36">
              <a:extLst>
                <a:ext uri="{FF2B5EF4-FFF2-40B4-BE49-F238E27FC236}">
                  <a16:creationId xmlns:a16="http://schemas.microsoft.com/office/drawing/2014/main" id="{8448D55D-7562-478C-8345-DAED2EAA25D9}"/>
                </a:ext>
              </a:extLst>
            </p:cNvPr>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86149" name="Text Box 37">
              <a:extLst>
                <a:ext uri="{FF2B5EF4-FFF2-40B4-BE49-F238E27FC236}">
                  <a16:creationId xmlns:a16="http://schemas.microsoft.com/office/drawing/2014/main" id="{815BDE74-30E1-4F8B-B4C3-7637840FBBE2}"/>
                </a:ext>
              </a:extLst>
            </p:cNvPr>
            <p:cNvSpPr txBox="1">
              <a:spLocks noChangeArrowheads="1"/>
            </p:cNvSpPr>
            <p:nvPr/>
          </p:nvSpPr>
          <p:spPr bwMode="auto">
            <a:xfrm>
              <a:off x="1469" y="166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Problem A</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2833756-9113-4824-AECB-78E72BA54C7C}"/>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23</a:t>
            </a:fld>
            <a:endParaRPr lang="en-US" altLang="en-US"/>
          </a:p>
        </p:txBody>
      </p:sp>
      <p:sp>
        <p:nvSpPr>
          <p:cNvPr id="990210" name="Rectangle 2">
            <a:extLst>
              <a:ext uri="{FF2B5EF4-FFF2-40B4-BE49-F238E27FC236}">
                <a16:creationId xmlns:a16="http://schemas.microsoft.com/office/drawing/2014/main" id="{AECC8D47-BFDA-4C26-97D1-B103019FF222}"/>
              </a:ext>
            </a:extLst>
          </p:cNvPr>
          <p:cNvSpPr>
            <a:spLocks noGrp="1" noChangeArrowheads="1"/>
          </p:cNvSpPr>
          <p:nvPr>
            <p:ph type="title"/>
          </p:nvPr>
        </p:nvSpPr>
        <p:spPr>
          <a:xfrm>
            <a:off x="1143000" y="703800"/>
            <a:ext cx="7467240" cy="820200"/>
          </a:xfrm>
        </p:spPr>
        <p:txBody>
          <a:bodyPr/>
          <a:lstStyle/>
          <a:p>
            <a:r>
              <a:rPr lang="en-US" altLang="en-US" b="1" dirty="0"/>
              <a:t>Polynomial Reductions</a:t>
            </a:r>
          </a:p>
        </p:txBody>
      </p:sp>
      <p:sp>
        <p:nvSpPr>
          <p:cNvPr id="990211" name="Rectangle 3">
            <a:extLst>
              <a:ext uri="{FF2B5EF4-FFF2-40B4-BE49-F238E27FC236}">
                <a16:creationId xmlns:a16="http://schemas.microsoft.com/office/drawing/2014/main" id="{6B2857DB-936C-4659-8F34-815A93175A9D}"/>
              </a:ext>
            </a:extLst>
          </p:cNvPr>
          <p:cNvSpPr>
            <a:spLocks noGrp="1" noChangeArrowheads="1"/>
          </p:cNvSpPr>
          <p:nvPr>
            <p:ph type="body" idx="1"/>
          </p:nvPr>
        </p:nvSpPr>
        <p:spPr/>
        <p:txBody>
          <a:bodyPr/>
          <a:lstStyle/>
          <a:p>
            <a:pPr marL="533400" indent="-533400">
              <a:lnSpc>
                <a:spcPct val="200000"/>
              </a:lnSpc>
            </a:pPr>
            <a:r>
              <a:rPr lang="en-US" altLang="en-US" dirty="0"/>
              <a:t>Given two problems A, B, we say that A is </a:t>
            </a:r>
            <a:r>
              <a:rPr lang="en-US" altLang="en-US" dirty="0" err="1"/>
              <a:t>polynomially</a:t>
            </a:r>
            <a:r>
              <a:rPr lang="en-US" altLang="en-US" dirty="0"/>
              <a:t> </a:t>
            </a:r>
            <a:r>
              <a:rPr lang="en-US" altLang="en-US" b="1" dirty="0"/>
              <a:t>reducible</a:t>
            </a:r>
            <a:r>
              <a:rPr lang="en-US" altLang="en-US" dirty="0"/>
              <a:t> to B (A </a:t>
            </a:r>
            <a:r>
              <a:rPr lang="en-US" altLang="en-US" dirty="0">
                <a:sym typeface="Symbol" panose="05050102010706020507" pitchFamily="18" charset="2"/>
              </a:rPr>
              <a:t></a:t>
            </a:r>
            <a:r>
              <a:rPr lang="en-US" altLang="en-US" baseline="-25000" dirty="0">
                <a:sym typeface="Symbol" panose="05050102010706020507" pitchFamily="18" charset="2"/>
              </a:rPr>
              <a:t>p</a:t>
            </a:r>
            <a:r>
              <a:rPr lang="en-US" altLang="en-US" dirty="0">
                <a:sym typeface="Symbol" panose="05050102010706020507" pitchFamily="18" charset="2"/>
              </a:rPr>
              <a:t> B</a:t>
            </a:r>
            <a:r>
              <a:rPr lang="en-US" altLang="en-US" dirty="0"/>
              <a:t>) if:</a:t>
            </a:r>
          </a:p>
          <a:p>
            <a:pPr marL="914400" lvl="1" indent="-457200">
              <a:lnSpc>
                <a:spcPct val="200000"/>
              </a:lnSpc>
              <a:buFontTx/>
              <a:buAutoNum type="arabicPeriod"/>
            </a:pPr>
            <a:r>
              <a:rPr lang="en-US" altLang="en-US" dirty="0"/>
              <a:t>There exists a function </a:t>
            </a:r>
            <a:r>
              <a:rPr lang="en-US" altLang="en-US" dirty="0">
                <a:latin typeface="Monotype Corsiva" panose="03010101010201010101" pitchFamily="66" charset="0"/>
              </a:rPr>
              <a:t>f  </a:t>
            </a:r>
            <a:r>
              <a:rPr lang="en-US" altLang="en-US" dirty="0"/>
              <a:t>that converts the input of A to inputs of B in polynomial time</a:t>
            </a:r>
          </a:p>
          <a:p>
            <a:pPr marL="914400" lvl="1" indent="-457200">
              <a:lnSpc>
                <a:spcPct val="200000"/>
              </a:lnSpc>
              <a:buFontTx/>
              <a:buAutoNum type="arabicPeriod"/>
            </a:pPr>
            <a:r>
              <a:rPr lang="en-US" altLang="en-US" dirty="0"/>
              <a:t>A(</a:t>
            </a:r>
            <a:r>
              <a:rPr lang="en-US" altLang="en-US" dirty="0" err="1"/>
              <a:t>i</a:t>
            </a:r>
            <a:r>
              <a:rPr lang="en-US" altLang="en-US" dirty="0"/>
              <a:t>) = YES </a:t>
            </a:r>
            <a:r>
              <a:rPr lang="en-US" altLang="en-US" dirty="0">
                <a:sym typeface="Symbol" panose="05050102010706020507" pitchFamily="18" charset="2"/>
              </a:rPr>
              <a:t> B(f(</a:t>
            </a:r>
            <a:r>
              <a:rPr lang="en-US" altLang="en-US" dirty="0" err="1">
                <a:sym typeface="Symbol" panose="05050102010706020507" pitchFamily="18" charset="2"/>
              </a:rPr>
              <a:t>i</a:t>
            </a:r>
            <a:r>
              <a:rPr lang="en-US" altLang="en-US" dirty="0">
                <a:sym typeface="Symbol" panose="05050102010706020507" pitchFamily="18" charset="2"/>
              </a:rPr>
              <a:t>)) = YES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a:extLst>
              <a:ext uri="{FF2B5EF4-FFF2-40B4-BE49-F238E27FC236}">
                <a16:creationId xmlns:a16="http://schemas.microsoft.com/office/drawing/2014/main" id="{E75FDC9E-8E00-4E63-90DC-4251310215BB}"/>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24</a:t>
            </a:fld>
            <a:endParaRPr lang="en-US" altLang="en-US"/>
          </a:p>
        </p:txBody>
      </p:sp>
      <p:sp>
        <p:nvSpPr>
          <p:cNvPr id="854018" name="Rectangle 2">
            <a:extLst>
              <a:ext uri="{FF2B5EF4-FFF2-40B4-BE49-F238E27FC236}">
                <a16:creationId xmlns:a16="http://schemas.microsoft.com/office/drawing/2014/main" id="{AEA753E9-25E0-408A-8F04-5587F41B2AD4}"/>
              </a:ext>
            </a:extLst>
          </p:cNvPr>
          <p:cNvSpPr>
            <a:spLocks noGrp="1" noChangeArrowheads="1"/>
          </p:cNvSpPr>
          <p:nvPr>
            <p:ph type="title"/>
          </p:nvPr>
        </p:nvSpPr>
        <p:spPr>
          <a:xfrm>
            <a:off x="1371600" y="273600"/>
            <a:ext cx="7314840" cy="1144800"/>
          </a:xfrm>
        </p:spPr>
        <p:txBody>
          <a:bodyPr/>
          <a:lstStyle/>
          <a:p>
            <a:r>
              <a:rPr lang="en-US" altLang="en-US" b="1" dirty="0"/>
              <a:t>NP-Completeness (formally)</a:t>
            </a:r>
          </a:p>
        </p:txBody>
      </p:sp>
      <p:sp>
        <p:nvSpPr>
          <p:cNvPr id="854019" name="Rectangle 3">
            <a:extLst>
              <a:ext uri="{FF2B5EF4-FFF2-40B4-BE49-F238E27FC236}">
                <a16:creationId xmlns:a16="http://schemas.microsoft.com/office/drawing/2014/main" id="{37DC8944-AC10-4D2A-8F9F-FFEB7AEA9F47}"/>
              </a:ext>
            </a:extLst>
          </p:cNvPr>
          <p:cNvSpPr>
            <a:spLocks noGrp="1" noChangeArrowheads="1"/>
          </p:cNvSpPr>
          <p:nvPr>
            <p:ph type="body" idx="1"/>
          </p:nvPr>
        </p:nvSpPr>
        <p:spPr>
          <a:xfrm>
            <a:off x="461913" y="1418400"/>
            <a:ext cx="8229240" cy="4753800"/>
          </a:xfrm>
        </p:spPr>
        <p:txBody>
          <a:bodyPr>
            <a:normAutofit fontScale="92500" lnSpcReduction="10000"/>
          </a:bodyPr>
          <a:lstStyle/>
          <a:p>
            <a:pPr>
              <a:lnSpc>
                <a:spcPct val="150000"/>
              </a:lnSpc>
            </a:pPr>
            <a:r>
              <a:rPr lang="en-US" altLang="en-US" sz="2400" dirty="0"/>
              <a:t>A problem B is </a:t>
            </a:r>
            <a:r>
              <a:rPr lang="en-US" altLang="en-US" sz="2400" b="1" dirty="0"/>
              <a:t>NP-complete</a:t>
            </a:r>
            <a:r>
              <a:rPr lang="en-US" altLang="en-US" sz="2400" dirty="0"/>
              <a:t> if:</a:t>
            </a:r>
          </a:p>
          <a:p>
            <a:pPr>
              <a:lnSpc>
                <a:spcPct val="150000"/>
              </a:lnSpc>
              <a:buFontTx/>
              <a:buNone/>
            </a:pPr>
            <a:r>
              <a:rPr lang="en-US" altLang="en-US" sz="2400" dirty="0"/>
              <a:t>		(1) B </a:t>
            </a:r>
            <a:r>
              <a:rPr lang="en-US" altLang="en-US" sz="2400" dirty="0">
                <a:sym typeface="Symbol" panose="05050102010706020507" pitchFamily="18" charset="2"/>
              </a:rPr>
              <a:t></a:t>
            </a:r>
            <a:r>
              <a:rPr lang="en-US" altLang="en-US" sz="2400" dirty="0"/>
              <a:t> </a:t>
            </a:r>
            <a:r>
              <a:rPr lang="en-US" altLang="en-US" sz="2400" b="1" dirty="0"/>
              <a:t>NP</a:t>
            </a:r>
          </a:p>
          <a:p>
            <a:pPr>
              <a:lnSpc>
                <a:spcPct val="150000"/>
              </a:lnSpc>
              <a:buFontTx/>
              <a:buNone/>
            </a:pPr>
            <a:r>
              <a:rPr lang="en-US" altLang="en-US" sz="2400" dirty="0"/>
              <a:t>		(2) A </a:t>
            </a:r>
            <a:r>
              <a:rPr lang="en-US" altLang="en-US" sz="2400" dirty="0">
                <a:sym typeface="Symbol" panose="05050102010706020507" pitchFamily="18" charset="2"/>
              </a:rPr>
              <a:t></a:t>
            </a:r>
            <a:r>
              <a:rPr lang="en-US" altLang="en-US" sz="2400" baseline="-25000" dirty="0">
                <a:sym typeface="Symbol" panose="05050102010706020507" pitchFamily="18" charset="2"/>
              </a:rPr>
              <a:t>p</a:t>
            </a:r>
            <a:r>
              <a:rPr lang="en-US" altLang="en-US" sz="2400" dirty="0">
                <a:sym typeface="Symbol" panose="05050102010706020507" pitchFamily="18" charset="2"/>
              </a:rPr>
              <a:t> B</a:t>
            </a:r>
            <a:r>
              <a:rPr lang="en-US" altLang="en-US" sz="2400" dirty="0"/>
              <a:t> for all A </a:t>
            </a:r>
            <a:r>
              <a:rPr lang="en-US" altLang="en-US" sz="2400" dirty="0">
                <a:sym typeface="Symbol" panose="05050102010706020507" pitchFamily="18" charset="2"/>
              </a:rPr>
              <a:t></a:t>
            </a:r>
            <a:r>
              <a:rPr lang="en-US" altLang="en-US" sz="2400" dirty="0"/>
              <a:t> </a:t>
            </a:r>
            <a:r>
              <a:rPr lang="en-US" altLang="en-US" sz="2400" b="1" dirty="0"/>
              <a:t>NP</a:t>
            </a:r>
          </a:p>
          <a:p>
            <a:pPr>
              <a:lnSpc>
                <a:spcPct val="150000"/>
              </a:lnSpc>
            </a:pPr>
            <a:r>
              <a:rPr lang="en-US" altLang="en-US" sz="2400" dirty="0"/>
              <a:t>If B satisfies only property (2) we say that B is </a:t>
            </a:r>
            <a:r>
              <a:rPr lang="en-US" altLang="en-US" sz="2400" b="1" dirty="0"/>
              <a:t>NP-hard</a:t>
            </a:r>
            <a:endParaRPr lang="en-US" altLang="en-US" sz="2400" dirty="0"/>
          </a:p>
          <a:p>
            <a:pPr>
              <a:lnSpc>
                <a:spcPct val="150000"/>
              </a:lnSpc>
            </a:pPr>
            <a:endParaRPr lang="en-US" altLang="en-US" sz="2400" dirty="0"/>
          </a:p>
          <a:p>
            <a:pPr>
              <a:lnSpc>
                <a:spcPct val="150000"/>
              </a:lnSpc>
            </a:pPr>
            <a:r>
              <a:rPr lang="en-US" altLang="en-US" sz="2400" dirty="0"/>
              <a:t>No polynomial time algorithm has been discovered for an </a:t>
            </a:r>
            <a:r>
              <a:rPr lang="en-US" altLang="en-US" sz="2400" b="1" dirty="0"/>
              <a:t>NP-Complete</a:t>
            </a:r>
            <a:r>
              <a:rPr lang="en-US" altLang="en-US" sz="2400" dirty="0"/>
              <a:t> problem</a:t>
            </a:r>
          </a:p>
          <a:p>
            <a:pPr>
              <a:lnSpc>
                <a:spcPct val="150000"/>
              </a:lnSpc>
            </a:pPr>
            <a:endParaRPr lang="en-US" altLang="en-US" sz="2400" dirty="0"/>
          </a:p>
          <a:p>
            <a:pPr>
              <a:lnSpc>
                <a:spcPct val="150000"/>
              </a:lnSpc>
            </a:pPr>
            <a:r>
              <a:rPr lang="en-US" altLang="en-US" sz="2400" dirty="0"/>
              <a:t>No one has ever proven that no polynomial time algorithm can exist for any </a:t>
            </a:r>
            <a:r>
              <a:rPr lang="en-US" altLang="en-US" sz="2400" b="1" dirty="0"/>
              <a:t>NP-Complete</a:t>
            </a:r>
            <a:r>
              <a:rPr lang="en-US" altLang="en-US" sz="2400" dirty="0"/>
              <a:t> problem</a:t>
            </a:r>
          </a:p>
        </p:txBody>
      </p:sp>
      <p:sp>
        <p:nvSpPr>
          <p:cNvPr id="854021" name="Freeform 5">
            <a:extLst>
              <a:ext uri="{FF2B5EF4-FFF2-40B4-BE49-F238E27FC236}">
                <a16:creationId xmlns:a16="http://schemas.microsoft.com/office/drawing/2014/main" id="{2DFF1933-2F82-4269-8162-5047CBFEC74A}"/>
              </a:ext>
            </a:extLst>
          </p:cNvPr>
          <p:cNvSpPr>
            <a:spLocks/>
          </p:cNvSpPr>
          <p:nvPr/>
        </p:nvSpPr>
        <p:spPr bwMode="auto">
          <a:xfrm>
            <a:off x="5784850" y="1365250"/>
            <a:ext cx="2108200" cy="1517650"/>
          </a:xfrm>
          <a:custGeom>
            <a:avLst/>
            <a:gdLst>
              <a:gd name="T0" fmla="*/ 451 w 1328"/>
              <a:gd name="T1" fmla="*/ 16 h 956"/>
              <a:gd name="T2" fmla="*/ 345 w 1328"/>
              <a:gd name="T3" fmla="*/ 30 h 956"/>
              <a:gd name="T4" fmla="*/ 288 w 1328"/>
              <a:gd name="T5" fmla="*/ 44 h 956"/>
              <a:gd name="T6" fmla="*/ 206 w 1328"/>
              <a:gd name="T7" fmla="*/ 92 h 956"/>
              <a:gd name="T8" fmla="*/ 144 w 1328"/>
              <a:gd name="T9" fmla="*/ 198 h 956"/>
              <a:gd name="T10" fmla="*/ 129 w 1328"/>
              <a:gd name="T11" fmla="*/ 275 h 956"/>
              <a:gd name="T12" fmla="*/ 86 w 1328"/>
              <a:gd name="T13" fmla="*/ 323 h 956"/>
              <a:gd name="T14" fmla="*/ 19 w 1328"/>
              <a:gd name="T15" fmla="*/ 409 h 956"/>
              <a:gd name="T16" fmla="*/ 0 w 1328"/>
              <a:gd name="T17" fmla="*/ 476 h 956"/>
              <a:gd name="T18" fmla="*/ 33 w 1328"/>
              <a:gd name="T19" fmla="*/ 587 h 956"/>
              <a:gd name="T20" fmla="*/ 86 w 1328"/>
              <a:gd name="T21" fmla="*/ 630 h 956"/>
              <a:gd name="T22" fmla="*/ 110 w 1328"/>
              <a:gd name="T23" fmla="*/ 664 h 956"/>
              <a:gd name="T24" fmla="*/ 235 w 1328"/>
              <a:gd name="T25" fmla="*/ 740 h 956"/>
              <a:gd name="T26" fmla="*/ 374 w 1328"/>
              <a:gd name="T27" fmla="*/ 788 h 956"/>
              <a:gd name="T28" fmla="*/ 432 w 1328"/>
              <a:gd name="T29" fmla="*/ 808 h 956"/>
              <a:gd name="T30" fmla="*/ 465 w 1328"/>
              <a:gd name="T31" fmla="*/ 817 h 956"/>
              <a:gd name="T32" fmla="*/ 557 w 1328"/>
              <a:gd name="T33" fmla="*/ 856 h 956"/>
              <a:gd name="T34" fmla="*/ 600 w 1328"/>
              <a:gd name="T35" fmla="*/ 870 h 956"/>
              <a:gd name="T36" fmla="*/ 696 w 1328"/>
              <a:gd name="T37" fmla="*/ 889 h 956"/>
              <a:gd name="T38" fmla="*/ 787 w 1328"/>
              <a:gd name="T39" fmla="*/ 913 h 956"/>
              <a:gd name="T40" fmla="*/ 845 w 1328"/>
              <a:gd name="T41" fmla="*/ 937 h 956"/>
              <a:gd name="T42" fmla="*/ 888 w 1328"/>
              <a:gd name="T43" fmla="*/ 956 h 956"/>
              <a:gd name="T44" fmla="*/ 1041 w 1328"/>
              <a:gd name="T45" fmla="*/ 937 h 956"/>
              <a:gd name="T46" fmla="*/ 1113 w 1328"/>
              <a:gd name="T47" fmla="*/ 904 h 956"/>
              <a:gd name="T48" fmla="*/ 1185 w 1328"/>
              <a:gd name="T49" fmla="*/ 856 h 956"/>
              <a:gd name="T50" fmla="*/ 1243 w 1328"/>
              <a:gd name="T51" fmla="*/ 764 h 956"/>
              <a:gd name="T52" fmla="*/ 1277 w 1328"/>
              <a:gd name="T53" fmla="*/ 702 h 956"/>
              <a:gd name="T54" fmla="*/ 1291 w 1328"/>
              <a:gd name="T55" fmla="*/ 664 h 956"/>
              <a:gd name="T56" fmla="*/ 1310 w 1328"/>
              <a:gd name="T57" fmla="*/ 592 h 956"/>
              <a:gd name="T58" fmla="*/ 1214 w 1328"/>
              <a:gd name="T59" fmla="*/ 260 h 956"/>
              <a:gd name="T60" fmla="*/ 1142 w 1328"/>
              <a:gd name="T61" fmla="*/ 198 h 956"/>
              <a:gd name="T62" fmla="*/ 1094 w 1328"/>
              <a:gd name="T63" fmla="*/ 150 h 956"/>
              <a:gd name="T64" fmla="*/ 1032 w 1328"/>
              <a:gd name="T65" fmla="*/ 102 h 956"/>
              <a:gd name="T66" fmla="*/ 883 w 1328"/>
              <a:gd name="T67" fmla="*/ 40 h 956"/>
              <a:gd name="T68" fmla="*/ 691 w 1328"/>
              <a:gd name="T69" fmla="*/ 25 h 956"/>
              <a:gd name="T70" fmla="*/ 451 w 1328"/>
              <a:gd name="T71" fmla="*/ 1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8" h="956">
                <a:moveTo>
                  <a:pt x="451" y="16"/>
                </a:moveTo>
                <a:cubicBezTo>
                  <a:pt x="400" y="19"/>
                  <a:pt x="386" y="20"/>
                  <a:pt x="345" y="30"/>
                </a:cubicBezTo>
                <a:cubicBezTo>
                  <a:pt x="326" y="35"/>
                  <a:pt x="288" y="44"/>
                  <a:pt x="288" y="44"/>
                </a:cubicBezTo>
                <a:cubicBezTo>
                  <a:pt x="261" y="61"/>
                  <a:pt x="235" y="78"/>
                  <a:pt x="206" y="92"/>
                </a:cubicBezTo>
                <a:cubicBezTo>
                  <a:pt x="175" y="125"/>
                  <a:pt x="160" y="156"/>
                  <a:pt x="144" y="198"/>
                </a:cubicBezTo>
                <a:cubicBezTo>
                  <a:pt x="141" y="222"/>
                  <a:pt x="140" y="252"/>
                  <a:pt x="129" y="275"/>
                </a:cubicBezTo>
                <a:cubicBezTo>
                  <a:pt x="119" y="296"/>
                  <a:pt x="103" y="308"/>
                  <a:pt x="86" y="323"/>
                </a:cubicBezTo>
                <a:cubicBezTo>
                  <a:pt x="59" y="346"/>
                  <a:pt x="35" y="378"/>
                  <a:pt x="19" y="409"/>
                </a:cubicBezTo>
                <a:cubicBezTo>
                  <a:pt x="14" y="432"/>
                  <a:pt x="6" y="453"/>
                  <a:pt x="0" y="476"/>
                </a:cubicBezTo>
                <a:cubicBezTo>
                  <a:pt x="3" y="513"/>
                  <a:pt x="7" y="557"/>
                  <a:pt x="33" y="587"/>
                </a:cubicBezTo>
                <a:cubicBezTo>
                  <a:pt x="50" y="607"/>
                  <a:pt x="69" y="613"/>
                  <a:pt x="86" y="630"/>
                </a:cubicBezTo>
                <a:cubicBezTo>
                  <a:pt x="96" y="640"/>
                  <a:pt x="100" y="655"/>
                  <a:pt x="110" y="664"/>
                </a:cubicBezTo>
                <a:cubicBezTo>
                  <a:pt x="143" y="694"/>
                  <a:pt x="193" y="728"/>
                  <a:pt x="235" y="740"/>
                </a:cubicBezTo>
                <a:cubicBezTo>
                  <a:pt x="262" y="759"/>
                  <a:pt x="341" y="784"/>
                  <a:pt x="374" y="788"/>
                </a:cubicBezTo>
                <a:cubicBezTo>
                  <a:pt x="393" y="795"/>
                  <a:pt x="413" y="803"/>
                  <a:pt x="432" y="808"/>
                </a:cubicBezTo>
                <a:cubicBezTo>
                  <a:pt x="443" y="811"/>
                  <a:pt x="465" y="817"/>
                  <a:pt x="465" y="817"/>
                </a:cubicBezTo>
                <a:cubicBezTo>
                  <a:pt x="487" y="832"/>
                  <a:pt x="531" y="850"/>
                  <a:pt x="557" y="856"/>
                </a:cubicBezTo>
                <a:cubicBezTo>
                  <a:pt x="575" y="867"/>
                  <a:pt x="579" y="877"/>
                  <a:pt x="600" y="870"/>
                </a:cubicBezTo>
                <a:cubicBezTo>
                  <a:pt x="633" y="881"/>
                  <a:pt x="661" y="885"/>
                  <a:pt x="696" y="889"/>
                </a:cubicBezTo>
                <a:cubicBezTo>
                  <a:pt x="724" y="896"/>
                  <a:pt x="762" y="900"/>
                  <a:pt x="787" y="913"/>
                </a:cubicBezTo>
                <a:cubicBezTo>
                  <a:pt x="831" y="935"/>
                  <a:pt x="811" y="929"/>
                  <a:pt x="845" y="937"/>
                </a:cubicBezTo>
                <a:cubicBezTo>
                  <a:pt x="860" y="947"/>
                  <a:pt x="871" y="951"/>
                  <a:pt x="888" y="956"/>
                </a:cubicBezTo>
                <a:cubicBezTo>
                  <a:pt x="959" y="953"/>
                  <a:pt x="980" y="951"/>
                  <a:pt x="1041" y="937"/>
                </a:cubicBezTo>
                <a:cubicBezTo>
                  <a:pt x="1059" y="920"/>
                  <a:pt x="1088" y="909"/>
                  <a:pt x="1113" y="904"/>
                </a:cubicBezTo>
                <a:cubicBezTo>
                  <a:pt x="1137" y="888"/>
                  <a:pt x="1158" y="869"/>
                  <a:pt x="1185" y="856"/>
                </a:cubicBezTo>
                <a:cubicBezTo>
                  <a:pt x="1202" y="823"/>
                  <a:pt x="1222" y="794"/>
                  <a:pt x="1243" y="764"/>
                </a:cubicBezTo>
                <a:cubicBezTo>
                  <a:pt x="1256" y="745"/>
                  <a:pt x="1277" y="702"/>
                  <a:pt x="1277" y="702"/>
                </a:cubicBezTo>
                <a:cubicBezTo>
                  <a:pt x="1287" y="643"/>
                  <a:pt x="1273" y="705"/>
                  <a:pt x="1291" y="664"/>
                </a:cubicBezTo>
                <a:cubicBezTo>
                  <a:pt x="1300" y="642"/>
                  <a:pt x="1303" y="615"/>
                  <a:pt x="1310" y="592"/>
                </a:cubicBezTo>
                <a:cubicBezTo>
                  <a:pt x="1328" y="472"/>
                  <a:pt x="1293" y="352"/>
                  <a:pt x="1214" y="260"/>
                </a:cubicBezTo>
                <a:cubicBezTo>
                  <a:pt x="1193" y="236"/>
                  <a:pt x="1164" y="220"/>
                  <a:pt x="1142" y="198"/>
                </a:cubicBezTo>
                <a:cubicBezTo>
                  <a:pt x="1125" y="181"/>
                  <a:pt x="1115" y="164"/>
                  <a:pt x="1094" y="150"/>
                </a:cubicBezTo>
                <a:cubicBezTo>
                  <a:pt x="1087" y="130"/>
                  <a:pt x="1053" y="110"/>
                  <a:pt x="1032" y="102"/>
                </a:cubicBezTo>
                <a:cubicBezTo>
                  <a:pt x="988" y="69"/>
                  <a:pt x="937" y="49"/>
                  <a:pt x="883" y="40"/>
                </a:cubicBezTo>
                <a:cubicBezTo>
                  <a:pt x="828" y="20"/>
                  <a:pt x="737" y="27"/>
                  <a:pt x="691" y="25"/>
                </a:cubicBezTo>
                <a:cubicBezTo>
                  <a:pt x="615" y="15"/>
                  <a:pt x="526" y="0"/>
                  <a:pt x="451" y="1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54022" name="Freeform 6">
            <a:extLst>
              <a:ext uri="{FF2B5EF4-FFF2-40B4-BE49-F238E27FC236}">
                <a16:creationId xmlns:a16="http://schemas.microsoft.com/office/drawing/2014/main" id="{32F02BA9-94A4-405D-A306-82BB8E8F92B4}"/>
              </a:ext>
            </a:extLst>
          </p:cNvPr>
          <p:cNvSpPr>
            <a:spLocks/>
          </p:cNvSpPr>
          <p:nvPr/>
        </p:nvSpPr>
        <p:spPr bwMode="auto">
          <a:xfrm>
            <a:off x="6099175" y="1504950"/>
            <a:ext cx="755650" cy="682625"/>
          </a:xfrm>
          <a:custGeom>
            <a:avLst/>
            <a:gdLst>
              <a:gd name="T0" fmla="*/ 120 w 476"/>
              <a:gd name="T1" fmla="*/ 27 h 430"/>
              <a:gd name="T2" fmla="*/ 62 w 476"/>
              <a:gd name="T3" fmla="*/ 75 h 430"/>
              <a:gd name="T4" fmla="*/ 14 w 476"/>
              <a:gd name="T5" fmla="*/ 147 h 430"/>
              <a:gd name="T6" fmla="*/ 0 w 476"/>
              <a:gd name="T7" fmla="*/ 204 h 430"/>
              <a:gd name="T8" fmla="*/ 5 w 476"/>
              <a:gd name="T9" fmla="*/ 267 h 430"/>
              <a:gd name="T10" fmla="*/ 29 w 476"/>
              <a:gd name="T11" fmla="*/ 315 h 430"/>
              <a:gd name="T12" fmla="*/ 125 w 476"/>
              <a:gd name="T13" fmla="*/ 430 h 430"/>
              <a:gd name="T14" fmla="*/ 178 w 476"/>
              <a:gd name="T15" fmla="*/ 420 h 430"/>
              <a:gd name="T16" fmla="*/ 235 w 476"/>
              <a:gd name="T17" fmla="*/ 377 h 430"/>
              <a:gd name="T18" fmla="*/ 269 w 476"/>
              <a:gd name="T19" fmla="*/ 339 h 430"/>
              <a:gd name="T20" fmla="*/ 312 w 476"/>
              <a:gd name="T21" fmla="*/ 267 h 430"/>
              <a:gd name="T22" fmla="*/ 437 w 476"/>
              <a:gd name="T23" fmla="*/ 224 h 430"/>
              <a:gd name="T24" fmla="*/ 475 w 476"/>
              <a:gd name="T25" fmla="*/ 176 h 430"/>
              <a:gd name="T26" fmla="*/ 470 w 476"/>
              <a:gd name="T27" fmla="*/ 123 h 430"/>
              <a:gd name="T28" fmla="*/ 456 w 476"/>
              <a:gd name="T29" fmla="*/ 118 h 430"/>
              <a:gd name="T30" fmla="*/ 389 w 476"/>
              <a:gd name="T31" fmla="*/ 70 h 430"/>
              <a:gd name="T32" fmla="*/ 274 w 476"/>
              <a:gd name="T33" fmla="*/ 22 h 430"/>
              <a:gd name="T34" fmla="*/ 182 w 476"/>
              <a:gd name="T35" fmla="*/ 12 h 430"/>
              <a:gd name="T36" fmla="*/ 120 w 476"/>
              <a:gd name="T37" fmla="*/ 36 h 430"/>
              <a:gd name="T38" fmla="*/ 120 w 476"/>
              <a:gd name="T39" fmla="*/ 2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6" h="430">
                <a:moveTo>
                  <a:pt x="120" y="27"/>
                </a:moveTo>
                <a:cubicBezTo>
                  <a:pt x="103" y="44"/>
                  <a:pt x="83" y="61"/>
                  <a:pt x="62" y="75"/>
                </a:cubicBezTo>
                <a:cubicBezTo>
                  <a:pt x="45" y="99"/>
                  <a:pt x="28" y="121"/>
                  <a:pt x="14" y="147"/>
                </a:cubicBezTo>
                <a:cubicBezTo>
                  <a:pt x="10" y="166"/>
                  <a:pt x="4" y="185"/>
                  <a:pt x="0" y="204"/>
                </a:cubicBezTo>
                <a:cubicBezTo>
                  <a:pt x="2" y="225"/>
                  <a:pt x="1" y="246"/>
                  <a:pt x="5" y="267"/>
                </a:cubicBezTo>
                <a:cubicBezTo>
                  <a:pt x="8" y="283"/>
                  <a:pt x="21" y="301"/>
                  <a:pt x="29" y="315"/>
                </a:cubicBezTo>
                <a:cubicBezTo>
                  <a:pt x="55" y="362"/>
                  <a:pt x="76" y="404"/>
                  <a:pt x="125" y="430"/>
                </a:cubicBezTo>
                <a:cubicBezTo>
                  <a:pt x="128" y="430"/>
                  <a:pt x="168" y="427"/>
                  <a:pt x="178" y="420"/>
                </a:cubicBezTo>
                <a:cubicBezTo>
                  <a:pt x="199" y="406"/>
                  <a:pt x="211" y="386"/>
                  <a:pt x="235" y="377"/>
                </a:cubicBezTo>
                <a:cubicBezTo>
                  <a:pt x="242" y="358"/>
                  <a:pt x="252" y="349"/>
                  <a:pt x="269" y="339"/>
                </a:cubicBezTo>
                <a:cubicBezTo>
                  <a:pt x="275" y="309"/>
                  <a:pt x="280" y="278"/>
                  <a:pt x="312" y="267"/>
                </a:cubicBezTo>
                <a:cubicBezTo>
                  <a:pt x="345" y="232"/>
                  <a:pt x="391" y="228"/>
                  <a:pt x="437" y="224"/>
                </a:cubicBezTo>
                <a:cubicBezTo>
                  <a:pt x="456" y="211"/>
                  <a:pt x="465" y="197"/>
                  <a:pt x="475" y="176"/>
                </a:cubicBezTo>
                <a:cubicBezTo>
                  <a:pt x="473" y="158"/>
                  <a:pt x="476" y="140"/>
                  <a:pt x="470" y="123"/>
                </a:cubicBezTo>
                <a:cubicBezTo>
                  <a:pt x="468" y="118"/>
                  <a:pt x="460" y="121"/>
                  <a:pt x="456" y="118"/>
                </a:cubicBezTo>
                <a:cubicBezTo>
                  <a:pt x="432" y="98"/>
                  <a:pt x="422" y="79"/>
                  <a:pt x="389" y="70"/>
                </a:cubicBezTo>
                <a:cubicBezTo>
                  <a:pt x="352" y="43"/>
                  <a:pt x="318" y="31"/>
                  <a:pt x="274" y="22"/>
                </a:cubicBezTo>
                <a:cubicBezTo>
                  <a:pt x="241" y="0"/>
                  <a:pt x="231" y="9"/>
                  <a:pt x="182" y="12"/>
                </a:cubicBezTo>
                <a:cubicBezTo>
                  <a:pt x="169" y="17"/>
                  <a:pt x="132" y="40"/>
                  <a:pt x="120" y="36"/>
                </a:cubicBezTo>
                <a:cubicBezTo>
                  <a:pt x="117" y="35"/>
                  <a:pt x="120" y="30"/>
                  <a:pt x="120" y="27"/>
                </a:cubicBez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54023" name="Text Box 7">
            <a:extLst>
              <a:ext uri="{FF2B5EF4-FFF2-40B4-BE49-F238E27FC236}">
                <a16:creationId xmlns:a16="http://schemas.microsoft.com/office/drawing/2014/main" id="{FA7C68B3-9F61-4490-A9A1-22CBAF2D99AB}"/>
              </a:ext>
            </a:extLst>
          </p:cNvPr>
          <p:cNvSpPr txBox="1">
            <a:spLocks noChangeArrowheads="1"/>
          </p:cNvSpPr>
          <p:nvPr/>
        </p:nvSpPr>
        <p:spPr bwMode="auto">
          <a:xfrm>
            <a:off x="6219825" y="16367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t>
            </a:r>
          </a:p>
        </p:txBody>
      </p:sp>
      <p:sp>
        <p:nvSpPr>
          <p:cNvPr id="854024" name="Text Box 8">
            <a:extLst>
              <a:ext uri="{FF2B5EF4-FFF2-40B4-BE49-F238E27FC236}">
                <a16:creationId xmlns:a16="http://schemas.microsoft.com/office/drawing/2014/main" id="{1CC105AF-0E1B-4F5F-BCBA-90ED27637A74}"/>
              </a:ext>
            </a:extLst>
          </p:cNvPr>
          <p:cNvSpPr txBox="1">
            <a:spLocks noChangeArrowheads="1"/>
          </p:cNvSpPr>
          <p:nvPr/>
        </p:nvSpPr>
        <p:spPr bwMode="auto">
          <a:xfrm>
            <a:off x="6375400" y="22987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NP</a:t>
            </a:r>
          </a:p>
        </p:txBody>
      </p:sp>
      <p:sp>
        <p:nvSpPr>
          <p:cNvPr id="854025" name="Oval 9">
            <a:extLst>
              <a:ext uri="{FF2B5EF4-FFF2-40B4-BE49-F238E27FC236}">
                <a16:creationId xmlns:a16="http://schemas.microsoft.com/office/drawing/2014/main" id="{737AAC05-E803-4704-8EBB-4DEB683D0DE3}"/>
              </a:ext>
            </a:extLst>
          </p:cNvPr>
          <p:cNvSpPr>
            <a:spLocks noChangeArrowheads="1"/>
          </p:cNvSpPr>
          <p:nvPr/>
        </p:nvSpPr>
        <p:spPr bwMode="auto">
          <a:xfrm>
            <a:off x="7110413" y="2044700"/>
            <a:ext cx="573087" cy="373063"/>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54026" name="Text Box 10">
            <a:extLst>
              <a:ext uri="{FF2B5EF4-FFF2-40B4-BE49-F238E27FC236}">
                <a16:creationId xmlns:a16="http://schemas.microsoft.com/office/drawing/2014/main" id="{70CFD832-8810-49A8-AF14-F14647060B12}"/>
              </a:ext>
            </a:extLst>
          </p:cNvPr>
          <p:cNvSpPr txBox="1">
            <a:spLocks noChangeArrowheads="1"/>
          </p:cNvSpPr>
          <p:nvPr/>
        </p:nvSpPr>
        <p:spPr bwMode="auto">
          <a:xfrm>
            <a:off x="6715125" y="2059005"/>
            <a:ext cx="150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NP-complete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752FA849-4D1C-46ED-B01A-F186FF01D18E}"/>
              </a:ext>
            </a:extLst>
          </p:cNvPr>
          <p:cNvSpPr>
            <a:spLocks noGrp="1" noChangeArrowheads="1"/>
          </p:cNvSpPr>
          <p:nvPr>
            <p:ph type="title"/>
          </p:nvPr>
        </p:nvSpPr>
        <p:spPr>
          <a:xfrm>
            <a:off x="1143000" y="273600"/>
            <a:ext cx="7543440" cy="1144800"/>
          </a:xfrm>
        </p:spPr>
        <p:txBody>
          <a:bodyPr/>
          <a:lstStyle/>
          <a:p>
            <a:r>
              <a:rPr lang="en-US" altLang="en-US" b="1" dirty="0"/>
              <a:t>Polynomial-Time Reducibility</a:t>
            </a:r>
            <a:endParaRPr lang="en-CA" altLang="en-US" b="1" dirty="0"/>
          </a:p>
        </p:txBody>
      </p:sp>
      <p:sp>
        <p:nvSpPr>
          <p:cNvPr id="80899" name="Rectangle 3">
            <a:extLst>
              <a:ext uri="{FF2B5EF4-FFF2-40B4-BE49-F238E27FC236}">
                <a16:creationId xmlns:a16="http://schemas.microsoft.com/office/drawing/2014/main" id="{2F4DB421-FCDE-4EAB-9999-A0CE98244140}"/>
              </a:ext>
            </a:extLst>
          </p:cNvPr>
          <p:cNvSpPr>
            <a:spLocks noGrp="1" noChangeArrowheads="1"/>
          </p:cNvSpPr>
          <p:nvPr>
            <p:ph type="body" idx="1"/>
          </p:nvPr>
        </p:nvSpPr>
        <p:spPr>
          <a:xfrm>
            <a:off x="457200" y="1600200"/>
            <a:ext cx="8229600" cy="4637088"/>
          </a:xfrm>
        </p:spPr>
        <p:txBody>
          <a:bodyPr/>
          <a:lstStyle/>
          <a:p>
            <a:pPr>
              <a:lnSpc>
                <a:spcPct val="150000"/>
              </a:lnSpc>
            </a:pPr>
            <a:endParaRPr lang="en-US" altLang="en-US" dirty="0"/>
          </a:p>
          <a:p>
            <a:pPr>
              <a:lnSpc>
                <a:spcPct val="150000"/>
              </a:lnSpc>
            </a:pPr>
            <a:r>
              <a:rPr lang="en-US" altLang="en-US" dirty="0"/>
              <a:t>Language L is polynomial-time reducible to language M if there is a function computable in polynomial time that takes an input x of L and transforms it to an input f(x) of M, such that x is a member of L if and only if f(x) is a member of M.</a:t>
            </a:r>
          </a:p>
          <a:p>
            <a:pPr>
              <a:lnSpc>
                <a:spcPct val="150000"/>
              </a:lnSpc>
            </a:pPr>
            <a:endParaRPr lang="en-US" altLang="en-US" dirty="0"/>
          </a:p>
          <a:p>
            <a:pPr>
              <a:lnSpc>
                <a:spcPct val="150000"/>
              </a:lnSpc>
            </a:pPr>
            <a:r>
              <a:rPr lang="en-US" altLang="en-US" dirty="0"/>
              <a:t>Shorthand, </a:t>
            </a:r>
            <a:r>
              <a:rPr lang="en-US" altLang="en-US" b="1" i="1" dirty="0" err="1"/>
              <a:t>L</a:t>
            </a:r>
            <a:r>
              <a:rPr lang="en-US" altLang="en-US" b="1" i="1" baseline="30000" dirty="0" err="1"/>
              <a:t>poly</a:t>
            </a:r>
            <a:r>
              <a:rPr lang="en-US" altLang="en-US" b="1" i="1" baseline="30000" dirty="0"/>
              <a:t> </a:t>
            </a:r>
            <a:r>
              <a:rPr lang="en-US" altLang="en-US" b="1" i="1" dirty="0"/>
              <a:t>M </a:t>
            </a:r>
            <a:r>
              <a:rPr lang="en-US" altLang="en-US" dirty="0"/>
              <a:t>means L is polynomial-time reducible to M</a:t>
            </a:r>
            <a:endParaRPr lang="en-CA" altLang="en-US" dirty="0"/>
          </a:p>
        </p:txBody>
      </p:sp>
      <p:sp>
        <p:nvSpPr>
          <p:cNvPr id="80900" name="Text Box 4">
            <a:extLst>
              <a:ext uri="{FF2B5EF4-FFF2-40B4-BE49-F238E27FC236}">
                <a16:creationId xmlns:a16="http://schemas.microsoft.com/office/drawing/2014/main" id="{04CD841A-7562-470E-BD0A-ADEADB379E2F}"/>
              </a:ext>
            </a:extLst>
          </p:cNvPr>
          <p:cNvSpPr txBox="1">
            <a:spLocks noChangeArrowheads="1"/>
          </p:cNvSpPr>
          <p:nvPr/>
        </p:nvSpPr>
        <p:spPr bwMode="auto">
          <a:xfrm>
            <a:off x="1981200" y="4267200"/>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chemeClr val="tx1"/>
                </a:solidFill>
                <a:latin typeface="Wingdings 3" panose="05040102010807070707" pitchFamily="18" charset="2"/>
              </a:rPr>
              <a:t>¦</a:t>
            </a:r>
            <a:endParaRPr lang="en-CA"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0899">
                                            <p:txEl>
                                              <p:pRg st="3" end="3"/>
                                            </p:txEl>
                                          </p:spTgt>
                                        </p:tgtEl>
                                        <p:attrNameLst>
                                          <p:attrName>style.visibility</p:attrName>
                                        </p:attrNameLst>
                                      </p:cBhvr>
                                      <p:to>
                                        <p:strVal val="visible"/>
                                      </p:to>
                                    </p:set>
                                    <p:animEffect transition="in" filter="fade">
                                      <p:cBhvr>
                                        <p:cTn id="7" dur="2000"/>
                                        <p:tgtEl>
                                          <p:spTgt spid="80899">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900"/>
                                        </p:tgtEl>
                                        <p:attrNameLst>
                                          <p:attrName>style.visibility</p:attrName>
                                        </p:attrNameLst>
                                      </p:cBhvr>
                                      <p:to>
                                        <p:strVal val="visible"/>
                                      </p:to>
                                    </p:set>
                                    <p:animEffect transition="in" filter="fade">
                                      <p:cBhvr>
                                        <p:cTn id="10" dur="2000"/>
                                        <p:tgtEl>
                                          <p:spTgt spid="80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E5E1B88-F20D-49C4-84FB-7101EA2CDA61}"/>
              </a:ext>
            </a:extLst>
          </p:cNvPr>
          <p:cNvSpPr>
            <a:spLocks noGrp="1" noChangeArrowheads="1"/>
          </p:cNvSpPr>
          <p:nvPr>
            <p:ph type="title"/>
          </p:nvPr>
        </p:nvSpPr>
        <p:spPr>
          <a:xfrm>
            <a:off x="1217612" y="273600"/>
            <a:ext cx="7468827" cy="1144800"/>
          </a:xfrm>
        </p:spPr>
        <p:txBody>
          <a:bodyPr/>
          <a:lstStyle/>
          <a:p>
            <a:r>
              <a:rPr lang="en-US" altLang="en-US" b="1" dirty="0"/>
              <a:t>NP-Hard and NP-Complete</a:t>
            </a:r>
            <a:endParaRPr lang="en-CA" altLang="en-US" b="1" dirty="0"/>
          </a:p>
        </p:txBody>
      </p:sp>
      <p:sp>
        <p:nvSpPr>
          <p:cNvPr id="81923" name="Rectangle 3">
            <a:extLst>
              <a:ext uri="{FF2B5EF4-FFF2-40B4-BE49-F238E27FC236}">
                <a16:creationId xmlns:a16="http://schemas.microsoft.com/office/drawing/2014/main" id="{01C2E9A5-745A-4240-93E4-BA50C6D68FAC}"/>
              </a:ext>
            </a:extLst>
          </p:cNvPr>
          <p:cNvSpPr>
            <a:spLocks noGrp="1" noChangeArrowheads="1"/>
          </p:cNvSpPr>
          <p:nvPr>
            <p:ph type="body" idx="1"/>
          </p:nvPr>
        </p:nvSpPr>
        <p:spPr>
          <a:xfrm>
            <a:off x="457200" y="1600200"/>
            <a:ext cx="8229600" cy="4997450"/>
          </a:xfrm>
        </p:spPr>
        <p:txBody>
          <a:bodyPr/>
          <a:lstStyle/>
          <a:p>
            <a:r>
              <a:rPr lang="en-US" altLang="en-US" dirty="0"/>
              <a:t>Language M is NP-hard if every other language L in NP is polynomial-time reducible to M</a:t>
            </a:r>
          </a:p>
          <a:p>
            <a:endParaRPr lang="en-US" altLang="en-US" dirty="0"/>
          </a:p>
          <a:p>
            <a:r>
              <a:rPr lang="en-US" altLang="en-US" dirty="0"/>
              <a:t>For every L that is a member of NP, </a:t>
            </a:r>
            <a:r>
              <a:rPr lang="en-US" altLang="en-US" b="1" i="1" dirty="0" err="1"/>
              <a:t>L</a:t>
            </a:r>
            <a:r>
              <a:rPr lang="en-US" altLang="en-US" b="1" i="1" baseline="30000" dirty="0" err="1"/>
              <a:t>poly</a:t>
            </a:r>
            <a:r>
              <a:rPr lang="en-US" altLang="en-US" b="1" i="1" baseline="30000" dirty="0"/>
              <a:t> </a:t>
            </a:r>
            <a:r>
              <a:rPr lang="en-US" altLang="en-US" b="1" i="1" dirty="0"/>
              <a:t>M</a:t>
            </a:r>
          </a:p>
          <a:p>
            <a:endParaRPr lang="en-US" altLang="en-US" dirty="0"/>
          </a:p>
          <a:p>
            <a:r>
              <a:rPr lang="en-US" altLang="en-US" dirty="0"/>
              <a:t>If language M is NP-hard and also in the class of NP itself, then M is NP-complete</a:t>
            </a:r>
            <a:endParaRPr lang="en-CA" altLang="en-US" dirty="0"/>
          </a:p>
        </p:txBody>
      </p:sp>
      <p:sp>
        <p:nvSpPr>
          <p:cNvPr id="81924" name="Text Box 4">
            <a:extLst>
              <a:ext uri="{FF2B5EF4-FFF2-40B4-BE49-F238E27FC236}">
                <a16:creationId xmlns:a16="http://schemas.microsoft.com/office/drawing/2014/main" id="{544B7E90-8623-43F8-9C61-07F56252C11C}"/>
              </a:ext>
            </a:extLst>
          </p:cNvPr>
          <p:cNvSpPr txBox="1">
            <a:spLocks noChangeArrowheads="1"/>
          </p:cNvSpPr>
          <p:nvPr/>
        </p:nvSpPr>
        <p:spPr bwMode="auto">
          <a:xfrm>
            <a:off x="4495800" y="2514600"/>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chemeClr val="tx1"/>
                </a:solidFill>
                <a:latin typeface="Wingdings 3" panose="05040102010807070707" pitchFamily="18" charset="2"/>
              </a:rPr>
              <a:t>¦</a:t>
            </a:r>
            <a:endParaRPr lang="en-CA"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23">
                                            <p:txEl>
                                              <p:pRg st="2" end="2"/>
                                            </p:txEl>
                                          </p:spTgt>
                                        </p:tgtEl>
                                        <p:attrNameLst>
                                          <p:attrName>style.visibility</p:attrName>
                                        </p:attrNameLst>
                                      </p:cBhvr>
                                      <p:to>
                                        <p:strVal val="visible"/>
                                      </p:to>
                                    </p:set>
                                    <p:animEffect transition="in" filter="fade">
                                      <p:cBhvr>
                                        <p:cTn id="7" dur="2000"/>
                                        <p:tgtEl>
                                          <p:spTgt spid="8192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24"/>
                                        </p:tgtEl>
                                        <p:attrNameLst>
                                          <p:attrName>style.visibility</p:attrName>
                                        </p:attrNameLst>
                                      </p:cBhvr>
                                      <p:to>
                                        <p:strVal val="visible"/>
                                      </p:to>
                                    </p:set>
                                    <p:animEffect transition="in" filter="fade">
                                      <p:cBhvr>
                                        <p:cTn id="10" dur="2000"/>
                                        <p:tgtEl>
                                          <p:spTgt spid="819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1923">
                                            <p:txEl>
                                              <p:pRg st="4" end="4"/>
                                            </p:txEl>
                                          </p:spTgt>
                                        </p:tgtEl>
                                        <p:attrNameLst>
                                          <p:attrName>style.visibility</p:attrName>
                                        </p:attrNameLst>
                                      </p:cBhvr>
                                      <p:to>
                                        <p:strVal val="visible"/>
                                      </p:to>
                                    </p:set>
                                    <p:animEffect transition="in" filter="fade">
                                      <p:cBhvr>
                                        <p:cTn id="15" dur="2000"/>
                                        <p:tgtEl>
                                          <p:spTgt spid="81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808C152-EF1E-4F57-946C-52E034C33E07}"/>
              </a:ext>
            </a:extLst>
          </p:cNvPr>
          <p:cNvSpPr>
            <a:spLocks noGrp="1"/>
          </p:cNvSpPr>
          <p:nvPr>
            <p:ph type="sldNum" sz="quarter" idx="12"/>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TW"/>
            </a:defPPr>
            <a:lvl1pPr algn="r" rtl="0" fontAlgn="base">
              <a:spcBef>
                <a:spcPct val="0"/>
              </a:spcBef>
              <a:spcAft>
                <a:spcPct val="0"/>
              </a:spcAft>
              <a:defRPr kumimoji="0" sz="1400" kern="1200">
                <a:solidFill>
                  <a:schemeClr val="accent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9pPr>
          </a:lstStyle>
          <a:p>
            <a:fld id="{AD6D6513-6EA7-4CF5-85DB-573D4A7E1D17}" type="slidenum">
              <a:rPr lang="en-US" altLang="zh-TW" smtClean="0"/>
              <a:pPr/>
              <a:t>27</a:t>
            </a:fld>
            <a:endParaRPr lang="en-US" altLang="zh-TW"/>
          </a:p>
        </p:txBody>
      </p:sp>
      <p:sp>
        <p:nvSpPr>
          <p:cNvPr id="115714" name="Rectangle 2">
            <a:extLst>
              <a:ext uri="{FF2B5EF4-FFF2-40B4-BE49-F238E27FC236}">
                <a16:creationId xmlns:a16="http://schemas.microsoft.com/office/drawing/2014/main" id="{5FF42670-92F6-44B6-A3F4-81A5B7E5ECCA}"/>
              </a:ext>
            </a:extLst>
          </p:cNvPr>
          <p:cNvSpPr>
            <a:spLocks noGrp="1" noChangeArrowheads="1"/>
          </p:cNvSpPr>
          <p:nvPr>
            <p:ph type="title"/>
          </p:nvPr>
        </p:nvSpPr>
        <p:spPr>
          <a:xfrm>
            <a:off x="1295400" y="273600"/>
            <a:ext cx="7391040" cy="1144800"/>
          </a:xfrm>
        </p:spPr>
        <p:txBody>
          <a:bodyPr/>
          <a:lstStyle/>
          <a:p>
            <a:r>
              <a:rPr lang="en-US" altLang="zh-TW" sz="2200" b="1" dirty="0"/>
              <a:t>NPC and NP-hard</a:t>
            </a:r>
          </a:p>
        </p:txBody>
      </p:sp>
      <p:sp>
        <p:nvSpPr>
          <p:cNvPr id="115715" name="Rectangle 3">
            <a:extLst>
              <a:ext uri="{FF2B5EF4-FFF2-40B4-BE49-F238E27FC236}">
                <a16:creationId xmlns:a16="http://schemas.microsoft.com/office/drawing/2014/main" id="{075E111C-A44F-470C-B5D4-7B7E59257551}"/>
              </a:ext>
            </a:extLst>
          </p:cNvPr>
          <p:cNvSpPr>
            <a:spLocks noGrp="1" noChangeArrowheads="1"/>
          </p:cNvSpPr>
          <p:nvPr>
            <p:ph type="body" idx="1"/>
          </p:nvPr>
        </p:nvSpPr>
        <p:spPr>
          <a:xfrm>
            <a:off x="250825" y="2017713"/>
            <a:ext cx="8704263" cy="4114800"/>
          </a:xfrm>
        </p:spPr>
        <p:txBody>
          <a:bodyPr>
            <a:normAutofit/>
          </a:bodyPr>
          <a:lstStyle/>
          <a:p>
            <a:pPr>
              <a:lnSpc>
                <a:spcPct val="80000"/>
              </a:lnSpc>
            </a:pPr>
            <a:r>
              <a:rPr lang="en-US" altLang="zh-TW" sz="2000" dirty="0"/>
              <a:t>A problem A is </a:t>
            </a:r>
            <a:r>
              <a:rPr lang="en-US" altLang="zh-TW" sz="2000" dirty="0">
                <a:solidFill>
                  <a:schemeClr val="hlink"/>
                </a:solidFill>
              </a:rPr>
              <a:t>NP-hard</a:t>
            </a:r>
            <a:r>
              <a:rPr lang="en-US" altLang="zh-TW" sz="2000" dirty="0"/>
              <a:t> if every NP problem reduces to A.</a:t>
            </a:r>
            <a:r>
              <a:rPr lang="en-US" altLang="zh-TW" sz="2000" dirty="0">
                <a:latin typeface="SymbolMT" charset="-128"/>
              </a:rPr>
              <a:t> </a:t>
            </a:r>
          </a:p>
          <a:p>
            <a:pPr>
              <a:lnSpc>
                <a:spcPct val="80000"/>
              </a:lnSpc>
            </a:pPr>
            <a:endParaRPr lang="en-US" altLang="zh-TW" sz="2000" dirty="0">
              <a:latin typeface="SymbolMT" charset="-128"/>
            </a:endParaRPr>
          </a:p>
          <a:p>
            <a:pPr>
              <a:lnSpc>
                <a:spcPct val="80000"/>
              </a:lnSpc>
            </a:pPr>
            <a:endParaRPr lang="en-US" altLang="zh-TW" sz="2000" dirty="0">
              <a:latin typeface="SymbolMT" charset="-128"/>
            </a:endParaRPr>
          </a:p>
          <a:p>
            <a:pPr>
              <a:lnSpc>
                <a:spcPct val="80000"/>
              </a:lnSpc>
            </a:pPr>
            <a:r>
              <a:rPr lang="en-US" altLang="zh-TW" sz="2000" dirty="0"/>
              <a:t>A problem A is </a:t>
            </a:r>
            <a:r>
              <a:rPr lang="en-US" altLang="zh-TW" sz="2000" dirty="0">
                <a:solidFill>
                  <a:schemeClr val="hlink"/>
                </a:solidFill>
              </a:rPr>
              <a:t>NP-complete (NPC)</a:t>
            </a:r>
            <a:r>
              <a:rPr lang="en-US" altLang="zh-TW" sz="2000" dirty="0"/>
              <a:t>  if A</a:t>
            </a:r>
            <a:r>
              <a:rPr lang="en-US" altLang="zh-TW" sz="2000" dirty="0">
                <a:latin typeface="SymbolMT" charset="-128"/>
                <a:ea typeface="SymbolMT" charset="-128"/>
              </a:rPr>
              <a:t>∈</a:t>
            </a:r>
            <a:r>
              <a:rPr lang="en-US" altLang="zh-TW" sz="2000" dirty="0"/>
              <a:t>NP and every NP problem reduces to A.</a:t>
            </a:r>
          </a:p>
          <a:p>
            <a:pPr>
              <a:lnSpc>
                <a:spcPct val="80000"/>
              </a:lnSpc>
            </a:pPr>
            <a:endParaRPr lang="en-US" altLang="zh-TW" sz="2000" dirty="0"/>
          </a:p>
          <a:p>
            <a:pPr lvl="1">
              <a:lnSpc>
                <a:spcPct val="80000"/>
              </a:lnSpc>
            </a:pPr>
            <a:r>
              <a:rPr lang="en-US" altLang="zh-TW" sz="2000" dirty="0"/>
              <a:t>Or we can say a problem A is </a:t>
            </a:r>
            <a:r>
              <a:rPr lang="en-US" altLang="zh-TW" sz="2000" dirty="0">
                <a:solidFill>
                  <a:schemeClr val="hlink"/>
                </a:solidFill>
              </a:rPr>
              <a:t>NPC</a:t>
            </a:r>
            <a:r>
              <a:rPr lang="en-US" altLang="zh-TW" sz="2000" dirty="0"/>
              <a:t> if A</a:t>
            </a:r>
            <a:r>
              <a:rPr lang="en-US" altLang="zh-TW" sz="2000" dirty="0">
                <a:latin typeface="SymbolMT" charset="-128"/>
                <a:ea typeface="SymbolMT" charset="-128"/>
              </a:rPr>
              <a:t>∈</a:t>
            </a:r>
            <a:r>
              <a:rPr lang="en-US" altLang="zh-TW" sz="2000" dirty="0"/>
              <a:t>NP and A is NP-hard.</a:t>
            </a:r>
          </a:p>
          <a:p>
            <a:pPr>
              <a:lnSpc>
                <a:spcPct val="80000"/>
              </a:lnSpc>
            </a:pPr>
            <a:endParaRPr lang="en-US" altLang="zh-TW" sz="2000" dirty="0"/>
          </a:p>
        </p:txBody>
      </p:sp>
    </p:spTree>
    <p:extLst>
      <p:ext uri="{BB962C8B-B14F-4D97-AF65-F5344CB8AC3E}">
        <p14:creationId xmlns:p14="http://schemas.microsoft.com/office/powerpoint/2010/main" val="2076277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1E6D154-0F15-4F4E-8C16-2E1E07EFF0DA}"/>
              </a:ext>
            </a:extLst>
          </p:cNvPr>
          <p:cNvSpPr>
            <a:spLocks noGrp="1"/>
          </p:cNvSpPr>
          <p:nvPr>
            <p:ph type="sldNum" sz="quarter" idx="12"/>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TW"/>
            </a:defPPr>
            <a:lvl1pPr algn="r" rtl="0" fontAlgn="base">
              <a:spcBef>
                <a:spcPct val="0"/>
              </a:spcBef>
              <a:spcAft>
                <a:spcPct val="0"/>
              </a:spcAft>
              <a:defRPr kumimoji="0" sz="1400" kern="1200">
                <a:solidFill>
                  <a:schemeClr val="accent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9pPr>
          </a:lstStyle>
          <a:p>
            <a:fld id="{AD6D6513-6EA7-4CF5-85DB-573D4A7E1D17}" type="slidenum">
              <a:rPr lang="en-US" altLang="zh-TW" smtClean="0"/>
              <a:pPr/>
              <a:t>28</a:t>
            </a:fld>
            <a:endParaRPr lang="en-US" altLang="zh-TW"/>
          </a:p>
        </p:txBody>
      </p:sp>
      <p:sp>
        <p:nvSpPr>
          <p:cNvPr id="103426" name="Rectangle 2">
            <a:extLst>
              <a:ext uri="{FF2B5EF4-FFF2-40B4-BE49-F238E27FC236}">
                <a16:creationId xmlns:a16="http://schemas.microsoft.com/office/drawing/2014/main" id="{9F172743-347C-4ABA-B9AF-BF7D35EC0803}"/>
              </a:ext>
            </a:extLst>
          </p:cNvPr>
          <p:cNvSpPr>
            <a:spLocks noGrp="1" noChangeArrowheads="1"/>
          </p:cNvSpPr>
          <p:nvPr>
            <p:ph type="body" idx="1"/>
          </p:nvPr>
        </p:nvSpPr>
        <p:spPr>
          <a:xfrm>
            <a:off x="457200" y="2819400"/>
            <a:ext cx="8001000" cy="3809999"/>
          </a:xfrm>
        </p:spPr>
        <p:txBody>
          <a:bodyPr>
            <a:normAutofit/>
          </a:bodyPr>
          <a:lstStyle/>
          <a:p>
            <a:pPr algn="just">
              <a:lnSpc>
                <a:spcPct val="90000"/>
              </a:lnSpc>
            </a:pPr>
            <a:r>
              <a:rPr lang="en-US" altLang="zh-TW" sz="2200" b="1" u="sng" dirty="0">
                <a:solidFill>
                  <a:schemeClr val="hlink"/>
                </a:solidFill>
              </a:rPr>
              <a:t>P</a:t>
            </a:r>
            <a:r>
              <a:rPr lang="en-US" altLang="zh-TW" sz="2200" dirty="0"/>
              <a:t>: the class of problems which can be solved by a deterministic </a:t>
            </a:r>
            <a:r>
              <a:rPr lang="en-US" altLang="zh-TW" sz="2200" u="sng" dirty="0">
                <a:solidFill>
                  <a:schemeClr val="hlink"/>
                </a:solidFill>
              </a:rPr>
              <a:t>p</a:t>
            </a:r>
            <a:r>
              <a:rPr lang="en-US" altLang="zh-TW" sz="2200" dirty="0"/>
              <a:t>olynomial algorithm.</a:t>
            </a:r>
          </a:p>
          <a:p>
            <a:pPr algn="just">
              <a:lnSpc>
                <a:spcPct val="90000"/>
              </a:lnSpc>
            </a:pPr>
            <a:endParaRPr lang="en-US" altLang="zh-TW" sz="2200" dirty="0"/>
          </a:p>
          <a:p>
            <a:pPr algn="just">
              <a:lnSpc>
                <a:spcPct val="90000"/>
              </a:lnSpc>
            </a:pPr>
            <a:r>
              <a:rPr lang="en-US" altLang="zh-TW" sz="2200" b="1" u="sng" dirty="0">
                <a:solidFill>
                  <a:schemeClr val="hlink"/>
                </a:solidFill>
              </a:rPr>
              <a:t>NP</a:t>
            </a:r>
            <a:r>
              <a:rPr lang="en-US" altLang="zh-TW" sz="2200" b="1" dirty="0">
                <a:latin typeface="Times New Roman" panose="02020603050405020304" pitchFamily="18" charset="0"/>
              </a:rPr>
              <a:t> </a:t>
            </a:r>
            <a:r>
              <a:rPr lang="en-US" altLang="zh-TW" sz="2200" dirty="0"/>
              <a:t>: the class of </a:t>
            </a:r>
            <a:r>
              <a:rPr lang="en-US" altLang="zh-TW" sz="2200" dirty="0">
                <a:solidFill>
                  <a:schemeClr val="hlink"/>
                </a:solidFill>
              </a:rPr>
              <a:t>decision problem</a:t>
            </a:r>
            <a:r>
              <a:rPr lang="en-US" altLang="zh-TW" sz="2200" dirty="0"/>
              <a:t> which can be solved by a </a:t>
            </a:r>
            <a:r>
              <a:rPr lang="en-US" altLang="zh-TW" sz="2200" u="sng" dirty="0">
                <a:solidFill>
                  <a:schemeClr val="hlink"/>
                </a:solidFill>
              </a:rPr>
              <a:t>n</a:t>
            </a:r>
            <a:r>
              <a:rPr lang="en-US" altLang="zh-TW" sz="2200" dirty="0"/>
              <a:t>on-deterministic </a:t>
            </a:r>
            <a:r>
              <a:rPr lang="en-US" altLang="zh-TW" sz="2200" u="sng" dirty="0">
                <a:solidFill>
                  <a:schemeClr val="hlink"/>
                </a:solidFill>
              </a:rPr>
              <a:t>p</a:t>
            </a:r>
            <a:r>
              <a:rPr lang="en-US" altLang="zh-TW" sz="2200" dirty="0"/>
              <a:t>olynomial algorithm.</a:t>
            </a:r>
          </a:p>
          <a:p>
            <a:pPr algn="just">
              <a:lnSpc>
                <a:spcPct val="90000"/>
              </a:lnSpc>
            </a:pPr>
            <a:endParaRPr lang="en-US" altLang="zh-TW" sz="2200" dirty="0"/>
          </a:p>
          <a:p>
            <a:pPr algn="just">
              <a:lnSpc>
                <a:spcPct val="90000"/>
              </a:lnSpc>
            </a:pPr>
            <a:r>
              <a:rPr lang="en-US" altLang="zh-TW" sz="2200" b="1" u="sng" dirty="0">
                <a:solidFill>
                  <a:schemeClr val="hlink"/>
                </a:solidFill>
              </a:rPr>
              <a:t>NP-hard</a:t>
            </a:r>
            <a:r>
              <a:rPr lang="en-US" altLang="zh-TW" sz="2200" dirty="0"/>
              <a:t>: the class of problems to which every NP problem reduces.</a:t>
            </a:r>
          </a:p>
          <a:p>
            <a:pPr algn="just">
              <a:lnSpc>
                <a:spcPct val="90000"/>
              </a:lnSpc>
            </a:pPr>
            <a:endParaRPr lang="en-US" altLang="zh-TW" sz="2200" u="sng" dirty="0">
              <a:solidFill>
                <a:schemeClr val="hlink"/>
              </a:solidFill>
            </a:endParaRPr>
          </a:p>
          <a:p>
            <a:pPr>
              <a:lnSpc>
                <a:spcPct val="90000"/>
              </a:lnSpc>
            </a:pPr>
            <a:r>
              <a:rPr lang="en-US" altLang="zh-TW" sz="2200" b="1" u="sng" dirty="0">
                <a:solidFill>
                  <a:schemeClr val="hlink"/>
                </a:solidFill>
              </a:rPr>
              <a:t>NP-complete (NPC)</a:t>
            </a:r>
            <a:r>
              <a:rPr lang="en-US" altLang="zh-TW" sz="2200" dirty="0"/>
              <a:t>: the class of problems which are NP-hard and belong to NP.</a:t>
            </a:r>
          </a:p>
          <a:p>
            <a:pPr>
              <a:lnSpc>
                <a:spcPct val="90000"/>
              </a:lnSpc>
            </a:pPr>
            <a:endParaRPr lang="en-US" altLang="zh-TW" sz="2200" dirty="0"/>
          </a:p>
        </p:txBody>
      </p:sp>
      <p:sp>
        <p:nvSpPr>
          <p:cNvPr id="103427" name="Rectangle 3">
            <a:extLst>
              <a:ext uri="{FF2B5EF4-FFF2-40B4-BE49-F238E27FC236}">
                <a16:creationId xmlns:a16="http://schemas.microsoft.com/office/drawing/2014/main" id="{0F4B9C11-4EE5-424F-BF5F-BFA47D911A88}"/>
              </a:ext>
            </a:extLst>
          </p:cNvPr>
          <p:cNvSpPr>
            <a:spLocks noChangeArrowheads="1"/>
          </p:cNvSpPr>
          <p:nvPr/>
        </p:nvSpPr>
        <p:spPr bwMode="auto">
          <a:xfrm>
            <a:off x="2781300" y="2528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pic>
        <p:nvPicPr>
          <p:cNvPr id="103428" name="Picture 4">
            <a:extLst>
              <a:ext uri="{FF2B5EF4-FFF2-40B4-BE49-F238E27FC236}">
                <a16:creationId xmlns:a16="http://schemas.microsoft.com/office/drawing/2014/main" id="{0030C345-BE23-4EB9-9859-D724DDC06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780346"/>
            <a:ext cx="4038600" cy="203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77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B0D7E9C-8D80-4BF8-9E65-21B0BAEC986E}"/>
              </a:ext>
            </a:extLst>
          </p:cNvPr>
          <p:cNvSpPr>
            <a:spLocks noGrp="1" noChangeArrowheads="1"/>
          </p:cNvSpPr>
          <p:nvPr>
            <p:ph type="title"/>
          </p:nvPr>
        </p:nvSpPr>
        <p:spPr>
          <a:xfrm>
            <a:off x="990600" y="273600"/>
            <a:ext cx="7695840" cy="1144800"/>
          </a:xfrm>
        </p:spPr>
        <p:txBody>
          <a:bodyPr/>
          <a:lstStyle/>
          <a:p>
            <a:r>
              <a:rPr lang="en-US" altLang="en-US" sz="2200" b="1" dirty="0"/>
              <a:t>NP-Hard and NP-Complete</a:t>
            </a:r>
            <a:endParaRPr lang="en-CA" altLang="en-US" sz="2200" b="1" dirty="0"/>
          </a:p>
        </p:txBody>
      </p:sp>
      <p:sp>
        <p:nvSpPr>
          <p:cNvPr id="95235" name="Rectangle 3">
            <a:extLst>
              <a:ext uri="{FF2B5EF4-FFF2-40B4-BE49-F238E27FC236}">
                <a16:creationId xmlns:a16="http://schemas.microsoft.com/office/drawing/2014/main" id="{C398F467-4103-4D97-B5EF-83DACA7A07A9}"/>
              </a:ext>
            </a:extLst>
          </p:cNvPr>
          <p:cNvSpPr>
            <a:spLocks noGrp="1" noChangeArrowheads="1"/>
          </p:cNvSpPr>
          <p:nvPr>
            <p:ph type="body" idx="1"/>
          </p:nvPr>
        </p:nvSpPr>
        <p:spPr>
          <a:xfrm>
            <a:off x="457200" y="1600200"/>
            <a:ext cx="8229600" cy="4781550"/>
          </a:xfrm>
        </p:spPr>
        <p:txBody>
          <a:bodyPr>
            <a:normAutofit/>
          </a:bodyPr>
          <a:lstStyle/>
          <a:p>
            <a:pPr>
              <a:lnSpc>
                <a:spcPct val="150000"/>
              </a:lnSpc>
            </a:pPr>
            <a:r>
              <a:rPr lang="en-US" altLang="en-US" b="1" dirty="0"/>
              <a:t>Restriction: </a:t>
            </a:r>
            <a:r>
              <a:rPr lang="en-US" altLang="en-US" dirty="0"/>
              <a:t>A known NP-complete problem M is actually just a special case of L</a:t>
            </a:r>
          </a:p>
          <a:p>
            <a:pPr>
              <a:lnSpc>
                <a:spcPct val="150000"/>
              </a:lnSpc>
            </a:pPr>
            <a:endParaRPr lang="en-US" altLang="en-US" dirty="0"/>
          </a:p>
          <a:p>
            <a:pPr>
              <a:lnSpc>
                <a:spcPct val="150000"/>
              </a:lnSpc>
            </a:pPr>
            <a:r>
              <a:rPr lang="en-US" altLang="en-US" b="1" dirty="0"/>
              <a:t>Local replacement: </a:t>
            </a:r>
            <a:r>
              <a:rPr lang="en-US" altLang="en-US" dirty="0"/>
              <a:t>reduce a known NP-complete problem M to L by dividing instances of M and L into “basic units” then showing each unit of M can be converted to a unit of L</a:t>
            </a:r>
          </a:p>
          <a:p>
            <a:pPr>
              <a:lnSpc>
                <a:spcPct val="150000"/>
              </a:lnSpc>
            </a:pPr>
            <a:endParaRPr lang="en-US" altLang="en-US" dirty="0"/>
          </a:p>
          <a:p>
            <a:pPr>
              <a:lnSpc>
                <a:spcPct val="150000"/>
              </a:lnSpc>
            </a:pPr>
            <a:r>
              <a:rPr lang="en-US" altLang="en-US" b="1" dirty="0"/>
              <a:t>Component design: </a:t>
            </a:r>
            <a:r>
              <a:rPr lang="en-US" altLang="en-US" dirty="0"/>
              <a:t>reduce a known NP-complete problem M to L by building components for an instance of L that enforce important structural functions for instances of M.</a:t>
            </a:r>
            <a:endParaRPr lang="en-CA"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235">
                                            <p:txEl>
                                              <p:pRg st="2" end="2"/>
                                            </p:txEl>
                                          </p:spTgt>
                                        </p:tgtEl>
                                        <p:attrNameLst>
                                          <p:attrName>style.visibility</p:attrName>
                                        </p:attrNameLst>
                                      </p:cBhvr>
                                      <p:to>
                                        <p:strVal val="visible"/>
                                      </p:to>
                                    </p:set>
                                    <p:animEffect transition="in" filter="fade">
                                      <p:cBhvr>
                                        <p:cTn id="7" dur="2000"/>
                                        <p:tgtEl>
                                          <p:spTgt spid="952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5235">
                                            <p:txEl>
                                              <p:pRg st="4" end="4"/>
                                            </p:txEl>
                                          </p:spTgt>
                                        </p:tgtEl>
                                        <p:attrNameLst>
                                          <p:attrName>style.visibility</p:attrName>
                                        </p:attrNameLst>
                                      </p:cBhvr>
                                      <p:to>
                                        <p:strVal val="visible"/>
                                      </p:to>
                                    </p:set>
                                    <p:animEffect transition="in" filter="fade">
                                      <p:cBhvr>
                                        <p:cTn id="12" dur="2000"/>
                                        <p:tgtEl>
                                          <p:spTgt spid="95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981075"/>
            <a:ext cx="7886700" cy="503635"/>
          </a:xfrm>
        </p:spPr>
        <p:txBody>
          <a:bodyPr>
            <a:normAutofit fontScale="90000"/>
          </a:bodyPr>
          <a:lstStyle/>
          <a:p>
            <a:pPr algn="ctr" eaLnBrk="1" hangingPunct="1">
              <a:defRPr/>
            </a:pPr>
            <a:r>
              <a:rPr lang="en-US" sz="2100"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a:bodyPr>
          <a:lstStyle/>
          <a:p>
            <a:pPr algn="ctr" eaLnBrk="1" hangingPunct="1">
              <a:buFont typeface="Arial" pitchFamily="34" charset="0"/>
              <a:buNone/>
              <a:defRPr/>
            </a:pPr>
            <a:endParaRPr lang="en-US" sz="1275" b="1" dirty="0">
              <a:latin typeface="Times New Roman" pitchFamily="18" charset="0"/>
              <a:cs typeface="Times New Roman" pitchFamily="18" charset="0"/>
            </a:endParaRPr>
          </a:p>
          <a:p>
            <a:pPr algn="ctr">
              <a:buNone/>
              <a:defRPr/>
            </a:pPr>
            <a:r>
              <a:rPr lang="en-US" sz="1275" b="1" dirty="0">
                <a:latin typeface="Times New Roman" pitchFamily="18" charset="0"/>
                <a:cs typeface="Times New Roman" pitchFamily="18" charset="0"/>
              </a:rPr>
              <a:t>UNIT-III </a:t>
            </a:r>
            <a:r>
              <a:rPr lang="en-US" sz="1200" b="1" dirty="0">
                <a:latin typeface="Times New Roman" pitchFamily="18" charset="0"/>
                <a:cs typeface="Times New Roman" pitchFamily="18" charset="0"/>
              </a:rPr>
              <a:t>(15h)</a:t>
            </a:r>
            <a:r>
              <a:rPr lang="en-IN" sz="1200" b="1" dirty="0">
                <a:latin typeface="Times New Roman"/>
                <a:ea typeface="Times New Roman"/>
              </a:rPr>
              <a:t>	     </a:t>
            </a:r>
            <a:endParaRPr lang="en-US" sz="1200" dirty="0"/>
          </a:p>
          <a:p>
            <a:pPr algn="just">
              <a:buNone/>
            </a:pPr>
            <a:r>
              <a:rPr lang="en-IN" sz="1250" b="1" dirty="0">
                <a:latin typeface="Times New Roman"/>
                <a:ea typeface="Times New Roman"/>
              </a:rPr>
              <a:t>Approximation algorithms: </a:t>
            </a:r>
            <a:r>
              <a:rPr lang="en-IN" sz="1250" dirty="0">
                <a:latin typeface="Times New Roman"/>
              </a:rPr>
              <a:t>Need of approximation algorithms: Introduction to P, NP, NP-Hard and NP-Complete Greedy Approach, Dynamic Approach, Knapsack, Huffman Coding, TSP, All pair shortest path, Longest Common Subsequence Problem, Matrix Chain Multiplication. 	                                                                                 </a:t>
            </a:r>
            <a:r>
              <a:rPr lang="en-US" sz="1250" dirty="0">
                <a:latin typeface="Times New Roman"/>
              </a:rPr>
              <a:t>[7]</a:t>
            </a:r>
          </a:p>
          <a:p>
            <a:pPr algn="just">
              <a:buNone/>
            </a:pPr>
            <a:endParaRPr lang="en-US" sz="1250" b="1" dirty="0">
              <a:latin typeface="Times New Roman"/>
            </a:endParaRPr>
          </a:p>
          <a:p>
            <a:pPr algn="just">
              <a:buNone/>
            </a:pPr>
            <a:r>
              <a:rPr lang="en-US" sz="1250" b="1" dirty="0">
                <a:latin typeface="Times New Roman"/>
              </a:rPr>
              <a:t>Randomized algorithms: </a:t>
            </a:r>
            <a:r>
              <a:rPr lang="en-US" sz="1250" dirty="0">
                <a:latin typeface="Times New Roman"/>
              </a:rPr>
              <a:t>Introduction, type of randomized algorithms, Quick sort, min cut                                                 [4]</a:t>
            </a:r>
          </a:p>
          <a:p>
            <a:pPr algn="just">
              <a:buNone/>
            </a:pPr>
            <a:endParaRPr lang="en-US" sz="1250" dirty="0">
              <a:latin typeface="Times New Roman"/>
            </a:endParaRPr>
          </a:p>
          <a:p>
            <a:pPr algn="just">
              <a:buNone/>
            </a:pPr>
            <a:r>
              <a:rPr lang="en-IN" sz="1250" b="1" dirty="0">
                <a:latin typeface="Times New Roman"/>
                <a:ea typeface="Times New Roman"/>
              </a:rPr>
              <a:t>Online Algorithms: </a:t>
            </a:r>
            <a:r>
              <a:rPr lang="en-IN" sz="1250" dirty="0">
                <a:latin typeface="Times New Roman"/>
                <a:ea typeface="Times New Roman"/>
              </a:rPr>
              <a:t>Introduction,</a:t>
            </a:r>
            <a:r>
              <a:rPr lang="en-IN" sz="1250" b="1" dirty="0">
                <a:latin typeface="Times New Roman"/>
                <a:ea typeface="Times New Roman"/>
              </a:rPr>
              <a:t> </a:t>
            </a:r>
            <a:r>
              <a:rPr lang="en-IN" sz="1250" dirty="0">
                <a:latin typeface="Times New Roman"/>
                <a:ea typeface="Times New Roman"/>
              </a:rPr>
              <a:t>Online Paging Problem, k-server Problem.</a:t>
            </a:r>
            <a:r>
              <a:rPr lang="en-IN" sz="1250" dirty="0">
                <a:solidFill>
                  <a:srgbClr val="000000"/>
                </a:solidFill>
                <a:latin typeface="Times New Roman"/>
                <a:ea typeface="Times New Roman"/>
              </a:rPr>
              <a:t> </a:t>
            </a:r>
            <a:r>
              <a:rPr lang="en-IN" sz="1250" dirty="0"/>
              <a:t>Data compression: Huffman’s coding, BWT, LZW</a:t>
            </a:r>
            <a:r>
              <a:rPr lang="en-IN" sz="1250" dirty="0">
                <a:latin typeface="Times New Roman"/>
              </a:rPr>
              <a:t>.</a:t>
            </a:r>
            <a:r>
              <a:rPr lang="en-IN" sz="1250" dirty="0">
                <a:solidFill>
                  <a:srgbClr val="000000"/>
                </a:solidFill>
                <a:latin typeface="Times New Roman"/>
              </a:rPr>
              <a:t>                                                                                                                                                                       </a:t>
            </a:r>
            <a:r>
              <a:rPr lang="en-US" sz="1250" dirty="0">
                <a:solidFill>
                  <a:srgbClr val="000000"/>
                </a:solidFill>
                <a:latin typeface="Times New Roman"/>
                <a:ea typeface="Times New Roman"/>
              </a:rPr>
              <a:t>[4]</a:t>
            </a:r>
            <a:r>
              <a:rPr lang="en-US" sz="1250" dirty="0">
                <a:latin typeface="Times New Roman"/>
                <a:ea typeface="Times New Roman"/>
              </a:rPr>
              <a:t> </a:t>
            </a:r>
            <a:endParaRPr lang="en-US" sz="1250" dirty="0"/>
          </a:p>
          <a:p>
            <a:pPr eaLnBrk="1" hangingPunct="1">
              <a:buFont typeface="Arial" pitchFamily="34" charset="0"/>
              <a:buNone/>
              <a:defRPr/>
            </a:pPr>
            <a:endParaRPr lang="en-US" sz="1575" b="1" dirty="0">
              <a:latin typeface="Times New Roman" pitchFamily="18" charset="0"/>
              <a:cs typeface="Times New Roman" pitchFamily="18" charset="0"/>
            </a:endParaRPr>
          </a:p>
          <a:p>
            <a:r>
              <a:rPr lang="en-US" sz="1350" b="1" dirty="0"/>
              <a:t>Recommended Books:</a:t>
            </a:r>
            <a:endParaRPr lang="en-US" sz="1350" dirty="0"/>
          </a:p>
          <a:p>
            <a:r>
              <a:rPr lang="en-US" sz="1350" dirty="0"/>
              <a:t>1. </a:t>
            </a:r>
            <a:r>
              <a:rPr lang="en-US" sz="1350" dirty="0" err="1"/>
              <a:t>Cormen</a:t>
            </a:r>
            <a:r>
              <a:rPr lang="en-US" sz="1350" dirty="0"/>
              <a:t>, </a:t>
            </a:r>
            <a:r>
              <a:rPr lang="en-US" sz="1350" dirty="0" err="1"/>
              <a:t>Leiserson</a:t>
            </a:r>
            <a:r>
              <a:rPr lang="en-US" sz="1350" dirty="0"/>
              <a:t>, </a:t>
            </a:r>
            <a:r>
              <a:rPr lang="en-US" sz="1350" dirty="0" err="1"/>
              <a:t>Rivest</a:t>
            </a:r>
            <a:r>
              <a:rPr lang="en-US" sz="1350" dirty="0"/>
              <a:t>, Stein, “</a:t>
            </a:r>
            <a:r>
              <a:rPr lang="en-US" sz="1350" i="1" dirty="0"/>
              <a:t>Introduction to Algorithms</a:t>
            </a:r>
            <a:r>
              <a:rPr lang="en-US" sz="1350" dirty="0"/>
              <a:t>”, Prentice Hall of India, 3</a:t>
            </a:r>
            <a:r>
              <a:rPr lang="en-US" sz="1350" baseline="30000" dirty="0"/>
              <a:t>rd</a:t>
            </a:r>
            <a:r>
              <a:rPr lang="en-US" sz="1350" dirty="0"/>
              <a:t> edition 2012. </a:t>
            </a:r>
          </a:p>
          <a:p>
            <a:r>
              <a:rPr lang="en-US" sz="1350" dirty="0"/>
              <a:t>2. Horowitz, </a:t>
            </a:r>
            <a:r>
              <a:rPr lang="en-US" sz="1350" dirty="0" err="1"/>
              <a:t>Sahni</a:t>
            </a:r>
            <a:r>
              <a:rPr lang="en-US" sz="1350" dirty="0"/>
              <a:t> and </a:t>
            </a:r>
            <a:r>
              <a:rPr lang="en-US" sz="1350" dirty="0" err="1"/>
              <a:t>Rajasekaran</a:t>
            </a:r>
            <a:r>
              <a:rPr lang="en-US" sz="1350" dirty="0"/>
              <a:t>, “</a:t>
            </a:r>
            <a:r>
              <a:rPr lang="en-US" sz="1350" i="1" dirty="0"/>
              <a:t>Fundamental of Computer, Algorithms”</a:t>
            </a:r>
            <a:r>
              <a:rPr lang="en-US" sz="1350" dirty="0"/>
              <a:t>, University Press (India), 2</a:t>
            </a:r>
            <a:r>
              <a:rPr lang="en-US" sz="1350" baseline="30000" dirty="0"/>
              <a:t>nd</a:t>
            </a:r>
            <a:r>
              <a:rPr lang="en-US" sz="1350" dirty="0"/>
              <a:t> edition.</a:t>
            </a:r>
          </a:p>
          <a:p>
            <a:r>
              <a:rPr lang="en-US" sz="1350" dirty="0"/>
              <a:t>3. </a:t>
            </a:r>
            <a:r>
              <a:rPr lang="en-US" sz="1350" dirty="0" err="1"/>
              <a:t>Aho</a:t>
            </a:r>
            <a:r>
              <a:rPr lang="en-US" sz="1350" dirty="0"/>
              <a:t>, </a:t>
            </a:r>
            <a:r>
              <a:rPr lang="en-US" sz="1350" dirty="0" err="1"/>
              <a:t>Haperoft</a:t>
            </a:r>
            <a:r>
              <a:rPr lang="en-US" sz="1350" dirty="0"/>
              <a:t> and </a:t>
            </a:r>
            <a:r>
              <a:rPr lang="en-US" sz="1350" dirty="0" err="1"/>
              <a:t>Ullman</a:t>
            </a:r>
            <a:r>
              <a:rPr lang="en-US" sz="1350" dirty="0"/>
              <a:t>, “</a:t>
            </a:r>
            <a:r>
              <a:rPr lang="en-US" sz="1350" i="1" dirty="0"/>
              <a:t>The Design and analysis of Computer Algorithms</a:t>
            </a:r>
            <a:r>
              <a:rPr lang="en-US" sz="1350" dirty="0"/>
              <a:t>”, Pearson Education India.</a:t>
            </a:r>
          </a:p>
          <a:p>
            <a:pPr algn="just" eaLnBrk="1" hangingPunct="1">
              <a:buFont typeface="Arial" pitchFamily="34" charset="0"/>
              <a:buNone/>
              <a:defRPr/>
            </a:pPr>
            <a:endParaRPr lang="en-US" sz="1350" dirty="0"/>
          </a:p>
          <a:p>
            <a:pPr algn="just" eaLnBrk="1" hangingPunct="1">
              <a:buFont typeface="Arial" pitchFamily="34" charset="0"/>
              <a:buNone/>
              <a:defRPr/>
            </a:pPr>
            <a:endParaRPr lang="en-US" sz="135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88390786-F88B-40EB-B365-500B2C1170FF}" type="slidenum">
              <a:rPr lang="en-US" smtClean="0"/>
              <a:pPr>
                <a:defRPr/>
              </a:pPr>
              <a:t>3</a:t>
            </a:fld>
            <a:endParaRPr lang="en-US"/>
          </a:p>
        </p:txBody>
      </p:sp>
      <p:sp>
        <p:nvSpPr>
          <p:cNvPr id="5" name="Rectangle 4"/>
          <p:cNvSpPr/>
          <p:nvPr/>
        </p:nvSpPr>
        <p:spPr>
          <a:xfrm>
            <a:off x="628650" y="1457325"/>
            <a:ext cx="8124825" cy="43767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a:extLst>
              <a:ext uri="{FF2B5EF4-FFF2-40B4-BE49-F238E27FC236}">
                <a16:creationId xmlns:a16="http://schemas.microsoft.com/office/drawing/2014/main" id="{57F13E2E-9F77-407E-8EA7-D48BF3AF3B72}"/>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30</a:t>
            </a:fld>
            <a:endParaRPr lang="en-US" altLang="en-US"/>
          </a:p>
        </p:txBody>
      </p:sp>
      <p:sp>
        <p:nvSpPr>
          <p:cNvPr id="996354" name="Rectangle 2">
            <a:extLst>
              <a:ext uri="{FF2B5EF4-FFF2-40B4-BE49-F238E27FC236}">
                <a16:creationId xmlns:a16="http://schemas.microsoft.com/office/drawing/2014/main" id="{2914B4F6-B034-4849-A0CD-5552143EEF6A}"/>
              </a:ext>
            </a:extLst>
          </p:cNvPr>
          <p:cNvSpPr>
            <a:spLocks noGrp="1" noChangeArrowheads="1"/>
          </p:cNvSpPr>
          <p:nvPr>
            <p:ph type="title"/>
          </p:nvPr>
        </p:nvSpPr>
        <p:spPr>
          <a:xfrm>
            <a:off x="1352550" y="273600"/>
            <a:ext cx="7333890" cy="1144800"/>
          </a:xfrm>
        </p:spPr>
        <p:txBody>
          <a:bodyPr/>
          <a:lstStyle/>
          <a:p>
            <a:r>
              <a:rPr lang="en-US" altLang="en-US" b="1" dirty="0"/>
              <a:t>Implications of Reduction</a:t>
            </a:r>
          </a:p>
        </p:txBody>
      </p:sp>
      <p:sp>
        <p:nvSpPr>
          <p:cNvPr id="996355" name="Rectangle 3">
            <a:extLst>
              <a:ext uri="{FF2B5EF4-FFF2-40B4-BE49-F238E27FC236}">
                <a16:creationId xmlns:a16="http://schemas.microsoft.com/office/drawing/2014/main" id="{8957399F-2C4E-4A83-9725-4777C20BD5F8}"/>
              </a:ext>
            </a:extLst>
          </p:cNvPr>
          <p:cNvSpPr>
            <a:spLocks noGrp="1" noChangeArrowheads="1"/>
          </p:cNvSpPr>
          <p:nvPr>
            <p:ph type="body" idx="1"/>
          </p:nvPr>
        </p:nvSpPr>
        <p:spPr>
          <a:xfrm>
            <a:off x="351019" y="3765551"/>
            <a:ext cx="8229600" cy="1788317"/>
          </a:xfrm>
        </p:spPr>
        <p:txBody>
          <a:bodyPr/>
          <a:lstStyle/>
          <a:p>
            <a:pPr marL="914400" lvl="1" indent="-457200">
              <a:buFontTx/>
              <a:buNone/>
            </a:pPr>
            <a:r>
              <a:rPr lang="en-US" altLang="en-US" dirty="0"/>
              <a:t>	</a:t>
            </a:r>
          </a:p>
          <a:p>
            <a:pPr marL="914400" lvl="1" indent="-457200">
              <a:buFontTx/>
              <a:buNone/>
            </a:pPr>
            <a:r>
              <a:rPr lang="en-US" altLang="en-US" dirty="0"/>
              <a:t>     - If A </a:t>
            </a:r>
            <a:r>
              <a:rPr lang="en-US" altLang="en-US" dirty="0">
                <a:sym typeface="Symbol" panose="05050102010706020507" pitchFamily="18" charset="2"/>
              </a:rPr>
              <a:t></a:t>
            </a:r>
            <a:r>
              <a:rPr lang="en-US" altLang="en-US" baseline="-25000" dirty="0">
                <a:sym typeface="Symbol" panose="05050102010706020507" pitchFamily="18" charset="2"/>
              </a:rPr>
              <a:t>p</a:t>
            </a:r>
            <a:r>
              <a:rPr lang="en-US" altLang="en-US" dirty="0">
                <a:sym typeface="Symbol" panose="05050102010706020507" pitchFamily="18" charset="2"/>
              </a:rPr>
              <a:t> </a:t>
            </a:r>
            <a:r>
              <a:rPr lang="en-US" altLang="en-US" dirty="0"/>
              <a:t>B and B </a:t>
            </a:r>
            <a:r>
              <a:rPr lang="en-US" altLang="en-US" dirty="0">
                <a:sym typeface="Symbol" panose="05050102010706020507" pitchFamily="18" charset="2"/>
              </a:rPr>
              <a:t></a:t>
            </a:r>
            <a:r>
              <a:rPr lang="en-US" altLang="en-US" dirty="0"/>
              <a:t> P, then A </a:t>
            </a:r>
            <a:r>
              <a:rPr lang="en-US" altLang="en-US" dirty="0">
                <a:sym typeface="Symbol" panose="05050102010706020507" pitchFamily="18" charset="2"/>
              </a:rPr>
              <a:t></a:t>
            </a:r>
            <a:r>
              <a:rPr lang="en-US" altLang="en-US" dirty="0"/>
              <a:t> P</a:t>
            </a:r>
          </a:p>
          <a:p>
            <a:pPr marL="914400" lvl="1" indent="-457200">
              <a:lnSpc>
                <a:spcPct val="160000"/>
              </a:lnSpc>
              <a:buFontTx/>
              <a:buNone/>
            </a:pPr>
            <a:r>
              <a:rPr lang="en-US" altLang="en-US" dirty="0"/>
              <a:t>     - if A </a:t>
            </a:r>
            <a:r>
              <a:rPr lang="en-US" altLang="en-US" dirty="0">
                <a:sym typeface="Symbol" panose="05050102010706020507" pitchFamily="18" charset="2"/>
              </a:rPr>
              <a:t></a:t>
            </a:r>
            <a:r>
              <a:rPr lang="en-US" altLang="en-US" baseline="-25000" dirty="0">
                <a:sym typeface="Symbol" panose="05050102010706020507" pitchFamily="18" charset="2"/>
              </a:rPr>
              <a:t>p</a:t>
            </a:r>
            <a:r>
              <a:rPr lang="en-US" altLang="en-US" dirty="0">
                <a:sym typeface="Symbol" panose="05050102010706020507" pitchFamily="18" charset="2"/>
              </a:rPr>
              <a:t> </a:t>
            </a:r>
            <a:r>
              <a:rPr lang="en-US" altLang="en-US" dirty="0"/>
              <a:t>B and A </a:t>
            </a:r>
            <a:r>
              <a:rPr lang="en-US" altLang="en-US" dirty="0">
                <a:sym typeface="Symbol" panose="05050102010706020507" pitchFamily="18" charset="2"/>
              </a:rPr>
              <a:t></a:t>
            </a:r>
            <a:r>
              <a:rPr lang="en-US" altLang="en-US" dirty="0"/>
              <a:t> P, then B </a:t>
            </a:r>
            <a:r>
              <a:rPr lang="en-US" altLang="en-US" dirty="0">
                <a:sym typeface="Symbol" panose="05050102010706020507" pitchFamily="18" charset="2"/>
              </a:rPr>
              <a:t></a:t>
            </a:r>
            <a:r>
              <a:rPr lang="en-US" altLang="en-US" dirty="0"/>
              <a:t> P</a:t>
            </a:r>
          </a:p>
        </p:txBody>
      </p:sp>
      <p:grpSp>
        <p:nvGrpSpPr>
          <p:cNvPr id="996356" name="Group 4">
            <a:extLst>
              <a:ext uri="{FF2B5EF4-FFF2-40B4-BE49-F238E27FC236}">
                <a16:creationId xmlns:a16="http://schemas.microsoft.com/office/drawing/2014/main" id="{E6A09D12-CAEC-4BB5-AF69-A9E1B8604D67}"/>
              </a:ext>
            </a:extLst>
          </p:cNvPr>
          <p:cNvGrpSpPr>
            <a:grpSpLocks/>
          </p:cNvGrpSpPr>
          <p:nvPr/>
        </p:nvGrpSpPr>
        <p:grpSpPr bwMode="auto">
          <a:xfrm>
            <a:off x="843144" y="2182813"/>
            <a:ext cx="7245350" cy="1246187"/>
            <a:chOff x="304" y="895"/>
            <a:chExt cx="5112" cy="1000"/>
          </a:xfrm>
        </p:grpSpPr>
        <p:sp>
          <p:nvSpPr>
            <p:cNvPr id="996357" name="Rectangle 5">
              <a:extLst>
                <a:ext uri="{FF2B5EF4-FFF2-40B4-BE49-F238E27FC236}">
                  <a16:creationId xmlns:a16="http://schemas.microsoft.com/office/drawing/2014/main" id="{85CE351D-CCF5-42F4-B225-0FF96C05F456}"/>
                </a:ext>
              </a:extLst>
            </p:cNvPr>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p>
            <a:p>
              <a:pPr algn="ctr"/>
              <a:endParaRPr lang="en-US" altLang="en-US" sz="2400"/>
            </a:p>
            <a:p>
              <a:pPr algn="ctr"/>
              <a:endParaRPr lang="en-US" altLang="en-US" sz="2400"/>
            </a:p>
          </p:txBody>
        </p:sp>
        <p:sp>
          <p:nvSpPr>
            <p:cNvPr id="996358" name="Rectangle 6">
              <a:extLst>
                <a:ext uri="{FF2B5EF4-FFF2-40B4-BE49-F238E27FC236}">
                  <a16:creationId xmlns:a16="http://schemas.microsoft.com/office/drawing/2014/main" id="{AD6D1E9B-D518-40FF-AD93-7E5A4448B645}"/>
                </a:ext>
              </a:extLst>
            </p:cNvPr>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latin typeface="Monotype Corsiva" panose="03010101010201010101" pitchFamily="66" charset="0"/>
                </a:rPr>
                <a:t>f</a:t>
              </a:r>
            </a:p>
          </p:txBody>
        </p:sp>
        <p:sp>
          <p:nvSpPr>
            <p:cNvPr id="996359" name="Rectangle 7">
              <a:extLst>
                <a:ext uri="{FF2B5EF4-FFF2-40B4-BE49-F238E27FC236}">
                  <a16:creationId xmlns:a16="http://schemas.microsoft.com/office/drawing/2014/main" id="{BDC545E8-4371-4298-B4F0-62FACA4306EB}"/>
                </a:ext>
              </a:extLst>
            </p:cNvPr>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Problem B</a:t>
              </a:r>
            </a:p>
          </p:txBody>
        </p:sp>
        <p:sp>
          <p:nvSpPr>
            <p:cNvPr id="996360" name="Line 8">
              <a:extLst>
                <a:ext uri="{FF2B5EF4-FFF2-40B4-BE49-F238E27FC236}">
                  <a16:creationId xmlns:a16="http://schemas.microsoft.com/office/drawing/2014/main" id="{610774ED-7CAB-48C4-AF21-5104563EC096}"/>
                </a:ext>
              </a:extLst>
            </p:cNvPr>
            <p:cNvSpPr>
              <a:spLocks noChangeShapeType="1"/>
            </p:cNvSpPr>
            <p:nvPr/>
          </p:nvSpPr>
          <p:spPr bwMode="auto">
            <a:xfrm>
              <a:off x="304" y="1383"/>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6361" name="Text Box 9">
              <a:extLst>
                <a:ext uri="{FF2B5EF4-FFF2-40B4-BE49-F238E27FC236}">
                  <a16:creationId xmlns:a16="http://schemas.microsoft.com/office/drawing/2014/main" id="{CFBD0124-C61C-4286-931B-588DFF475B2F}"/>
                </a:ext>
              </a:extLst>
            </p:cNvPr>
            <p:cNvSpPr txBox="1">
              <a:spLocks noChangeArrowheads="1"/>
            </p:cNvSpPr>
            <p:nvPr/>
          </p:nvSpPr>
          <p:spPr bwMode="auto">
            <a:xfrm>
              <a:off x="453" y="1074"/>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96362" name="Text Box 10">
              <a:extLst>
                <a:ext uri="{FF2B5EF4-FFF2-40B4-BE49-F238E27FC236}">
                  <a16:creationId xmlns:a16="http://schemas.microsoft.com/office/drawing/2014/main" id="{F164A8D7-FE0C-4897-A75E-15A8DDECAE09}"/>
                </a:ext>
              </a:extLst>
            </p:cNvPr>
            <p:cNvSpPr txBox="1">
              <a:spLocks noChangeArrowheads="1"/>
            </p:cNvSpPr>
            <p:nvPr/>
          </p:nvSpPr>
          <p:spPr bwMode="auto">
            <a:xfrm>
              <a:off x="1946" y="1074"/>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96363" name="Line 11">
              <a:extLst>
                <a:ext uri="{FF2B5EF4-FFF2-40B4-BE49-F238E27FC236}">
                  <a16:creationId xmlns:a16="http://schemas.microsoft.com/office/drawing/2014/main" id="{FC68A6B9-19D9-4E45-8D61-0F42BEE192FA}"/>
                </a:ext>
              </a:extLst>
            </p:cNvPr>
            <p:cNvSpPr>
              <a:spLocks noChangeShapeType="1"/>
            </p:cNvSpPr>
            <p:nvPr/>
          </p:nvSpPr>
          <p:spPr bwMode="auto">
            <a:xfrm>
              <a:off x="1480" y="1383"/>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6364" name="Line 12">
              <a:extLst>
                <a:ext uri="{FF2B5EF4-FFF2-40B4-BE49-F238E27FC236}">
                  <a16:creationId xmlns:a16="http://schemas.microsoft.com/office/drawing/2014/main" id="{A4136415-2707-4EAB-930B-33F74985727D}"/>
                </a:ext>
              </a:extLst>
            </p:cNvPr>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6365" name="Line 13">
              <a:extLst>
                <a:ext uri="{FF2B5EF4-FFF2-40B4-BE49-F238E27FC236}">
                  <a16:creationId xmlns:a16="http://schemas.microsoft.com/office/drawing/2014/main" id="{53E80FDF-649E-43C4-B604-4648194F8A31}"/>
                </a:ext>
              </a:extLst>
            </p:cNvPr>
            <p:cNvSpPr>
              <a:spLocks noChangeShapeType="1"/>
            </p:cNvSpPr>
            <p:nvPr/>
          </p:nvSpPr>
          <p:spPr bwMode="auto">
            <a:xfrm>
              <a:off x="4310" y="1397"/>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6366" name="Line 14">
              <a:extLst>
                <a:ext uri="{FF2B5EF4-FFF2-40B4-BE49-F238E27FC236}">
                  <a16:creationId xmlns:a16="http://schemas.microsoft.com/office/drawing/2014/main" id="{AE09CEEE-5576-448F-929E-0CA509804930}"/>
                </a:ext>
              </a:extLst>
            </p:cNvPr>
            <p:cNvSpPr>
              <a:spLocks noChangeShapeType="1"/>
            </p:cNvSpPr>
            <p:nvPr/>
          </p:nvSpPr>
          <p:spPr bwMode="auto">
            <a:xfrm>
              <a:off x="4854" y="1191"/>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6367" name="Line 15">
              <a:extLst>
                <a:ext uri="{FF2B5EF4-FFF2-40B4-BE49-F238E27FC236}">
                  <a16:creationId xmlns:a16="http://schemas.microsoft.com/office/drawing/2014/main" id="{488D81FD-2515-43CE-A7E6-648D9702BCAF}"/>
                </a:ext>
              </a:extLst>
            </p:cNvPr>
            <p:cNvSpPr>
              <a:spLocks noChangeShapeType="1"/>
            </p:cNvSpPr>
            <p:nvPr/>
          </p:nvSpPr>
          <p:spPr bwMode="auto">
            <a:xfrm>
              <a:off x="4859" y="1585"/>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6368" name="Text Box 16">
              <a:extLst>
                <a:ext uri="{FF2B5EF4-FFF2-40B4-BE49-F238E27FC236}">
                  <a16:creationId xmlns:a16="http://schemas.microsoft.com/office/drawing/2014/main" id="{DDE43770-65A4-4CB6-9E26-67EE02D26ECE}"/>
                </a:ext>
              </a:extLst>
            </p:cNvPr>
            <p:cNvSpPr txBox="1">
              <a:spLocks noChangeArrowheads="1"/>
            </p:cNvSpPr>
            <p:nvPr/>
          </p:nvSpPr>
          <p:spPr bwMode="auto">
            <a:xfrm>
              <a:off x="4402" y="1065"/>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96369" name="Text Box 17">
              <a:extLst>
                <a:ext uri="{FF2B5EF4-FFF2-40B4-BE49-F238E27FC236}">
                  <a16:creationId xmlns:a16="http://schemas.microsoft.com/office/drawing/2014/main" id="{219B2BDE-1F01-40E7-8A5F-2997D529ABC0}"/>
                </a:ext>
              </a:extLst>
            </p:cNvPr>
            <p:cNvSpPr txBox="1">
              <a:spLocks noChangeArrowheads="1"/>
            </p:cNvSpPr>
            <p:nvPr/>
          </p:nvSpPr>
          <p:spPr bwMode="auto">
            <a:xfrm>
              <a:off x="4426" y="1463"/>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96370" name="Text Box 18">
              <a:extLst>
                <a:ext uri="{FF2B5EF4-FFF2-40B4-BE49-F238E27FC236}">
                  <a16:creationId xmlns:a16="http://schemas.microsoft.com/office/drawing/2014/main" id="{15E8E5FF-4098-4D60-8745-B14DE97B754B}"/>
                </a:ext>
              </a:extLst>
            </p:cNvPr>
            <p:cNvSpPr txBox="1">
              <a:spLocks noChangeArrowheads="1"/>
            </p:cNvSpPr>
            <p:nvPr/>
          </p:nvSpPr>
          <p:spPr bwMode="auto">
            <a:xfrm>
              <a:off x="4997" y="969"/>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96371" name="Text Box 19">
              <a:extLst>
                <a:ext uri="{FF2B5EF4-FFF2-40B4-BE49-F238E27FC236}">
                  <a16:creationId xmlns:a16="http://schemas.microsoft.com/office/drawing/2014/main" id="{BAF707CD-125C-4581-8BC5-AEDF39770EFD}"/>
                </a:ext>
              </a:extLst>
            </p:cNvPr>
            <p:cNvSpPr txBox="1">
              <a:spLocks noChangeArrowheads="1"/>
            </p:cNvSpPr>
            <p:nvPr/>
          </p:nvSpPr>
          <p:spPr bwMode="auto">
            <a:xfrm>
              <a:off x="5021" y="1367"/>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96372" name="Text Box 20">
              <a:extLst>
                <a:ext uri="{FF2B5EF4-FFF2-40B4-BE49-F238E27FC236}">
                  <a16:creationId xmlns:a16="http://schemas.microsoft.com/office/drawing/2014/main" id="{23CBDABB-A9C6-4ACF-81A5-6CCA1122E612}"/>
                </a:ext>
              </a:extLst>
            </p:cNvPr>
            <p:cNvSpPr txBox="1">
              <a:spLocks noChangeArrowheads="1"/>
            </p:cNvSpPr>
            <p:nvPr/>
          </p:nvSpPr>
          <p:spPr bwMode="auto">
            <a:xfrm>
              <a:off x="1469" y="166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Problem A</a:t>
              </a:r>
            </a:p>
          </p:txBody>
        </p:sp>
      </p:grpSp>
    </p:spTree>
    <p:extLst>
      <p:ext uri="{BB962C8B-B14F-4D97-AF65-F5344CB8AC3E}">
        <p14:creationId xmlns:p14="http://schemas.microsoft.com/office/powerpoint/2010/main" val="255418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a:extLst>
              <a:ext uri="{FF2B5EF4-FFF2-40B4-BE49-F238E27FC236}">
                <a16:creationId xmlns:a16="http://schemas.microsoft.com/office/drawing/2014/main" id="{6EA958ED-8F7D-456D-95B2-61448191C28E}"/>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31</a:t>
            </a:fld>
            <a:endParaRPr lang="en-US" altLang="en-US"/>
          </a:p>
        </p:txBody>
      </p:sp>
      <p:sp>
        <p:nvSpPr>
          <p:cNvPr id="998402" name="Rectangle 2">
            <a:extLst>
              <a:ext uri="{FF2B5EF4-FFF2-40B4-BE49-F238E27FC236}">
                <a16:creationId xmlns:a16="http://schemas.microsoft.com/office/drawing/2014/main" id="{EDE9BDBD-B19A-40FE-BD6E-65B8FF206676}"/>
              </a:ext>
            </a:extLst>
          </p:cNvPr>
          <p:cNvSpPr>
            <a:spLocks noGrp="1" noChangeArrowheads="1"/>
          </p:cNvSpPr>
          <p:nvPr>
            <p:ph type="title"/>
          </p:nvPr>
        </p:nvSpPr>
        <p:spPr>
          <a:xfrm>
            <a:off x="1127126" y="273600"/>
            <a:ext cx="7559314" cy="1144800"/>
          </a:xfrm>
        </p:spPr>
        <p:txBody>
          <a:bodyPr/>
          <a:lstStyle/>
          <a:p>
            <a:r>
              <a:rPr lang="en-US" altLang="en-US" b="1" dirty="0"/>
              <a:t>Proving Polynomial Time</a:t>
            </a:r>
          </a:p>
        </p:txBody>
      </p:sp>
      <p:sp>
        <p:nvSpPr>
          <p:cNvPr id="998403" name="Rectangle 3">
            <a:extLst>
              <a:ext uri="{FF2B5EF4-FFF2-40B4-BE49-F238E27FC236}">
                <a16:creationId xmlns:a16="http://schemas.microsoft.com/office/drawing/2014/main" id="{AA326100-E787-45B1-86EE-5635FC8ABD35}"/>
              </a:ext>
            </a:extLst>
          </p:cNvPr>
          <p:cNvSpPr>
            <a:spLocks noGrp="1" noChangeArrowheads="1"/>
          </p:cNvSpPr>
          <p:nvPr>
            <p:ph type="body" idx="1"/>
          </p:nvPr>
        </p:nvSpPr>
        <p:spPr>
          <a:xfrm>
            <a:off x="323850" y="4017137"/>
            <a:ext cx="8496300" cy="1935162"/>
          </a:xfrm>
        </p:spPr>
        <p:txBody>
          <a:bodyPr/>
          <a:lstStyle/>
          <a:p>
            <a:pPr marL="914400" lvl="1" indent="-457200">
              <a:lnSpc>
                <a:spcPct val="130000"/>
              </a:lnSpc>
              <a:buFontTx/>
              <a:buAutoNum type="arabicPeriod"/>
            </a:pPr>
            <a:r>
              <a:rPr lang="en-US" altLang="en-US" dirty="0"/>
              <a:t>Use a </a:t>
            </a:r>
            <a:r>
              <a:rPr lang="en-US" altLang="en-US" b="1" dirty="0"/>
              <a:t>polynomial time</a:t>
            </a:r>
            <a:r>
              <a:rPr lang="en-US" altLang="en-US" dirty="0"/>
              <a:t> reduction algorithm to </a:t>
            </a:r>
          </a:p>
          <a:p>
            <a:pPr marL="914400" lvl="1" indent="-457200">
              <a:lnSpc>
                <a:spcPct val="130000"/>
              </a:lnSpc>
              <a:buFontTx/>
              <a:buNone/>
            </a:pPr>
            <a:r>
              <a:rPr lang="en-US" altLang="en-US" dirty="0"/>
              <a:t>      transform A into B</a:t>
            </a:r>
          </a:p>
          <a:p>
            <a:pPr marL="914400" lvl="1" indent="-457200">
              <a:lnSpc>
                <a:spcPct val="130000"/>
              </a:lnSpc>
              <a:buFontTx/>
              <a:buAutoNum type="arabicPeriod" startAt="2"/>
            </a:pPr>
            <a:r>
              <a:rPr lang="en-US" altLang="en-US" dirty="0"/>
              <a:t>Run a known </a:t>
            </a:r>
            <a:r>
              <a:rPr lang="en-US" altLang="en-US" b="1" dirty="0"/>
              <a:t>polynomial time</a:t>
            </a:r>
            <a:r>
              <a:rPr lang="en-US" altLang="en-US" dirty="0"/>
              <a:t> algorithm for B</a:t>
            </a:r>
          </a:p>
          <a:p>
            <a:pPr marL="914400" lvl="1" indent="-457200">
              <a:lnSpc>
                <a:spcPct val="130000"/>
              </a:lnSpc>
              <a:buFontTx/>
              <a:buAutoNum type="arabicPeriod" startAt="2"/>
            </a:pPr>
            <a:r>
              <a:rPr lang="en-US" altLang="en-US" dirty="0"/>
              <a:t>Use the answer for B as the answer for A</a:t>
            </a:r>
          </a:p>
        </p:txBody>
      </p:sp>
      <p:grpSp>
        <p:nvGrpSpPr>
          <p:cNvPr id="998404" name="Group 4">
            <a:extLst>
              <a:ext uri="{FF2B5EF4-FFF2-40B4-BE49-F238E27FC236}">
                <a16:creationId xmlns:a16="http://schemas.microsoft.com/office/drawing/2014/main" id="{762F9878-3BD2-4251-90BE-A8A1EA8AD920}"/>
              </a:ext>
            </a:extLst>
          </p:cNvPr>
          <p:cNvGrpSpPr>
            <a:grpSpLocks/>
          </p:cNvGrpSpPr>
          <p:nvPr/>
        </p:nvGrpSpPr>
        <p:grpSpPr bwMode="auto">
          <a:xfrm>
            <a:off x="1149350" y="1890435"/>
            <a:ext cx="6845300" cy="1349375"/>
            <a:chOff x="304" y="964"/>
            <a:chExt cx="5112" cy="990"/>
          </a:xfrm>
        </p:grpSpPr>
        <p:sp>
          <p:nvSpPr>
            <p:cNvPr id="998405" name="Rectangle 5">
              <a:extLst>
                <a:ext uri="{FF2B5EF4-FFF2-40B4-BE49-F238E27FC236}">
                  <a16:creationId xmlns:a16="http://schemas.microsoft.com/office/drawing/2014/main" id="{5EF08EAC-CFDE-4630-BD71-B050E2DF1F94}"/>
                </a:ext>
              </a:extLst>
            </p:cNvPr>
            <p:cNvSpPr>
              <a:spLocks noChangeArrowheads="1"/>
            </p:cNvSpPr>
            <p:nvPr/>
          </p:nvSpPr>
          <p:spPr bwMode="auto">
            <a:xfrm>
              <a:off x="677" y="965"/>
              <a:ext cx="4181" cy="98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dirty="0"/>
            </a:p>
            <a:p>
              <a:pPr algn="ctr"/>
              <a:endParaRPr lang="en-US" altLang="en-US" sz="2400" dirty="0"/>
            </a:p>
            <a:p>
              <a:pPr algn="ctr"/>
              <a:endParaRPr lang="en-US" altLang="en-US" sz="2400" dirty="0"/>
            </a:p>
            <a:p>
              <a:pPr algn="ctr"/>
              <a:r>
                <a:rPr lang="en-US" altLang="en-US" sz="2000" dirty="0"/>
                <a:t>Polynomial time algorithm to decide A</a:t>
              </a:r>
            </a:p>
          </p:txBody>
        </p:sp>
        <p:sp>
          <p:nvSpPr>
            <p:cNvPr id="998406" name="Rectangle 6">
              <a:extLst>
                <a:ext uri="{FF2B5EF4-FFF2-40B4-BE49-F238E27FC236}">
                  <a16:creationId xmlns:a16="http://schemas.microsoft.com/office/drawing/2014/main" id="{C17B51BB-1D5E-40E8-8A24-F07E7EF01260}"/>
                </a:ext>
              </a:extLst>
            </p:cNvPr>
            <p:cNvSpPr>
              <a:spLocks noChangeArrowheads="1"/>
            </p:cNvSpPr>
            <p:nvPr/>
          </p:nvSpPr>
          <p:spPr bwMode="auto">
            <a:xfrm>
              <a:off x="852" y="1097"/>
              <a:ext cx="614"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latin typeface="Monotype Corsiva" panose="03010101010201010101" pitchFamily="66" charset="0"/>
                </a:rPr>
                <a:t>f</a:t>
              </a:r>
            </a:p>
          </p:txBody>
        </p:sp>
        <p:sp>
          <p:nvSpPr>
            <p:cNvPr id="998407" name="Rectangle 7">
              <a:extLst>
                <a:ext uri="{FF2B5EF4-FFF2-40B4-BE49-F238E27FC236}">
                  <a16:creationId xmlns:a16="http://schemas.microsoft.com/office/drawing/2014/main" id="{42270FB7-6CCA-4A52-AC76-C642572FB740}"/>
                </a:ext>
              </a:extLst>
            </p:cNvPr>
            <p:cNvSpPr>
              <a:spLocks noChangeArrowheads="1"/>
            </p:cNvSpPr>
            <p:nvPr/>
          </p:nvSpPr>
          <p:spPr bwMode="auto">
            <a:xfrm>
              <a:off x="2224" y="1097"/>
              <a:ext cx="2082" cy="561"/>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Polynomial time </a:t>
              </a:r>
            </a:p>
            <a:p>
              <a:pPr algn="ctr"/>
              <a:r>
                <a:rPr lang="en-US" altLang="en-US" sz="2000" dirty="0"/>
                <a:t>algorithm to decide B</a:t>
              </a:r>
            </a:p>
          </p:txBody>
        </p:sp>
        <p:sp>
          <p:nvSpPr>
            <p:cNvPr id="998408" name="Line 8">
              <a:extLst>
                <a:ext uri="{FF2B5EF4-FFF2-40B4-BE49-F238E27FC236}">
                  <a16:creationId xmlns:a16="http://schemas.microsoft.com/office/drawing/2014/main" id="{C165E911-07FE-4698-9633-8CA209AD3F17}"/>
                </a:ext>
              </a:extLst>
            </p:cNvPr>
            <p:cNvSpPr>
              <a:spLocks noChangeShapeType="1"/>
            </p:cNvSpPr>
            <p:nvPr/>
          </p:nvSpPr>
          <p:spPr bwMode="auto">
            <a:xfrm>
              <a:off x="304" y="1378"/>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8409" name="Text Box 9">
              <a:extLst>
                <a:ext uri="{FF2B5EF4-FFF2-40B4-BE49-F238E27FC236}">
                  <a16:creationId xmlns:a16="http://schemas.microsoft.com/office/drawing/2014/main" id="{C59F0DE8-E11B-4246-A637-D092BCB8A0A2}"/>
                </a:ext>
              </a:extLst>
            </p:cNvPr>
            <p:cNvSpPr txBox="1">
              <a:spLocks noChangeArrowheads="1"/>
            </p:cNvSpPr>
            <p:nvPr/>
          </p:nvSpPr>
          <p:spPr bwMode="auto">
            <a:xfrm>
              <a:off x="453" y="1069"/>
              <a:ext cx="2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98410" name="Text Box 10">
              <a:extLst>
                <a:ext uri="{FF2B5EF4-FFF2-40B4-BE49-F238E27FC236}">
                  <a16:creationId xmlns:a16="http://schemas.microsoft.com/office/drawing/2014/main" id="{64DF6773-3E7A-4D81-A97E-522927C893C0}"/>
                </a:ext>
              </a:extLst>
            </p:cNvPr>
            <p:cNvSpPr txBox="1">
              <a:spLocks noChangeArrowheads="1"/>
            </p:cNvSpPr>
            <p:nvPr/>
          </p:nvSpPr>
          <p:spPr bwMode="auto">
            <a:xfrm>
              <a:off x="1946" y="1069"/>
              <a:ext cx="2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p>
          </p:txBody>
        </p:sp>
        <p:sp>
          <p:nvSpPr>
            <p:cNvPr id="998411" name="Line 11">
              <a:extLst>
                <a:ext uri="{FF2B5EF4-FFF2-40B4-BE49-F238E27FC236}">
                  <a16:creationId xmlns:a16="http://schemas.microsoft.com/office/drawing/2014/main" id="{E1E96116-E68B-4722-9942-9B1D896FAA59}"/>
                </a:ext>
              </a:extLst>
            </p:cNvPr>
            <p:cNvSpPr>
              <a:spLocks noChangeShapeType="1"/>
            </p:cNvSpPr>
            <p:nvPr/>
          </p:nvSpPr>
          <p:spPr bwMode="auto">
            <a:xfrm>
              <a:off x="1480" y="1378"/>
              <a:ext cx="7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8412" name="Line 12">
              <a:extLst>
                <a:ext uri="{FF2B5EF4-FFF2-40B4-BE49-F238E27FC236}">
                  <a16:creationId xmlns:a16="http://schemas.microsoft.com/office/drawing/2014/main" id="{D8D1B1EA-E07B-47E9-B50B-FBE3D5158773}"/>
                </a:ext>
              </a:extLst>
            </p:cNvPr>
            <p:cNvSpPr>
              <a:spLocks noChangeShapeType="1"/>
            </p:cNvSpPr>
            <p:nvPr/>
          </p:nvSpPr>
          <p:spPr bwMode="auto">
            <a:xfrm flipV="1">
              <a:off x="4310" y="1181"/>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8413" name="Line 13">
              <a:extLst>
                <a:ext uri="{FF2B5EF4-FFF2-40B4-BE49-F238E27FC236}">
                  <a16:creationId xmlns:a16="http://schemas.microsoft.com/office/drawing/2014/main" id="{A69ECB02-4F5B-4B52-872E-F798A5468D48}"/>
                </a:ext>
              </a:extLst>
            </p:cNvPr>
            <p:cNvSpPr>
              <a:spLocks noChangeShapeType="1"/>
            </p:cNvSpPr>
            <p:nvPr/>
          </p:nvSpPr>
          <p:spPr bwMode="auto">
            <a:xfrm>
              <a:off x="4310" y="1392"/>
              <a:ext cx="547" cy="1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8414" name="Line 14">
              <a:extLst>
                <a:ext uri="{FF2B5EF4-FFF2-40B4-BE49-F238E27FC236}">
                  <a16:creationId xmlns:a16="http://schemas.microsoft.com/office/drawing/2014/main" id="{13D0741F-5F25-49D8-A382-0490847F42E7}"/>
                </a:ext>
              </a:extLst>
            </p:cNvPr>
            <p:cNvSpPr>
              <a:spLocks noChangeShapeType="1"/>
            </p:cNvSpPr>
            <p:nvPr/>
          </p:nvSpPr>
          <p:spPr bwMode="auto">
            <a:xfrm>
              <a:off x="4854" y="1186"/>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8415" name="Line 15">
              <a:extLst>
                <a:ext uri="{FF2B5EF4-FFF2-40B4-BE49-F238E27FC236}">
                  <a16:creationId xmlns:a16="http://schemas.microsoft.com/office/drawing/2014/main" id="{C4AD253F-24E7-48F6-B594-76F87B15C4A9}"/>
                </a:ext>
              </a:extLst>
            </p:cNvPr>
            <p:cNvSpPr>
              <a:spLocks noChangeShapeType="1"/>
            </p:cNvSpPr>
            <p:nvPr/>
          </p:nvSpPr>
          <p:spPr bwMode="auto">
            <a:xfrm>
              <a:off x="4859" y="1580"/>
              <a:ext cx="55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8416" name="Text Box 16">
              <a:extLst>
                <a:ext uri="{FF2B5EF4-FFF2-40B4-BE49-F238E27FC236}">
                  <a16:creationId xmlns:a16="http://schemas.microsoft.com/office/drawing/2014/main" id="{7CF160F4-C223-448E-BF5D-B8210DA91021}"/>
                </a:ext>
              </a:extLst>
            </p:cNvPr>
            <p:cNvSpPr txBox="1">
              <a:spLocks noChangeArrowheads="1"/>
            </p:cNvSpPr>
            <p:nvPr/>
          </p:nvSpPr>
          <p:spPr bwMode="auto">
            <a:xfrm>
              <a:off x="4402" y="1060"/>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98417" name="Text Box 17">
              <a:extLst>
                <a:ext uri="{FF2B5EF4-FFF2-40B4-BE49-F238E27FC236}">
                  <a16:creationId xmlns:a16="http://schemas.microsoft.com/office/drawing/2014/main" id="{6F9512A0-C1B9-4C97-B73A-1D4450390A78}"/>
                </a:ext>
              </a:extLst>
            </p:cNvPr>
            <p:cNvSpPr txBox="1">
              <a:spLocks noChangeArrowheads="1"/>
            </p:cNvSpPr>
            <p:nvPr/>
          </p:nvSpPr>
          <p:spPr bwMode="auto">
            <a:xfrm>
              <a:off x="4426" y="145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998418" name="Text Box 18">
              <a:extLst>
                <a:ext uri="{FF2B5EF4-FFF2-40B4-BE49-F238E27FC236}">
                  <a16:creationId xmlns:a16="http://schemas.microsoft.com/office/drawing/2014/main" id="{40FD382C-D3CF-4765-ADD0-D1E2FF616984}"/>
                </a:ext>
              </a:extLst>
            </p:cNvPr>
            <p:cNvSpPr txBox="1">
              <a:spLocks noChangeArrowheads="1"/>
            </p:cNvSpPr>
            <p:nvPr/>
          </p:nvSpPr>
          <p:spPr bwMode="auto">
            <a:xfrm>
              <a:off x="4997" y="964"/>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998419" name="Text Box 19">
              <a:extLst>
                <a:ext uri="{FF2B5EF4-FFF2-40B4-BE49-F238E27FC236}">
                  <a16:creationId xmlns:a16="http://schemas.microsoft.com/office/drawing/2014/main" id="{B04C878F-55DB-46CD-AC85-A74B92F590BE}"/>
                </a:ext>
              </a:extLst>
            </p:cNvPr>
            <p:cNvSpPr txBox="1">
              <a:spLocks noChangeArrowheads="1"/>
            </p:cNvSpPr>
            <p:nvPr/>
          </p:nvSpPr>
          <p:spPr bwMode="auto">
            <a:xfrm>
              <a:off x="5021" y="1362"/>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grpSp>
    </p:spTree>
    <p:extLst>
      <p:ext uri="{BB962C8B-B14F-4D97-AF65-F5344CB8AC3E}">
        <p14:creationId xmlns:p14="http://schemas.microsoft.com/office/powerpoint/2010/main" val="769171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9CE6B11-C201-43F4-B789-C15E0271E7B9}"/>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32</a:t>
            </a:fld>
            <a:endParaRPr lang="en-US" altLang="en-US"/>
          </a:p>
        </p:txBody>
      </p:sp>
      <p:sp>
        <p:nvSpPr>
          <p:cNvPr id="859138" name="Rectangle 2">
            <a:extLst>
              <a:ext uri="{FF2B5EF4-FFF2-40B4-BE49-F238E27FC236}">
                <a16:creationId xmlns:a16="http://schemas.microsoft.com/office/drawing/2014/main" id="{EA8172FA-3C26-47FC-AE4A-4981929B24B6}"/>
              </a:ext>
            </a:extLst>
          </p:cNvPr>
          <p:cNvSpPr>
            <a:spLocks noGrp="1" noChangeArrowheads="1"/>
          </p:cNvSpPr>
          <p:nvPr>
            <p:ph type="title"/>
          </p:nvPr>
        </p:nvSpPr>
        <p:spPr>
          <a:xfrm>
            <a:off x="1371600" y="273600"/>
            <a:ext cx="7314840" cy="1144800"/>
          </a:xfrm>
        </p:spPr>
        <p:txBody>
          <a:bodyPr/>
          <a:lstStyle/>
          <a:p>
            <a:r>
              <a:rPr lang="en-US" altLang="en-US" b="1" dirty="0"/>
              <a:t>Proving NP-Completeness</a:t>
            </a:r>
          </a:p>
        </p:txBody>
      </p:sp>
      <p:sp>
        <p:nvSpPr>
          <p:cNvPr id="859139" name="Rectangle 3">
            <a:extLst>
              <a:ext uri="{FF2B5EF4-FFF2-40B4-BE49-F238E27FC236}">
                <a16:creationId xmlns:a16="http://schemas.microsoft.com/office/drawing/2014/main" id="{CCA821A2-D940-435F-B105-312C25FC9A96}"/>
              </a:ext>
            </a:extLst>
          </p:cNvPr>
          <p:cNvSpPr>
            <a:spLocks noGrp="1" noChangeArrowheads="1"/>
          </p:cNvSpPr>
          <p:nvPr>
            <p:ph type="body" idx="1"/>
          </p:nvPr>
        </p:nvSpPr>
        <p:spPr/>
        <p:txBody>
          <a:bodyPr/>
          <a:lstStyle/>
          <a:p>
            <a:pPr>
              <a:lnSpc>
                <a:spcPct val="140000"/>
              </a:lnSpc>
              <a:buFontTx/>
              <a:buNone/>
            </a:pPr>
            <a:r>
              <a:rPr lang="en-US" altLang="en-US" dirty="0">
                <a:solidFill>
                  <a:srgbClr val="DD0111"/>
                </a:solidFill>
                <a:latin typeface="Monotype Corsiva" panose="03010101010201010101" pitchFamily="66" charset="0"/>
                <a:sym typeface="Symbol" panose="05050102010706020507" pitchFamily="18" charset="2"/>
              </a:rPr>
              <a:t>Theorem: </a:t>
            </a:r>
            <a:r>
              <a:rPr lang="en-US" altLang="en-US" dirty="0">
                <a:sym typeface="Symbol" panose="05050102010706020507" pitchFamily="18" charset="2"/>
              </a:rPr>
              <a:t>If A is NP-Complete and </a:t>
            </a:r>
            <a:r>
              <a:rPr lang="en-US" altLang="en-US" dirty="0"/>
              <a:t>A </a:t>
            </a:r>
            <a:r>
              <a:rPr lang="en-US" altLang="en-US" dirty="0">
                <a:sym typeface="Symbol" panose="05050102010706020507" pitchFamily="18" charset="2"/>
              </a:rPr>
              <a:t></a:t>
            </a:r>
            <a:r>
              <a:rPr lang="en-US" altLang="en-US" baseline="-25000" dirty="0">
                <a:sym typeface="Symbol" panose="05050102010706020507" pitchFamily="18" charset="2"/>
              </a:rPr>
              <a:t>p</a:t>
            </a:r>
            <a:r>
              <a:rPr lang="en-US" altLang="en-US" dirty="0">
                <a:sym typeface="Symbol" panose="05050102010706020507" pitchFamily="18" charset="2"/>
              </a:rPr>
              <a:t> B </a:t>
            </a:r>
          </a:p>
          <a:p>
            <a:pPr>
              <a:lnSpc>
                <a:spcPct val="140000"/>
              </a:lnSpc>
              <a:buFontTx/>
              <a:buNone/>
            </a:pPr>
            <a:r>
              <a:rPr lang="en-US" altLang="en-US" dirty="0">
                <a:sym typeface="Symbol" panose="05050102010706020507" pitchFamily="18" charset="2"/>
              </a:rPr>
              <a:t>			 B is NP-Hard</a:t>
            </a:r>
          </a:p>
          <a:p>
            <a:pPr>
              <a:lnSpc>
                <a:spcPct val="140000"/>
              </a:lnSpc>
              <a:buFontTx/>
              <a:buNone/>
            </a:pPr>
            <a:r>
              <a:rPr lang="en-US" altLang="en-US" dirty="0">
                <a:sym typeface="Symbol" panose="05050102010706020507" pitchFamily="18" charset="2"/>
              </a:rPr>
              <a:t>	In addition, if B  NP </a:t>
            </a:r>
          </a:p>
          <a:p>
            <a:pPr>
              <a:lnSpc>
                <a:spcPct val="140000"/>
              </a:lnSpc>
              <a:buFontTx/>
              <a:buNone/>
            </a:pPr>
            <a:r>
              <a:rPr lang="en-US" altLang="en-US" dirty="0"/>
              <a:t>			 </a:t>
            </a:r>
            <a:r>
              <a:rPr lang="en-US" altLang="en-US" dirty="0">
                <a:sym typeface="Symbol" panose="05050102010706020507" pitchFamily="18" charset="2"/>
              </a:rPr>
              <a:t> B is NP-Complete</a:t>
            </a:r>
          </a:p>
          <a:p>
            <a:pPr>
              <a:lnSpc>
                <a:spcPct val="140000"/>
              </a:lnSpc>
              <a:buFontTx/>
              <a:buNone/>
            </a:pPr>
            <a:endParaRPr lang="en-US" altLang="en-US" b="1" dirty="0">
              <a:sym typeface="Symbol" panose="05050102010706020507" pitchFamily="18" charset="2"/>
            </a:endParaRPr>
          </a:p>
          <a:p>
            <a:pPr>
              <a:lnSpc>
                <a:spcPct val="140000"/>
              </a:lnSpc>
              <a:buFontTx/>
              <a:buNone/>
            </a:pPr>
            <a:r>
              <a:rPr lang="en-US" altLang="en-US" b="1" dirty="0">
                <a:sym typeface="Symbol" panose="05050102010706020507" pitchFamily="18" charset="2"/>
              </a:rPr>
              <a:t>Proof</a:t>
            </a:r>
            <a:r>
              <a:rPr lang="en-US" altLang="en-US" dirty="0">
                <a:sym typeface="Symbol" panose="05050102010706020507" pitchFamily="18" charset="2"/>
              </a:rPr>
              <a:t>: Assume that B  P</a:t>
            </a:r>
          </a:p>
          <a:p>
            <a:pPr>
              <a:lnSpc>
                <a:spcPct val="140000"/>
              </a:lnSpc>
              <a:buFontTx/>
              <a:buNone/>
            </a:pPr>
            <a:r>
              <a:rPr lang="en-US" altLang="en-US" dirty="0">
                <a:sym typeface="Symbol" panose="05050102010706020507" pitchFamily="18" charset="2"/>
              </a:rPr>
              <a:t>		  Since </a:t>
            </a:r>
            <a:r>
              <a:rPr lang="en-US" altLang="en-US" dirty="0"/>
              <a:t>A </a:t>
            </a:r>
            <a:r>
              <a:rPr lang="en-US" altLang="en-US" dirty="0">
                <a:sym typeface="Symbol" panose="05050102010706020507" pitchFamily="18" charset="2"/>
              </a:rPr>
              <a:t></a:t>
            </a:r>
            <a:r>
              <a:rPr lang="en-US" altLang="en-US" baseline="-25000" dirty="0">
                <a:sym typeface="Symbol" panose="05050102010706020507" pitchFamily="18" charset="2"/>
              </a:rPr>
              <a:t>p</a:t>
            </a:r>
            <a:r>
              <a:rPr lang="en-US" altLang="en-US" dirty="0">
                <a:sym typeface="Symbol" panose="05050102010706020507" pitchFamily="18" charset="2"/>
              </a:rPr>
              <a:t> B  A  P  contradiction!</a:t>
            </a:r>
          </a:p>
          <a:p>
            <a:pPr>
              <a:lnSpc>
                <a:spcPct val="140000"/>
              </a:lnSpc>
              <a:buFontTx/>
              <a:buNone/>
            </a:pPr>
            <a:r>
              <a:rPr lang="en-US" altLang="en-US" dirty="0">
                <a:sym typeface="Symbol" panose="05050102010706020507" pitchFamily="18" charset="2"/>
              </a:rPr>
              <a:t>		   B is NP-Hard</a:t>
            </a:r>
          </a:p>
        </p:txBody>
      </p:sp>
    </p:spTree>
    <p:extLst>
      <p:ext uri="{BB962C8B-B14F-4D97-AF65-F5344CB8AC3E}">
        <p14:creationId xmlns:p14="http://schemas.microsoft.com/office/powerpoint/2010/main" val="225714646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32438FD6-D770-4FB0-AA93-4130201EB352}"/>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33</a:t>
            </a:fld>
            <a:endParaRPr lang="en-US" altLang="en-US"/>
          </a:p>
        </p:txBody>
      </p:sp>
      <p:sp>
        <p:nvSpPr>
          <p:cNvPr id="860162" name="Rectangle 2">
            <a:extLst>
              <a:ext uri="{FF2B5EF4-FFF2-40B4-BE49-F238E27FC236}">
                <a16:creationId xmlns:a16="http://schemas.microsoft.com/office/drawing/2014/main" id="{59761D43-BA49-419E-B39B-1E4659DDE255}"/>
              </a:ext>
            </a:extLst>
          </p:cNvPr>
          <p:cNvSpPr>
            <a:spLocks noGrp="1" noChangeArrowheads="1"/>
          </p:cNvSpPr>
          <p:nvPr>
            <p:ph type="title"/>
          </p:nvPr>
        </p:nvSpPr>
        <p:spPr>
          <a:xfrm>
            <a:off x="1219200" y="609600"/>
            <a:ext cx="7467240" cy="808800"/>
          </a:xfrm>
        </p:spPr>
        <p:txBody>
          <a:bodyPr/>
          <a:lstStyle/>
          <a:p>
            <a:r>
              <a:rPr lang="en-US" altLang="en-US" sz="2400" dirty="0"/>
              <a:t>Proving NP-Completeness In Practice</a:t>
            </a:r>
          </a:p>
        </p:txBody>
      </p:sp>
      <p:sp>
        <p:nvSpPr>
          <p:cNvPr id="860163" name="Rectangle 3">
            <a:extLst>
              <a:ext uri="{FF2B5EF4-FFF2-40B4-BE49-F238E27FC236}">
                <a16:creationId xmlns:a16="http://schemas.microsoft.com/office/drawing/2014/main" id="{8FB975BB-352E-48BB-BED2-F353C008CC16}"/>
              </a:ext>
            </a:extLst>
          </p:cNvPr>
          <p:cNvSpPr>
            <a:spLocks noGrp="1" noChangeArrowheads="1"/>
          </p:cNvSpPr>
          <p:nvPr>
            <p:ph type="body" idx="1"/>
          </p:nvPr>
        </p:nvSpPr>
        <p:spPr/>
        <p:txBody>
          <a:bodyPr/>
          <a:lstStyle/>
          <a:p>
            <a:pPr>
              <a:lnSpc>
                <a:spcPct val="140000"/>
              </a:lnSpc>
            </a:pPr>
            <a:r>
              <a:rPr lang="en-US" altLang="en-US" dirty="0"/>
              <a:t>Prove that the problem B is in NP</a:t>
            </a:r>
          </a:p>
          <a:p>
            <a:pPr lvl="1">
              <a:lnSpc>
                <a:spcPct val="140000"/>
              </a:lnSpc>
            </a:pPr>
            <a:r>
              <a:rPr lang="en-US" altLang="en-US" dirty="0"/>
              <a:t>A randomly generated string can be checked in polynomial time to determine if it represents a solution</a:t>
            </a:r>
          </a:p>
          <a:p>
            <a:pPr>
              <a:lnSpc>
                <a:spcPct val="140000"/>
              </a:lnSpc>
            </a:pPr>
            <a:endParaRPr lang="en-US" altLang="en-US" dirty="0"/>
          </a:p>
          <a:p>
            <a:pPr>
              <a:lnSpc>
                <a:spcPct val="140000"/>
              </a:lnSpc>
            </a:pPr>
            <a:r>
              <a:rPr lang="en-US" altLang="en-US" dirty="0"/>
              <a:t>Show that </a:t>
            </a:r>
            <a:r>
              <a:rPr lang="en-US" altLang="en-US" b="1" dirty="0"/>
              <a:t>one known </a:t>
            </a:r>
            <a:r>
              <a:rPr lang="en-US" altLang="en-US" dirty="0"/>
              <a:t>NP-Complete problem can be transformed to B in polynomial time</a:t>
            </a:r>
          </a:p>
          <a:p>
            <a:pPr lvl="1">
              <a:lnSpc>
                <a:spcPct val="140000"/>
              </a:lnSpc>
            </a:pPr>
            <a:r>
              <a:rPr lang="en-US" altLang="en-US" dirty="0"/>
              <a:t>No need to check that </a:t>
            </a:r>
            <a:r>
              <a:rPr lang="en-US" altLang="en-US" b="1" dirty="0"/>
              <a:t>all</a:t>
            </a:r>
            <a:r>
              <a:rPr lang="en-US" altLang="en-US" dirty="0"/>
              <a:t> </a:t>
            </a:r>
            <a:r>
              <a:rPr lang="en-US" altLang="en-US" u="sng" dirty="0"/>
              <a:t>NP-Complete</a:t>
            </a:r>
            <a:r>
              <a:rPr lang="en-US" altLang="en-US" dirty="0"/>
              <a:t> problems are reducible to B</a:t>
            </a:r>
          </a:p>
          <a:p>
            <a:pPr>
              <a:lnSpc>
                <a:spcPct val="150000"/>
              </a:lnSpc>
              <a:buFontTx/>
              <a:buNone/>
            </a:pPr>
            <a:endParaRPr lang="en-US" altLang="en-US" dirty="0"/>
          </a:p>
        </p:txBody>
      </p:sp>
    </p:spTree>
    <p:extLst>
      <p:ext uri="{BB962C8B-B14F-4D97-AF65-F5344CB8AC3E}">
        <p14:creationId xmlns:p14="http://schemas.microsoft.com/office/powerpoint/2010/main" val="2105940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a:extLst>
              <a:ext uri="{FF2B5EF4-FFF2-40B4-BE49-F238E27FC236}">
                <a16:creationId xmlns:a16="http://schemas.microsoft.com/office/drawing/2014/main" id="{6E5C1162-9EB1-4501-883A-0993B7BCE89A}"/>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34</a:t>
            </a:fld>
            <a:endParaRPr lang="en-US" altLang="en-US"/>
          </a:p>
        </p:txBody>
      </p:sp>
      <p:sp>
        <p:nvSpPr>
          <p:cNvPr id="979970" name="Rectangle 2">
            <a:extLst>
              <a:ext uri="{FF2B5EF4-FFF2-40B4-BE49-F238E27FC236}">
                <a16:creationId xmlns:a16="http://schemas.microsoft.com/office/drawing/2014/main" id="{0D3524A6-3573-4468-9134-88742570C000}"/>
              </a:ext>
            </a:extLst>
          </p:cNvPr>
          <p:cNvSpPr>
            <a:spLocks noGrp="1" noChangeArrowheads="1"/>
          </p:cNvSpPr>
          <p:nvPr>
            <p:ph type="title"/>
          </p:nvPr>
        </p:nvSpPr>
        <p:spPr>
          <a:xfrm>
            <a:off x="1524000" y="273600"/>
            <a:ext cx="7162440" cy="1144800"/>
          </a:xfrm>
        </p:spPr>
        <p:txBody>
          <a:bodyPr/>
          <a:lstStyle/>
          <a:p>
            <a:r>
              <a:rPr lang="en-US" altLang="en-US" b="1" dirty="0"/>
              <a:t>Revisit “Is P = NP?”</a:t>
            </a:r>
          </a:p>
        </p:txBody>
      </p:sp>
      <p:sp>
        <p:nvSpPr>
          <p:cNvPr id="979971" name="Rectangle 3">
            <a:extLst>
              <a:ext uri="{FF2B5EF4-FFF2-40B4-BE49-F238E27FC236}">
                <a16:creationId xmlns:a16="http://schemas.microsoft.com/office/drawing/2014/main" id="{580F68F2-EA0D-4CBF-9C40-71CBAEF9AE5F}"/>
              </a:ext>
            </a:extLst>
          </p:cNvPr>
          <p:cNvSpPr>
            <a:spLocks noGrp="1" noChangeArrowheads="1"/>
          </p:cNvSpPr>
          <p:nvPr>
            <p:ph type="body" idx="1"/>
          </p:nvPr>
        </p:nvSpPr>
        <p:spPr>
          <a:xfrm>
            <a:off x="457200" y="2640012"/>
            <a:ext cx="8229240" cy="2941787"/>
          </a:xfrm>
        </p:spPr>
        <p:txBody>
          <a:bodyPr/>
          <a:lstStyle/>
          <a:p>
            <a:pPr>
              <a:lnSpc>
                <a:spcPct val="140000"/>
              </a:lnSpc>
            </a:pPr>
            <a:endParaRPr lang="en-US" altLang="en-US" dirty="0"/>
          </a:p>
          <a:p>
            <a:pPr>
              <a:lnSpc>
                <a:spcPct val="140000"/>
              </a:lnSpc>
              <a:buFontTx/>
              <a:buNone/>
            </a:pPr>
            <a:endParaRPr lang="en-US" altLang="en-US" dirty="0">
              <a:solidFill>
                <a:srgbClr val="DD0111"/>
              </a:solidFill>
              <a:latin typeface="Monotype Corsiva" panose="03010101010201010101" pitchFamily="66" charset="0"/>
            </a:endParaRPr>
          </a:p>
          <a:p>
            <a:pPr>
              <a:lnSpc>
                <a:spcPct val="140000"/>
              </a:lnSpc>
              <a:buFontTx/>
              <a:buNone/>
            </a:pPr>
            <a:endParaRPr lang="en-US" altLang="en-US" dirty="0">
              <a:solidFill>
                <a:srgbClr val="DD0111"/>
              </a:solidFill>
              <a:latin typeface="Monotype Corsiva" panose="03010101010201010101" pitchFamily="66" charset="0"/>
            </a:endParaRPr>
          </a:p>
          <a:p>
            <a:pPr>
              <a:lnSpc>
                <a:spcPct val="140000"/>
              </a:lnSpc>
              <a:buFontTx/>
              <a:buNone/>
            </a:pPr>
            <a:r>
              <a:rPr lang="en-US" altLang="en-US" dirty="0">
                <a:solidFill>
                  <a:srgbClr val="DD0111"/>
                </a:solidFill>
                <a:latin typeface="Monotype Corsiva" panose="03010101010201010101" pitchFamily="66" charset="0"/>
              </a:rPr>
              <a:t>Theorem:</a:t>
            </a:r>
            <a:r>
              <a:rPr lang="en-US" altLang="en-US" dirty="0"/>
              <a:t> If any NP-Complete problem can be solved in polynomial time </a:t>
            </a:r>
            <a:r>
              <a:rPr lang="en-US" altLang="en-US" dirty="0">
                <a:sym typeface="Symbol" panose="05050102010706020507" pitchFamily="18" charset="2"/>
              </a:rPr>
              <a:t> then P = NP.</a:t>
            </a:r>
          </a:p>
        </p:txBody>
      </p:sp>
      <p:sp>
        <p:nvSpPr>
          <p:cNvPr id="979972" name="Freeform 4">
            <a:extLst>
              <a:ext uri="{FF2B5EF4-FFF2-40B4-BE49-F238E27FC236}">
                <a16:creationId xmlns:a16="http://schemas.microsoft.com/office/drawing/2014/main" id="{D59635AD-16B9-4045-B9CB-69A5C1F83A65}"/>
              </a:ext>
            </a:extLst>
          </p:cNvPr>
          <p:cNvSpPr>
            <a:spLocks/>
          </p:cNvSpPr>
          <p:nvPr/>
        </p:nvSpPr>
        <p:spPr bwMode="auto">
          <a:xfrm>
            <a:off x="3317875" y="1587500"/>
            <a:ext cx="2108200" cy="1517650"/>
          </a:xfrm>
          <a:custGeom>
            <a:avLst/>
            <a:gdLst>
              <a:gd name="T0" fmla="*/ 451 w 1328"/>
              <a:gd name="T1" fmla="*/ 16 h 956"/>
              <a:gd name="T2" fmla="*/ 345 w 1328"/>
              <a:gd name="T3" fmla="*/ 30 h 956"/>
              <a:gd name="T4" fmla="*/ 288 w 1328"/>
              <a:gd name="T5" fmla="*/ 44 h 956"/>
              <a:gd name="T6" fmla="*/ 206 w 1328"/>
              <a:gd name="T7" fmla="*/ 92 h 956"/>
              <a:gd name="T8" fmla="*/ 144 w 1328"/>
              <a:gd name="T9" fmla="*/ 198 h 956"/>
              <a:gd name="T10" fmla="*/ 129 w 1328"/>
              <a:gd name="T11" fmla="*/ 275 h 956"/>
              <a:gd name="T12" fmla="*/ 86 w 1328"/>
              <a:gd name="T13" fmla="*/ 323 h 956"/>
              <a:gd name="T14" fmla="*/ 19 w 1328"/>
              <a:gd name="T15" fmla="*/ 409 h 956"/>
              <a:gd name="T16" fmla="*/ 0 w 1328"/>
              <a:gd name="T17" fmla="*/ 476 h 956"/>
              <a:gd name="T18" fmla="*/ 33 w 1328"/>
              <a:gd name="T19" fmla="*/ 587 h 956"/>
              <a:gd name="T20" fmla="*/ 86 w 1328"/>
              <a:gd name="T21" fmla="*/ 630 h 956"/>
              <a:gd name="T22" fmla="*/ 110 w 1328"/>
              <a:gd name="T23" fmla="*/ 664 h 956"/>
              <a:gd name="T24" fmla="*/ 235 w 1328"/>
              <a:gd name="T25" fmla="*/ 740 h 956"/>
              <a:gd name="T26" fmla="*/ 374 w 1328"/>
              <a:gd name="T27" fmla="*/ 788 h 956"/>
              <a:gd name="T28" fmla="*/ 432 w 1328"/>
              <a:gd name="T29" fmla="*/ 808 h 956"/>
              <a:gd name="T30" fmla="*/ 465 w 1328"/>
              <a:gd name="T31" fmla="*/ 817 h 956"/>
              <a:gd name="T32" fmla="*/ 557 w 1328"/>
              <a:gd name="T33" fmla="*/ 856 h 956"/>
              <a:gd name="T34" fmla="*/ 600 w 1328"/>
              <a:gd name="T35" fmla="*/ 870 h 956"/>
              <a:gd name="T36" fmla="*/ 696 w 1328"/>
              <a:gd name="T37" fmla="*/ 889 h 956"/>
              <a:gd name="T38" fmla="*/ 787 w 1328"/>
              <a:gd name="T39" fmla="*/ 913 h 956"/>
              <a:gd name="T40" fmla="*/ 845 w 1328"/>
              <a:gd name="T41" fmla="*/ 937 h 956"/>
              <a:gd name="T42" fmla="*/ 888 w 1328"/>
              <a:gd name="T43" fmla="*/ 956 h 956"/>
              <a:gd name="T44" fmla="*/ 1041 w 1328"/>
              <a:gd name="T45" fmla="*/ 937 h 956"/>
              <a:gd name="T46" fmla="*/ 1113 w 1328"/>
              <a:gd name="T47" fmla="*/ 904 h 956"/>
              <a:gd name="T48" fmla="*/ 1185 w 1328"/>
              <a:gd name="T49" fmla="*/ 856 h 956"/>
              <a:gd name="T50" fmla="*/ 1243 w 1328"/>
              <a:gd name="T51" fmla="*/ 764 h 956"/>
              <a:gd name="T52" fmla="*/ 1277 w 1328"/>
              <a:gd name="T53" fmla="*/ 702 h 956"/>
              <a:gd name="T54" fmla="*/ 1291 w 1328"/>
              <a:gd name="T55" fmla="*/ 664 h 956"/>
              <a:gd name="T56" fmla="*/ 1310 w 1328"/>
              <a:gd name="T57" fmla="*/ 592 h 956"/>
              <a:gd name="T58" fmla="*/ 1214 w 1328"/>
              <a:gd name="T59" fmla="*/ 260 h 956"/>
              <a:gd name="T60" fmla="*/ 1142 w 1328"/>
              <a:gd name="T61" fmla="*/ 198 h 956"/>
              <a:gd name="T62" fmla="*/ 1094 w 1328"/>
              <a:gd name="T63" fmla="*/ 150 h 956"/>
              <a:gd name="T64" fmla="*/ 1032 w 1328"/>
              <a:gd name="T65" fmla="*/ 102 h 956"/>
              <a:gd name="T66" fmla="*/ 883 w 1328"/>
              <a:gd name="T67" fmla="*/ 40 h 956"/>
              <a:gd name="T68" fmla="*/ 691 w 1328"/>
              <a:gd name="T69" fmla="*/ 25 h 956"/>
              <a:gd name="T70" fmla="*/ 451 w 1328"/>
              <a:gd name="T71" fmla="*/ 1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8" h="956">
                <a:moveTo>
                  <a:pt x="451" y="16"/>
                </a:moveTo>
                <a:cubicBezTo>
                  <a:pt x="400" y="19"/>
                  <a:pt x="386" y="20"/>
                  <a:pt x="345" y="30"/>
                </a:cubicBezTo>
                <a:cubicBezTo>
                  <a:pt x="326" y="35"/>
                  <a:pt x="288" y="44"/>
                  <a:pt x="288" y="44"/>
                </a:cubicBezTo>
                <a:cubicBezTo>
                  <a:pt x="261" y="61"/>
                  <a:pt x="235" y="78"/>
                  <a:pt x="206" y="92"/>
                </a:cubicBezTo>
                <a:cubicBezTo>
                  <a:pt x="175" y="125"/>
                  <a:pt x="160" y="156"/>
                  <a:pt x="144" y="198"/>
                </a:cubicBezTo>
                <a:cubicBezTo>
                  <a:pt x="141" y="222"/>
                  <a:pt x="140" y="252"/>
                  <a:pt x="129" y="275"/>
                </a:cubicBezTo>
                <a:cubicBezTo>
                  <a:pt x="119" y="296"/>
                  <a:pt x="103" y="308"/>
                  <a:pt x="86" y="323"/>
                </a:cubicBezTo>
                <a:cubicBezTo>
                  <a:pt x="59" y="346"/>
                  <a:pt x="35" y="378"/>
                  <a:pt x="19" y="409"/>
                </a:cubicBezTo>
                <a:cubicBezTo>
                  <a:pt x="14" y="432"/>
                  <a:pt x="6" y="453"/>
                  <a:pt x="0" y="476"/>
                </a:cubicBezTo>
                <a:cubicBezTo>
                  <a:pt x="3" y="513"/>
                  <a:pt x="7" y="557"/>
                  <a:pt x="33" y="587"/>
                </a:cubicBezTo>
                <a:cubicBezTo>
                  <a:pt x="50" y="607"/>
                  <a:pt x="69" y="613"/>
                  <a:pt x="86" y="630"/>
                </a:cubicBezTo>
                <a:cubicBezTo>
                  <a:pt x="96" y="640"/>
                  <a:pt x="100" y="655"/>
                  <a:pt x="110" y="664"/>
                </a:cubicBezTo>
                <a:cubicBezTo>
                  <a:pt x="143" y="694"/>
                  <a:pt x="193" y="728"/>
                  <a:pt x="235" y="740"/>
                </a:cubicBezTo>
                <a:cubicBezTo>
                  <a:pt x="262" y="759"/>
                  <a:pt x="341" y="784"/>
                  <a:pt x="374" y="788"/>
                </a:cubicBezTo>
                <a:cubicBezTo>
                  <a:pt x="393" y="795"/>
                  <a:pt x="413" y="803"/>
                  <a:pt x="432" y="808"/>
                </a:cubicBezTo>
                <a:cubicBezTo>
                  <a:pt x="443" y="811"/>
                  <a:pt x="465" y="817"/>
                  <a:pt x="465" y="817"/>
                </a:cubicBezTo>
                <a:cubicBezTo>
                  <a:pt x="487" y="832"/>
                  <a:pt x="531" y="850"/>
                  <a:pt x="557" y="856"/>
                </a:cubicBezTo>
                <a:cubicBezTo>
                  <a:pt x="575" y="867"/>
                  <a:pt x="579" y="877"/>
                  <a:pt x="600" y="870"/>
                </a:cubicBezTo>
                <a:cubicBezTo>
                  <a:pt x="633" y="881"/>
                  <a:pt x="661" y="885"/>
                  <a:pt x="696" y="889"/>
                </a:cubicBezTo>
                <a:cubicBezTo>
                  <a:pt x="724" y="896"/>
                  <a:pt x="762" y="900"/>
                  <a:pt x="787" y="913"/>
                </a:cubicBezTo>
                <a:cubicBezTo>
                  <a:pt x="831" y="935"/>
                  <a:pt x="811" y="929"/>
                  <a:pt x="845" y="937"/>
                </a:cubicBezTo>
                <a:cubicBezTo>
                  <a:pt x="860" y="947"/>
                  <a:pt x="871" y="951"/>
                  <a:pt x="888" y="956"/>
                </a:cubicBezTo>
                <a:cubicBezTo>
                  <a:pt x="959" y="953"/>
                  <a:pt x="980" y="951"/>
                  <a:pt x="1041" y="937"/>
                </a:cubicBezTo>
                <a:cubicBezTo>
                  <a:pt x="1059" y="920"/>
                  <a:pt x="1088" y="909"/>
                  <a:pt x="1113" y="904"/>
                </a:cubicBezTo>
                <a:cubicBezTo>
                  <a:pt x="1137" y="888"/>
                  <a:pt x="1158" y="869"/>
                  <a:pt x="1185" y="856"/>
                </a:cubicBezTo>
                <a:cubicBezTo>
                  <a:pt x="1202" y="823"/>
                  <a:pt x="1222" y="794"/>
                  <a:pt x="1243" y="764"/>
                </a:cubicBezTo>
                <a:cubicBezTo>
                  <a:pt x="1256" y="745"/>
                  <a:pt x="1277" y="702"/>
                  <a:pt x="1277" y="702"/>
                </a:cubicBezTo>
                <a:cubicBezTo>
                  <a:pt x="1287" y="643"/>
                  <a:pt x="1273" y="705"/>
                  <a:pt x="1291" y="664"/>
                </a:cubicBezTo>
                <a:cubicBezTo>
                  <a:pt x="1300" y="642"/>
                  <a:pt x="1303" y="615"/>
                  <a:pt x="1310" y="592"/>
                </a:cubicBezTo>
                <a:cubicBezTo>
                  <a:pt x="1328" y="472"/>
                  <a:pt x="1293" y="352"/>
                  <a:pt x="1214" y="260"/>
                </a:cubicBezTo>
                <a:cubicBezTo>
                  <a:pt x="1193" y="236"/>
                  <a:pt x="1164" y="220"/>
                  <a:pt x="1142" y="198"/>
                </a:cubicBezTo>
                <a:cubicBezTo>
                  <a:pt x="1125" y="181"/>
                  <a:pt x="1115" y="164"/>
                  <a:pt x="1094" y="150"/>
                </a:cubicBezTo>
                <a:cubicBezTo>
                  <a:pt x="1087" y="130"/>
                  <a:pt x="1053" y="110"/>
                  <a:pt x="1032" y="102"/>
                </a:cubicBezTo>
                <a:cubicBezTo>
                  <a:pt x="988" y="69"/>
                  <a:pt x="937" y="49"/>
                  <a:pt x="883" y="40"/>
                </a:cubicBezTo>
                <a:cubicBezTo>
                  <a:pt x="828" y="20"/>
                  <a:pt x="737" y="27"/>
                  <a:pt x="691" y="25"/>
                </a:cubicBezTo>
                <a:cubicBezTo>
                  <a:pt x="615" y="15"/>
                  <a:pt x="526" y="0"/>
                  <a:pt x="451" y="1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9973" name="Freeform 5">
            <a:extLst>
              <a:ext uri="{FF2B5EF4-FFF2-40B4-BE49-F238E27FC236}">
                <a16:creationId xmlns:a16="http://schemas.microsoft.com/office/drawing/2014/main" id="{3C568A61-1FEE-4CC9-B011-45776692DC25}"/>
              </a:ext>
            </a:extLst>
          </p:cNvPr>
          <p:cNvSpPr>
            <a:spLocks/>
          </p:cNvSpPr>
          <p:nvPr/>
        </p:nvSpPr>
        <p:spPr bwMode="auto">
          <a:xfrm>
            <a:off x="3632200" y="1727200"/>
            <a:ext cx="755650" cy="682625"/>
          </a:xfrm>
          <a:custGeom>
            <a:avLst/>
            <a:gdLst>
              <a:gd name="T0" fmla="*/ 120 w 476"/>
              <a:gd name="T1" fmla="*/ 27 h 430"/>
              <a:gd name="T2" fmla="*/ 62 w 476"/>
              <a:gd name="T3" fmla="*/ 75 h 430"/>
              <a:gd name="T4" fmla="*/ 14 w 476"/>
              <a:gd name="T5" fmla="*/ 147 h 430"/>
              <a:gd name="T6" fmla="*/ 0 w 476"/>
              <a:gd name="T7" fmla="*/ 204 h 430"/>
              <a:gd name="T8" fmla="*/ 5 w 476"/>
              <a:gd name="T9" fmla="*/ 267 h 430"/>
              <a:gd name="T10" fmla="*/ 29 w 476"/>
              <a:gd name="T11" fmla="*/ 315 h 430"/>
              <a:gd name="T12" fmla="*/ 125 w 476"/>
              <a:gd name="T13" fmla="*/ 430 h 430"/>
              <a:gd name="T14" fmla="*/ 178 w 476"/>
              <a:gd name="T15" fmla="*/ 420 h 430"/>
              <a:gd name="T16" fmla="*/ 235 w 476"/>
              <a:gd name="T17" fmla="*/ 377 h 430"/>
              <a:gd name="T18" fmla="*/ 269 w 476"/>
              <a:gd name="T19" fmla="*/ 339 h 430"/>
              <a:gd name="T20" fmla="*/ 312 w 476"/>
              <a:gd name="T21" fmla="*/ 267 h 430"/>
              <a:gd name="T22" fmla="*/ 437 w 476"/>
              <a:gd name="T23" fmla="*/ 224 h 430"/>
              <a:gd name="T24" fmla="*/ 475 w 476"/>
              <a:gd name="T25" fmla="*/ 176 h 430"/>
              <a:gd name="T26" fmla="*/ 470 w 476"/>
              <a:gd name="T27" fmla="*/ 123 h 430"/>
              <a:gd name="T28" fmla="*/ 456 w 476"/>
              <a:gd name="T29" fmla="*/ 118 h 430"/>
              <a:gd name="T30" fmla="*/ 389 w 476"/>
              <a:gd name="T31" fmla="*/ 70 h 430"/>
              <a:gd name="T32" fmla="*/ 274 w 476"/>
              <a:gd name="T33" fmla="*/ 22 h 430"/>
              <a:gd name="T34" fmla="*/ 182 w 476"/>
              <a:gd name="T35" fmla="*/ 12 h 430"/>
              <a:gd name="T36" fmla="*/ 120 w 476"/>
              <a:gd name="T37" fmla="*/ 36 h 430"/>
              <a:gd name="T38" fmla="*/ 120 w 476"/>
              <a:gd name="T39" fmla="*/ 2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6" h="430">
                <a:moveTo>
                  <a:pt x="120" y="27"/>
                </a:moveTo>
                <a:cubicBezTo>
                  <a:pt x="103" y="44"/>
                  <a:pt x="83" y="61"/>
                  <a:pt x="62" y="75"/>
                </a:cubicBezTo>
                <a:cubicBezTo>
                  <a:pt x="45" y="99"/>
                  <a:pt x="28" y="121"/>
                  <a:pt x="14" y="147"/>
                </a:cubicBezTo>
                <a:cubicBezTo>
                  <a:pt x="10" y="166"/>
                  <a:pt x="4" y="185"/>
                  <a:pt x="0" y="204"/>
                </a:cubicBezTo>
                <a:cubicBezTo>
                  <a:pt x="2" y="225"/>
                  <a:pt x="1" y="246"/>
                  <a:pt x="5" y="267"/>
                </a:cubicBezTo>
                <a:cubicBezTo>
                  <a:pt x="8" y="283"/>
                  <a:pt x="21" y="301"/>
                  <a:pt x="29" y="315"/>
                </a:cubicBezTo>
                <a:cubicBezTo>
                  <a:pt x="55" y="362"/>
                  <a:pt x="76" y="404"/>
                  <a:pt x="125" y="430"/>
                </a:cubicBezTo>
                <a:cubicBezTo>
                  <a:pt x="128" y="430"/>
                  <a:pt x="168" y="427"/>
                  <a:pt x="178" y="420"/>
                </a:cubicBezTo>
                <a:cubicBezTo>
                  <a:pt x="199" y="406"/>
                  <a:pt x="211" y="386"/>
                  <a:pt x="235" y="377"/>
                </a:cubicBezTo>
                <a:cubicBezTo>
                  <a:pt x="242" y="358"/>
                  <a:pt x="252" y="349"/>
                  <a:pt x="269" y="339"/>
                </a:cubicBezTo>
                <a:cubicBezTo>
                  <a:pt x="275" y="309"/>
                  <a:pt x="280" y="278"/>
                  <a:pt x="312" y="267"/>
                </a:cubicBezTo>
                <a:cubicBezTo>
                  <a:pt x="345" y="232"/>
                  <a:pt x="391" y="228"/>
                  <a:pt x="437" y="224"/>
                </a:cubicBezTo>
                <a:cubicBezTo>
                  <a:pt x="456" y="211"/>
                  <a:pt x="465" y="197"/>
                  <a:pt x="475" y="176"/>
                </a:cubicBezTo>
                <a:cubicBezTo>
                  <a:pt x="473" y="158"/>
                  <a:pt x="476" y="140"/>
                  <a:pt x="470" y="123"/>
                </a:cubicBezTo>
                <a:cubicBezTo>
                  <a:pt x="468" y="118"/>
                  <a:pt x="460" y="121"/>
                  <a:pt x="456" y="118"/>
                </a:cubicBezTo>
                <a:cubicBezTo>
                  <a:pt x="432" y="98"/>
                  <a:pt x="422" y="79"/>
                  <a:pt x="389" y="70"/>
                </a:cubicBezTo>
                <a:cubicBezTo>
                  <a:pt x="352" y="43"/>
                  <a:pt x="318" y="31"/>
                  <a:pt x="274" y="22"/>
                </a:cubicBezTo>
                <a:cubicBezTo>
                  <a:pt x="241" y="0"/>
                  <a:pt x="231" y="9"/>
                  <a:pt x="182" y="12"/>
                </a:cubicBezTo>
                <a:cubicBezTo>
                  <a:pt x="169" y="17"/>
                  <a:pt x="132" y="40"/>
                  <a:pt x="120" y="36"/>
                </a:cubicBezTo>
                <a:cubicBezTo>
                  <a:pt x="117" y="35"/>
                  <a:pt x="120" y="30"/>
                  <a:pt x="120" y="27"/>
                </a:cubicBezTo>
                <a:close/>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9974" name="Text Box 6">
            <a:extLst>
              <a:ext uri="{FF2B5EF4-FFF2-40B4-BE49-F238E27FC236}">
                <a16:creationId xmlns:a16="http://schemas.microsoft.com/office/drawing/2014/main" id="{AD4C23BA-759D-49C3-884D-1BBEB6CC7B2F}"/>
              </a:ext>
            </a:extLst>
          </p:cNvPr>
          <p:cNvSpPr txBox="1">
            <a:spLocks noChangeArrowheads="1"/>
          </p:cNvSpPr>
          <p:nvPr/>
        </p:nvSpPr>
        <p:spPr bwMode="auto">
          <a:xfrm>
            <a:off x="3752850" y="185896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t>
            </a:r>
          </a:p>
        </p:txBody>
      </p:sp>
      <p:sp>
        <p:nvSpPr>
          <p:cNvPr id="979975" name="Text Box 7">
            <a:extLst>
              <a:ext uri="{FF2B5EF4-FFF2-40B4-BE49-F238E27FC236}">
                <a16:creationId xmlns:a16="http://schemas.microsoft.com/office/drawing/2014/main" id="{B077664F-5A45-4E9C-81FE-50BB26C03A1A}"/>
              </a:ext>
            </a:extLst>
          </p:cNvPr>
          <p:cNvSpPr txBox="1">
            <a:spLocks noChangeArrowheads="1"/>
          </p:cNvSpPr>
          <p:nvPr/>
        </p:nvSpPr>
        <p:spPr bwMode="auto">
          <a:xfrm>
            <a:off x="4029075" y="257968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NP</a:t>
            </a:r>
          </a:p>
        </p:txBody>
      </p:sp>
      <p:sp>
        <p:nvSpPr>
          <p:cNvPr id="979976" name="Oval 8">
            <a:extLst>
              <a:ext uri="{FF2B5EF4-FFF2-40B4-BE49-F238E27FC236}">
                <a16:creationId xmlns:a16="http://schemas.microsoft.com/office/drawing/2014/main" id="{D3D1EC4C-C84E-4A77-AB7A-4A3D0E61C1CF}"/>
              </a:ext>
            </a:extLst>
          </p:cNvPr>
          <p:cNvSpPr>
            <a:spLocks noChangeArrowheads="1"/>
          </p:cNvSpPr>
          <p:nvPr/>
        </p:nvSpPr>
        <p:spPr bwMode="auto">
          <a:xfrm>
            <a:off x="4643438" y="2266950"/>
            <a:ext cx="573087" cy="373063"/>
          </a:xfrm>
          <a:prstGeom prst="ellipse">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9977" name="Text Box 9">
            <a:extLst>
              <a:ext uri="{FF2B5EF4-FFF2-40B4-BE49-F238E27FC236}">
                <a16:creationId xmlns:a16="http://schemas.microsoft.com/office/drawing/2014/main" id="{3E741A99-07DF-47AA-BCC4-85E5335416E1}"/>
              </a:ext>
            </a:extLst>
          </p:cNvPr>
          <p:cNvSpPr txBox="1">
            <a:spLocks noChangeArrowheads="1"/>
          </p:cNvSpPr>
          <p:nvPr/>
        </p:nvSpPr>
        <p:spPr bwMode="auto">
          <a:xfrm>
            <a:off x="4311274" y="2303749"/>
            <a:ext cx="150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NP-complete</a:t>
            </a:r>
          </a:p>
        </p:txBody>
      </p:sp>
    </p:spTree>
    <p:extLst>
      <p:ext uri="{BB962C8B-B14F-4D97-AF65-F5344CB8AC3E}">
        <p14:creationId xmlns:p14="http://schemas.microsoft.com/office/powerpoint/2010/main" val="3525162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5C729C2-E913-407C-A314-55E938D48465}"/>
              </a:ext>
            </a:extLst>
          </p:cNvPr>
          <p:cNvSpPr>
            <a:spLocks noGrp="1"/>
          </p:cNvSpPr>
          <p:nvPr>
            <p:ph type="sldNum" sz="quarter" idx="12"/>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TW"/>
            </a:defPPr>
            <a:lvl1pPr algn="r" rtl="0" fontAlgn="base">
              <a:spcBef>
                <a:spcPct val="0"/>
              </a:spcBef>
              <a:spcAft>
                <a:spcPct val="0"/>
              </a:spcAft>
              <a:defRPr kumimoji="0" sz="1400" kern="1200">
                <a:solidFill>
                  <a:schemeClr val="accent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9pPr>
          </a:lstStyle>
          <a:p>
            <a:fld id="{AD6D6513-6EA7-4CF5-85DB-573D4A7E1D17}" type="slidenum">
              <a:rPr lang="en-US" altLang="zh-TW" smtClean="0"/>
              <a:pPr/>
              <a:t>35</a:t>
            </a:fld>
            <a:endParaRPr lang="en-US" altLang="zh-TW"/>
          </a:p>
        </p:txBody>
      </p:sp>
      <p:sp>
        <p:nvSpPr>
          <p:cNvPr id="171010" name="Rectangle 2">
            <a:extLst>
              <a:ext uri="{FF2B5EF4-FFF2-40B4-BE49-F238E27FC236}">
                <a16:creationId xmlns:a16="http://schemas.microsoft.com/office/drawing/2014/main" id="{2A070555-6DB9-4AC8-878F-440209EB3738}"/>
              </a:ext>
            </a:extLst>
          </p:cNvPr>
          <p:cNvSpPr>
            <a:spLocks noGrp="1" noChangeArrowheads="1"/>
          </p:cNvSpPr>
          <p:nvPr>
            <p:ph type="title"/>
          </p:nvPr>
        </p:nvSpPr>
        <p:spPr>
          <a:xfrm>
            <a:off x="1143000" y="260350"/>
            <a:ext cx="7261225" cy="1143000"/>
          </a:xfrm>
        </p:spPr>
        <p:txBody>
          <a:bodyPr/>
          <a:lstStyle/>
          <a:p>
            <a:r>
              <a:rPr lang="en-US" altLang="zh-TW" b="1" dirty="0">
                <a:latin typeface="Garamond" panose="02020404030301010803" pitchFamily="18" charset="0"/>
              </a:rPr>
              <a:t>NP</a:t>
            </a:r>
            <a:r>
              <a:rPr lang="en-US" altLang="zh-TW" b="1" dirty="0"/>
              <a:t>-Completeness</a:t>
            </a:r>
          </a:p>
        </p:txBody>
      </p:sp>
      <p:sp>
        <p:nvSpPr>
          <p:cNvPr id="171011" name="Rectangle 3">
            <a:extLst>
              <a:ext uri="{FF2B5EF4-FFF2-40B4-BE49-F238E27FC236}">
                <a16:creationId xmlns:a16="http://schemas.microsoft.com/office/drawing/2014/main" id="{C1295409-B905-4A8A-85BA-6E9442D5706B}"/>
              </a:ext>
            </a:extLst>
          </p:cNvPr>
          <p:cNvSpPr>
            <a:spLocks noGrp="1" noChangeArrowheads="1"/>
          </p:cNvSpPr>
          <p:nvPr>
            <p:ph type="body" idx="1"/>
          </p:nvPr>
        </p:nvSpPr>
        <p:spPr>
          <a:xfrm>
            <a:off x="457200" y="1600200"/>
            <a:ext cx="8229600" cy="3505200"/>
          </a:xfrm>
        </p:spPr>
        <p:txBody>
          <a:bodyPr/>
          <a:lstStyle/>
          <a:p>
            <a:pPr marL="609600" indent="-609600">
              <a:lnSpc>
                <a:spcPct val="150000"/>
              </a:lnSpc>
            </a:pPr>
            <a:r>
              <a:rPr lang="en-US" altLang="zh-TW" dirty="0">
                <a:latin typeface="Arial" panose="020B0604020202020204" pitchFamily="34" charset="0"/>
              </a:rPr>
              <a:t>“</a:t>
            </a:r>
            <a:r>
              <a:rPr lang="en-US" altLang="zh-TW" b="1" i="1" dirty="0">
                <a:solidFill>
                  <a:srgbClr val="009900"/>
                </a:solidFill>
                <a:latin typeface="Garamond" panose="02020404030301010803" pitchFamily="18" charset="0"/>
              </a:rPr>
              <a:t>NP</a:t>
            </a:r>
            <a:r>
              <a:rPr lang="en-US" altLang="zh-TW" i="1" dirty="0">
                <a:solidFill>
                  <a:srgbClr val="009900"/>
                </a:solidFill>
              </a:rPr>
              <a:t>-complete problems</a:t>
            </a:r>
            <a:r>
              <a:rPr lang="en-US" altLang="zh-TW" dirty="0">
                <a:latin typeface="Arial" panose="020B0604020202020204" pitchFamily="34" charset="0"/>
              </a:rPr>
              <a:t>”</a:t>
            </a:r>
            <a:r>
              <a:rPr lang="en-US" altLang="zh-TW" dirty="0"/>
              <a:t>: the hardest problems in </a:t>
            </a:r>
            <a:r>
              <a:rPr lang="en-US" altLang="zh-TW" b="1" dirty="0">
                <a:latin typeface="Garamond" panose="02020404030301010803" pitchFamily="18" charset="0"/>
              </a:rPr>
              <a:t>NP</a:t>
            </a:r>
          </a:p>
          <a:p>
            <a:pPr marL="609600" indent="-609600">
              <a:lnSpc>
                <a:spcPct val="150000"/>
              </a:lnSpc>
            </a:pPr>
            <a:endParaRPr lang="en-US" altLang="zh-TW" b="1" dirty="0">
              <a:latin typeface="Garamond" panose="02020404030301010803" pitchFamily="18" charset="0"/>
            </a:endParaRPr>
          </a:p>
          <a:p>
            <a:pPr marL="609600" indent="-609600">
              <a:lnSpc>
                <a:spcPct val="150000"/>
              </a:lnSpc>
            </a:pPr>
            <a:r>
              <a:rPr lang="en-US" altLang="zh-TW" dirty="0"/>
              <a:t>Interesting property</a:t>
            </a:r>
          </a:p>
          <a:p>
            <a:pPr marL="990600" lvl="1" indent="-533400">
              <a:lnSpc>
                <a:spcPct val="150000"/>
              </a:lnSpc>
            </a:pPr>
            <a:r>
              <a:rPr lang="en-US" altLang="zh-TW" dirty="0"/>
              <a:t>If any </a:t>
            </a:r>
            <a:r>
              <a:rPr lang="en-US" altLang="zh-TW" i="1" dirty="0">
                <a:solidFill>
                  <a:srgbClr val="3333FF"/>
                </a:solidFill>
              </a:rPr>
              <a:t>one</a:t>
            </a:r>
            <a:r>
              <a:rPr lang="en-US" altLang="zh-TW" dirty="0"/>
              <a:t> </a:t>
            </a:r>
            <a:r>
              <a:rPr lang="en-US" altLang="zh-TW" b="1" dirty="0">
                <a:latin typeface="Garamond" panose="02020404030301010803" pitchFamily="18" charset="0"/>
              </a:rPr>
              <a:t>NP</a:t>
            </a:r>
            <a:r>
              <a:rPr lang="en-US" altLang="zh-TW" dirty="0"/>
              <a:t>-complete problem can be solved in polynomial time, then </a:t>
            </a:r>
            <a:r>
              <a:rPr lang="en-US" altLang="zh-TW" i="1" dirty="0">
                <a:solidFill>
                  <a:srgbClr val="3333FF"/>
                </a:solidFill>
              </a:rPr>
              <a:t>every</a:t>
            </a:r>
            <a:r>
              <a:rPr lang="en-US" altLang="zh-TW" dirty="0"/>
              <a:t> problem in </a:t>
            </a:r>
            <a:r>
              <a:rPr lang="en-US" altLang="zh-TW" b="1" dirty="0">
                <a:latin typeface="Garamond" panose="02020404030301010803" pitchFamily="18" charset="0"/>
              </a:rPr>
              <a:t>NP </a:t>
            </a:r>
            <a:r>
              <a:rPr lang="en-US" altLang="zh-TW" dirty="0"/>
              <a:t>can also be solved similarly (i.e., P=NP)</a:t>
            </a:r>
          </a:p>
          <a:p>
            <a:pPr marL="609600" indent="-609600">
              <a:lnSpc>
                <a:spcPct val="150000"/>
              </a:lnSpc>
            </a:pPr>
            <a:r>
              <a:rPr lang="en-US" altLang="zh-TW" dirty="0"/>
              <a:t>Many believe </a:t>
            </a:r>
            <a:r>
              <a:rPr lang="en-US" altLang="zh-TW" b="1" dirty="0">
                <a:latin typeface="Garamond" panose="02020404030301010803" pitchFamily="18" charset="0"/>
              </a:rPr>
              <a:t>P</a:t>
            </a:r>
            <a:r>
              <a:rPr lang="en-US" altLang="zh-TW" dirty="0">
                <a:cs typeface="Arial" panose="020B0604020202020204" pitchFamily="34" charset="0"/>
              </a:rPr>
              <a:t>≠</a:t>
            </a:r>
            <a:r>
              <a:rPr lang="en-US" altLang="zh-TW" b="1" dirty="0">
                <a:latin typeface="Garamond" panose="02020404030301010803" pitchFamily="18" charset="0"/>
              </a:rPr>
              <a:t>NP</a:t>
            </a:r>
            <a:endParaRPr lang="en-US" altLang="zh-TW" dirty="0"/>
          </a:p>
        </p:txBody>
      </p:sp>
    </p:spTree>
    <p:extLst>
      <p:ext uri="{BB962C8B-B14F-4D97-AF65-F5344CB8AC3E}">
        <p14:creationId xmlns:p14="http://schemas.microsoft.com/office/powerpoint/2010/main" val="3057193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E16EE54-9CA4-4588-9DC2-96B5DEB336F1}"/>
              </a:ext>
            </a:extLst>
          </p:cNvPr>
          <p:cNvSpPr>
            <a:spLocks noGrp="1"/>
          </p:cNvSpPr>
          <p:nvPr>
            <p:ph type="sldNum" sz="quarter" idx="12"/>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TW"/>
            </a:defPPr>
            <a:lvl1pPr algn="r" rtl="0" fontAlgn="base">
              <a:spcBef>
                <a:spcPct val="0"/>
              </a:spcBef>
              <a:spcAft>
                <a:spcPct val="0"/>
              </a:spcAft>
              <a:defRPr kumimoji="0" sz="1400" kern="1200">
                <a:solidFill>
                  <a:schemeClr val="accent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9pPr>
          </a:lstStyle>
          <a:p>
            <a:fld id="{AD6D6513-6EA7-4CF5-85DB-573D4A7E1D17}" type="slidenum">
              <a:rPr lang="en-US" altLang="zh-TW" smtClean="0"/>
              <a:pPr/>
              <a:t>36</a:t>
            </a:fld>
            <a:endParaRPr lang="en-US" altLang="zh-TW"/>
          </a:p>
        </p:txBody>
      </p:sp>
      <p:sp>
        <p:nvSpPr>
          <p:cNvPr id="169986" name="Rectangle 2">
            <a:extLst>
              <a:ext uri="{FF2B5EF4-FFF2-40B4-BE49-F238E27FC236}">
                <a16:creationId xmlns:a16="http://schemas.microsoft.com/office/drawing/2014/main" id="{A7E00C19-4666-4527-92D5-7CE8ED68660F}"/>
              </a:ext>
            </a:extLst>
          </p:cNvPr>
          <p:cNvSpPr>
            <a:spLocks noGrp="1" noChangeArrowheads="1"/>
          </p:cNvSpPr>
          <p:nvPr>
            <p:ph type="title"/>
          </p:nvPr>
        </p:nvSpPr>
        <p:spPr>
          <a:xfrm>
            <a:off x="1219199" y="188913"/>
            <a:ext cx="7724775" cy="1143000"/>
          </a:xfrm>
        </p:spPr>
        <p:txBody>
          <a:bodyPr/>
          <a:lstStyle/>
          <a:p>
            <a:r>
              <a:rPr lang="en-US" altLang="zh-TW" b="1" dirty="0"/>
              <a:t>Relationship Between </a:t>
            </a:r>
            <a:r>
              <a:rPr lang="en-US" altLang="zh-TW" b="1" dirty="0">
                <a:latin typeface="Garamond" panose="02020404030301010803" pitchFamily="18" charset="0"/>
              </a:rPr>
              <a:t>NP</a:t>
            </a:r>
            <a:r>
              <a:rPr lang="en-US" altLang="zh-TW" b="1" dirty="0"/>
              <a:t> and </a:t>
            </a:r>
            <a:r>
              <a:rPr lang="en-US" altLang="zh-TW" b="1" dirty="0">
                <a:latin typeface="Garamond" panose="02020404030301010803" pitchFamily="18" charset="0"/>
              </a:rPr>
              <a:t>P</a:t>
            </a:r>
          </a:p>
        </p:txBody>
      </p:sp>
      <p:sp>
        <p:nvSpPr>
          <p:cNvPr id="169987" name="Rectangle 3">
            <a:extLst>
              <a:ext uri="{FF2B5EF4-FFF2-40B4-BE49-F238E27FC236}">
                <a16:creationId xmlns:a16="http://schemas.microsoft.com/office/drawing/2014/main" id="{6738BCB0-1987-483A-A769-A8CD53C7673D}"/>
              </a:ext>
            </a:extLst>
          </p:cNvPr>
          <p:cNvSpPr>
            <a:spLocks noGrp="1" noChangeArrowheads="1"/>
          </p:cNvSpPr>
          <p:nvPr>
            <p:ph type="body" idx="1"/>
          </p:nvPr>
        </p:nvSpPr>
        <p:spPr>
          <a:xfrm>
            <a:off x="457200" y="1600200"/>
            <a:ext cx="8229600" cy="4724400"/>
          </a:xfrm>
        </p:spPr>
        <p:txBody>
          <a:bodyPr/>
          <a:lstStyle/>
          <a:p>
            <a:pPr marL="609600" indent="-609600">
              <a:lnSpc>
                <a:spcPct val="150000"/>
              </a:lnSpc>
            </a:pPr>
            <a:r>
              <a:rPr lang="en-US" altLang="zh-TW" dirty="0"/>
              <a:t>It is not known whether </a:t>
            </a:r>
            <a:r>
              <a:rPr lang="en-US" altLang="zh-TW" b="1" dirty="0">
                <a:latin typeface="Garamond" panose="02020404030301010803" pitchFamily="18" charset="0"/>
              </a:rPr>
              <a:t>P</a:t>
            </a:r>
            <a:r>
              <a:rPr lang="en-US" altLang="zh-TW" dirty="0"/>
              <a:t>=</a:t>
            </a:r>
            <a:r>
              <a:rPr lang="en-US" altLang="zh-TW" b="1" dirty="0">
                <a:latin typeface="Garamond" panose="02020404030301010803" pitchFamily="18" charset="0"/>
              </a:rPr>
              <a:t>NP </a:t>
            </a:r>
            <a:r>
              <a:rPr lang="en-US" altLang="zh-TW" dirty="0"/>
              <a:t>or whether </a:t>
            </a:r>
            <a:r>
              <a:rPr lang="en-US" altLang="zh-TW" b="1" dirty="0">
                <a:latin typeface="Garamond" panose="02020404030301010803" pitchFamily="18" charset="0"/>
              </a:rPr>
              <a:t>P</a:t>
            </a:r>
            <a:r>
              <a:rPr lang="en-US" altLang="zh-TW" dirty="0"/>
              <a:t> is a proper subset of </a:t>
            </a:r>
            <a:r>
              <a:rPr lang="en-US" altLang="zh-TW" b="1" dirty="0">
                <a:latin typeface="Garamond" panose="02020404030301010803" pitchFamily="18" charset="0"/>
              </a:rPr>
              <a:t>NP</a:t>
            </a:r>
          </a:p>
          <a:p>
            <a:pPr marL="609600" indent="-609600">
              <a:lnSpc>
                <a:spcPct val="150000"/>
              </a:lnSpc>
            </a:pPr>
            <a:endParaRPr lang="en-US" altLang="zh-TW" b="1" dirty="0">
              <a:latin typeface="Garamond" panose="02020404030301010803" pitchFamily="18" charset="0"/>
            </a:endParaRPr>
          </a:p>
          <a:p>
            <a:pPr marL="609600" indent="-609600">
              <a:lnSpc>
                <a:spcPct val="150000"/>
              </a:lnSpc>
            </a:pPr>
            <a:r>
              <a:rPr lang="en-US" altLang="zh-TW" dirty="0"/>
              <a:t>It is believed </a:t>
            </a:r>
            <a:r>
              <a:rPr lang="en-US" altLang="zh-TW" b="1" dirty="0">
                <a:latin typeface="Garamond" panose="02020404030301010803" pitchFamily="18" charset="0"/>
              </a:rPr>
              <a:t>NP</a:t>
            </a:r>
            <a:r>
              <a:rPr lang="en-US" altLang="zh-TW" dirty="0"/>
              <a:t> is much larger than </a:t>
            </a:r>
            <a:r>
              <a:rPr lang="en-US" altLang="zh-TW" b="1" dirty="0">
                <a:latin typeface="Garamond" panose="02020404030301010803" pitchFamily="18" charset="0"/>
              </a:rPr>
              <a:t>P</a:t>
            </a:r>
          </a:p>
          <a:p>
            <a:pPr marL="990600" lvl="1" indent="-533400">
              <a:lnSpc>
                <a:spcPct val="150000"/>
              </a:lnSpc>
            </a:pPr>
            <a:endParaRPr lang="en-US" altLang="zh-TW" dirty="0"/>
          </a:p>
          <a:p>
            <a:pPr marL="990600" lvl="1" indent="-533400">
              <a:lnSpc>
                <a:spcPct val="150000"/>
              </a:lnSpc>
            </a:pPr>
            <a:r>
              <a:rPr lang="en-US" altLang="zh-TW" dirty="0"/>
              <a:t>But no problem in </a:t>
            </a:r>
            <a:r>
              <a:rPr lang="en-US" altLang="zh-TW" b="1" dirty="0">
                <a:latin typeface="Garamond" panose="02020404030301010803" pitchFamily="18" charset="0"/>
              </a:rPr>
              <a:t>NP</a:t>
            </a:r>
            <a:r>
              <a:rPr lang="en-US" altLang="zh-TW" dirty="0"/>
              <a:t> has been proved as not in </a:t>
            </a:r>
            <a:r>
              <a:rPr lang="en-US" altLang="zh-TW" b="1" dirty="0">
                <a:latin typeface="Garamond" panose="02020404030301010803" pitchFamily="18" charset="0"/>
              </a:rPr>
              <a:t>P</a:t>
            </a:r>
            <a:endParaRPr lang="en-US" altLang="zh-TW" dirty="0"/>
          </a:p>
          <a:p>
            <a:pPr marL="990600" lvl="1" indent="-533400">
              <a:lnSpc>
                <a:spcPct val="150000"/>
              </a:lnSpc>
            </a:pPr>
            <a:r>
              <a:rPr lang="en-US" altLang="zh-TW" dirty="0"/>
              <a:t>No known deterministic algorithms that are </a:t>
            </a:r>
            <a:r>
              <a:rPr lang="en-US" altLang="zh-TW" dirty="0" err="1"/>
              <a:t>polynomially</a:t>
            </a:r>
            <a:r>
              <a:rPr lang="en-US" altLang="zh-TW" dirty="0"/>
              <a:t> bounded for many problems in </a:t>
            </a:r>
            <a:r>
              <a:rPr lang="en-US" altLang="zh-TW" b="1" dirty="0">
                <a:latin typeface="Garamond" panose="02020404030301010803" pitchFamily="18" charset="0"/>
              </a:rPr>
              <a:t>NP</a:t>
            </a:r>
            <a:endParaRPr lang="en-US" altLang="zh-TW" dirty="0"/>
          </a:p>
          <a:p>
            <a:pPr marL="990600" lvl="1" indent="-533400">
              <a:lnSpc>
                <a:spcPct val="150000"/>
              </a:lnSpc>
            </a:pPr>
            <a:endParaRPr lang="en-US" altLang="zh-TW" dirty="0">
              <a:solidFill>
                <a:srgbClr val="FF0000"/>
              </a:solidFill>
            </a:endParaRPr>
          </a:p>
          <a:p>
            <a:pPr marL="990600" lvl="1" indent="-533400">
              <a:lnSpc>
                <a:spcPct val="150000"/>
              </a:lnSpc>
            </a:pPr>
            <a:r>
              <a:rPr lang="en-US" altLang="zh-TW" dirty="0">
                <a:solidFill>
                  <a:srgbClr val="FF0000"/>
                </a:solidFill>
              </a:rPr>
              <a:t>So, </a:t>
            </a:r>
            <a:r>
              <a:rPr lang="en-US" altLang="zh-TW" dirty="0">
                <a:solidFill>
                  <a:srgbClr val="FF0000"/>
                </a:solidFill>
                <a:latin typeface="Arial" panose="020B0604020202020204" pitchFamily="34" charset="0"/>
              </a:rPr>
              <a:t>“</a:t>
            </a:r>
            <a:r>
              <a:rPr lang="en-US" altLang="zh-TW" dirty="0">
                <a:solidFill>
                  <a:srgbClr val="FF0000"/>
                </a:solidFill>
              </a:rPr>
              <a:t>does </a:t>
            </a:r>
            <a:r>
              <a:rPr lang="en-US" altLang="zh-TW" b="1" dirty="0">
                <a:solidFill>
                  <a:srgbClr val="FF0000"/>
                </a:solidFill>
                <a:latin typeface="Garamond" panose="02020404030301010803" pitchFamily="18" charset="0"/>
              </a:rPr>
              <a:t>P</a:t>
            </a:r>
            <a:r>
              <a:rPr lang="en-US" altLang="zh-TW" dirty="0">
                <a:solidFill>
                  <a:srgbClr val="FF0000"/>
                </a:solidFill>
              </a:rPr>
              <a:t> = </a:t>
            </a:r>
            <a:r>
              <a:rPr lang="en-US" altLang="zh-TW" b="1" dirty="0">
                <a:solidFill>
                  <a:srgbClr val="FF0000"/>
                </a:solidFill>
                <a:latin typeface="Garamond" panose="02020404030301010803" pitchFamily="18" charset="0"/>
              </a:rPr>
              <a:t>NP</a:t>
            </a:r>
            <a:r>
              <a:rPr lang="en-US" altLang="zh-TW" dirty="0">
                <a:solidFill>
                  <a:srgbClr val="FF0000"/>
                </a:solidFill>
              </a:rPr>
              <a:t>?</a:t>
            </a:r>
            <a:r>
              <a:rPr lang="en-US" altLang="zh-TW" dirty="0">
                <a:solidFill>
                  <a:srgbClr val="FF0000"/>
                </a:solidFill>
                <a:latin typeface="Arial" panose="020B0604020202020204" pitchFamily="34" charset="0"/>
              </a:rPr>
              <a:t>”</a:t>
            </a:r>
            <a:r>
              <a:rPr lang="en-US" altLang="zh-TW" dirty="0">
                <a:solidFill>
                  <a:srgbClr val="FF0000"/>
                </a:solidFill>
              </a:rPr>
              <a:t> is still an open question!</a:t>
            </a:r>
            <a:endParaRPr lang="el-GR" altLang="en-US" dirty="0">
              <a:solidFill>
                <a:srgbClr val="FF0000"/>
              </a:solidFill>
            </a:endParaRPr>
          </a:p>
        </p:txBody>
      </p:sp>
    </p:spTree>
    <p:extLst>
      <p:ext uri="{BB962C8B-B14F-4D97-AF65-F5344CB8AC3E}">
        <p14:creationId xmlns:p14="http://schemas.microsoft.com/office/powerpoint/2010/main" val="1330639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7" end="7"/>
                                            </p:txEl>
                                          </p:spTgt>
                                        </p:tgtEl>
                                        <p:attrNameLst>
                                          <p:attrName>style.visibility</p:attrName>
                                        </p:attrNameLst>
                                      </p:cBhvr>
                                      <p:to>
                                        <p:strVal val="visible"/>
                                      </p:to>
                                    </p:set>
                                    <p:animEffect transition="in" filter="blinds(horizontal)">
                                      <p:cBhvr>
                                        <p:cTn id="7" dur="500"/>
                                        <p:tgtEl>
                                          <p:spTgt spid="169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F13BA3C7-54B1-4200-8954-64E568B30365}"/>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37</a:t>
            </a:fld>
            <a:endParaRPr lang="en-US" altLang="en-US"/>
          </a:p>
        </p:txBody>
      </p:sp>
      <p:sp>
        <p:nvSpPr>
          <p:cNvPr id="855042" name="Rectangle 2">
            <a:extLst>
              <a:ext uri="{FF2B5EF4-FFF2-40B4-BE49-F238E27FC236}">
                <a16:creationId xmlns:a16="http://schemas.microsoft.com/office/drawing/2014/main" id="{56F39DD0-58B9-4FD1-AE3E-34A845CAC9C0}"/>
              </a:ext>
            </a:extLst>
          </p:cNvPr>
          <p:cNvSpPr>
            <a:spLocks noGrp="1" noChangeArrowheads="1"/>
          </p:cNvSpPr>
          <p:nvPr>
            <p:ph type="title"/>
          </p:nvPr>
        </p:nvSpPr>
        <p:spPr>
          <a:xfrm>
            <a:off x="1143000" y="273600"/>
            <a:ext cx="7543440" cy="1144800"/>
          </a:xfrm>
        </p:spPr>
        <p:txBody>
          <a:bodyPr/>
          <a:lstStyle/>
          <a:p>
            <a:r>
              <a:rPr lang="en-US" altLang="en-US" b="1" dirty="0"/>
              <a:t>P &amp; NP-Complete Problems</a:t>
            </a:r>
          </a:p>
        </p:txBody>
      </p:sp>
      <p:sp>
        <p:nvSpPr>
          <p:cNvPr id="855043" name="Rectangle 3">
            <a:extLst>
              <a:ext uri="{FF2B5EF4-FFF2-40B4-BE49-F238E27FC236}">
                <a16:creationId xmlns:a16="http://schemas.microsoft.com/office/drawing/2014/main" id="{CE7B5BE8-2D94-4120-B83D-B6B4700AE85E}"/>
              </a:ext>
            </a:extLst>
          </p:cNvPr>
          <p:cNvSpPr>
            <a:spLocks noGrp="1" noChangeArrowheads="1"/>
          </p:cNvSpPr>
          <p:nvPr>
            <p:ph type="body" idx="1"/>
          </p:nvPr>
        </p:nvSpPr>
        <p:spPr/>
        <p:txBody>
          <a:bodyPr/>
          <a:lstStyle/>
          <a:p>
            <a:pPr>
              <a:lnSpc>
                <a:spcPct val="150000"/>
              </a:lnSpc>
            </a:pPr>
            <a:r>
              <a:rPr lang="en-US" altLang="en-US" b="1" dirty="0"/>
              <a:t>Shortest simple path</a:t>
            </a:r>
          </a:p>
          <a:p>
            <a:pPr lvl="1">
              <a:lnSpc>
                <a:spcPct val="150000"/>
              </a:lnSpc>
            </a:pPr>
            <a:r>
              <a:rPr lang="en-US" altLang="en-US" dirty="0"/>
              <a:t>Given a graph G = (V, E) find a </a:t>
            </a:r>
            <a:r>
              <a:rPr lang="en-US" altLang="en-US" b="1" dirty="0"/>
              <a:t>shortest</a:t>
            </a:r>
            <a:r>
              <a:rPr lang="en-US" altLang="en-US" dirty="0"/>
              <a:t> path from a source to all other vertices</a:t>
            </a:r>
          </a:p>
          <a:p>
            <a:pPr lvl="1">
              <a:lnSpc>
                <a:spcPct val="150000"/>
              </a:lnSpc>
            </a:pPr>
            <a:r>
              <a:rPr lang="en-US" altLang="en-US" u="sng" dirty="0"/>
              <a:t>Polynomial solution:</a:t>
            </a:r>
            <a:r>
              <a:rPr lang="en-US" altLang="en-US" dirty="0"/>
              <a:t> O(VE)</a:t>
            </a:r>
          </a:p>
          <a:p>
            <a:pPr>
              <a:lnSpc>
                <a:spcPct val="150000"/>
              </a:lnSpc>
            </a:pPr>
            <a:endParaRPr lang="en-US" altLang="en-US" b="1" dirty="0"/>
          </a:p>
          <a:p>
            <a:pPr>
              <a:lnSpc>
                <a:spcPct val="150000"/>
              </a:lnSpc>
            </a:pPr>
            <a:r>
              <a:rPr lang="en-US" altLang="en-US" b="1" dirty="0"/>
              <a:t>Longest simple path</a:t>
            </a:r>
          </a:p>
          <a:p>
            <a:pPr lvl="1">
              <a:lnSpc>
                <a:spcPct val="150000"/>
              </a:lnSpc>
            </a:pPr>
            <a:r>
              <a:rPr lang="en-US" altLang="en-US" dirty="0"/>
              <a:t>Given a graph G = (V, E) find a </a:t>
            </a:r>
            <a:r>
              <a:rPr lang="en-US" altLang="en-US" b="1" dirty="0"/>
              <a:t>longest</a:t>
            </a:r>
            <a:r>
              <a:rPr lang="en-US" altLang="en-US" dirty="0"/>
              <a:t> path from a source to all other vertices</a:t>
            </a:r>
          </a:p>
          <a:p>
            <a:pPr lvl="1">
              <a:lnSpc>
                <a:spcPct val="150000"/>
              </a:lnSpc>
            </a:pPr>
            <a:r>
              <a:rPr lang="en-US" altLang="en-US" u="sng" dirty="0"/>
              <a:t>NP-complete</a:t>
            </a:r>
          </a:p>
        </p:txBody>
      </p:sp>
    </p:spTree>
    <p:extLst>
      <p:ext uri="{BB962C8B-B14F-4D97-AF65-F5344CB8AC3E}">
        <p14:creationId xmlns:p14="http://schemas.microsoft.com/office/powerpoint/2010/main" val="4153320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062F186D-6738-4501-A8EB-DBBF8623DC7B}"/>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38</a:t>
            </a:fld>
            <a:endParaRPr lang="en-US" altLang="en-US"/>
          </a:p>
        </p:txBody>
      </p:sp>
      <p:sp>
        <p:nvSpPr>
          <p:cNvPr id="856066" name="Rectangle 2">
            <a:extLst>
              <a:ext uri="{FF2B5EF4-FFF2-40B4-BE49-F238E27FC236}">
                <a16:creationId xmlns:a16="http://schemas.microsoft.com/office/drawing/2014/main" id="{1DDA6985-77A1-4AB6-8FD9-C784B1DDCAE4}"/>
              </a:ext>
            </a:extLst>
          </p:cNvPr>
          <p:cNvSpPr>
            <a:spLocks noGrp="1" noChangeArrowheads="1"/>
          </p:cNvSpPr>
          <p:nvPr>
            <p:ph type="title"/>
          </p:nvPr>
        </p:nvSpPr>
        <p:spPr>
          <a:xfrm>
            <a:off x="1066800" y="273600"/>
            <a:ext cx="7619640" cy="1144800"/>
          </a:xfrm>
        </p:spPr>
        <p:txBody>
          <a:bodyPr/>
          <a:lstStyle/>
          <a:p>
            <a:r>
              <a:rPr lang="en-US" altLang="en-US" b="1" dirty="0"/>
              <a:t>P &amp; NP-Complete Problems</a:t>
            </a:r>
          </a:p>
        </p:txBody>
      </p:sp>
      <p:sp>
        <p:nvSpPr>
          <p:cNvPr id="856067" name="Rectangle 3">
            <a:extLst>
              <a:ext uri="{FF2B5EF4-FFF2-40B4-BE49-F238E27FC236}">
                <a16:creationId xmlns:a16="http://schemas.microsoft.com/office/drawing/2014/main" id="{81D059EE-F1E6-4DD8-ABAA-563C23FFD2EB}"/>
              </a:ext>
            </a:extLst>
          </p:cNvPr>
          <p:cNvSpPr>
            <a:spLocks noGrp="1" noChangeArrowheads="1"/>
          </p:cNvSpPr>
          <p:nvPr>
            <p:ph type="body" idx="1"/>
          </p:nvPr>
        </p:nvSpPr>
        <p:spPr/>
        <p:txBody>
          <a:bodyPr/>
          <a:lstStyle/>
          <a:p>
            <a:pPr>
              <a:lnSpc>
                <a:spcPct val="130000"/>
              </a:lnSpc>
            </a:pPr>
            <a:r>
              <a:rPr lang="en-US" altLang="en-US" b="1" dirty="0"/>
              <a:t>Euler tour</a:t>
            </a:r>
          </a:p>
          <a:p>
            <a:pPr lvl="1">
              <a:lnSpc>
                <a:spcPct val="130000"/>
              </a:lnSpc>
            </a:pPr>
            <a:r>
              <a:rPr lang="en-US" altLang="en-US" dirty="0"/>
              <a:t>G = (V, E) a connected, directed graph find a cycle that traverses </a:t>
            </a:r>
            <a:r>
              <a:rPr lang="en-US" altLang="en-US" u="sng" dirty="0"/>
              <a:t>each edge</a:t>
            </a:r>
            <a:r>
              <a:rPr lang="en-US" altLang="en-US" dirty="0"/>
              <a:t> of G exactly once (may visit a vertex multiple times) </a:t>
            </a:r>
          </a:p>
          <a:p>
            <a:pPr lvl="1">
              <a:lnSpc>
                <a:spcPct val="130000"/>
              </a:lnSpc>
            </a:pPr>
            <a:r>
              <a:rPr lang="en-US" altLang="en-US" u="sng" dirty="0"/>
              <a:t>Polynomial solution O(E)</a:t>
            </a:r>
          </a:p>
          <a:p>
            <a:pPr>
              <a:lnSpc>
                <a:spcPct val="130000"/>
              </a:lnSpc>
            </a:pPr>
            <a:endParaRPr lang="en-US" altLang="en-US" b="1" dirty="0"/>
          </a:p>
          <a:p>
            <a:pPr>
              <a:lnSpc>
                <a:spcPct val="130000"/>
              </a:lnSpc>
            </a:pPr>
            <a:r>
              <a:rPr lang="en-US" altLang="en-US" b="1" dirty="0"/>
              <a:t>Hamiltonian cycle</a:t>
            </a:r>
          </a:p>
          <a:p>
            <a:pPr lvl="1">
              <a:lnSpc>
                <a:spcPct val="130000"/>
              </a:lnSpc>
            </a:pPr>
            <a:r>
              <a:rPr lang="en-US" altLang="en-US" dirty="0"/>
              <a:t>G = (V, E) a connected, directed graph find a cycle that visits </a:t>
            </a:r>
            <a:r>
              <a:rPr lang="en-US" altLang="en-US" u="sng" dirty="0"/>
              <a:t>each vertex</a:t>
            </a:r>
            <a:r>
              <a:rPr lang="en-US" altLang="en-US" dirty="0"/>
              <a:t> of G exactly once</a:t>
            </a:r>
          </a:p>
          <a:p>
            <a:pPr lvl="1">
              <a:lnSpc>
                <a:spcPct val="130000"/>
              </a:lnSpc>
            </a:pPr>
            <a:r>
              <a:rPr lang="en-US" altLang="en-US" u="sng" dirty="0"/>
              <a:t>NP-complete</a:t>
            </a:r>
          </a:p>
        </p:txBody>
      </p:sp>
    </p:spTree>
    <p:extLst>
      <p:ext uri="{BB962C8B-B14F-4D97-AF65-F5344CB8AC3E}">
        <p14:creationId xmlns:p14="http://schemas.microsoft.com/office/powerpoint/2010/main" val="4274374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8EC54D91-8322-42CE-BD15-7C518BA0ED04}"/>
              </a:ext>
            </a:extLst>
          </p:cNvPr>
          <p:cNvSpPr>
            <a:spLocks noGrp="1"/>
          </p:cNvSpPr>
          <p:nvPr>
            <p:ph type="sldNum" sz="quarter" idx="10"/>
          </p:nvPr>
        </p:nvSpPr>
        <p:spPr bwMode="auto">
          <a:xfrm>
            <a:off x="7239000" y="6629400"/>
            <a:ext cx="1905000" cy="2286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kumimoji="1" sz="800" kern="1200">
                <a:solidFill>
                  <a:schemeClr val="tx1"/>
                </a:solidFill>
                <a:latin typeface="Comic Sans MS" panose="030F0702030302020204" pitchFamily="66"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9pPr>
          </a:lstStyle>
          <a:p>
            <a:fld id="{6B9711D2-F446-4D54-82AC-BAF49B5F6B6C}" type="slidenum">
              <a:rPr lang="en-US" altLang="en-US" smtClean="0"/>
              <a:pPr/>
              <a:t>39</a:t>
            </a:fld>
            <a:endParaRPr lang="en-US" altLang="en-US" sz="1400"/>
          </a:p>
        </p:txBody>
      </p:sp>
      <p:sp>
        <p:nvSpPr>
          <p:cNvPr id="23555" name="Rectangle 2">
            <a:extLst>
              <a:ext uri="{FF2B5EF4-FFF2-40B4-BE49-F238E27FC236}">
                <a16:creationId xmlns:a16="http://schemas.microsoft.com/office/drawing/2014/main" id="{A4B77DAA-F643-4328-846E-55CF4E9C5122}"/>
              </a:ext>
            </a:extLst>
          </p:cNvPr>
          <p:cNvSpPr>
            <a:spLocks noGrp="1" noChangeArrowheads="1"/>
          </p:cNvSpPr>
          <p:nvPr>
            <p:ph type="title"/>
          </p:nvPr>
        </p:nvSpPr>
        <p:spPr>
          <a:xfrm>
            <a:off x="1066800" y="273600"/>
            <a:ext cx="7619640" cy="1144800"/>
          </a:xfrm>
        </p:spPr>
        <p:txBody>
          <a:bodyPr/>
          <a:lstStyle/>
          <a:p>
            <a:r>
              <a:rPr lang="en-US" altLang="en-US" b="1" dirty="0">
                <a:ea typeface="ＭＳ Ｐゴシック" panose="020B0600070205080204" pitchFamily="34" charset="-128"/>
              </a:rPr>
              <a:t>Some NP-Complete Problems</a:t>
            </a:r>
          </a:p>
        </p:txBody>
      </p:sp>
      <p:sp>
        <p:nvSpPr>
          <p:cNvPr id="23556" name="Rectangle 3">
            <a:extLst>
              <a:ext uri="{FF2B5EF4-FFF2-40B4-BE49-F238E27FC236}">
                <a16:creationId xmlns:a16="http://schemas.microsoft.com/office/drawing/2014/main" id="{88C0B440-4026-4212-8D69-67751E69990D}"/>
              </a:ext>
            </a:extLst>
          </p:cNvPr>
          <p:cNvSpPr>
            <a:spLocks noGrp="1" noChangeArrowheads="1"/>
          </p:cNvSpPr>
          <p:nvPr>
            <p:ph type="body" idx="1"/>
          </p:nvPr>
        </p:nvSpPr>
        <p:spPr>
          <a:xfrm>
            <a:off x="457200" y="1371600"/>
            <a:ext cx="8229240" cy="4876800"/>
          </a:xfrm>
        </p:spPr>
        <p:txBody>
          <a:bodyPr>
            <a:normAutofit lnSpcReduction="10000"/>
          </a:bodyPr>
          <a:lstStyle/>
          <a:p>
            <a:pPr marL="0" indent="0">
              <a:lnSpc>
                <a:spcPct val="170000"/>
              </a:lnSpc>
            </a:pPr>
            <a:r>
              <a:rPr lang="en-US" altLang="en-US" dirty="0">
                <a:ea typeface="ＭＳ Ｐゴシック" panose="020B0600070205080204" pitchFamily="34" charset="-128"/>
              </a:rPr>
              <a:t>Six basic genres of NP-complete problems and paradigmatic examples.</a:t>
            </a:r>
          </a:p>
          <a:p>
            <a:pPr lvl="1">
              <a:lnSpc>
                <a:spcPct val="170000"/>
              </a:lnSpc>
            </a:pPr>
            <a:r>
              <a:rPr lang="en-US" altLang="en-US" dirty="0">
                <a:ea typeface="ＭＳ Ｐゴシック" panose="020B0600070205080204" pitchFamily="34" charset="-128"/>
              </a:rPr>
              <a:t>Packing problems:  </a:t>
            </a:r>
            <a:r>
              <a:rPr lang="en-US" altLang="en-US" sz="1600" dirty="0">
                <a:ea typeface="ＭＳ Ｐゴシック" panose="020B0600070205080204" pitchFamily="34" charset="-128"/>
              </a:rPr>
              <a:t>SET-PACKING</a:t>
            </a:r>
            <a:r>
              <a:rPr lang="en-US" altLang="en-US" dirty="0">
                <a:ea typeface="ＭＳ Ｐゴシック" panose="020B0600070205080204" pitchFamily="34" charset="-128"/>
              </a:rPr>
              <a:t>, </a:t>
            </a:r>
            <a:r>
              <a:rPr lang="en-US" altLang="en-US" sz="1600" dirty="0">
                <a:ea typeface="ＭＳ Ｐゴシック" panose="020B0600070205080204" pitchFamily="34" charset="-128"/>
              </a:rPr>
              <a:t>INDEPENDENT SET</a:t>
            </a:r>
            <a:r>
              <a:rPr lang="en-US" altLang="en-US" dirty="0">
                <a:ea typeface="ＭＳ Ｐゴシック" panose="020B0600070205080204" pitchFamily="34" charset="-128"/>
              </a:rPr>
              <a:t>.</a:t>
            </a:r>
          </a:p>
          <a:p>
            <a:pPr lvl="1">
              <a:lnSpc>
                <a:spcPct val="170000"/>
              </a:lnSpc>
            </a:pPr>
            <a:r>
              <a:rPr lang="en-US" altLang="en-US" dirty="0">
                <a:ea typeface="ＭＳ Ｐゴシック" panose="020B0600070205080204" pitchFamily="34" charset="-128"/>
              </a:rPr>
              <a:t>Covering problems:  S</a:t>
            </a:r>
            <a:r>
              <a:rPr lang="en-US" altLang="en-US" sz="1600" dirty="0">
                <a:ea typeface="ＭＳ Ｐゴシック" panose="020B0600070205080204" pitchFamily="34" charset="-128"/>
              </a:rPr>
              <a:t>ET-COVER</a:t>
            </a:r>
            <a:r>
              <a:rPr lang="en-US" altLang="en-US" dirty="0">
                <a:ea typeface="ＭＳ Ｐゴシック" panose="020B0600070205080204" pitchFamily="34" charset="-128"/>
              </a:rPr>
              <a:t>, </a:t>
            </a:r>
            <a:r>
              <a:rPr lang="en-US" altLang="en-US" sz="1600" dirty="0">
                <a:ea typeface="ＭＳ Ｐゴシック" panose="020B0600070205080204" pitchFamily="34" charset="-128"/>
              </a:rPr>
              <a:t>VERTEX-COVER</a:t>
            </a:r>
            <a:r>
              <a:rPr lang="en-US" altLang="en-US" dirty="0">
                <a:ea typeface="ＭＳ Ｐゴシック" panose="020B0600070205080204" pitchFamily="34" charset="-128"/>
              </a:rPr>
              <a:t>.</a:t>
            </a:r>
          </a:p>
          <a:p>
            <a:pPr lvl="1">
              <a:lnSpc>
                <a:spcPct val="170000"/>
              </a:lnSpc>
            </a:pPr>
            <a:r>
              <a:rPr lang="en-US" altLang="en-US" dirty="0">
                <a:ea typeface="ＭＳ Ｐゴシック" panose="020B0600070205080204" pitchFamily="34" charset="-128"/>
              </a:rPr>
              <a:t>Constraint satisfaction problems:  </a:t>
            </a:r>
            <a:r>
              <a:rPr lang="en-US" altLang="en-US" sz="1600" dirty="0">
                <a:ea typeface="ＭＳ Ｐゴシック" panose="020B0600070205080204" pitchFamily="34" charset="-128"/>
              </a:rPr>
              <a:t>SAT</a:t>
            </a:r>
            <a:r>
              <a:rPr lang="en-US" altLang="en-US" dirty="0">
                <a:ea typeface="ＭＳ Ｐゴシック" panose="020B0600070205080204" pitchFamily="34" charset="-128"/>
              </a:rPr>
              <a:t>, </a:t>
            </a:r>
            <a:r>
              <a:rPr lang="en-US" altLang="en-US" sz="1600" dirty="0">
                <a:ea typeface="ＭＳ Ｐゴシック" panose="020B0600070205080204" pitchFamily="34" charset="-128"/>
              </a:rPr>
              <a:t>3-SAT</a:t>
            </a:r>
            <a:r>
              <a:rPr lang="en-US" altLang="en-US" dirty="0">
                <a:ea typeface="ＭＳ Ｐゴシック" panose="020B0600070205080204" pitchFamily="34" charset="-128"/>
              </a:rPr>
              <a:t>.</a:t>
            </a:r>
          </a:p>
          <a:p>
            <a:pPr lvl="1">
              <a:lnSpc>
                <a:spcPct val="170000"/>
              </a:lnSpc>
            </a:pPr>
            <a:r>
              <a:rPr lang="en-US" altLang="en-US" dirty="0">
                <a:ea typeface="ＭＳ Ｐゴシック" panose="020B0600070205080204" pitchFamily="34" charset="-128"/>
              </a:rPr>
              <a:t>Sequencing problems:  </a:t>
            </a:r>
            <a:r>
              <a:rPr lang="en-US" altLang="en-US" sz="1600" dirty="0">
                <a:ea typeface="ＭＳ Ｐゴシック" panose="020B0600070205080204" pitchFamily="34" charset="-128"/>
              </a:rPr>
              <a:t>HAMILTONIAN-CYCLE</a:t>
            </a:r>
            <a:r>
              <a:rPr lang="en-US" altLang="en-US" dirty="0">
                <a:ea typeface="ＭＳ Ｐゴシック" panose="020B0600070205080204" pitchFamily="34" charset="-128"/>
              </a:rPr>
              <a:t>, </a:t>
            </a:r>
            <a:r>
              <a:rPr lang="en-US" altLang="en-US" sz="1600" dirty="0">
                <a:ea typeface="ＭＳ Ｐゴシック" panose="020B0600070205080204" pitchFamily="34" charset="-128"/>
              </a:rPr>
              <a:t>TSP</a:t>
            </a:r>
            <a:r>
              <a:rPr lang="en-US" altLang="en-US" dirty="0">
                <a:ea typeface="ＭＳ Ｐゴシック" panose="020B0600070205080204" pitchFamily="34" charset="-128"/>
              </a:rPr>
              <a:t>.</a:t>
            </a:r>
          </a:p>
          <a:p>
            <a:pPr lvl="1">
              <a:lnSpc>
                <a:spcPct val="170000"/>
              </a:lnSpc>
            </a:pPr>
            <a:r>
              <a:rPr lang="en-US" altLang="en-US" dirty="0">
                <a:ea typeface="ＭＳ Ｐゴシック" panose="020B0600070205080204" pitchFamily="34" charset="-128"/>
              </a:rPr>
              <a:t>Partitioning problems: </a:t>
            </a:r>
            <a:r>
              <a:rPr lang="en-US" altLang="en-US" sz="1600" dirty="0">
                <a:ea typeface="ＭＳ Ｐゴシック" panose="020B0600070205080204" pitchFamily="34" charset="-128"/>
              </a:rPr>
              <a:t>3D-MATCHING</a:t>
            </a:r>
            <a:r>
              <a:rPr lang="en-US" altLang="en-US" dirty="0">
                <a:ea typeface="ＭＳ Ｐゴシック" panose="020B0600070205080204" pitchFamily="34" charset="-128"/>
              </a:rPr>
              <a:t> </a:t>
            </a:r>
            <a:r>
              <a:rPr lang="en-US" altLang="en-US" sz="1600" dirty="0">
                <a:ea typeface="ＭＳ Ｐゴシック" panose="020B0600070205080204" pitchFamily="34" charset="-128"/>
              </a:rPr>
              <a:t>3-COLOR</a:t>
            </a:r>
            <a:r>
              <a:rPr lang="en-US" altLang="en-US" dirty="0">
                <a:ea typeface="ＭＳ Ｐゴシック" panose="020B0600070205080204" pitchFamily="34" charset="-128"/>
              </a:rPr>
              <a:t>.</a:t>
            </a:r>
          </a:p>
          <a:p>
            <a:pPr lvl="1">
              <a:lnSpc>
                <a:spcPct val="170000"/>
              </a:lnSpc>
            </a:pPr>
            <a:r>
              <a:rPr lang="en-US" altLang="en-US" dirty="0">
                <a:ea typeface="ＭＳ Ｐゴシック" panose="020B0600070205080204" pitchFamily="34" charset="-128"/>
              </a:rPr>
              <a:t>Numerical problems:  </a:t>
            </a:r>
            <a:r>
              <a:rPr lang="en-US" altLang="en-US" sz="1600" dirty="0">
                <a:ea typeface="ＭＳ Ｐゴシック" panose="020B0600070205080204" pitchFamily="34" charset="-128"/>
              </a:rPr>
              <a:t>SUBSET-SUM</a:t>
            </a:r>
            <a:r>
              <a:rPr lang="en-US" altLang="en-US" dirty="0">
                <a:ea typeface="ＭＳ Ｐゴシック" panose="020B0600070205080204" pitchFamily="34" charset="-128"/>
              </a:rPr>
              <a:t>, </a:t>
            </a:r>
            <a:r>
              <a:rPr lang="en-US" altLang="en-US" sz="1600" dirty="0">
                <a:ea typeface="ＭＳ Ｐゴシック" panose="020B0600070205080204" pitchFamily="34" charset="-128"/>
              </a:rPr>
              <a:t>KNAPSACK</a:t>
            </a:r>
            <a:r>
              <a:rPr lang="en-US" altLang="en-US" dirty="0">
                <a:ea typeface="ＭＳ Ｐゴシック" panose="020B0600070205080204" pitchFamily="34" charset="-128"/>
              </a:rPr>
              <a:t>.</a:t>
            </a:r>
          </a:p>
          <a:p>
            <a:pPr lvl="1">
              <a:lnSpc>
                <a:spcPct val="170000"/>
              </a:lnSpc>
            </a:pPr>
            <a:endParaRPr lang="en-US" altLang="en-US" dirty="0">
              <a:ea typeface="ＭＳ Ｐゴシック" panose="020B0600070205080204" pitchFamily="34" charset="-128"/>
            </a:endParaRPr>
          </a:p>
          <a:p>
            <a:pPr marL="0" indent="0">
              <a:lnSpc>
                <a:spcPct val="170000"/>
              </a:lnSpc>
            </a:pPr>
            <a:r>
              <a:rPr lang="en-US" altLang="en-US" dirty="0">
                <a:ea typeface="ＭＳ Ｐゴシック" panose="020B0600070205080204" pitchFamily="34" charset="-128"/>
              </a:rPr>
              <a:t>Practice. </a:t>
            </a:r>
            <a:r>
              <a:rPr lang="en-US" altLang="en-US" dirty="0">
                <a:solidFill>
                  <a:schemeClr val="tx1"/>
                </a:solidFill>
                <a:ea typeface="ＭＳ Ｐゴシック" panose="020B0600070205080204" pitchFamily="34" charset="-128"/>
              </a:rPr>
              <a:t>Most NP problems are either known to be in P or NP-complete.</a:t>
            </a:r>
          </a:p>
          <a:p>
            <a:pPr marL="0" indent="0">
              <a:lnSpc>
                <a:spcPct val="170000"/>
              </a:lnSpc>
            </a:pPr>
            <a:endParaRPr lang="en-US" altLang="en-US" dirty="0">
              <a:ea typeface="ＭＳ Ｐゴシック" panose="020B0600070205080204" pitchFamily="34" charset="-128"/>
            </a:endParaRPr>
          </a:p>
          <a:p>
            <a:pPr marL="0" indent="0">
              <a:lnSpc>
                <a:spcPct val="170000"/>
              </a:lnSpc>
            </a:pPr>
            <a:r>
              <a:rPr lang="en-US" altLang="en-US" dirty="0">
                <a:ea typeface="ＭＳ Ｐゴシック" panose="020B0600070205080204" pitchFamily="34" charset="-128"/>
              </a:rPr>
              <a:t>Notable exceptions.  </a:t>
            </a:r>
            <a:r>
              <a:rPr lang="en-US" altLang="en-US" dirty="0">
                <a:solidFill>
                  <a:schemeClr val="tx1"/>
                </a:solidFill>
                <a:ea typeface="ＭＳ Ｐゴシック" panose="020B0600070205080204" pitchFamily="34" charset="-128"/>
              </a:rPr>
              <a:t>Factoring, graph isomorphism, Nash equilibrium.</a:t>
            </a:r>
          </a:p>
        </p:txBody>
      </p:sp>
    </p:spTree>
    <p:extLst>
      <p:ext uri="{BB962C8B-B14F-4D97-AF65-F5344CB8AC3E}">
        <p14:creationId xmlns:p14="http://schemas.microsoft.com/office/powerpoint/2010/main" val="186040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8BA35299-7E67-482C-AB92-72E033690C50}"/>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4</a:t>
            </a:fld>
            <a:endParaRPr lang="en-US" altLang="en-US"/>
          </a:p>
        </p:txBody>
      </p:sp>
      <p:sp>
        <p:nvSpPr>
          <p:cNvPr id="965634" name="Rectangle 2">
            <a:extLst>
              <a:ext uri="{FF2B5EF4-FFF2-40B4-BE49-F238E27FC236}">
                <a16:creationId xmlns:a16="http://schemas.microsoft.com/office/drawing/2014/main" id="{F252B238-BD64-45B5-8B3C-35FF4597F336}"/>
              </a:ext>
            </a:extLst>
          </p:cNvPr>
          <p:cNvSpPr>
            <a:spLocks noGrp="1" noChangeArrowheads="1"/>
          </p:cNvSpPr>
          <p:nvPr>
            <p:ph type="title"/>
          </p:nvPr>
        </p:nvSpPr>
        <p:spPr>
          <a:xfrm>
            <a:off x="1371600" y="533400"/>
            <a:ext cx="7314840" cy="885000"/>
          </a:xfrm>
        </p:spPr>
        <p:txBody>
          <a:bodyPr/>
          <a:lstStyle/>
          <a:p>
            <a:r>
              <a:rPr lang="en-US" altLang="en-US" sz="2200" b="1" dirty="0"/>
              <a:t>NP-Completeness</a:t>
            </a:r>
          </a:p>
        </p:txBody>
      </p:sp>
      <p:sp>
        <p:nvSpPr>
          <p:cNvPr id="965635" name="Rectangle 3">
            <a:extLst>
              <a:ext uri="{FF2B5EF4-FFF2-40B4-BE49-F238E27FC236}">
                <a16:creationId xmlns:a16="http://schemas.microsoft.com/office/drawing/2014/main" id="{B5F7C8DE-7F1A-42B5-9987-1FB514E39096}"/>
              </a:ext>
            </a:extLst>
          </p:cNvPr>
          <p:cNvSpPr>
            <a:spLocks noGrp="1" noChangeArrowheads="1"/>
          </p:cNvSpPr>
          <p:nvPr>
            <p:ph type="body" idx="1"/>
          </p:nvPr>
        </p:nvSpPr>
        <p:spPr/>
        <p:txBody>
          <a:bodyPr/>
          <a:lstStyle/>
          <a:p>
            <a:r>
              <a:rPr lang="en-US" altLang="en-US" dirty="0"/>
              <a:t>So far we’ve seen a lot of good news!</a:t>
            </a:r>
          </a:p>
          <a:p>
            <a:pPr lvl="1"/>
            <a:endParaRPr lang="en-US" altLang="en-US" dirty="0"/>
          </a:p>
          <a:p>
            <a:pPr lvl="1"/>
            <a:r>
              <a:rPr lang="en-US" altLang="en-US" dirty="0"/>
              <a:t>Such-and-such a problem can be solved quickly (i.e., in close to linear time, or at least a time that is some small polynomial function of the input size)</a:t>
            </a:r>
          </a:p>
          <a:p>
            <a:pPr lvl="1"/>
            <a:endParaRPr lang="en-US" altLang="en-US" dirty="0"/>
          </a:p>
          <a:p>
            <a:r>
              <a:rPr lang="en-US" altLang="en-US" dirty="0"/>
              <a:t>NP-completeness is a form of bad news!</a:t>
            </a:r>
          </a:p>
          <a:p>
            <a:endParaRPr lang="en-US" altLang="en-US" dirty="0"/>
          </a:p>
          <a:p>
            <a:pPr lvl="1"/>
            <a:r>
              <a:rPr lang="en-US" altLang="en-US" dirty="0"/>
              <a:t>Evidence that many important problems can not be solved quickly.</a:t>
            </a:r>
          </a:p>
          <a:p>
            <a:r>
              <a:rPr lang="en-US" altLang="en-US" dirty="0"/>
              <a:t>NP-complete problems really come up all the time!</a:t>
            </a:r>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D3D1FC50-702A-40F5-BB1E-530B6042B8B3}"/>
              </a:ext>
            </a:extLst>
          </p:cNvPr>
          <p:cNvSpPr>
            <a:spLocks noGrp="1"/>
          </p:cNvSpPr>
          <p:nvPr>
            <p:ph type="sldNum" sz="quarter" idx="10"/>
          </p:nvPr>
        </p:nvSpPr>
        <p:spPr bwMode="auto">
          <a:xfrm>
            <a:off x="7239000" y="6629400"/>
            <a:ext cx="1905000" cy="2286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kumimoji="1" sz="800" kern="1200">
                <a:solidFill>
                  <a:schemeClr val="tx1"/>
                </a:solidFill>
                <a:latin typeface="Comic Sans MS" panose="030F0702030302020204" pitchFamily="66"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9pPr>
          </a:lstStyle>
          <a:p>
            <a:fld id="{6B9711D2-F446-4D54-82AC-BAF49B5F6B6C}" type="slidenum">
              <a:rPr lang="en-US" altLang="en-US" smtClean="0"/>
              <a:pPr/>
              <a:t>40</a:t>
            </a:fld>
            <a:endParaRPr lang="en-US" altLang="en-US" sz="1400"/>
          </a:p>
        </p:txBody>
      </p:sp>
      <p:sp>
        <p:nvSpPr>
          <p:cNvPr id="24579" name="Rectangle 2">
            <a:extLst>
              <a:ext uri="{FF2B5EF4-FFF2-40B4-BE49-F238E27FC236}">
                <a16:creationId xmlns:a16="http://schemas.microsoft.com/office/drawing/2014/main" id="{804DD884-D606-43D0-867E-8A7A1E23B38E}"/>
              </a:ext>
            </a:extLst>
          </p:cNvPr>
          <p:cNvSpPr>
            <a:spLocks noGrp="1" noChangeArrowheads="1"/>
          </p:cNvSpPr>
          <p:nvPr>
            <p:ph type="title"/>
          </p:nvPr>
        </p:nvSpPr>
        <p:spPr>
          <a:xfrm>
            <a:off x="1447800" y="273600"/>
            <a:ext cx="7238640" cy="1144800"/>
          </a:xfrm>
        </p:spPr>
        <p:txBody>
          <a:bodyPr/>
          <a:lstStyle/>
          <a:p>
            <a:r>
              <a:rPr lang="en-US" altLang="en-US" b="1" dirty="0">
                <a:ea typeface="ＭＳ Ｐゴシック" panose="020B0600070205080204" pitchFamily="34" charset="-128"/>
              </a:rPr>
              <a:t>Extent and Impact of NP-Completeness</a:t>
            </a:r>
          </a:p>
        </p:txBody>
      </p:sp>
      <p:sp>
        <p:nvSpPr>
          <p:cNvPr id="24580" name="Rectangle 3">
            <a:extLst>
              <a:ext uri="{FF2B5EF4-FFF2-40B4-BE49-F238E27FC236}">
                <a16:creationId xmlns:a16="http://schemas.microsoft.com/office/drawing/2014/main" id="{2C2E2939-AFE7-45E0-864F-6B550B616E20}"/>
              </a:ext>
            </a:extLst>
          </p:cNvPr>
          <p:cNvSpPr>
            <a:spLocks noGrp="1" noChangeArrowheads="1"/>
          </p:cNvSpPr>
          <p:nvPr>
            <p:ph type="body" idx="1"/>
          </p:nvPr>
        </p:nvSpPr>
        <p:spPr>
          <a:xfrm>
            <a:off x="457200" y="1418400"/>
            <a:ext cx="8229240" cy="4906200"/>
          </a:xfrm>
        </p:spPr>
        <p:txBody>
          <a:bodyPr>
            <a:normAutofit fontScale="92500" lnSpcReduction="20000"/>
          </a:bodyPr>
          <a:lstStyle/>
          <a:p>
            <a:pPr marL="0" indent="0">
              <a:lnSpc>
                <a:spcPct val="150000"/>
              </a:lnSpc>
            </a:pPr>
            <a:r>
              <a:rPr lang="en-US" altLang="en-US" dirty="0">
                <a:ea typeface="ＭＳ Ｐゴシック" panose="020B0600070205080204" pitchFamily="34" charset="-128"/>
              </a:rPr>
              <a:t>Extent of NP-completeness</a:t>
            </a:r>
          </a:p>
          <a:p>
            <a:pPr lvl="1">
              <a:lnSpc>
                <a:spcPct val="150000"/>
              </a:lnSpc>
            </a:pPr>
            <a:r>
              <a:rPr lang="en-US" altLang="en-US" dirty="0">
                <a:ea typeface="ＭＳ Ｐゴシック" panose="020B0600070205080204" pitchFamily="34" charset="-128"/>
              </a:rPr>
              <a:t>Prime intellectual export of CS to other disciplines.</a:t>
            </a:r>
          </a:p>
          <a:p>
            <a:pPr lvl="1">
              <a:lnSpc>
                <a:spcPct val="150000"/>
              </a:lnSpc>
            </a:pPr>
            <a:r>
              <a:rPr lang="en-US" altLang="en-US" dirty="0">
                <a:ea typeface="ＭＳ Ｐゴシック" panose="020B0600070205080204" pitchFamily="34" charset="-128"/>
              </a:rPr>
              <a:t>6,000 citations per year (title, abstract, keywords).</a:t>
            </a:r>
          </a:p>
          <a:p>
            <a:pPr lvl="2">
              <a:lnSpc>
                <a:spcPct val="150000"/>
              </a:lnSpc>
            </a:pPr>
            <a:r>
              <a:rPr lang="en-US" altLang="en-US" dirty="0">
                <a:ea typeface="ＭＳ Ｐゴシック" panose="020B0600070205080204" pitchFamily="34" charset="-128"/>
              </a:rPr>
              <a:t>more than "compiler", "operating system", "database"</a:t>
            </a:r>
          </a:p>
          <a:p>
            <a:pPr lvl="1">
              <a:lnSpc>
                <a:spcPct val="150000"/>
              </a:lnSpc>
            </a:pPr>
            <a:r>
              <a:rPr lang="en-US" altLang="en-US" dirty="0">
                <a:ea typeface="ＭＳ Ｐゴシック" panose="020B0600070205080204" pitchFamily="34" charset="-128"/>
              </a:rPr>
              <a:t>Broad applicability and classification power.</a:t>
            </a:r>
          </a:p>
          <a:p>
            <a:pPr lvl="1">
              <a:lnSpc>
                <a:spcPct val="150000"/>
              </a:lnSpc>
            </a:pPr>
            <a:r>
              <a:rPr lang="en-US" altLang="en-US" dirty="0">
                <a:ea typeface="ＭＳ Ｐゴシック" panose="020B0600070205080204" pitchFamily="34" charset="-128"/>
              </a:rPr>
              <a:t>"Captures vast domains of computational, scientific, mathematical endeavors, and seems to roughly delimit what mathematicians and scientists had been aspiring to compute feasibly."</a:t>
            </a:r>
          </a:p>
          <a:p>
            <a:pPr lvl="1">
              <a:lnSpc>
                <a:spcPct val="150000"/>
              </a:lnSpc>
            </a:pPr>
            <a:endParaRPr lang="en-US" altLang="en-US" dirty="0">
              <a:solidFill>
                <a:schemeClr val="hlink"/>
              </a:solidFill>
              <a:ea typeface="ＭＳ Ｐゴシック" panose="020B0600070205080204" pitchFamily="34" charset="-128"/>
            </a:endParaRPr>
          </a:p>
          <a:p>
            <a:pPr marL="0" indent="0">
              <a:lnSpc>
                <a:spcPct val="150000"/>
              </a:lnSpc>
            </a:pPr>
            <a:r>
              <a:rPr lang="en-US" altLang="en-US" dirty="0">
                <a:ea typeface="ＭＳ Ｐゴシック" panose="020B0600070205080204" pitchFamily="34" charset="-128"/>
              </a:rPr>
              <a:t>NP-completeness can guide scientific inquiry.</a:t>
            </a:r>
          </a:p>
          <a:p>
            <a:pPr lvl="1">
              <a:lnSpc>
                <a:spcPct val="150000"/>
              </a:lnSpc>
            </a:pPr>
            <a:r>
              <a:rPr lang="en-US" altLang="en-US" dirty="0">
                <a:ea typeface="ＭＳ Ｐゴシック" panose="020B0600070205080204" pitchFamily="34" charset="-128"/>
              </a:rPr>
              <a:t>1926:  </a:t>
            </a:r>
            <a:r>
              <a:rPr lang="en-US" altLang="en-US" dirty="0" err="1">
                <a:ea typeface="ＭＳ Ｐゴシック" panose="020B0600070205080204" pitchFamily="34" charset="-128"/>
              </a:rPr>
              <a:t>Ising</a:t>
            </a:r>
            <a:r>
              <a:rPr lang="en-US" altLang="en-US" dirty="0">
                <a:ea typeface="ＭＳ Ｐゴシック" panose="020B0600070205080204" pitchFamily="34" charset="-128"/>
              </a:rPr>
              <a:t> introduces simple model for phase transitions.</a:t>
            </a:r>
          </a:p>
          <a:p>
            <a:pPr lvl="1">
              <a:lnSpc>
                <a:spcPct val="150000"/>
              </a:lnSpc>
            </a:pPr>
            <a:r>
              <a:rPr lang="en-US" altLang="en-US" dirty="0">
                <a:ea typeface="ＭＳ Ｐゴシック" panose="020B0600070205080204" pitchFamily="34" charset="-128"/>
              </a:rPr>
              <a:t>1944:  Onsager solves 2D case in tour de force.</a:t>
            </a:r>
          </a:p>
          <a:p>
            <a:pPr lvl="1">
              <a:lnSpc>
                <a:spcPct val="150000"/>
              </a:lnSpc>
            </a:pPr>
            <a:r>
              <a:rPr lang="en-US" altLang="en-US" dirty="0">
                <a:ea typeface="ＭＳ Ｐゴシック" panose="020B0600070205080204" pitchFamily="34" charset="-128"/>
              </a:rPr>
              <a:t>19xx:  Feynman and other top minds seek 3D solution.</a:t>
            </a:r>
          </a:p>
          <a:p>
            <a:pPr lvl="1">
              <a:lnSpc>
                <a:spcPct val="150000"/>
              </a:lnSpc>
            </a:pPr>
            <a:r>
              <a:rPr lang="en-US" altLang="en-US" dirty="0">
                <a:ea typeface="ＭＳ Ｐゴシック" panose="020B0600070205080204" pitchFamily="34" charset="-128"/>
              </a:rPr>
              <a:t>2000:  </a:t>
            </a:r>
            <a:r>
              <a:rPr lang="en-US" altLang="en-US" dirty="0" err="1">
                <a:ea typeface="ＭＳ Ｐゴシック" panose="020B0600070205080204" pitchFamily="34" charset="-128"/>
              </a:rPr>
              <a:t>Istrail</a:t>
            </a:r>
            <a:r>
              <a:rPr lang="en-US" altLang="en-US" dirty="0">
                <a:ea typeface="ＭＳ Ｐゴシック" panose="020B0600070205080204" pitchFamily="34" charset="-128"/>
              </a:rPr>
              <a:t> proves 3D problem NP-complete.</a:t>
            </a:r>
            <a:endParaRPr lang="en-US" altLang="en-US" dirty="0">
              <a:solidFill>
                <a:schemeClr val="hlink"/>
              </a:solidFill>
              <a:ea typeface="ＭＳ Ｐゴシック" panose="020B0600070205080204" pitchFamily="34" charset="-128"/>
            </a:endParaRPr>
          </a:p>
        </p:txBody>
      </p:sp>
    </p:spTree>
    <p:extLst>
      <p:ext uri="{BB962C8B-B14F-4D97-AF65-F5344CB8AC3E}">
        <p14:creationId xmlns:p14="http://schemas.microsoft.com/office/powerpoint/2010/main" val="2199404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8BCC07CB-9CA5-4AFE-A028-6EF812B60C3A}"/>
              </a:ext>
            </a:extLst>
          </p:cNvPr>
          <p:cNvSpPr>
            <a:spLocks noGrp="1"/>
          </p:cNvSpPr>
          <p:nvPr>
            <p:ph type="sldNum" sz="quarter" idx="10"/>
          </p:nvPr>
        </p:nvSpPr>
        <p:spPr bwMode="auto">
          <a:xfrm>
            <a:off x="7239000" y="6629400"/>
            <a:ext cx="1905000" cy="2286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kumimoji="1" sz="800" kern="1200">
                <a:solidFill>
                  <a:schemeClr val="tx1"/>
                </a:solidFill>
                <a:latin typeface="Comic Sans MS" panose="030F0702030302020204" pitchFamily="66"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Comic Sans MS" panose="030F0702030302020204" pitchFamily="66" charset="0"/>
                <a:ea typeface="ＭＳ Ｐゴシック" panose="020B0600070205080204" pitchFamily="34" charset="-128"/>
                <a:cs typeface="+mn-cs"/>
              </a:defRPr>
            </a:lvl9pPr>
          </a:lstStyle>
          <a:p>
            <a:fld id="{6B9711D2-F446-4D54-82AC-BAF49B5F6B6C}" type="slidenum">
              <a:rPr lang="en-US" altLang="en-US" smtClean="0"/>
              <a:pPr/>
              <a:t>41</a:t>
            </a:fld>
            <a:endParaRPr lang="en-US" altLang="en-US" sz="1400"/>
          </a:p>
        </p:txBody>
      </p:sp>
      <p:sp>
        <p:nvSpPr>
          <p:cNvPr id="25603" name="Rectangle 2">
            <a:extLst>
              <a:ext uri="{FF2B5EF4-FFF2-40B4-BE49-F238E27FC236}">
                <a16:creationId xmlns:a16="http://schemas.microsoft.com/office/drawing/2014/main" id="{80A626C0-9ABA-4926-9F0A-D74F06D8BCD0}"/>
              </a:ext>
            </a:extLst>
          </p:cNvPr>
          <p:cNvSpPr>
            <a:spLocks noGrp="1" noChangeArrowheads="1"/>
          </p:cNvSpPr>
          <p:nvPr>
            <p:ph type="title"/>
          </p:nvPr>
        </p:nvSpPr>
        <p:spPr>
          <a:xfrm>
            <a:off x="990600" y="349800"/>
            <a:ext cx="7695840" cy="640800"/>
          </a:xfrm>
        </p:spPr>
        <p:txBody>
          <a:bodyPr/>
          <a:lstStyle/>
          <a:p>
            <a:r>
              <a:rPr lang="en-US" altLang="en-US" b="1" dirty="0">
                <a:ea typeface="ＭＳ Ｐゴシック" panose="020B0600070205080204" pitchFamily="34" charset="-128"/>
              </a:rPr>
              <a:t>More Hard Computational Problems</a:t>
            </a:r>
          </a:p>
        </p:txBody>
      </p:sp>
      <p:sp>
        <p:nvSpPr>
          <p:cNvPr id="25604" name="Rectangle 3">
            <a:extLst>
              <a:ext uri="{FF2B5EF4-FFF2-40B4-BE49-F238E27FC236}">
                <a16:creationId xmlns:a16="http://schemas.microsoft.com/office/drawing/2014/main" id="{961B8FCF-B590-4E00-8D37-F4EA591C9BF6}"/>
              </a:ext>
            </a:extLst>
          </p:cNvPr>
          <p:cNvSpPr>
            <a:spLocks noGrp="1" noChangeArrowheads="1"/>
          </p:cNvSpPr>
          <p:nvPr>
            <p:ph type="body" idx="1"/>
          </p:nvPr>
        </p:nvSpPr>
        <p:spPr>
          <a:xfrm>
            <a:off x="1295400" y="990600"/>
            <a:ext cx="8077200" cy="5410200"/>
          </a:xfrm>
        </p:spPr>
        <p:txBody>
          <a:bodyPr/>
          <a:lstStyle/>
          <a:p>
            <a:pPr marL="0" indent="0">
              <a:lnSpc>
                <a:spcPts val="2500"/>
              </a:lnSpc>
            </a:pPr>
            <a:r>
              <a:rPr lang="en-US" altLang="en-US" sz="1600" dirty="0">
                <a:ea typeface="ＭＳ Ｐゴシック" panose="020B0600070205080204" pitchFamily="34" charset="-128"/>
              </a:rPr>
              <a:t>Aerospace engineering:  </a:t>
            </a:r>
            <a:r>
              <a:rPr lang="en-US" altLang="en-US" sz="1600" dirty="0">
                <a:solidFill>
                  <a:schemeClr val="tx1"/>
                </a:solidFill>
                <a:ea typeface="ＭＳ Ｐゴシック" panose="020B0600070205080204" pitchFamily="34" charset="-128"/>
              </a:rPr>
              <a:t>optimal mesh partitioning for finite elements.</a:t>
            </a:r>
          </a:p>
          <a:p>
            <a:pPr marL="0" indent="0">
              <a:lnSpc>
                <a:spcPts val="2500"/>
              </a:lnSpc>
            </a:pPr>
            <a:r>
              <a:rPr lang="en-US" altLang="en-US" sz="1600" dirty="0">
                <a:ea typeface="ＭＳ Ｐゴシック" panose="020B0600070205080204" pitchFamily="34" charset="-128"/>
              </a:rPr>
              <a:t>Biology:  </a:t>
            </a:r>
            <a:r>
              <a:rPr lang="en-US" altLang="en-US" sz="1600" dirty="0">
                <a:solidFill>
                  <a:schemeClr val="tx1"/>
                </a:solidFill>
                <a:ea typeface="ＭＳ Ｐゴシック" panose="020B0600070205080204" pitchFamily="34" charset="-128"/>
              </a:rPr>
              <a:t>protein folding.</a:t>
            </a:r>
          </a:p>
          <a:p>
            <a:pPr marL="0" indent="0">
              <a:lnSpc>
                <a:spcPts val="2500"/>
              </a:lnSpc>
            </a:pPr>
            <a:r>
              <a:rPr lang="en-US" altLang="en-US" sz="1600" dirty="0">
                <a:ea typeface="ＭＳ Ｐゴシック" panose="020B0600070205080204" pitchFamily="34" charset="-128"/>
              </a:rPr>
              <a:t>Chemical engineering:  </a:t>
            </a:r>
            <a:r>
              <a:rPr lang="en-US" altLang="en-US" sz="1600" dirty="0">
                <a:solidFill>
                  <a:schemeClr val="tx1"/>
                </a:solidFill>
                <a:ea typeface="ＭＳ Ｐゴシック" panose="020B0600070205080204" pitchFamily="34" charset="-128"/>
              </a:rPr>
              <a:t>heat exchanger network synthesis.</a:t>
            </a:r>
          </a:p>
          <a:p>
            <a:pPr marL="0" indent="0">
              <a:lnSpc>
                <a:spcPts val="2500"/>
              </a:lnSpc>
            </a:pPr>
            <a:r>
              <a:rPr lang="en-US" altLang="en-US" sz="1600" dirty="0">
                <a:ea typeface="ＭＳ Ｐゴシック" panose="020B0600070205080204" pitchFamily="34" charset="-128"/>
              </a:rPr>
              <a:t>Civil engineering:  </a:t>
            </a:r>
            <a:r>
              <a:rPr lang="en-US" altLang="en-US" sz="1600" dirty="0">
                <a:solidFill>
                  <a:schemeClr val="tx1"/>
                </a:solidFill>
                <a:ea typeface="ＭＳ Ｐゴシック" panose="020B0600070205080204" pitchFamily="34" charset="-128"/>
              </a:rPr>
              <a:t>equilibrium of urban traffic flow.</a:t>
            </a:r>
          </a:p>
          <a:p>
            <a:pPr marL="0" indent="0">
              <a:lnSpc>
                <a:spcPts val="2500"/>
              </a:lnSpc>
            </a:pPr>
            <a:r>
              <a:rPr lang="en-US" altLang="en-US" sz="1600" dirty="0">
                <a:ea typeface="ＭＳ Ｐゴシック" panose="020B0600070205080204" pitchFamily="34" charset="-128"/>
              </a:rPr>
              <a:t>Economics:  </a:t>
            </a:r>
            <a:r>
              <a:rPr lang="en-US" altLang="en-US" sz="1600" dirty="0">
                <a:solidFill>
                  <a:schemeClr val="tx1"/>
                </a:solidFill>
                <a:ea typeface="ＭＳ Ｐゴシック" panose="020B0600070205080204" pitchFamily="34" charset="-128"/>
              </a:rPr>
              <a:t>computation of arbitrage in financial markets with friction.</a:t>
            </a:r>
          </a:p>
          <a:p>
            <a:pPr marL="0" indent="0">
              <a:lnSpc>
                <a:spcPts val="2500"/>
              </a:lnSpc>
            </a:pPr>
            <a:r>
              <a:rPr lang="en-US" altLang="en-US" sz="1600" dirty="0">
                <a:ea typeface="ＭＳ Ｐゴシック" panose="020B0600070205080204" pitchFamily="34" charset="-128"/>
              </a:rPr>
              <a:t>Electrical engineering:  </a:t>
            </a:r>
            <a:r>
              <a:rPr lang="en-US" altLang="en-US" sz="1600" dirty="0">
                <a:solidFill>
                  <a:schemeClr val="tx1"/>
                </a:solidFill>
                <a:ea typeface="ＭＳ Ｐゴシック" panose="020B0600070205080204" pitchFamily="34" charset="-128"/>
              </a:rPr>
              <a:t>VLSI layout. </a:t>
            </a:r>
          </a:p>
          <a:p>
            <a:pPr marL="0" indent="0">
              <a:lnSpc>
                <a:spcPts val="2500"/>
              </a:lnSpc>
            </a:pPr>
            <a:r>
              <a:rPr lang="en-US" altLang="en-US" sz="1600" dirty="0">
                <a:ea typeface="ＭＳ Ｐゴシック" panose="020B0600070205080204" pitchFamily="34" charset="-128"/>
              </a:rPr>
              <a:t>Environmental engineering:  </a:t>
            </a:r>
            <a:r>
              <a:rPr lang="en-US" altLang="en-US" sz="1600" dirty="0">
                <a:solidFill>
                  <a:schemeClr val="tx1"/>
                </a:solidFill>
                <a:ea typeface="ＭＳ Ｐゴシック" panose="020B0600070205080204" pitchFamily="34" charset="-128"/>
              </a:rPr>
              <a:t>optimal placement of contaminant sensors.</a:t>
            </a:r>
          </a:p>
          <a:p>
            <a:pPr marL="0" indent="0">
              <a:lnSpc>
                <a:spcPts val="2500"/>
              </a:lnSpc>
            </a:pPr>
            <a:r>
              <a:rPr lang="en-US" altLang="en-US" sz="1600" dirty="0">
                <a:ea typeface="ＭＳ Ｐゴシック" panose="020B0600070205080204" pitchFamily="34" charset="-128"/>
              </a:rPr>
              <a:t>Financial engineering:  </a:t>
            </a:r>
            <a:r>
              <a:rPr lang="en-US" altLang="en-US" sz="1600" dirty="0">
                <a:solidFill>
                  <a:schemeClr val="tx1"/>
                </a:solidFill>
                <a:ea typeface="ＭＳ Ｐゴシック" panose="020B0600070205080204" pitchFamily="34" charset="-128"/>
              </a:rPr>
              <a:t>find minimum risk portfolio of given return.</a:t>
            </a:r>
          </a:p>
          <a:p>
            <a:pPr marL="0" indent="0">
              <a:lnSpc>
                <a:spcPts val="2500"/>
              </a:lnSpc>
            </a:pPr>
            <a:r>
              <a:rPr lang="en-US" altLang="en-US" sz="1600" dirty="0">
                <a:ea typeface="ＭＳ Ｐゴシック" panose="020B0600070205080204" pitchFamily="34" charset="-128"/>
              </a:rPr>
              <a:t>Game theory:  </a:t>
            </a:r>
            <a:r>
              <a:rPr lang="en-US" altLang="en-US" sz="1600" dirty="0">
                <a:solidFill>
                  <a:schemeClr val="tx1"/>
                </a:solidFill>
                <a:ea typeface="ＭＳ Ｐゴシック" panose="020B0600070205080204" pitchFamily="34" charset="-128"/>
              </a:rPr>
              <a:t>find Nash equilibrium that maximizes social welfare.</a:t>
            </a:r>
          </a:p>
          <a:p>
            <a:pPr marL="0" indent="0">
              <a:lnSpc>
                <a:spcPts val="2500"/>
              </a:lnSpc>
            </a:pPr>
            <a:r>
              <a:rPr lang="en-US" altLang="en-US" sz="1600" dirty="0">
                <a:ea typeface="ＭＳ Ｐゴシック" panose="020B0600070205080204" pitchFamily="34" charset="-128"/>
              </a:rPr>
              <a:t>Genomics:  </a:t>
            </a:r>
            <a:r>
              <a:rPr lang="en-US" altLang="en-US" sz="1600" dirty="0">
                <a:solidFill>
                  <a:schemeClr val="tx1"/>
                </a:solidFill>
                <a:ea typeface="ＭＳ Ｐゴシック" panose="020B0600070205080204" pitchFamily="34" charset="-128"/>
              </a:rPr>
              <a:t>phylogeny reconstruction.</a:t>
            </a:r>
          </a:p>
          <a:p>
            <a:pPr marL="0" indent="0">
              <a:lnSpc>
                <a:spcPts val="2500"/>
              </a:lnSpc>
            </a:pPr>
            <a:r>
              <a:rPr lang="en-US" altLang="en-US" sz="1600" dirty="0">
                <a:ea typeface="ＭＳ Ｐゴシック" panose="020B0600070205080204" pitchFamily="34" charset="-128"/>
              </a:rPr>
              <a:t>Mechanical engineering:  </a:t>
            </a:r>
            <a:r>
              <a:rPr lang="en-US" altLang="en-US" sz="1600" dirty="0">
                <a:solidFill>
                  <a:schemeClr val="tx1"/>
                </a:solidFill>
                <a:ea typeface="ＭＳ Ｐゴシック" panose="020B0600070205080204" pitchFamily="34" charset="-128"/>
              </a:rPr>
              <a:t>structure of turbulence in sheared flows.</a:t>
            </a:r>
          </a:p>
          <a:p>
            <a:pPr marL="0" indent="0">
              <a:lnSpc>
                <a:spcPts val="2500"/>
              </a:lnSpc>
            </a:pPr>
            <a:r>
              <a:rPr lang="en-US" altLang="en-US" sz="1600" dirty="0">
                <a:ea typeface="ＭＳ Ｐゴシック" panose="020B0600070205080204" pitchFamily="34" charset="-128"/>
              </a:rPr>
              <a:t>Medicine:  </a:t>
            </a:r>
            <a:r>
              <a:rPr lang="en-US" altLang="en-US" sz="1600" dirty="0">
                <a:solidFill>
                  <a:schemeClr val="tx1"/>
                </a:solidFill>
                <a:ea typeface="ＭＳ Ｐゴシック" panose="020B0600070205080204" pitchFamily="34" charset="-128"/>
              </a:rPr>
              <a:t>reconstructing 3-D shape from biplane </a:t>
            </a:r>
            <a:r>
              <a:rPr lang="en-US" altLang="en-US" sz="1600" dirty="0" err="1">
                <a:solidFill>
                  <a:schemeClr val="tx1"/>
                </a:solidFill>
                <a:ea typeface="ＭＳ Ｐゴシック" panose="020B0600070205080204" pitchFamily="34" charset="-128"/>
              </a:rPr>
              <a:t>angiocardiogram</a:t>
            </a:r>
            <a:r>
              <a:rPr lang="en-US" altLang="en-US" sz="1600" dirty="0">
                <a:solidFill>
                  <a:schemeClr val="tx1"/>
                </a:solidFill>
                <a:ea typeface="ＭＳ Ｐゴシック" panose="020B0600070205080204" pitchFamily="34" charset="-128"/>
              </a:rPr>
              <a:t>.</a:t>
            </a:r>
          </a:p>
          <a:p>
            <a:pPr marL="0" indent="0">
              <a:lnSpc>
                <a:spcPts val="2500"/>
              </a:lnSpc>
            </a:pPr>
            <a:r>
              <a:rPr lang="en-US" altLang="en-US" sz="1600" dirty="0">
                <a:ea typeface="ＭＳ Ｐゴシック" panose="020B0600070205080204" pitchFamily="34" charset="-128"/>
              </a:rPr>
              <a:t>Operations research:  </a:t>
            </a:r>
            <a:r>
              <a:rPr lang="en-US" altLang="en-US" sz="1600" dirty="0">
                <a:solidFill>
                  <a:schemeClr val="tx1"/>
                </a:solidFill>
                <a:ea typeface="ＭＳ Ｐゴシック" panose="020B0600070205080204" pitchFamily="34" charset="-128"/>
              </a:rPr>
              <a:t>optimal resource allocation. </a:t>
            </a:r>
          </a:p>
          <a:p>
            <a:pPr marL="0" indent="0">
              <a:lnSpc>
                <a:spcPts val="2500"/>
              </a:lnSpc>
            </a:pPr>
            <a:r>
              <a:rPr lang="en-US" altLang="en-US" sz="1600" dirty="0">
                <a:ea typeface="ＭＳ Ｐゴシック" panose="020B0600070205080204" pitchFamily="34" charset="-128"/>
              </a:rPr>
              <a:t>Physics:  </a:t>
            </a:r>
            <a:r>
              <a:rPr lang="en-US" altLang="en-US" sz="1600" dirty="0">
                <a:solidFill>
                  <a:schemeClr val="tx1"/>
                </a:solidFill>
                <a:ea typeface="ＭＳ Ｐゴシック" panose="020B0600070205080204" pitchFamily="34" charset="-128"/>
              </a:rPr>
              <a:t>partition function of 3-D </a:t>
            </a:r>
            <a:r>
              <a:rPr lang="en-US" altLang="en-US" sz="1600" dirty="0" err="1">
                <a:solidFill>
                  <a:schemeClr val="tx1"/>
                </a:solidFill>
                <a:ea typeface="ＭＳ Ｐゴシック" panose="020B0600070205080204" pitchFamily="34" charset="-128"/>
              </a:rPr>
              <a:t>Ising</a:t>
            </a:r>
            <a:r>
              <a:rPr lang="en-US" altLang="en-US" sz="1600" dirty="0">
                <a:solidFill>
                  <a:schemeClr val="tx1"/>
                </a:solidFill>
                <a:ea typeface="ＭＳ Ｐゴシック" panose="020B0600070205080204" pitchFamily="34" charset="-128"/>
              </a:rPr>
              <a:t> model in statistical mechanics.</a:t>
            </a:r>
          </a:p>
          <a:p>
            <a:pPr marL="0" indent="0">
              <a:lnSpc>
                <a:spcPts val="2500"/>
              </a:lnSpc>
            </a:pPr>
            <a:r>
              <a:rPr lang="en-US" altLang="en-US" sz="1600" dirty="0">
                <a:ea typeface="ＭＳ Ｐゴシック" panose="020B0600070205080204" pitchFamily="34" charset="-128"/>
              </a:rPr>
              <a:t>Politics:  </a:t>
            </a:r>
            <a:r>
              <a:rPr lang="en-US" altLang="en-US" sz="1600" dirty="0">
                <a:solidFill>
                  <a:schemeClr val="tx1"/>
                </a:solidFill>
                <a:ea typeface="ＭＳ Ｐゴシック" panose="020B0600070205080204" pitchFamily="34" charset="-128"/>
              </a:rPr>
              <a:t>Shapley-</a:t>
            </a:r>
            <a:r>
              <a:rPr lang="en-US" altLang="en-US" sz="1600" dirty="0" err="1">
                <a:solidFill>
                  <a:schemeClr val="tx1"/>
                </a:solidFill>
                <a:ea typeface="ＭＳ Ｐゴシック" panose="020B0600070205080204" pitchFamily="34" charset="-128"/>
              </a:rPr>
              <a:t>Shubik</a:t>
            </a:r>
            <a:r>
              <a:rPr lang="en-US" altLang="en-US" sz="1600" dirty="0">
                <a:solidFill>
                  <a:schemeClr val="tx1"/>
                </a:solidFill>
                <a:ea typeface="ＭＳ Ｐゴシック" panose="020B0600070205080204" pitchFamily="34" charset="-128"/>
              </a:rPr>
              <a:t> voting power.</a:t>
            </a:r>
          </a:p>
          <a:p>
            <a:pPr marL="0" indent="0">
              <a:lnSpc>
                <a:spcPts val="2500"/>
              </a:lnSpc>
            </a:pPr>
            <a:r>
              <a:rPr lang="en-US" altLang="en-US" sz="1600" dirty="0">
                <a:ea typeface="ＭＳ Ｐゴシック" panose="020B0600070205080204" pitchFamily="34" charset="-128"/>
              </a:rPr>
              <a:t>Pop culture:  </a:t>
            </a:r>
            <a:r>
              <a:rPr lang="en-US" altLang="en-US" sz="1600" dirty="0">
                <a:solidFill>
                  <a:schemeClr val="tx1"/>
                </a:solidFill>
                <a:ea typeface="ＭＳ Ｐゴシック" panose="020B0600070205080204" pitchFamily="34" charset="-128"/>
              </a:rPr>
              <a:t>Minesweeper consistency.</a:t>
            </a:r>
          </a:p>
          <a:p>
            <a:pPr marL="0" indent="0">
              <a:lnSpc>
                <a:spcPts val="2500"/>
              </a:lnSpc>
            </a:pPr>
            <a:r>
              <a:rPr lang="en-US" altLang="en-US" sz="1600" dirty="0">
                <a:ea typeface="ＭＳ Ｐゴシック" panose="020B0600070205080204" pitchFamily="34" charset="-128"/>
              </a:rPr>
              <a:t>Statistics:  </a:t>
            </a:r>
            <a:r>
              <a:rPr lang="en-US" altLang="en-US" sz="1600" dirty="0">
                <a:solidFill>
                  <a:schemeClr val="tx1"/>
                </a:solidFill>
                <a:ea typeface="ＭＳ Ｐゴシック" panose="020B0600070205080204" pitchFamily="34" charset="-128"/>
              </a:rPr>
              <a:t>optimal experimental design.</a:t>
            </a:r>
          </a:p>
        </p:txBody>
      </p:sp>
    </p:spTree>
    <p:extLst>
      <p:ext uri="{BB962C8B-B14F-4D97-AF65-F5344CB8AC3E}">
        <p14:creationId xmlns:p14="http://schemas.microsoft.com/office/powerpoint/2010/main" val="698910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A7819AA-35AA-468A-AC46-8623EA6C0ED3}"/>
              </a:ext>
            </a:extLst>
          </p:cNvPr>
          <p:cNvSpPr>
            <a:spLocks noGrp="1" noChangeArrowheads="1"/>
          </p:cNvSpPr>
          <p:nvPr>
            <p:ph type="title"/>
          </p:nvPr>
        </p:nvSpPr>
        <p:spPr>
          <a:xfrm>
            <a:off x="990600" y="273600"/>
            <a:ext cx="7695840" cy="1144800"/>
          </a:xfrm>
        </p:spPr>
        <p:txBody>
          <a:bodyPr/>
          <a:lstStyle/>
          <a:p>
            <a:r>
              <a:rPr lang="en-US" altLang="en-US" b="1" dirty="0"/>
              <a:t>PTAS</a:t>
            </a:r>
            <a:endParaRPr lang="en-CA" altLang="en-US" b="1" dirty="0"/>
          </a:p>
        </p:txBody>
      </p:sp>
      <p:sp>
        <p:nvSpPr>
          <p:cNvPr id="87043" name="Rectangle 3">
            <a:extLst>
              <a:ext uri="{FF2B5EF4-FFF2-40B4-BE49-F238E27FC236}">
                <a16:creationId xmlns:a16="http://schemas.microsoft.com/office/drawing/2014/main" id="{137E6CB0-29FF-444F-9FC1-8C75DD72A8EA}"/>
              </a:ext>
            </a:extLst>
          </p:cNvPr>
          <p:cNvSpPr>
            <a:spLocks noGrp="1" noChangeArrowheads="1"/>
          </p:cNvSpPr>
          <p:nvPr>
            <p:ph type="body" idx="1"/>
          </p:nvPr>
        </p:nvSpPr>
        <p:spPr>
          <a:xfrm>
            <a:off x="457200" y="1600200"/>
            <a:ext cx="8229600" cy="5068888"/>
          </a:xfrm>
        </p:spPr>
        <p:txBody>
          <a:bodyPr/>
          <a:lstStyle/>
          <a:p>
            <a:pPr>
              <a:lnSpc>
                <a:spcPct val="150000"/>
              </a:lnSpc>
            </a:pPr>
            <a:r>
              <a:rPr lang="en-US" altLang="en-US" dirty="0"/>
              <a:t>Polynomial-Time Approximation Schemes</a:t>
            </a:r>
          </a:p>
          <a:p>
            <a:pPr>
              <a:lnSpc>
                <a:spcPct val="150000"/>
              </a:lnSpc>
            </a:pPr>
            <a:endParaRPr lang="en-US" altLang="en-US" dirty="0"/>
          </a:p>
          <a:p>
            <a:pPr>
              <a:lnSpc>
                <a:spcPct val="150000"/>
              </a:lnSpc>
            </a:pPr>
            <a:r>
              <a:rPr lang="en-US" altLang="en-US" dirty="0"/>
              <a:t>Much faster, but not guaranteed to find the best solution</a:t>
            </a:r>
          </a:p>
          <a:p>
            <a:pPr>
              <a:lnSpc>
                <a:spcPct val="150000"/>
              </a:lnSpc>
            </a:pPr>
            <a:endParaRPr lang="en-US" altLang="en-US" dirty="0"/>
          </a:p>
          <a:p>
            <a:pPr>
              <a:lnSpc>
                <a:spcPct val="150000"/>
              </a:lnSpc>
            </a:pPr>
            <a:r>
              <a:rPr lang="en-US" altLang="en-US" dirty="0"/>
              <a:t>Come as close to the optimum value as possible in a reasonable amount of time</a:t>
            </a:r>
          </a:p>
          <a:p>
            <a:pPr>
              <a:lnSpc>
                <a:spcPct val="150000"/>
              </a:lnSpc>
            </a:pPr>
            <a:endParaRPr lang="en-US" altLang="en-US" dirty="0"/>
          </a:p>
          <a:p>
            <a:pPr>
              <a:lnSpc>
                <a:spcPct val="150000"/>
              </a:lnSpc>
            </a:pPr>
            <a:r>
              <a:rPr lang="en-US" altLang="en-US" dirty="0"/>
              <a:t>Take advantage of </a:t>
            </a:r>
            <a:r>
              <a:rPr lang="en-US" altLang="en-US" dirty="0" err="1"/>
              <a:t>rescalability</a:t>
            </a:r>
            <a:r>
              <a:rPr lang="en-US" altLang="en-US" dirty="0"/>
              <a:t> property of some hard problems</a:t>
            </a:r>
          </a:p>
          <a:p>
            <a:pPr>
              <a:lnSpc>
                <a:spcPct val="150000"/>
              </a:lnSpc>
            </a:pPr>
            <a:endParaRPr lang="en-CA"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043">
                                            <p:txEl>
                                              <p:pRg st="2" end="2"/>
                                            </p:txEl>
                                          </p:spTgt>
                                        </p:tgtEl>
                                        <p:attrNameLst>
                                          <p:attrName>style.visibility</p:attrName>
                                        </p:attrNameLst>
                                      </p:cBhvr>
                                      <p:to>
                                        <p:strVal val="visible"/>
                                      </p:to>
                                    </p:set>
                                    <p:animEffect transition="in" filter="fade">
                                      <p:cBhvr>
                                        <p:cTn id="7" dur="2000"/>
                                        <p:tgtEl>
                                          <p:spTgt spid="870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7043">
                                            <p:txEl>
                                              <p:pRg st="4" end="4"/>
                                            </p:txEl>
                                          </p:spTgt>
                                        </p:tgtEl>
                                        <p:attrNameLst>
                                          <p:attrName>style.visibility</p:attrName>
                                        </p:attrNameLst>
                                      </p:cBhvr>
                                      <p:to>
                                        <p:strVal val="visible"/>
                                      </p:to>
                                    </p:set>
                                    <p:animEffect transition="in" filter="fade">
                                      <p:cBhvr>
                                        <p:cTn id="12" dur="2000"/>
                                        <p:tgtEl>
                                          <p:spTgt spid="8704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7043">
                                            <p:txEl>
                                              <p:pRg st="6" end="6"/>
                                            </p:txEl>
                                          </p:spTgt>
                                        </p:tgtEl>
                                        <p:attrNameLst>
                                          <p:attrName>style.visibility</p:attrName>
                                        </p:attrNameLst>
                                      </p:cBhvr>
                                      <p:to>
                                        <p:strVal val="visible"/>
                                      </p:to>
                                    </p:set>
                                    <p:animEffect transition="in" filter="fade">
                                      <p:cBhvr>
                                        <p:cTn id="17" dur="2000"/>
                                        <p:tgtEl>
                                          <p:spTgt spid="87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302e61e973_0_1"/>
          <p:cNvSpPr txBox="1">
            <a:spLocks noGrp="1"/>
          </p:cNvSpPr>
          <p:nvPr>
            <p:ph type="title"/>
          </p:nvPr>
        </p:nvSpPr>
        <p:spPr>
          <a:xfrm>
            <a:off x="628650" y="1131094"/>
            <a:ext cx="7886700" cy="994275"/>
          </a:xfrm>
          <a:prstGeom prst="rect">
            <a:avLst/>
          </a:prstGeom>
        </p:spPr>
        <p:txBody>
          <a:bodyPr spcFirstLastPara="1" wrap="square" lIns="68569" tIns="34275" rIns="68569" bIns="34275" anchor="ctr" anchorCtr="0">
            <a:normAutofit/>
          </a:bodyPr>
          <a:lstStyle/>
          <a:p>
            <a:pPr algn="just">
              <a:lnSpc>
                <a:spcPct val="130000"/>
              </a:lnSpc>
              <a:spcBef>
                <a:spcPts val="300"/>
              </a:spcBef>
              <a:spcAft>
                <a:spcPts val="450"/>
              </a:spcAft>
            </a:pPr>
            <a:r>
              <a:rPr lang="en-US" b="1">
                <a:highlight>
                  <a:srgbClr val="FFFFFF"/>
                </a:highlight>
              </a:rPr>
              <a:t>Algorithm Design Techniques</a:t>
            </a:r>
            <a:endParaRPr b="1"/>
          </a:p>
        </p:txBody>
      </p:sp>
      <p:sp>
        <p:nvSpPr>
          <p:cNvPr id="131" name="Google Shape;131;g1302e61e973_0_1"/>
          <p:cNvSpPr txBox="1">
            <a:spLocks noGrp="1"/>
          </p:cNvSpPr>
          <p:nvPr>
            <p:ph type="body" idx="1"/>
          </p:nvPr>
        </p:nvSpPr>
        <p:spPr>
          <a:xfrm>
            <a:off x="628650" y="2344050"/>
            <a:ext cx="7886700" cy="3145725"/>
          </a:xfrm>
          <a:prstGeom prst="rect">
            <a:avLst/>
          </a:prstGeom>
        </p:spPr>
        <p:txBody>
          <a:bodyPr spcFirstLastPara="1" wrap="square" lIns="68569" tIns="34275" rIns="68569" bIns="34275" anchor="t" anchorCtr="0">
            <a:normAutofit/>
          </a:bodyPr>
          <a:lstStyle/>
          <a:p>
            <a:pPr marL="342900" indent="-285750">
              <a:spcBef>
                <a:spcPts val="750"/>
              </a:spcBef>
              <a:buSzPts val="2400"/>
              <a:buFont typeface="Arial"/>
              <a:buChar char="•"/>
            </a:pPr>
            <a:r>
              <a:rPr lang="en-US" dirty="0">
                <a:highlight>
                  <a:srgbClr val="FFFFFF"/>
                </a:highlight>
              </a:rPr>
              <a:t>Backtracking Algorithm</a:t>
            </a:r>
          </a:p>
          <a:p>
            <a:pPr marL="342900" indent="-285750">
              <a:spcBef>
                <a:spcPts val="750"/>
              </a:spcBef>
              <a:buSzPts val="2400"/>
              <a:buChar char="•"/>
            </a:pPr>
            <a:r>
              <a:rPr lang="en-US" dirty="0">
                <a:highlight>
                  <a:srgbClr val="FFFFFF"/>
                </a:highlight>
              </a:rPr>
              <a:t>Divide and Conquer Approach</a:t>
            </a:r>
            <a:endParaRPr dirty="0">
              <a:highlight>
                <a:srgbClr val="FFFFFF"/>
              </a:highlight>
            </a:endParaRPr>
          </a:p>
          <a:p>
            <a:pPr marL="342900" indent="-285750">
              <a:buSzPts val="2400"/>
              <a:buChar char="•"/>
            </a:pPr>
            <a:r>
              <a:rPr lang="en-US" dirty="0">
                <a:highlight>
                  <a:srgbClr val="FFFFFF"/>
                </a:highlight>
              </a:rPr>
              <a:t>Greedy Technique</a:t>
            </a:r>
            <a:endParaRPr dirty="0">
              <a:highlight>
                <a:srgbClr val="FFFFFF"/>
              </a:highlight>
            </a:endParaRPr>
          </a:p>
          <a:p>
            <a:pPr marL="342900" indent="-285750">
              <a:buSzPts val="2400"/>
              <a:buChar char="•"/>
            </a:pPr>
            <a:r>
              <a:rPr lang="en-US" dirty="0">
                <a:highlight>
                  <a:srgbClr val="FFFFFF"/>
                </a:highlight>
              </a:rPr>
              <a:t>Dynamic Programming</a:t>
            </a:r>
            <a:endParaRPr dirty="0">
              <a:highlight>
                <a:srgbClr val="FFFFFF"/>
              </a:highlight>
            </a:endParaRPr>
          </a:p>
        </p:txBody>
      </p:sp>
      <p:sp>
        <p:nvSpPr>
          <p:cNvPr id="132" name="Google Shape;132;g1302e61e973_0_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algn="r">
              <a:buSzPts val="1200"/>
            </a:pPr>
            <a:fld id="{00000000-1234-1234-1234-123412341234}" type="slidenum">
              <a:rPr lang="en-US" smtClean="0"/>
              <a:pPr algn="r">
                <a:buSzPts val="1200"/>
              </a:pPr>
              <a:t>43</a:t>
            </a:fld>
            <a:endParaRPr/>
          </a:p>
        </p:txBody>
      </p:sp>
    </p:spTree>
    <p:extLst>
      <p:ext uri="{BB962C8B-B14F-4D97-AF65-F5344CB8AC3E}">
        <p14:creationId xmlns:p14="http://schemas.microsoft.com/office/powerpoint/2010/main" val="12070503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145CCC8-7C8B-4EA5-96A5-A5C9552047E0}"/>
              </a:ext>
            </a:extLst>
          </p:cNvPr>
          <p:cNvSpPr>
            <a:spLocks noGrp="1" noChangeArrowheads="1"/>
          </p:cNvSpPr>
          <p:nvPr>
            <p:ph type="title"/>
          </p:nvPr>
        </p:nvSpPr>
        <p:spPr>
          <a:xfrm>
            <a:off x="1143000" y="273600"/>
            <a:ext cx="7543440" cy="1144800"/>
          </a:xfrm>
        </p:spPr>
        <p:txBody>
          <a:bodyPr/>
          <a:lstStyle/>
          <a:p>
            <a:r>
              <a:rPr lang="en-US" altLang="en-US" b="1" dirty="0"/>
              <a:t>Backtracking</a:t>
            </a:r>
            <a:endParaRPr lang="en-CA" altLang="en-US" b="1" dirty="0"/>
          </a:p>
        </p:txBody>
      </p:sp>
      <p:sp>
        <p:nvSpPr>
          <p:cNvPr id="88067" name="Rectangle 3">
            <a:extLst>
              <a:ext uri="{FF2B5EF4-FFF2-40B4-BE49-F238E27FC236}">
                <a16:creationId xmlns:a16="http://schemas.microsoft.com/office/drawing/2014/main" id="{7913A47C-1226-418D-AE66-1DAF709BC5E7}"/>
              </a:ext>
            </a:extLst>
          </p:cNvPr>
          <p:cNvSpPr>
            <a:spLocks noGrp="1" noChangeArrowheads="1"/>
          </p:cNvSpPr>
          <p:nvPr>
            <p:ph type="body" idx="1"/>
          </p:nvPr>
        </p:nvSpPr>
        <p:spPr>
          <a:xfrm>
            <a:off x="457200" y="1600200"/>
            <a:ext cx="8229600" cy="4924425"/>
          </a:xfrm>
        </p:spPr>
        <p:txBody>
          <a:bodyPr/>
          <a:lstStyle/>
          <a:p>
            <a:r>
              <a:rPr lang="en-US" altLang="en-US" dirty="0"/>
              <a:t>Effective for decision problems</a:t>
            </a:r>
          </a:p>
          <a:p>
            <a:endParaRPr lang="en-US" altLang="en-US" dirty="0"/>
          </a:p>
          <a:p>
            <a:r>
              <a:rPr lang="en-US" altLang="en-US" dirty="0"/>
              <a:t>Systematically traverse through possible paths to locate solutions or dead ends</a:t>
            </a:r>
          </a:p>
          <a:p>
            <a:endParaRPr lang="en-US" altLang="en-US" dirty="0"/>
          </a:p>
          <a:p>
            <a:r>
              <a:rPr lang="en-US" altLang="en-US" dirty="0"/>
              <a:t>At the end of the path, algorithm is left with (x, y) pair. x is remaining subproblem, y is set of choices made to get to x</a:t>
            </a:r>
          </a:p>
          <a:p>
            <a:endParaRPr lang="en-US" altLang="en-US" dirty="0"/>
          </a:p>
          <a:p>
            <a:r>
              <a:rPr lang="en-US" altLang="en-US" dirty="0"/>
              <a:t>Initially (x, Ø) passed to algorithm</a:t>
            </a:r>
            <a:endParaRPr lang="en-CA"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8067">
                                            <p:txEl>
                                              <p:pRg st="2" end="2"/>
                                            </p:txEl>
                                          </p:spTgt>
                                        </p:tgtEl>
                                        <p:attrNameLst>
                                          <p:attrName>style.visibility</p:attrName>
                                        </p:attrNameLst>
                                      </p:cBhvr>
                                      <p:to>
                                        <p:strVal val="visible"/>
                                      </p:to>
                                    </p:set>
                                    <p:animEffect transition="in" filter="fade">
                                      <p:cBhvr>
                                        <p:cTn id="7" dur="2000"/>
                                        <p:tgtEl>
                                          <p:spTgt spid="880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8067">
                                            <p:txEl>
                                              <p:pRg st="4" end="4"/>
                                            </p:txEl>
                                          </p:spTgt>
                                        </p:tgtEl>
                                        <p:attrNameLst>
                                          <p:attrName>style.visibility</p:attrName>
                                        </p:attrNameLst>
                                      </p:cBhvr>
                                      <p:to>
                                        <p:strVal val="visible"/>
                                      </p:to>
                                    </p:set>
                                    <p:animEffect transition="in" filter="fade">
                                      <p:cBhvr>
                                        <p:cTn id="12" dur="2000"/>
                                        <p:tgtEl>
                                          <p:spTgt spid="8806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8067">
                                            <p:txEl>
                                              <p:pRg st="6" end="6"/>
                                            </p:txEl>
                                          </p:spTgt>
                                        </p:tgtEl>
                                        <p:attrNameLst>
                                          <p:attrName>style.visibility</p:attrName>
                                        </p:attrNameLst>
                                      </p:cBhvr>
                                      <p:to>
                                        <p:strVal val="visible"/>
                                      </p:to>
                                    </p:set>
                                    <p:animEffect transition="in" filter="fade">
                                      <p:cBhvr>
                                        <p:cTn id="17" dur="2000"/>
                                        <p:tgtEl>
                                          <p:spTgt spid="88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007D-1723-DA45-3302-5C98B3278C1D}"/>
              </a:ext>
            </a:extLst>
          </p:cNvPr>
          <p:cNvSpPr>
            <a:spLocks noGrp="1"/>
          </p:cNvSpPr>
          <p:nvPr>
            <p:ph type="title"/>
          </p:nvPr>
        </p:nvSpPr>
        <p:spPr>
          <a:xfrm>
            <a:off x="1295400" y="273600"/>
            <a:ext cx="7391040" cy="1144800"/>
          </a:xfrm>
        </p:spPr>
        <p:txBody>
          <a:bodyPr/>
          <a:lstStyle/>
          <a:p>
            <a:r>
              <a:rPr lang="en-IN" b="1" dirty="0"/>
              <a:t>Backtracking:</a:t>
            </a:r>
          </a:p>
        </p:txBody>
      </p:sp>
      <p:sp>
        <p:nvSpPr>
          <p:cNvPr id="4" name="Slide Number Placeholder 3">
            <a:extLst>
              <a:ext uri="{FF2B5EF4-FFF2-40B4-BE49-F238E27FC236}">
                <a16:creationId xmlns:a16="http://schemas.microsoft.com/office/drawing/2014/main" id="{0422D88A-6FB0-F62F-29DF-1A5C1D34768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45</a:t>
            </a:fld>
            <a:endParaRPr lang="en-US"/>
          </a:p>
        </p:txBody>
      </p:sp>
      <p:sp>
        <p:nvSpPr>
          <p:cNvPr id="10" name="Content Placeholder 9">
            <a:extLst>
              <a:ext uri="{FF2B5EF4-FFF2-40B4-BE49-F238E27FC236}">
                <a16:creationId xmlns:a16="http://schemas.microsoft.com/office/drawing/2014/main" id="{E3D4E7D3-4014-4BDF-66D7-DB00ADEEA255}"/>
              </a:ext>
            </a:extLst>
          </p:cNvPr>
          <p:cNvSpPr>
            <a:spLocks noGrp="1"/>
          </p:cNvSpPr>
          <p:nvPr>
            <p:ph idx="1"/>
          </p:nvPr>
        </p:nvSpPr>
        <p:spPr>
          <a:xfrm>
            <a:off x="457200" y="1418400"/>
            <a:ext cx="8229240" cy="4677600"/>
          </a:xfrm>
        </p:spPr>
        <p:txBody>
          <a:bodyPr>
            <a:normAutofit/>
          </a:bodyPr>
          <a:lstStyle/>
          <a:p>
            <a:pPr marL="514350" indent="-285750" algn="just">
              <a:lnSpc>
                <a:spcPct val="150000"/>
              </a:lnSpc>
              <a:buFont typeface="Arial" panose="020B0604020202020204" pitchFamily="34" charset="0"/>
              <a:buChar char="•"/>
            </a:pPr>
            <a:r>
              <a:rPr lang="en-US" b="0" i="0" dirty="0">
                <a:solidFill>
                  <a:srgbClr val="333333"/>
                </a:solidFill>
                <a:effectLst/>
                <a:latin typeface="inter-regular"/>
              </a:rPr>
              <a:t>Backtracking is one of the techniques that can be used to solve the problem. </a:t>
            </a:r>
          </a:p>
          <a:p>
            <a:pPr marL="514350" indent="-285750" algn="just">
              <a:lnSpc>
                <a:spcPct val="150000"/>
              </a:lnSpc>
              <a:buFont typeface="Arial" panose="020B0604020202020204" pitchFamily="34" charset="0"/>
              <a:buChar char="•"/>
            </a:pPr>
            <a:r>
              <a:rPr lang="en-US" b="0" i="0" dirty="0">
                <a:solidFill>
                  <a:srgbClr val="333333"/>
                </a:solidFill>
                <a:effectLst/>
                <a:latin typeface="inter-regular"/>
              </a:rPr>
              <a:t>It uses the Brute force search to solve the problem, and the brute force search says that for the given problem, we try to make all the possible solutions and pick out the best solution from all the desired solutions.</a:t>
            </a:r>
          </a:p>
          <a:p>
            <a:pPr marL="514350" indent="-285750" algn="just">
              <a:lnSpc>
                <a:spcPct val="150000"/>
              </a:lnSpc>
              <a:buFont typeface="Arial" panose="020B0604020202020204" pitchFamily="34" charset="0"/>
              <a:buChar char="•"/>
            </a:pPr>
            <a:r>
              <a:rPr lang="en-US" b="0" i="0" dirty="0">
                <a:solidFill>
                  <a:srgbClr val="333333"/>
                </a:solidFill>
                <a:effectLst/>
                <a:latin typeface="inter-regular"/>
              </a:rPr>
              <a:t>Backtracking is used when we have multiple solutions, and we require all those solutions.</a:t>
            </a:r>
          </a:p>
          <a:p>
            <a:pPr marL="514350" indent="-285750" algn="just">
              <a:lnSpc>
                <a:spcPct val="150000"/>
              </a:lnSpc>
              <a:buFont typeface="Arial" panose="020B0604020202020204" pitchFamily="34" charset="0"/>
              <a:buChar char="•"/>
            </a:pPr>
            <a:r>
              <a:rPr lang="en-US" b="0" i="0" dirty="0">
                <a:solidFill>
                  <a:srgbClr val="333333"/>
                </a:solidFill>
                <a:effectLst/>
                <a:latin typeface="inter-regular"/>
              </a:rPr>
              <a:t>Backtracking name itself suggests that we are going back and coming forward; if it satisfies the condition, then return success, else we go back again. </a:t>
            </a:r>
          </a:p>
          <a:p>
            <a:pPr marL="514350" indent="-285750" algn="just">
              <a:lnSpc>
                <a:spcPct val="150000"/>
              </a:lnSpc>
              <a:buFont typeface="Arial" panose="020B0604020202020204" pitchFamily="34" charset="0"/>
              <a:buChar char="•"/>
            </a:pPr>
            <a:r>
              <a:rPr lang="en-US" b="0" i="0" dirty="0">
                <a:solidFill>
                  <a:srgbClr val="333333"/>
                </a:solidFill>
                <a:effectLst/>
                <a:latin typeface="inter-regular"/>
              </a:rPr>
              <a:t>It is used to solve a problem in which a sequence of objects is chosen from a specified set so that the sequence satisfies some criteria.</a:t>
            </a:r>
          </a:p>
          <a:p>
            <a:pPr>
              <a:lnSpc>
                <a:spcPct val="150000"/>
              </a:lnSpc>
            </a:pPr>
            <a:endParaRPr lang="en-IN" dirty="0"/>
          </a:p>
        </p:txBody>
      </p:sp>
    </p:spTree>
    <p:extLst>
      <p:ext uri="{BB962C8B-B14F-4D97-AF65-F5344CB8AC3E}">
        <p14:creationId xmlns:p14="http://schemas.microsoft.com/office/powerpoint/2010/main" val="2734802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B1CF-0BF4-E730-6023-8D842F5364F7}"/>
              </a:ext>
            </a:extLst>
          </p:cNvPr>
          <p:cNvSpPr>
            <a:spLocks noGrp="1"/>
          </p:cNvSpPr>
          <p:nvPr>
            <p:ph type="title"/>
          </p:nvPr>
        </p:nvSpPr>
        <p:spPr>
          <a:xfrm>
            <a:off x="1219200" y="273600"/>
            <a:ext cx="7467240" cy="1144800"/>
          </a:xfrm>
        </p:spPr>
        <p:txBody>
          <a:bodyPr/>
          <a:lstStyle/>
          <a:p>
            <a:r>
              <a:rPr lang="en-US" b="1" i="0" dirty="0">
                <a:solidFill>
                  <a:srgbClr val="610B4B"/>
                </a:solidFill>
                <a:effectLst/>
                <a:latin typeface="erdana"/>
              </a:rPr>
              <a:t>When to use a Backtracking algorithm?</a:t>
            </a:r>
            <a:br>
              <a:rPr lang="en-US" b="1" i="0" dirty="0">
                <a:solidFill>
                  <a:srgbClr val="610B4B"/>
                </a:solidFill>
                <a:effectLst/>
                <a:latin typeface="erdana"/>
              </a:rPr>
            </a:br>
            <a:endParaRPr lang="en-IN" b="1" dirty="0"/>
          </a:p>
        </p:txBody>
      </p:sp>
      <p:sp>
        <p:nvSpPr>
          <p:cNvPr id="3" name="Content Placeholder 2">
            <a:extLst>
              <a:ext uri="{FF2B5EF4-FFF2-40B4-BE49-F238E27FC236}">
                <a16:creationId xmlns:a16="http://schemas.microsoft.com/office/drawing/2014/main" id="{55DAF54F-3C90-16F5-D3FA-CC20BBFBF602}"/>
              </a:ext>
            </a:extLst>
          </p:cNvPr>
          <p:cNvSpPr>
            <a:spLocks noGrp="1"/>
          </p:cNvSpPr>
          <p:nvPr>
            <p:ph idx="1"/>
          </p:nvPr>
        </p:nvSpPr>
        <p:spPr/>
        <p:txBody>
          <a:bodyPr/>
          <a:lstStyle/>
          <a:p>
            <a:pPr algn="just">
              <a:lnSpc>
                <a:spcPct val="150000"/>
              </a:lnSpc>
            </a:pPr>
            <a:r>
              <a:rPr lang="en-US" b="0" i="0" dirty="0">
                <a:solidFill>
                  <a:srgbClr val="333333"/>
                </a:solidFill>
                <a:effectLst/>
                <a:latin typeface="inter-regular"/>
              </a:rPr>
              <a:t>When we have multiple choices, then we make the decisions from the available choices. In the following cases, we need to use the backtracking algorithm:</a:t>
            </a:r>
          </a:p>
          <a:p>
            <a:pPr algn="just">
              <a:lnSpc>
                <a:spcPct val="150000"/>
              </a:lnSpc>
            </a:pPr>
            <a:endParaRPr lang="en-US" b="0" i="0" dirty="0">
              <a:solidFill>
                <a:srgbClr val="333333"/>
              </a:solidFill>
              <a:effectLst/>
              <a:latin typeface="inter-regular"/>
            </a:endParaRPr>
          </a:p>
          <a:p>
            <a:pPr algn="just">
              <a:lnSpc>
                <a:spcPct val="150000"/>
              </a:lnSpc>
              <a:buFont typeface="Wingdings" panose="05000000000000000000" pitchFamily="2" charset="2"/>
              <a:buChar char="Ø"/>
            </a:pPr>
            <a:r>
              <a:rPr lang="en-US" b="0" i="0" dirty="0">
                <a:solidFill>
                  <a:srgbClr val="000000"/>
                </a:solidFill>
                <a:effectLst/>
                <a:latin typeface="inter-regular"/>
              </a:rPr>
              <a:t>A piece of sufficient information is not available to make the best choice, so we use the backtracking strategy to try out all the possible solutions.</a:t>
            </a:r>
          </a:p>
          <a:p>
            <a:pPr algn="just">
              <a:lnSpc>
                <a:spcPct val="150000"/>
              </a:lnSpc>
              <a:buFont typeface="Wingdings" panose="05000000000000000000" pitchFamily="2" charset="2"/>
              <a:buChar char="Ø"/>
            </a:pPr>
            <a:endParaRPr lang="en-US" b="0" i="0" dirty="0">
              <a:solidFill>
                <a:srgbClr val="000000"/>
              </a:solidFill>
              <a:effectLst/>
              <a:latin typeface="inter-regular"/>
            </a:endParaRPr>
          </a:p>
          <a:p>
            <a:pPr algn="just">
              <a:lnSpc>
                <a:spcPct val="150000"/>
              </a:lnSpc>
              <a:buFont typeface="Wingdings" panose="05000000000000000000" pitchFamily="2" charset="2"/>
              <a:buChar char="Ø"/>
            </a:pPr>
            <a:r>
              <a:rPr lang="en-US" b="0" i="0" dirty="0">
                <a:solidFill>
                  <a:srgbClr val="000000"/>
                </a:solidFill>
                <a:effectLst/>
                <a:latin typeface="inter-regular"/>
              </a:rPr>
              <a:t>Each decision leads to a new set of choices. Then again, we backtrack to make new decisions. In this case, we need to use the backtracking strategy.</a:t>
            </a:r>
          </a:p>
          <a:p>
            <a:pPr>
              <a:lnSpc>
                <a:spcPct val="150000"/>
              </a:lnSpc>
            </a:pPr>
            <a:endParaRPr lang="en-IN" dirty="0"/>
          </a:p>
        </p:txBody>
      </p:sp>
      <p:sp>
        <p:nvSpPr>
          <p:cNvPr id="4" name="Slide Number Placeholder 3">
            <a:extLst>
              <a:ext uri="{FF2B5EF4-FFF2-40B4-BE49-F238E27FC236}">
                <a16:creationId xmlns:a16="http://schemas.microsoft.com/office/drawing/2014/main" id="{5C305E8D-B3E9-72C2-607A-57B394DA80E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46</a:t>
            </a:fld>
            <a:endParaRPr lang="en-US"/>
          </a:p>
        </p:txBody>
      </p:sp>
    </p:spTree>
    <p:extLst>
      <p:ext uri="{BB962C8B-B14F-4D97-AF65-F5344CB8AC3E}">
        <p14:creationId xmlns:p14="http://schemas.microsoft.com/office/powerpoint/2010/main" val="579519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BB3D-9B8B-99D6-5B4B-F0F279ACC5B2}"/>
              </a:ext>
            </a:extLst>
          </p:cNvPr>
          <p:cNvSpPr>
            <a:spLocks noGrp="1"/>
          </p:cNvSpPr>
          <p:nvPr>
            <p:ph type="title"/>
          </p:nvPr>
        </p:nvSpPr>
        <p:spPr>
          <a:xfrm>
            <a:off x="1066800" y="457200"/>
            <a:ext cx="7619640" cy="961200"/>
          </a:xfrm>
        </p:spPr>
        <p:txBody>
          <a:bodyPr/>
          <a:lstStyle/>
          <a:p>
            <a:r>
              <a:rPr lang="en-IN" b="1" i="0" dirty="0">
                <a:solidFill>
                  <a:srgbClr val="610B4B"/>
                </a:solidFill>
                <a:effectLst/>
                <a:latin typeface="erdana"/>
              </a:rPr>
              <a:t>How does Backtracking work?</a:t>
            </a:r>
            <a:br>
              <a:rPr lang="en-IN" b="1" i="0" dirty="0">
                <a:solidFill>
                  <a:srgbClr val="610B4B"/>
                </a:solidFill>
                <a:effectLst/>
                <a:latin typeface="erdana"/>
              </a:rPr>
            </a:br>
            <a:endParaRPr lang="en-IN" b="1" dirty="0"/>
          </a:p>
        </p:txBody>
      </p:sp>
      <p:sp>
        <p:nvSpPr>
          <p:cNvPr id="3" name="Content Placeholder 2">
            <a:extLst>
              <a:ext uri="{FF2B5EF4-FFF2-40B4-BE49-F238E27FC236}">
                <a16:creationId xmlns:a16="http://schemas.microsoft.com/office/drawing/2014/main" id="{E885E353-B6CC-3D2A-74AA-8D02509D3612}"/>
              </a:ext>
            </a:extLst>
          </p:cNvPr>
          <p:cNvSpPr>
            <a:spLocks noGrp="1"/>
          </p:cNvSpPr>
          <p:nvPr>
            <p:ph idx="1"/>
          </p:nvPr>
        </p:nvSpPr>
        <p:spPr/>
        <p:txBody>
          <a:bodyPr/>
          <a:lstStyle/>
          <a:p>
            <a:pPr algn="just"/>
            <a:r>
              <a:rPr lang="en-US" b="0" i="0" dirty="0">
                <a:solidFill>
                  <a:srgbClr val="333333"/>
                </a:solidFill>
                <a:effectLst/>
                <a:latin typeface="inter-regular"/>
              </a:rPr>
              <a:t>Backtracking is a systematic method of trying out various sequences of decisions until you find out that works. Let's understand through an example.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We start with a start node. First, we move to node A. Since it is not a feasible solution so we move to the next node, i.e., B. B is also not a feasible solution, and it is a dead-end so we backtrack from node B to node A.</a:t>
            </a:r>
          </a:p>
          <a:p>
            <a:pPr marL="0" indent="0"/>
            <a:endParaRPr lang="en-IN" dirty="0"/>
          </a:p>
        </p:txBody>
      </p:sp>
      <p:sp>
        <p:nvSpPr>
          <p:cNvPr id="4" name="Slide Number Placeholder 3">
            <a:extLst>
              <a:ext uri="{FF2B5EF4-FFF2-40B4-BE49-F238E27FC236}">
                <a16:creationId xmlns:a16="http://schemas.microsoft.com/office/drawing/2014/main" id="{DF36927B-B328-73AE-6275-CFCFB1C37BA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47</a:t>
            </a:fld>
            <a:endParaRPr lang="en-US"/>
          </a:p>
        </p:txBody>
      </p:sp>
      <p:pic>
        <p:nvPicPr>
          <p:cNvPr id="6" name="Picture 5">
            <a:extLst>
              <a:ext uri="{FF2B5EF4-FFF2-40B4-BE49-F238E27FC236}">
                <a16:creationId xmlns:a16="http://schemas.microsoft.com/office/drawing/2014/main" id="{7B017068-0171-B81E-9F26-22488F82E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912" y="4569457"/>
            <a:ext cx="5474061" cy="1304992"/>
          </a:xfrm>
          <a:prstGeom prst="rect">
            <a:avLst/>
          </a:prstGeom>
        </p:spPr>
      </p:pic>
    </p:spTree>
    <p:extLst>
      <p:ext uri="{BB962C8B-B14F-4D97-AF65-F5344CB8AC3E}">
        <p14:creationId xmlns:p14="http://schemas.microsoft.com/office/powerpoint/2010/main" val="1752306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8088D-CF23-04E2-B40F-B0A76D630E8F}"/>
              </a:ext>
            </a:extLst>
          </p:cNvPr>
          <p:cNvSpPr>
            <a:spLocks noGrp="1"/>
          </p:cNvSpPr>
          <p:nvPr>
            <p:ph idx="1"/>
          </p:nvPr>
        </p:nvSpPr>
        <p:spPr>
          <a:xfrm>
            <a:off x="685800" y="1367205"/>
            <a:ext cx="3185631" cy="2581382"/>
          </a:xfrm>
        </p:spPr>
        <p:txBody>
          <a:bodyPr>
            <a:normAutofit/>
          </a:bodyPr>
          <a:lstStyle/>
          <a:p>
            <a:pPr marL="0" indent="0" algn="just"/>
            <a:r>
              <a:rPr lang="en-US" dirty="0">
                <a:solidFill>
                  <a:srgbClr val="333333"/>
                </a:solidFill>
                <a:latin typeface="inter-regular"/>
              </a:rPr>
              <a:t>Suppose another path exists from node A to node C. So, we move from node A to node C. It is also a dead-end, so again backtrack from node C to node A. We move from node A to the starting node.</a:t>
            </a:r>
            <a:endParaRPr lang="en-IN" dirty="0"/>
          </a:p>
        </p:txBody>
      </p:sp>
      <p:sp>
        <p:nvSpPr>
          <p:cNvPr id="4" name="Slide Number Placeholder 3">
            <a:extLst>
              <a:ext uri="{FF2B5EF4-FFF2-40B4-BE49-F238E27FC236}">
                <a16:creationId xmlns:a16="http://schemas.microsoft.com/office/drawing/2014/main" id="{1F1FE801-0A7D-E5FA-7623-814E369BC64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48</a:t>
            </a:fld>
            <a:endParaRPr lang="en-US"/>
          </a:p>
        </p:txBody>
      </p:sp>
      <p:pic>
        <p:nvPicPr>
          <p:cNvPr id="6" name="Picture 5">
            <a:extLst>
              <a:ext uri="{FF2B5EF4-FFF2-40B4-BE49-F238E27FC236}">
                <a16:creationId xmlns:a16="http://schemas.microsoft.com/office/drawing/2014/main" id="{AD12F691-8675-315D-1BC7-6BBA8350C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247" y="1036265"/>
            <a:ext cx="4757738" cy="1621631"/>
          </a:xfrm>
          <a:prstGeom prst="rect">
            <a:avLst/>
          </a:prstGeom>
        </p:spPr>
      </p:pic>
      <p:sp>
        <p:nvSpPr>
          <p:cNvPr id="8" name="TextBox 7">
            <a:extLst>
              <a:ext uri="{FF2B5EF4-FFF2-40B4-BE49-F238E27FC236}">
                <a16:creationId xmlns:a16="http://schemas.microsoft.com/office/drawing/2014/main" id="{CCF2E0BB-AE3F-6BB1-4FCF-C283C2703CFB}"/>
              </a:ext>
            </a:extLst>
          </p:cNvPr>
          <p:cNvSpPr txBox="1"/>
          <p:nvPr/>
        </p:nvSpPr>
        <p:spPr>
          <a:xfrm>
            <a:off x="4572000" y="3588890"/>
            <a:ext cx="4245796" cy="2031325"/>
          </a:xfrm>
          <a:prstGeom prst="rect">
            <a:avLst/>
          </a:prstGeom>
          <a:noFill/>
        </p:spPr>
        <p:txBody>
          <a:bodyPr wrap="square">
            <a:spAutoFit/>
          </a:bodyPr>
          <a:lstStyle/>
          <a:p>
            <a:pPr algn="just"/>
            <a:r>
              <a:rPr lang="en-US" sz="1800" dirty="0">
                <a:solidFill>
                  <a:srgbClr val="333333"/>
                </a:solidFill>
                <a:latin typeface="inter-regular"/>
              </a:rPr>
              <a:t>Now we will check any other path exists from the starting node. So, we move from start node to the node D. Since it is not a feasible solution so we move from node D to node E. The node E is also not a feasible solution. It is a dead end so we backtrack from node E to node D.</a:t>
            </a:r>
            <a:endParaRPr lang="en-IN" sz="1800" dirty="0"/>
          </a:p>
        </p:txBody>
      </p:sp>
      <p:pic>
        <p:nvPicPr>
          <p:cNvPr id="10" name="Picture 9">
            <a:extLst>
              <a:ext uri="{FF2B5EF4-FFF2-40B4-BE49-F238E27FC236}">
                <a16:creationId xmlns:a16="http://schemas.microsoft.com/office/drawing/2014/main" id="{0F5E03A5-EA96-D121-B349-99BA086F3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3409950"/>
            <a:ext cx="4286250" cy="2457450"/>
          </a:xfrm>
          <a:prstGeom prst="rect">
            <a:avLst/>
          </a:prstGeom>
        </p:spPr>
      </p:pic>
    </p:spTree>
    <p:extLst>
      <p:ext uri="{BB962C8B-B14F-4D97-AF65-F5344CB8AC3E}">
        <p14:creationId xmlns:p14="http://schemas.microsoft.com/office/powerpoint/2010/main" val="2417035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E3FC7-3988-7212-BA48-C4D4E6CA5388}"/>
              </a:ext>
            </a:extLst>
          </p:cNvPr>
          <p:cNvSpPr>
            <a:spLocks noGrp="1"/>
          </p:cNvSpPr>
          <p:nvPr>
            <p:ph idx="1"/>
          </p:nvPr>
        </p:nvSpPr>
        <p:spPr>
          <a:xfrm>
            <a:off x="304800" y="1320229"/>
            <a:ext cx="4187361" cy="1956371"/>
          </a:xfrm>
        </p:spPr>
        <p:txBody>
          <a:bodyPr/>
          <a:lstStyle/>
          <a:p>
            <a:r>
              <a:rPr lang="en-US" b="0" i="0" dirty="0">
                <a:solidFill>
                  <a:srgbClr val="333333"/>
                </a:solidFill>
                <a:effectLst/>
                <a:latin typeface="inter-regular"/>
              </a:rPr>
              <a:t>Suppose another path exists from node D to node F. So, we move from node D to node F. Since it is not a feasible solution and it's a dead-end, we check for another path from node F.</a:t>
            </a:r>
            <a:endParaRPr lang="en-IN" dirty="0"/>
          </a:p>
        </p:txBody>
      </p:sp>
      <p:sp>
        <p:nvSpPr>
          <p:cNvPr id="4" name="Slide Number Placeholder 3">
            <a:extLst>
              <a:ext uri="{FF2B5EF4-FFF2-40B4-BE49-F238E27FC236}">
                <a16:creationId xmlns:a16="http://schemas.microsoft.com/office/drawing/2014/main" id="{306A1382-930A-D029-E1D0-841068EB44C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49</a:t>
            </a:fld>
            <a:endParaRPr lang="en-US"/>
          </a:p>
        </p:txBody>
      </p:sp>
      <p:pic>
        <p:nvPicPr>
          <p:cNvPr id="6" name="Picture 5">
            <a:extLst>
              <a:ext uri="{FF2B5EF4-FFF2-40B4-BE49-F238E27FC236}">
                <a16:creationId xmlns:a16="http://schemas.microsoft.com/office/drawing/2014/main" id="{359B05E0-D221-1041-33E0-94AD61678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950" y="878026"/>
            <a:ext cx="4286250" cy="2398574"/>
          </a:xfrm>
          <a:prstGeom prst="rect">
            <a:avLst/>
          </a:prstGeom>
        </p:spPr>
      </p:pic>
      <p:sp>
        <p:nvSpPr>
          <p:cNvPr id="8" name="TextBox 7">
            <a:extLst>
              <a:ext uri="{FF2B5EF4-FFF2-40B4-BE49-F238E27FC236}">
                <a16:creationId xmlns:a16="http://schemas.microsoft.com/office/drawing/2014/main" id="{0037DFDB-F918-5522-934A-09689084AC6B}"/>
              </a:ext>
            </a:extLst>
          </p:cNvPr>
          <p:cNvSpPr txBox="1"/>
          <p:nvPr/>
        </p:nvSpPr>
        <p:spPr>
          <a:xfrm>
            <a:off x="5301466" y="3489072"/>
            <a:ext cx="3097658" cy="1708160"/>
          </a:xfrm>
          <a:prstGeom prst="rect">
            <a:avLst/>
          </a:prstGeom>
          <a:noFill/>
        </p:spPr>
        <p:txBody>
          <a:bodyPr wrap="square">
            <a:spAutoFit/>
          </a:bodyPr>
          <a:lstStyle/>
          <a:p>
            <a:r>
              <a:rPr lang="en-US" sz="2100" dirty="0">
                <a:solidFill>
                  <a:srgbClr val="333333"/>
                </a:solidFill>
                <a:latin typeface="inter-regular"/>
              </a:rPr>
              <a:t>Suppose there is another path exists from the node F to node G so move from node F to node G. The node G is a success node.</a:t>
            </a:r>
            <a:endParaRPr lang="en-IN" sz="2100" dirty="0"/>
          </a:p>
        </p:txBody>
      </p:sp>
      <p:pic>
        <p:nvPicPr>
          <p:cNvPr id="10" name="Picture 9">
            <a:extLst>
              <a:ext uri="{FF2B5EF4-FFF2-40B4-BE49-F238E27FC236}">
                <a16:creationId xmlns:a16="http://schemas.microsoft.com/office/drawing/2014/main" id="{91456B33-C13A-233A-D84D-059D8F7CC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255824"/>
            <a:ext cx="4286249" cy="2840176"/>
          </a:xfrm>
          <a:prstGeom prst="rect">
            <a:avLst/>
          </a:prstGeom>
        </p:spPr>
      </p:pic>
    </p:spTree>
    <p:extLst>
      <p:ext uri="{BB962C8B-B14F-4D97-AF65-F5344CB8AC3E}">
        <p14:creationId xmlns:p14="http://schemas.microsoft.com/office/powerpoint/2010/main" val="58725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6BE9B93-EE13-4354-A79C-947C42BAEAD9}"/>
              </a:ext>
            </a:extLst>
          </p:cNvPr>
          <p:cNvSpPr>
            <a:spLocks noGrp="1"/>
          </p:cNvSpPr>
          <p:nvPr>
            <p:ph type="sldNum" sz="quarter" idx="12"/>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TW"/>
            </a:defPPr>
            <a:lvl1pPr algn="r" rtl="0" fontAlgn="base">
              <a:spcBef>
                <a:spcPct val="0"/>
              </a:spcBef>
              <a:spcAft>
                <a:spcPct val="0"/>
              </a:spcAft>
              <a:defRPr kumimoji="0" sz="1400" kern="1200">
                <a:solidFill>
                  <a:schemeClr val="accent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9pPr>
          </a:lstStyle>
          <a:p>
            <a:fld id="{AD6D6513-6EA7-4CF5-85DB-573D4A7E1D17}" type="slidenum">
              <a:rPr lang="en-US" altLang="zh-TW" smtClean="0"/>
              <a:pPr/>
              <a:t>5</a:t>
            </a:fld>
            <a:endParaRPr lang="en-US" altLang="zh-TW"/>
          </a:p>
        </p:txBody>
      </p:sp>
      <p:sp>
        <p:nvSpPr>
          <p:cNvPr id="145410" name="Rectangle 2">
            <a:extLst>
              <a:ext uri="{FF2B5EF4-FFF2-40B4-BE49-F238E27FC236}">
                <a16:creationId xmlns:a16="http://schemas.microsoft.com/office/drawing/2014/main" id="{F4F9E266-32DF-4494-90C4-80A63D0E82B9}"/>
              </a:ext>
            </a:extLst>
          </p:cNvPr>
          <p:cNvSpPr>
            <a:spLocks noGrp="1" noChangeArrowheads="1"/>
          </p:cNvSpPr>
          <p:nvPr>
            <p:ph type="title"/>
          </p:nvPr>
        </p:nvSpPr>
        <p:spPr>
          <a:xfrm>
            <a:off x="1066800" y="458788"/>
            <a:ext cx="7481888" cy="882650"/>
          </a:xfrm>
        </p:spPr>
        <p:txBody>
          <a:bodyPr/>
          <a:lstStyle/>
          <a:p>
            <a:r>
              <a:rPr lang="en-US" altLang="zh-TW" b="1" dirty="0"/>
              <a:t>NPC Problems</a:t>
            </a:r>
          </a:p>
        </p:txBody>
      </p:sp>
      <p:sp>
        <p:nvSpPr>
          <p:cNvPr id="145411" name="Rectangle 3">
            <a:extLst>
              <a:ext uri="{FF2B5EF4-FFF2-40B4-BE49-F238E27FC236}">
                <a16:creationId xmlns:a16="http://schemas.microsoft.com/office/drawing/2014/main" id="{6A25FF49-D90A-4568-B7B8-0B04AC073CEC}"/>
              </a:ext>
            </a:extLst>
          </p:cNvPr>
          <p:cNvSpPr>
            <a:spLocks noGrp="1" noChangeArrowheads="1"/>
          </p:cNvSpPr>
          <p:nvPr>
            <p:ph type="body" idx="1"/>
          </p:nvPr>
        </p:nvSpPr>
        <p:spPr>
          <a:xfrm>
            <a:off x="395288" y="1341438"/>
            <a:ext cx="8559800" cy="4791075"/>
          </a:xfrm>
        </p:spPr>
        <p:txBody>
          <a:bodyPr/>
          <a:lstStyle/>
          <a:p>
            <a:endParaRPr lang="en-US" altLang="zh-TW" dirty="0">
              <a:solidFill>
                <a:srgbClr val="FF0000"/>
              </a:solidFill>
              <a:sym typeface="Symbol" panose="05050102010706020507" pitchFamily="18" charset="2"/>
            </a:endParaRPr>
          </a:p>
          <a:p>
            <a:endParaRPr lang="en-US" altLang="zh-TW" dirty="0">
              <a:solidFill>
                <a:srgbClr val="FF0000"/>
              </a:solidFill>
              <a:sym typeface="Symbol" panose="05050102010706020507" pitchFamily="18" charset="2"/>
            </a:endParaRPr>
          </a:p>
          <a:p>
            <a:r>
              <a:rPr lang="en-US" altLang="zh-TW" dirty="0">
                <a:solidFill>
                  <a:srgbClr val="FF0000"/>
                </a:solidFill>
                <a:sym typeface="Symbol" panose="05050102010706020507" pitchFamily="18" charset="2"/>
              </a:rPr>
              <a:t>Vertex Cover(k):</a:t>
            </a:r>
            <a:r>
              <a:rPr lang="en-US" altLang="zh-TW" dirty="0">
                <a:sym typeface="Symbol" panose="05050102010706020507" pitchFamily="18" charset="2"/>
              </a:rPr>
              <a:t> Given a graph G=(V, E) and an integer </a:t>
            </a:r>
            <a:r>
              <a:rPr lang="en-US" altLang="zh-TW" i="1" dirty="0">
                <a:sym typeface="Symbol" panose="05050102010706020507" pitchFamily="18" charset="2"/>
              </a:rPr>
              <a:t>k</a:t>
            </a:r>
            <a:r>
              <a:rPr lang="en-US" altLang="zh-TW" dirty="0">
                <a:sym typeface="Symbol" panose="05050102010706020507" pitchFamily="18" charset="2"/>
              </a:rPr>
              <a:t>, does G have a vertex cover with </a:t>
            </a:r>
            <a:r>
              <a:rPr lang="en-US" altLang="zh-TW" i="1" dirty="0">
                <a:sym typeface="Symbol" panose="05050102010706020507" pitchFamily="18" charset="2"/>
              </a:rPr>
              <a:t>k</a:t>
            </a:r>
            <a:r>
              <a:rPr lang="en-US" altLang="zh-TW" dirty="0">
                <a:sym typeface="Symbol" panose="05050102010706020507" pitchFamily="18" charset="2"/>
              </a:rPr>
              <a:t> vertices?</a:t>
            </a:r>
          </a:p>
          <a:p>
            <a:endParaRPr lang="en-US" altLang="zh-TW" dirty="0">
              <a:sym typeface="Symbol" panose="05050102010706020507" pitchFamily="18" charset="2"/>
            </a:endParaRPr>
          </a:p>
          <a:p>
            <a:pPr>
              <a:buFont typeface="Wingdings" panose="05000000000000000000" pitchFamily="2" charset="2"/>
              <a:buNone/>
            </a:pPr>
            <a:r>
              <a:rPr lang="en-US" altLang="zh-TW" dirty="0">
                <a:solidFill>
                  <a:srgbClr val="FF0000"/>
                </a:solidFill>
              </a:rPr>
              <a:t>Definition:</a:t>
            </a:r>
            <a:r>
              <a:rPr lang="en-US" altLang="zh-TW" dirty="0"/>
              <a:t> </a:t>
            </a:r>
          </a:p>
          <a:p>
            <a:r>
              <a:rPr lang="en-US" altLang="zh-TW" dirty="0"/>
              <a:t>A vertex cover of G=(V, E) is V</a:t>
            </a:r>
            <a:r>
              <a:rPr lang="en-US" altLang="zh-TW" dirty="0">
                <a:latin typeface="Arial" panose="020B0604020202020204" pitchFamily="34" charset="0"/>
              </a:rPr>
              <a:t>’</a:t>
            </a:r>
            <a:r>
              <a:rPr lang="en-US" altLang="zh-TW" dirty="0">
                <a:sym typeface="Symbol" panose="05050102010706020507" pitchFamily="18" charset="2"/>
              </a:rPr>
              <a:t>V such that every edge in E is incident to some </a:t>
            </a:r>
            <a:r>
              <a:rPr lang="en-US" altLang="zh-TW" dirty="0" err="1">
                <a:sym typeface="Symbol" panose="05050102010706020507" pitchFamily="18" charset="2"/>
              </a:rPr>
              <a:t>vV</a:t>
            </a:r>
            <a:r>
              <a:rPr lang="en-US" altLang="zh-TW" dirty="0">
                <a:latin typeface="Arial" panose="020B0604020202020204" pitchFamily="34" charset="0"/>
                <a:sym typeface="Symbol" panose="05050102010706020507" pitchFamily="18" charset="2"/>
              </a:rPr>
              <a:t>’</a:t>
            </a:r>
            <a:r>
              <a:rPr lang="en-US" altLang="zh-TW" dirty="0">
                <a:sym typeface="Symbol" panose="05050102010706020507" pitchFamily="18" charset="2"/>
              </a:rPr>
              <a:t>.</a:t>
            </a:r>
          </a:p>
          <a:p>
            <a:endParaRPr lang="en-US" altLang="zh-TW" dirty="0">
              <a:sym typeface="Symbol" panose="05050102010706020507" pitchFamily="18" charset="2"/>
            </a:endParaRPr>
          </a:p>
          <a:p>
            <a:endParaRPr lang="en-US" altLang="zh-TW" dirty="0">
              <a:sym typeface="Symbol" panose="05050102010706020507" pitchFamily="18" charset="2"/>
            </a:endParaRPr>
          </a:p>
          <a:p>
            <a:endParaRPr lang="en-US" altLang="zh-TW" dirty="0">
              <a:sym typeface="Symbol" panose="05050102010706020507" pitchFamily="18" charset="2"/>
            </a:endParaRPr>
          </a:p>
        </p:txBody>
      </p:sp>
    </p:spTree>
    <p:extLst>
      <p:ext uri="{BB962C8B-B14F-4D97-AF65-F5344CB8AC3E}">
        <p14:creationId xmlns:p14="http://schemas.microsoft.com/office/powerpoint/2010/main" val="539474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9DDA-AD20-6A14-FF4C-1E8920A54D3E}"/>
              </a:ext>
            </a:extLst>
          </p:cNvPr>
          <p:cNvSpPr>
            <a:spLocks noGrp="1"/>
          </p:cNvSpPr>
          <p:nvPr>
            <p:ph type="title"/>
          </p:nvPr>
        </p:nvSpPr>
        <p:spPr>
          <a:xfrm>
            <a:off x="1295400" y="273600"/>
            <a:ext cx="7391040" cy="1144800"/>
          </a:xfrm>
        </p:spPr>
        <p:txBody>
          <a:bodyPr/>
          <a:lstStyle/>
          <a:p>
            <a:r>
              <a:rPr lang="en-US" b="1" i="0" dirty="0">
                <a:solidFill>
                  <a:srgbClr val="333333"/>
                </a:solidFill>
                <a:effectLst/>
                <a:latin typeface="inter-bold"/>
              </a:rPr>
              <a:t>The terms related to the backtracking are:</a:t>
            </a:r>
            <a:endParaRPr lang="en-IN" dirty="0"/>
          </a:p>
        </p:txBody>
      </p:sp>
      <p:sp>
        <p:nvSpPr>
          <p:cNvPr id="3" name="Content Placeholder 2">
            <a:extLst>
              <a:ext uri="{FF2B5EF4-FFF2-40B4-BE49-F238E27FC236}">
                <a16:creationId xmlns:a16="http://schemas.microsoft.com/office/drawing/2014/main" id="{1DFB2A91-09FB-9799-6153-91904B3122C7}"/>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Live node:</a:t>
            </a:r>
            <a:r>
              <a:rPr lang="en-US" b="0" i="0" dirty="0">
                <a:solidFill>
                  <a:srgbClr val="000000"/>
                </a:solidFill>
                <a:effectLst/>
                <a:latin typeface="inter-regular"/>
              </a:rPr>
              <a:t> The nodes that can be further generated are known as live nodes.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Success node:</a:t>
            </a:r>
            <a:r>
              <a:rPr lang="en-US" b="0" i="0" dirty="0">
                <a:solidFill>
                  <a:srgbClr val="000000"/>
                </a:solidFill>
                <a:effectLst/>
                <a:latin typeface="inter-regular"/>
              </a:rPr>
              <a:t> The node is said to be a success node if it provides a feasible solution.</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Dead node:</a:t>
            </a:r>
            <a:r>
              <a:rPr lang="en-US" b="0" i="0" dirty="0">
                <a:solidFill>
                  <a:srgbClr val="000000"/>
                </a:solidFill>
                <a:effectLst/>
                <a:latin typeface="inter-regular"/>
              </a:rPr>
              <a:t> The node which cannot be further generated and also does not provide a feasible solution is known as a dead node.</a:t>
            </a:r>
          </a:p>
          <a:p>
            <a:endParaRPr lang="en-IN" dirty="0"/>
          </a:p>
        </p:txBody>
      </p:sp>
      <p:sp>
        <p:nvSpPr>
          <p:cNvPr id="4" name="Slide Number Placeholder 3">
            <a:extLst>
              <a:ext uri="{FF2B5EF4-FFF2-40B4-BE49-F238E27FC236}">
                <a16:creationId xmlns:a16="http://schemas.microsoft.com/office/drawing/2014/main" id="{448D2E5E-2C1D-3BC4-9C89-192DEFEF850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50</a:t>
            </a:fld>
            <a:endParaRPr lang="en-US"/>
          </a:p>
        </p:txBody>
      </p:sp>
    </p:spTree>
    <p:extLst>
      <p:ext uri="{BB962C8B-B14F-4D97-AF65-F5344CB8AC3E}">
        <p14:creationId xmlns:p14="http://schemas.microsoft.com/office/powerpoint/2010/main" val="865385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AC54-FEA8-F827-8E97-F325BD7A4D94}"/>
              </a:ext>
            </a:extLst>
          </p:cNvPr>
          <p:cNvSpPr>
            <a:spLocks noGrp="1"/>
          </p:cNvSpPr>
          <p:nvPr>
            <p:ph type="title"/>
          </p:nvPr>
        </p:nvSpPr>
        <p:spPr>
          <a:xfrm>
            <a:off x="1066800" y="273600"/>
            <a:ext cx="7619640" cy="1144800"/>
          </a:xfrm>
        </p:spPr>
        <p:txBody>
          <a:bodyPr/>
          <a:lstStyle/>
          <a:p>
            <a:r>
              <a:rPr lang="en-US" altLang="en-US" b="1" dirty="0"/>
              <a:t>Recursive Backtracking:</a:t>
            </a:r>
            <a:endParaRPr lang="en-IN" b="1" dirty="0"/>
          </a:p>
        </p:txBody>
      </p:sp>
      <p:sp>
        <p:nvSpPr>
          <p:cNvPr id="3" name="Content Placeholder 2">
            <a:extLst>
              <a:ext uri="{FF2B5EF4-FFF2-40B4-BE49-F238E27FC236}">
                <a16:creationId xmlns:a16="http://schemas.microsoft.com/office/drawing/2014/main" id="{0B79F96D-AF8F-F106-6CB0-65F0DBD6B906}"/>
              </a:ext>
            </a:extLst>
          </p:cNvPr>
          <p:cNvSpPr>
            <a:spLocks noGrp="1"/>
          </p:cNvSpPr>
          <p:nvPr>
            <p:ph idx="1"/>
          </p:nvPr>
        </p:nvSpPr>
        <p:spPr/>
        <p:txBody>
          <a:bodyPr>
            <a:normAutofit/>
          </a:bodyPr>
          <a:lstStyle/>
          <a:p>
            <a:pPr eaLnBrk="1" hangingPunct="1">
              <a:lnSpc>
                <a:spcPct val="90000"/>
              </a:lnSpc>
              <a:spcBef>
                <a:spcPct val="0"/>
              </a:spcBef>
              <a:buFont typeface="Marlett" pitchFamily="2" charset="2"/>
              <a:buNone/>
            </a:pPr>
            <a:r>
              <a:rPr lang="en-US" altLang="en-US" dirty="0"/>
              <a:t>Pseudo code for recursive backtracking algorithms </a:t>
            </a:r>
          </a:p>
          <a:p>
            <a:pPr eaLnBrk="1" hangingPunct="1">
              <a:lnSpc>
                <a:spcPct val="90000"/>
              </a:lnSpc>
              <a:spcBef>
                <a:spcPct val="0"/>
              </a:spcBef>
              <a:buFont typeface="Marlett" pitchFamily="2" charset="2"/>
              <a:buNone/>
            </a:pPr>
            <a:endParaRPr lang="en-US" altLang="en-US" dirty="0"/>
          </a:p>
          <a:p>
            <a:pPr eaLnBrk="1" hangingPunct="1">
              <a:lnSpc>
                <a:spcPct val="90000"/>
              </a:lnSpc>
              <a:spcBef>
                <a:spcPct val="0"/>
              </a:spcBef>
              <a:buFont typeface="Marlett" pitchFamily="2" charset="2"/>
              <a:buNone/>
            </a:pPr>
            <a:r>
              <a:rPr lang="en-US" altLang="en-US" dirty="0"/>
              <a:t>If at a solution, report success</a:t>
            </a:r>
          </a:p>
          <a:p>
            <a:pPr eaLnBrk="1" hangingPunct="1">
              <a:lnSpc>
                <a:spcPct val="90000"/>
              </a:lnSpc>
              <a:spcBef>
                <a:spcPct val="0"/>
              </a:spcBef>
              <a:buFont typeface="Marlett" pitchFamily="2" charset="2"/>
              <a:buNone/>
            </a:pPr>
            <a:r>
              <a:rPr lang="en-US" altLang="en-US" dirty="0"/>
              <a:t>for( every possible choice from current state / node)</a:t>
            </a:r>
          </a:p>
          <a:p>
            <a:pPr eaLnBrk="1" hangingPunct="1">
              <a:lnSpc>
                <a:spcPct val="90000"/>
              </a:lnSpc>
              <a:spcBef>
                <a:spcPct val="0"/>
              </a:spcBef>
              <a:buFont typeface="Marlett" pitchFamily="2" charset="2"/>
              <a:buNone/>
            </a:pPr>
            <a:r>
              <a:rPr lang="en-US" altLang="en-US" sz="2100" dirty="0"/>
              <a:t>	Make that choice and take one step along path</a:t>
            </a:r>
          </a:p>
          <a:p>
            <a:pPr eaLnBrk="1" hangingPunct="1">
              <a:lnSpc>
                <a:spcPct val="90000"/>
              </a:lnSpc>
              <a:spcBef>
                <a:spcPct val="0"/>
              </a:spcBef>
              <a:buFont typeface="Marlett" pitchFamily="2" charset="2"/>
              <a:buNone/>
            </a:pPr>
            <a:r>
              <a:rPr lang="en-US" altLang="en-US" sz="2100" dirty="0"/>
              <a:t>	Use recursion to solve the problem for the new node / state</a:t>
            </a:r>
          </a:p>
          <a:p>
            <a:pPr eaLnBrk="1" hangingPunct="1">
              <a:lnSpc>
                <a:spcPct val="90000"/>
              </a:lnSpc>
              <a:spcBef>
                <a:spcPct val="0"/>
              </a:spcBef>
              <a:buFont typeface="Marlett" pitchFamily="2" charset="2"/>
              <a:buNone/>
            </a:pPr>
            <a:r>
              <a:rPr lang="en-US" altLang="en-US" sz="2100" dirty="0"/>
              <a:t>	If the recursive call succeeds, report the success to the next 	high level</a:t>
            </a:r>
          </a:p>
          <a:p>
            <a:pPr eaLnBrk="1" hangingPunct="1">
              <a:lnSpc>
                <a:spcPct val="90000"/>
              </a:lnSpc>
              <a:spcBef>
                <a:spcPct val="0"/>
              </a:spcBef>
              <a:buFont typeface="Marlett" pitchFamily="2" charset="2"/>
              <a:buNone/>
            </a:pPr>
            <a:r>
              <a:rPr lang="en-US" altLang="en-US" sz="2100" dirty="0"/>
              <a:t>	Back out of the current choice to restore the state at the 	beginning of the loop.</a:t>
            </a:r>
          </a:p>
          <a:p>
            <a:pPr eaLnBrk="1" hangingPunct="1">
              <a:lnSpc>
                <a:spcPct val="90000"/>
              </a:lnSpc>
              <a:spcBef>
                <a:spcPct val="0"/>
              </a:spcBef>
              <a:buFont typeface="Marlett" pitchFamily="2" charset="2"/>
              <a:buNone/>
            </a:pPr>
            <a:r>
              <a:rPr lang="en-US" altLang="en-US" dirty="0"/>
              <a:t>Report failure</a:t>
            </a:r>
            <a:br>
              <a:rPr lang="en-US" altLang="en-US" sz="2100" dirty="0"/>
            </a:br>
            <a:endParaRPr lang="en-US" altLang="en-US" sz="2100" dirty="0"/>
          </a:p>
          <a:p>
            <a:endParaRPr lang="en-IN" dirty="0"/>
          </a:p>
          <a:p>
            <a:endParaRPr lang="en-IN" dirty="0"/>
          </a:p>
        </p:txBody>
      </p:sp>
      <p:sp>
        <p:nvSpPr>
          <p:cNvPr id="4" name="Slide Number Placeholder 3">
            <a:extLst>
              <a:ext uri="{FF2B5EF4-FFF2-40B4-BE49-F238E27FC236}">
                <a16:creationId xmlns:a16="http://schemas.microsoft.com/office/drawing/2014/main" id="{CC3BA1F2-06A7-B66A-966A-94B043937F2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51</a:t>
            </a:fld>
            <a:endParaRPr lang="en-US"/>
          </a:p>
        </p:txBody>
      </p:sp>
    </p:spTree>
    <p:extLst>
      <p:ext uri="{BB962C8B-B14F-4D97-AF65-F5344CB8AC3E}">
        <p14:creationId xmlns:p14="http://schemas.microsoft.com/office/powerpoint/2010/main" val="3582657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168-AEF9-88A4-9F92-5C99C83504BA}"/>
              </a:ext>
            </a:extLst>
          </p:cNvPr>
          <p:cNvSpPr>
            <a:spLocks noGrp="1"/>
          </p:cNvSpPr>
          <p:nvPr>
            <p:ph type="title"/>
          </p:nvPr>
        </p:nvSpPr>
        <p:spPr>
          <a:xfrm>
            <a:off x="1143000" y="273600"/>
            <a:ext cx="7543440" cy="1144800"/>
          </a:xfrm>
        </p:spPr>
        <p:txBody>
          <a:bodyPr/>
          <a:lstStyle/>
          <a:p>
            <a:r>
              <a:rPr lang="en-IN" b="1" dirty="0"/>
              <a:t>Problem :Hamiltonian Circuit Problem:</a:t>
            </a:r>
          </a:p>
        </p:txBody>
      </p:sp>
      <p:sp>
        <p:nvSpPr>
          <p:cNvPr id="3" name="Content Placeholder 2">
            <a:extLst>
              <a:ext uri="{FF2B5EF4-FFF2-40B4-BE49-F238E27FC236}">
                <a16:creationId xmlns:a16="http://schemas.microsoft.com/office/drawing/2014/main" id="{76B9B4E2-1873-B56E-B402-94BE3E6AB101}"/>
              </a:ext>
            </a:extLst>
          </p:cNvPr>
          <p:cNvSpPr>
            <a:spLocks noGrp="1"/>
          </p:cNvSpPr>
          <p:nvPr>
            <p:ph idx="1"/>
          </p:nvPr>
        </p:nvSpPr>
        <p:spPr/>
        <p:txBody>
          <a:bodyPr/>
          <a:lstStyle/>
          <a:p>
            <a:pPr algn="just"/>
            <a:r>
              <a:rPr lang="en-US" b="0" i="0" dirty="0">
                <a:solidFill>
                  <a:srgbClr val="333333"/>
                </a:solidFill>
                <a:effectLst/>
                <a:latin typeface="inter-regular"/>
              </a:rPr>
              <a:t>Consider a graph G = (V, E) shown in fig. we have to find a Hamiltonian circuit using Backtracking method.</a:t>
            </a:r>
          </a:p>
          <a:p>
            <a:br>
              <a:rPr lang="en-US" dirty="0"/>
            </a:br>
            <a:endParaRPr lang="en-IN" dirty="0"/>
          </a:p>
        </p:txBody>
      </p:sp>
      <p:sp>
        <p:nvSpPr>
          <p:cNvPr id="4" name="Slide Number Placeholder 3">
            <a:extLst>
              <a:ext uri="{FF2B5EF4-FFF2-40B4-BE49-F238E27FC236}">
                <a16:creationId xmlns:a16="http://schemas.microsoft.com/office/drawing/2014/main" id="{987013FB-DADB-4C06-2D9D-858E061CA1A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52</a:t>
            </a:fld>
            <a:endParaRPr lang="en-US"/>
          </a:p>
        </p:txBody>
      </p:sp>
      <p:pic>
        <p:nvPicPr>
          <p:cNvPr id="6" name="Picture 5">
            <a:extLst>
              <a:ext uri="{FF2B5EF4-FFF2-40B4-BE49-F238E27FC236}">
                <a16:creationId xmlns:a16="http://schemas.microsoft.com/office/drawing/2014/main" id="{FF425F58-7584-FB10-B9EC-365677452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914" y="3022333"/>
            <a:ext cx="3398642" cy="2000000"/>
          </a:xfrm>
          <a:prstGeom prst="rect">
            <a:avLst/>
          </a:prstGeom>
        </p:spPr>
      </p:pic>
    </p:spTree>
    <p:extLst>
      <p:ext uri="{BB962C8B-B14F-4D97-AF65-F5344CB8AC3E}">
        <p14:creationId xmlns:p14="http://schemas.microsoft.com/office/powerpoint/2010/main" val="42287884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F070-3E6F-AF6C-74F4-3E5EBA1C3227}"/>
              </a:ext>
            </a:extLst>
          </p:cNvPr>
          <p:cNvSpPr>
            <a:spLocks noGrp="1"/>
          </p:cNvSpPr>
          <p:nvPr>
            <p:ph type="title"/>
          </p:nvPr>
        </p:nvSpPr>
        <p:spPr>
          <a:xfrm>
            <a:off x="1066800" y="273600"/>
            <a:ext cx="7619640" cy="1144800"/>
          </a:xfrm>
        </p:spPr>
        <p:txBody>
          <a:bodyPr/>
          <a:lstStyle/>
          <a:p>
            <a:r>
              <a:rPr lang="en-IN" b="1" dirty="0"/>
              <a:t>Solution:</a:t>
            </a:r>
          </a:p>
        </p:txBody>
      </p:sp>
      <p:sp>
        <p:nvSpPr>
          <p:cNvPr id="3" name="Content Placeholder 2">
            <a:extLst>
              <a:ext uri="{FF2B5EF4-FFF2-40B4-BE49-F238E27FC236}">
                <a16:creationId xmlns:a16="http://schemas.microsoft.com/office/drawing/2014/main" id="{6E22A489-1277-8EF6-F6C4-9D9EB345AB55}"/>
              </a:ext>
            </a:extLst>
          </p:cNvPr>
          <p:cNvSpPr>
            <a:spLocks noGrp="1"/>
          </p:cNvSpPr>
          <p:nvPr>
            <p:ph idx="1"/>
          </p:nvPr>
        </p:nvSpPr>
        <p:spPr>
          <a:xfrm>
            <a:off x="628650" y="2226469"/>
            <a:ext cx="7886699" cy="1882699"/>
          </a:xfrm>
        </p:spPr>
        <p:txBody>
          <a:bodyPr>
            <a:normAutofit/>
          </a:bodyPr>
          <a:lstStyle/>
          <a:p>
            <a:r>
              <a:rPr lang="en-US" i="0" dirty="0">
                <a:solidFill>
                  <a:srgbClr val="333333"/>
                </a:solidFill>
                <a:effectLst/>
                <a:latin typeface="inter-regular"/>
              </a:rPr>
              <a:t>Firstly, we start our search with vertex 'a.' this vertex 'a' becomes the root of our implicit tree.</a:t>
            </a:r>
          </a:p>
          <a:p>
            <a:endParaRPr lang="en-US" dirty="0">
              <a:solidFill>
                <a:srgbClr val="333333"/>
              </a:solidFill>
              <a:latin typeface="inter-regular"/>
            </a:endParaRPr>
          </a:p>
          <a:p>
            <a:endParaRPr lang="en-US" dirty="0">
              <a:solidFill>
                <a:srgbClr val="333333"/>
              </a:solidFill>
              <a:latin typeface="inter-regular"/>
            </a:endParaRPr>
          </a:p>
          <a:p>
            <a:r>
              <a:rPr lang="en-US" i="0" dirty="0">
                <a:solidFill>
                  <a:srgbClr val="333333"/>
                </a:solidFill>
                <a:effectLst/>
                <a:latin typeface="inter-regular"/>
              </a:rPr>
              <a:t>Next, we choose vertex 'b' adjacent to 'a' as it comes first in lexicographical order (b, c, d).</a:t>
            </a:r>
            <a:endParaRPr lang="en-IN" dirty="0"/>
          </a:p>
        </p:txBody>
      </p:sp>
      <p:sp>
        <p:nvSpPr>
          <p:cNvPr id="4" name="Slide Number Placeholder 3">
            <a:extLst>
              <a:ext uri="{FF2B5EF4-FFF2-40B4-BE49-F238E27FC236}">
                <a16:creationId xmlns:a16="http://schemas.microsoft.com/office/drawing/2014/main" id="{38857257-B108-42AC-CE27-197789012EA2}"/>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53</a:t>
            </a:fld>
            <a:endParaRPr lang="en-US"/>
          </a:p>
        </p:txBody>
      </p:sp>
      <p:pic>
        <p:nvPicPr>
          <p:cNvPr id="8" name="Picture 7">
            <a:extLst>
              <a:ext uri="{FF2B5EF4-FFF2-40B4-BE49-F238E27FC236}">
                <a16:creationId xmlns:a16="http://schemas.microsoft.com/office/drawing/2014/main" id="{F0FF4346-EEFA-1BC6-CA45-83B7100C1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135" y="2799067"/>
            <a:ext cx="2381036" cy="629934"/>
          </a:xfrm>
          <a:prstGeom prst="rect">
            <a:avLst/>
          </a:prstGeom>
        </p:spPr>
      </p:pic>
      <p:pic>
        <p:nvPicPr>
          <p:cNvPr id="10" name="Picture 9">
            <a:extLst>
              <a:ext uri="{FF2B5EF4-FFF2-40B4-BE49-F238E27FC236}">
                <a16:creationId xmlns:a16="http://schemas.microsoft.com/office/drawing/2014/main" id="{B50C2A0C-8556-A5E6-A088-F8020C479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182" y="4155254"/>
            <a:ext cx="2960335" cy="1571652"/>
          </a:xfrm>
          <a:prstGeom prst="rect">
            <a:avLst/>
          </a:prstGeom>
        </p:spPr>
      </p:pic>
    </p:spTree>
    <p:extLst>
      <p:ext uri="{BB962C8B-B14F-4D97-AF65-F5344CB8AC3E}">
        <p14:creationId xmlns:p14="http://schemas.microsoft.com/office/powerpoint/2010/main" val="3410030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A0274-F739-31DD-1B70-C8A0F055DC34}"/>
              </a:ext>
            </a:extLst>
          </p:cNvPr>
          <p:cNvSpPr>
            <a:spLocks noGrp="1"/>
          </p:cNvSpPr>
          <p:nvPr>
            <p:ph idx="1"/>
          </p:nvPr>
        </p:nvSpPr>
        <p:spPr>
          <a:xfrm>
            <a:off x="913758" y="1589284"/>
            <a:ext cx="3943350" cy="601038"/>
          </a:xfrm>
        </p:spPr>
        <p:txBody>
          <a:bodyPr>
            <a:normAutofit/>
          </a:bodyPr>
          <a:lstStyle/>
          <a:p>
            <a:r>
              <a:rPr lang="en-US" b="0" i="0" dirty="0">
                <a:solidFill>
                  <a:srgbClr val="333333"/>
                </a:solidFill>
                <a:effectLst/>
                <a:latin typeface="inter-regular"/>
              </a:rPr>
              <a:t>   Next, we select 'c' adjacent to 'b.'</a:t>
            </a:r>
            <a:endParaRPr lang="en-IN" dirty="0"/>
          </a:p>
        </p:txBody>
      </p:sp>
      <p:sp>
        <p:nvSpPr>
          <p:cNvPr id="4" name="Slide Number Placeholder 3">
            <a:extLst>
              <a:ext uri="{FF2B5EF4-FFF2-40B4-BE49-F238E27FC236}">
                <a16:creationId xmlns:a16="http://schemas.microsoft.com/office/drawing/2014/main" id="{CA0AE3B6-91F8-FDF7-9CD4-6B092390D3C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54</a:t>
            </a:fld>
            <a:endParaRPr lang="en-US"/>
          </a:p>
        </p:txBody>
      </p:sp>
      <p:pic>
        <p:nvPicPr>
          <p:cNvPr id="6" name="Picture 5">
            <a:extLst>
              <a:ext uri="{FF2B5EF4-FFF2-40B4-BE49-F238E27FC236}">
                <a16:creationId xmlns:a16="http://schemas.microsoft.com/office/drawing/2014/main" id="{4851466F-9F56-92A2-FA0C-87F21191D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56" y="1042186"/>
            <a:ext cx="2245823" cy="1695235"/>
          </a:xfrm>
          <a:prstGeom prst="rect">
            <a:avLst/>
          </a:prstGeom>
        </p:spPr>
      </p:pic>
      <p:sp>
        <p:nvSpPr>
          <p:cNvPr id="8" name="TextBox 7">
            <a:extLst>
              <a:ext uri="{FF2B5EF4-FFF2-40B4-BE49-F238E27FC236}">
                <a16:creationId xmlns:a16="http://schemas.microsoft.com/office/drawing/2014/main" id="{CC004C7D-8A75-A683-CCF7-28794C050B76}"/>
              </a:ext>
            </a:extLst>
          </p:cNvPr>
          <p:cNvSpPr txBox="1"/>
          <p:nvPr/>
        </p:nvSpPr>
        <p:spPr>
          <a:xfrm>
            <a:off x="972834" y="3292426"/>
            <a:ext cx="3943350" cy="738664"/>
          </a:xfrm>
          <a:prstGeom prst="rect">
            <a:avLst/>
          </a:prstGeom>
          <a:noFill/>
        </p:spPr>
        <p:txBody>
          <a:bodyPr wrap="square">
            <a:spAutoFit/>
          </a:bodyPr>
          <a:lstStyle/>
          <a:p>
            <a:pPr marL="342900" indent="-342900">
              <a:buFont typeface="Arial" panose="020B0604020202020204" pitchFamily="34" charset="0"/>
              <a:buChar char="•"/>
            </a:pPr>
            <a:r>
              <a:rPr lang="en-US" sz="2100" dirty="0">
                <a:solidFill>
                  <a:srgbClr val="333333"/>
                </a:solidFill>
                <a:latin typeface="inter-regular"/>
              </a:rPr>
              <a:t>Next, we select 'd' adjacent to 'c.'</a:t>
            </a:r>
            <a:endParaRPr lang="en-IN" sz="2100" dirty="0"/>
          </a:p>
        </p:txBody>
      </p:sp>
      <p:pic>
        <p:nvPicPr>
          <p:cNvPr id="10" name="Picture 9">
            <a:extLst>
              <a:ext uri="{FF2B5EF4-FFF2-40B4-BE49-F238E27FC236}">
                <a16:creationId xmlns:a16="http://schemas.microsoft.com/office/drawing/2014/main" id="{E4EBA640-33A0-D7CF-1607-E930CCE00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3108" y="3068763"/>
            <a:ext cx="2701557" cy="2172102"/>
          </a:xfrm>
          <a:prstGeom prst="rect">
            <a:avLst/>
          </a:prstGeom>
        </p:spPr>
      </p:pic>
    </p:spTree>
    <p:extLst>
      <p:ext uri="{BB962C8B-B14F-4D97-AF65-F5344CB8AC3E}">
        <p14:creationId xmlns:p14="http://schemas.microsoft.com/office/powerpoint/2010/main" val="2425554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097A2-BCF6-AD4D-5FCB-52F46784F836}"/>
              </a:ext>
            </a:extLst>
          </p:cNvPr>
          <p:cNvSpPr>
            <a:spLocks noGrp="1"/>
          </p:cNvSpPr>
          <p:nvPr>
            <p:ph idx="1"/>
          </p:nvPr>
        </p:nvSpPr>
        <p:spPr>
          <a:xfrm>
            <a:off x="857250" y="1250237"/>
            <a:ext cx="3943350" cy="577922"/>
          </a:xfrm>
        </p:spPr>
        <p:txBody>
          <a:bodyPr>
            <a:normAutofit/>
          </a:bodyPr>
          <a:lstStyle/>
          <a:p>
            <a:r>
              <a:rPr lang="en-US" b="0" i="0" dirty="0">
                <a:solidFill>
                  <a:srgbClr val="333333"/>
                </a:solidFill>
                <a:effectLst/>
                <a:latin typeface="inter-regular"/>
              </a:rPr>
              <a:t>Next, we select 'e' adjacent to 'd.'</a:t>
            </a:r>
            <a:endParaRPr lang="en-IN" dirty="0"/>
          </a:p>
        </p:txBody>
      </p:sp>
      <p:sp>
        <p:nvSpPr>
          <p:cNvPr id="4" name="Slide Number Placeholder 3">
            <a:extLst>
              <a:ext uri="{FF2B5EF4-FFF2-40B4-BE49-F238E27FC236}">
                <a16:creationId xmlns:a16="http://schemas.microsoft.com/office/drawing/2014/main" id="{9984A1A7-355B-BE39-9038-F31EAFD984A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55</a:t>
            </a:fld>
            <a:endParaRPr lang="en-US"/>
          </a:p>
        </p:txBody>
      </p:sp>
      <p:pic>
        <p:nvPicPr>
          <p:cNvPr id="6" name="Picture 5">
            <a:extLst>
              <a:ext uri="{FF2B5EF4-FFF2-40B4-BE49-F238E27FC236}">
                <a16:creationId xmlns:a16="http://schemas.microsoft.com/office/drawing/2014/main" id="{63532F52-6FE9-96E8-755D-19349D8C2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472" y="1179471"/>
            <a:ext cx="2962427" cy="2249530"/>
          </a:xfrm>
          <a:prstGeom prst="rect">
            <a:avLst/>
          </a:prstGeom>
        </p:spPr>
      </p:pic>
      <p:sp>
        <p:nvSpPr>
          <p:cNvPr id="8" name="TextBox 7">
            <a:extLst>
              <a:ext uri="{FF2B5EF4-FFF2-40B4-BE49-F238E27FC236}">
                <a16:creationId xmlns:a16="http://schemas.microsoft.com/office/drawing/2014/main" id="{5B28B495-1A6A-BE7A-99BA-EC3EFB9E584B}"/>
              </a:ext>
            </a:extLst>
          </p:cNvPr>
          <p:cNvSpPr txBox="1"/>
          <p:nvPr/>
        </p:nvSpPr>
        <p:spPr>
          <a:xfrm>
            <a:off x="3791615" y="3967123"/>
            <a:ext cx="4846383" cy="1708160"/>
          </a:xfrm>
          <a:prstGeom prst="rect">
            <a:avLst/>
          </a:prstGeom>
          <a:noFill/>
        </p:spPr>
        <p:txBody>
          <a:bodyPr wrap="square">
            <a:spAutoFit/>
          </a:bodyPr>
          <a:lstStyle/>
          <a:p>
            <a:r>
              <a:rPr lang="en-US" sz="2100" dirty="0">
                <a:solidFill>
                  <a:srgbClr val="333333"/>
                </a:solidFill>
                <a:latin typeface="inter-regular"/>
              </a:rPr>
              <a:t>Next, we select vertex 'f' adjacent to 'e.' The vertex adjacent to 'f' is d and e, but they have already visited. Thus, we get the dead end, and we backtrack one step and remove the vertex 'f' from partial solution.</a:t>
            </a:r>
            <a:endParaRPr lang="en-IN" sz="2100" dirty="0"/>
          </a:p>
        </p:txBody>
      </p:sp>
      <p:pic>
        <p:nvPicPr>
          <p:cNvPr id="10" name="Picture 9">
            <a:extLst>
              <a:ext uri="{FF2B5EF4-FFF2-40B4-BE49-F238E27FC236}">
                <a16:creationId xmlns:a16="http://schemas.microsoft.com/office/drawing/2014/main" id="{8BEE08A0-4C23-E22A-7AFC-7A77E5E59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1" y="2304235"/>
            <a:ext cx="2871935" cy="3176751"/>
          </a:xfrm>
          <a:prstGeom prst="rect">
            <a:avLst/>
          </a:prstGeom>
        </p:spPr>
      </p:pic>
      <p:sp>
        <p:nvSpPr>
          <p:cNvPr id="11" name="Arrow: Right 10">
            <a:extLst>
              <a:ext uri="{FF2B5EF4-FFF2-40B4-BE49-F238E27FC236}">
                <a16:creationId xmlns:a16="http://schemas.microsoft.com/office/drawing/2014/main" id="{40DAF542-09B7-8B60-0114-4DE4D77A7475}"/>
              </a:ext>
            </a:extLst>
          </p:cNvPr>
          <p:cNvSpPr/>
          <p:nvPr/>
        </p:nvSpPr>
        <p:spPr>
          <a:xfrm>
            <a:off x="4939302" y="1751101"/>
            <a:ext cx="947791" cy="1926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Arrow: Left 12">
            <a:extLst>
              <a:ext uri="{FF2B5EF4-FFF2-40B4-BE49-F238E27FC236}">
                <a16:creationId xmlns:a16="http://schemas.microsoft.com/office/drawing/2014/main" id="{8CF50257-5AE5-0B13-1775-37580A28EFC3}"/>
              </a:ext>
            </a:extLst>
          </p:cNvPr>
          <p:cNvSpPr/>
          <p:nvPr/>
        </p:nvSpPr>
        <p:spPr>
          <a:xfrm>
            <a:off x="2234629" y="4817938"/>
            <a:ext cx="1394717" cy="2696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Tree>
    <p:extLst>
      <p:ext uri="{BB962C8B-B14F-4D97-AF65-F5344CB8AC3E}">
        <p14:creationId xmlns:p14="http://schemas.microsoft.com/office/powerpoint/2010/main" val="25731916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D3807-39F7-0DE5-41BB-56F350D3BFD1}"/>
              </a:ext>
            </a:extLst>
          </p:cNvPr>
          <p:cNvSpPr>
            <a:spLocks noGrp="1"/>
          </p:cNvSpPr>
          <p:nvPr>
            <p:ph idx="1"/>
          </p:nvPr>
        </p:nvSpPr>
        <p:spPr>
          <a:xfrm>
            <a:off x="1066800" y="959644"/>
            <a:ext cx="3301215" cy="369869"/>
          </a:xfrm>
        </p:spPr>
        <p:txBody>
          <a:bodyPr/>
          <a:lstStyle/>
          <a:p>
            <a:r>
              <a:rPr lang="en-IN" dirty="0"/>
              <a:t>Backtrack</a:t>
            </a:r>
          </a:p>
        </p:txBody>
      </p:sp>
      <p:sp>
        <p:nvSpPr>
          <p:cNvPr id="4" name="Slide Number Placeholder 3">
            <a:extLst>
              <a:ext uri="{FF2B5EF4-FFF2-40B4-BE49-F238E27FC236}">
                <a16:creationId xmlns:a16="http://schemas.microsoft.com/office/drawing/2014/main" id="{579065CF-37F8-1A0F-6724-50DD7A0E7E3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56</a:t>
            </a:fld>
            <a:endParaRPr lang="en-US"/>
          </a:p>
        </p:txBody>
      </p:sp>
      <p:pic>
        <p:nvPicPr>
          <p:cNvPr id="6" name="Picture 5">
            <a:extLst>
              <a:ext uri="{FF2B5EF4-FFF2-40B4-BE49-F238E27FC236}">
                <a16:creationId xmlns:a16="http://schemas.microsoft.com/office/drawing/2014/main" id="{1616D687-88C3-CF5A-C9C1-414EF7BD9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220" y="959644"/>
            <a:ext cx="3188380" cy="3233904"/>
          </a:xfrm>
          <a:prstGeom prst="rect">
            <a:avLst/>
          </a:prstGeom>
        </p:spPr>
      </p:pic>
      <p:sp>
        <p:nvSpPr>
          <p:cNvPr id="7" name="Arrow: Right 6">
            <a:extLst>
              <a:ext uri="{FF2B5EF4-FFF2-40B4-BE49-F238E27FC236}">
                <a16:creationId xmlns:a16="http://schemas.microsoft.com/office/drawing/2014/main" id="{C2E18AAC-CBAF-B3E2-0A4C-5EDA297E9AF6}"/>
              </a:ext>
            </a:extLst>
          </p:cNvPr>
          <p:cNvSpPr/>
          <p:nvPr/>
        </p:nvSpPr>
        <p:spPr>
          <a:xfrm>
            <a:off x="3398177" y="1658635"/>
            <a:ext cx="1541124"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pic>
        <p:nvPicPr>
          <p:cNvPr id="9" name="Picture 8">
            <a:extLst>
              <a:ext uri="{FF2B5EF4-FFF2-40B4-BE49-F238E27FC236}">
                <a16:creationId xmlns:a16="http://schemas.microsoft.com/office/drawing/2014/main" id="{2938F0CA-23EE-2B2D-D51B-EDFFB6F57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327496"/>
            <a:ext cx="2775635" cy="3433939"/>
          </a:xfrm>
          <a:prstGeom prst="rect">
            <a:avLst/>
          </a:prstGeom>
        </p:spPr>
      </p:pic>
      <p:sp>
        <p:nvSpPr>
          <p:cNvPr id="10" name="TextBox 9">
            <a:extLst>
              <a:ext uri="{FF2B5EF4-FFF2-40B4-BE49-F238E27FC236}">
                <a16:creationId xmlns:a16="http://schemas.microsoft.com/office/drawing/2014/main" id="{6F77E80E-4BB4-DFF4-B9BD-DC9B298BE056}"/>
              </a:ext>
            </a:extLst>
          </p:cNvPr>
          <p:cNvSpPr txBox="1"/>
          <p:nvPr/>
        </p:nvSpPr>
        <p:spPr>
          <a:xfrm>
            <a:off x="5994293" y="4879582"/>
            <a:ext cx="2057400" cy="738664"/>
          </a:xfrm>
          <a:prstGeom prst="rect">
            <a:avLst/>
          </a:prstGeom>
          <a:noFill/>
        </p:spPr>
        <p:txBody>
          <a:bodyPr wrap="square" rtlCol="0">
            <a:spAutoFit/>
          </a:bodyPr>
          <a:lstStyle/>
          <a:p>
            <a:r>
              <a:rPr lang="en-IN" sz="2100" dirty="0"/>
              <a:t>Again Backtrack</a:t>
            </a:r>
          </a:p>
        </p:txBody>
      </p:sp>
      <p:sp>
        <p:nvSpPr>
          <p:cNvPr id="11" name="Arrow: Left 10">
            <a:extLst>
              <a:ext uri="{FF2B5EF4-FFF2-40B4-BE49-F238E27FC236}">
                <a16:creationId xmlns:a16="http://schemas.microsoft.com/office/drawing/2014/main" id="{FF9A05B2-E08A-32CD-092F-9BDB9BA37E19}"/>
              </a:ext>
            </a:extLst>
          </p:cNvPr>
          <p:cNvSpPr/>
          <p:nvPr/>
        </p:nvSpPr>
        <p:spPr>
          <a:xfrm>
            <a:off x="3559996" y="5075791"/>
            <a:ext cx="1941815" cy="3082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Tree>
    <p:extLst>
      <p:ext uri="{BB962C8B-B14F-4D97-AF65-F5344CB8AC3E}">
        <p14:creationId xmlns:p14="http://schemas.microsoft.com/office/powerpoint/2010/main" val="1580029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C3F3F-DF5B-7C0F-BEBC-6C3DE9DC4097}"/>
              </a:ext>
            </a:extLst>
          </p:cNvPr>
          <p:cNvSpPr>
            <a:spLocks noGrp="1"/>
          </p:cNvSpPr>
          <p:nvPr>
            <p:ph idx="1"/>
          </p:nvPr>
        </p:nvSpPr>
        <p:spPr>
          <a:xfrm>
            <a:off x="762000" y="1163835"/>
            <a:ext cx="7696200" cy="4530329"/>
          </a:xfrm>
        </p:spPr>
        <p:txBody>
          <a:bodyPr>
            <a:normAutofit/>
          </a:bodyPr>
          <a:lstStyle/>
          <a:p>
            <a:pPr algn="just"/>
            <a:r>
              <a:rPr lang="en-US" b="0" i="0" dirty="0">
                <a:solidFill>
                  <a:srgbClr val="333333"/>
                </a:solidFill>
                <a:effectLst/>
                <a:latin typeface="inter-regular"/>
              </a:rPr>
              <a:t>From backtracking, the vertex adjacent to 'e' is b, c, d, and f from which vertex 'f' has already been checked, and b, c, d have already visited. So, again we backtrack one step. Now, the vertex adjacent to d are e, f from which e has already been checked, and adjacent of 'f' are d and e. If 'e' vertex, revisited them we get a dead state. So again we backtrack one step.</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Now, adjacent to c is 'e' and adjacent to 'e' is 'f' and adjacent to 'f' is 'd' and adjacent to 'd' is 'a.' Here, we get the Hamiltonian Cycle as all the vertex other than the start vertex 'a' is visited only once. (a - b - c - e - f -d - a).</a:t>
            </a:r>
          </a:p>
          <a:p>
            <a:endParaRPr lang="en-IN" dirty="0"/>
          </a:p>
        </p:txBody>
      </p:sp>
      <p:sp>
        <p:nvSpPr>
          <p:cNvPr id="4" name="Slide Number Placeholder 3">
            <a:extLst>
              <a:ext uri="{FF2B5EF4-FFF2-40B4-BE49-F238E27FC236}">
                <a16:creationId xmlns:a16="http://schemas.microsoft.com/office/drawing/2014/main" id="{EB5B6C71-1E4D-1D9F-5518-9B8ACBAC1F8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57</a:t>
            </a:fld>
            <a:endParaRPr lang="en-US"/>
          </a:p>
        </p:txBody>
      </p:sp>
    </p:spTree>
    <p:extLst>
      <p:ext uri="{BB962C8B-B14F-4D97-AF65-F5344CB8AC3E}">
        <p14:creationId xmlns:p14="http://schemas.microsoft.com/office/powerpoint/2010/main" val="13728832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F3B7EEC-23A8-44A2-8F6C-31FC082EFDE1}"/>
              </a:ext>
            </a:extLst>
          </p:cNvPr>
          <p:cNvSpPr>
            <a:spLocks noGrp="1" noChangeArrowheads="1"/>
          </p:cNvSpPr>
          <p:nvPr>
            <p:ph type="title"/>
          </p:nvPr>
        </p:nvSpPr>
        <p:spPr>
          <a:xfrm>
            <a:off x="1219200" y="273600"/>
            <a:ext cx="7467240" cy="1144800"/>
          </a:xfrm>
        </p:spPr>
        <p:txBody>
          <a:bodyPr/>
          <a:lstStyle/>
          <a:p>
            <a:r>
              <a:rPr lang="en-US" altLang="en-US" b="1" dirty="0"/>
              <a:t>Branch-and-Bound</a:t>
            </a:r>
            <a:endParaRPr lang="en-CA" altLang="en-US" b="1" dirty="0"/>
          </a:p>
        </p:txBody>
      </p:sp>
      <p:sp>
        <p:nvSpPr>
          <p:cNvPr id="92163" name="Rectangle 3">
            <a:extLst>
              <a:ext uri="{FF2B5EF4-FFF2-40B4-BE49-F238E27FC236}">
                <a16:creationId xmlns:a16="http://schemas.microsoft.com/office/drawing/2014/main" id="{826D41B1-92EA-40EC-A84C-0E1E0B284C9D}"/>
              </a:ext>
            </a:extLst>
          </p:cNvPr>
          <p:cNvSpPr>
            <a:spLocks noGrp="1" noChangeArrowheads="1"/>
          </p:cNvSpPr>
          <p:nvPr>
            <p:ph type="body" idx="1"/>
          </p:nvPr>
        </p:nvSpPr>
        <p:spPr/>
        <p:txBody>
          <a:bodyPr/>
          <a:lstStyle/>
          <a:p>
            <a:r>
              <a:rPr lang="en-US" altLang="en-US" dirty="0"/>
              <a:t>Effective for optimization problems</a:t>
            </a:r>
          </a:p>
          <a:p>
            <a:endParaRPr lang="en-US" altLang="en-US" dirty="0"/>
          </a:p>
          <a:p>
            <a:r>
              <a:rPr lang="en-US" altLang="en-US" dirty="0"/>
              <a:t>Extended Backtracking Algorithm</a:t>
            </a:r>
          </a:p>
          <a:p>
            <a:endParaRPr lang="en-US" altLang="en-US" dirty="0"/>
          </a:p>
          <a:p>
            <a:r>
              <a:rPr lang="en-US" altLang="en-US" dirty="0"/>
              <a:t>Instead of stopping once a single solution is found, continue searching until the best solution is found</a:t>
            </a:r>
          </a:p>
          <a:p>
            <a:endParaRPr lang="en-US" altLang="en-US" dirty="0"/>
          </a:p>
          <a:p>
            <a:r>
              <a:rPr lang="en-US" altLang="en-US" dirty="0"/>
              <a:t>Has a scoring mechanism to choose most promising configuration in each iteration</a:t>
            </a:r>
            <a:endParaRPr lang="en-CA"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2000"/>
                                        <p:tgtEl>
                                          <p:spTgt spid="921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2163">
                                            <p:txEl>
                                              <p:pRg st="4" end="4"/>
                                            </p:txEl>
                                          </p:spTgt>
                                        </p:tgtEl>
                                        <p:attrNameLst>
                                          <p:attrName>style.visibility</p:attrName>
                                        </p:attrNameLst>
                                      </p:cBhvr>
                                      <p:to>
                                        <p:strVal val="visible"/>
                                      </p:to>
                                    </p:set>
                                    <p:animEffect transition="in" filter="fade">
                                      <p:cBhvr>
                                        <p:cTn id="12" dur="2000"/>
                                        <p:tgtEl>
                                          <p:spTgt spid="9216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2163">
                                            <p:txEl>
                                              <p:pRg st="6" end="6"/>
                                            </p:txEl>
                                          </p:spTgt>
                                        </p:tgtEl>
                                        <p:attrNameLst>
                                          <p:attrName>style.visibility</p:attrName>
                                        </p:attrNameLst>
                                      </p:cBhvr>
                                      <p:to>
                                        <p:strVal val="visible"/>
                                      </p:to>
                                    </p:set>
                                    <p:animEffect transition="in" filter="fade">
                                      <p:cBhvr>
                                        <p:cTn id="17" dur="2000"/>
                                        <p:tgtEl>
                                          <p:spTgt spid="92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9C27F9F3-1275-4504-8838-CBFBFD794CBB}"/>
              </a:ext>
            </a:extLst>
          </p:cNvPr>
          <p:cNvSpPr>
            <a:spLocks noGrp="1" noChangeArrowheads="1"/>
          </p:cNvSpPr>
          <p:nvPr>
            <p:ph type="title"/>
          </p:nvPr>
        </p:nvSpPr>
        <p:spPr>
          <a:xfrm>
            <a:off x="1295400" y="365127"/>
            <a:ext cx="7219950" cy="854074"/>
          </a:xfrm>
        </p:spPr>
        <p:txBody>
          <a:bodyPr>
            <a:normAutofit/>
          </a:bodyPr>
          <a:lstStyle/>
          <a:p>
            <a:pPr>
              <a:defRPr/>
            </a:pPr>
            <a:br>
              <a:rPr lang="en-US" altLang="en-US" b="1" dirty="0">
                <a:latin typeface="Arial" pitchFamily="34" charset="0"/>
                <a:cs typeface="Arial" pitchFamily="34" charset="0"/>
              </a:rPr>
            </a:br>
            <a:r>
              <a:rPr lang="en-US" altLang="en-US" b="1" dirty="0">
                <a:latin typeface="Arial" pitchFamily="34" charset="0"/>
                <a:cs typeface="Arial" pitchFamily="34" charset="0"/>
              </a:rPr>
              <a:t>Divide-and-Conquer</a:t>
            </a:r>
            <a:br>
              <a:rPr lang="en-US" altLang="en-US" b="1" dirty="0">
                <a:latin typeface="Arial" pitchFamily="34" charset="0"/>
                <a:cs typeface="Arial" pitchFamily="34" charset="0"/>
              </a:rPr>
            </a:br>
            <a:endParaRPr lang="en-US" altLang="en-US" b="1" dirty="0">
              <a:latin typeface="Arial" pitchFamily="34" charset="0"/>
              <a:cs typeface="Arial" pitchFamily="34" charset="0"/>
            </a:endParaRPr>
          </a:p>
        </p:txBody>
      </p:sp>
      <p:sp>
        <p:nvSpPr>
          <p:cNvPr id="267267" name="Rectangle 3">
            <a:extLst>
              <a:ext uri="{FF2B5EF4-FFF2-40B4-BE49-F238E27FC236}">
                <a16:creationId xmlns:a16="http://schemas.microsoft.com/office/drawing/2014/main" id="{E80DA0E6-7FA8-429F-B72E-B3C9969C2807}"/>
              </a:ext>
            </a:extLst>
          </p:cNvPr>
          <p:cNvSpPr>
            <a:spLocks noGrp="1" noChangeArrowheads="1"/>
          </p:cNvSpPr>
          <p:nvPr>
            <p:ph idx="1"/>
          </p:nvPr>
        </p:nvSpPr>
        <p:spPr>
          <a:xfrm>
            <a:off x="609600" y="1266825"/>
            <a:ext cx="8001000" cy="3838575"/>
          </a:xfrm>
        </p:spPr>
        <p:txBody>
          <a:bodyPr>
            <a:normAutofit/>
          </a:bodyPr>
          <a:lstStyle/>
          <a:p>
            <a:pPr marL="457200" indent="-457200">
              <a:buFont typeface="Monotype Sorts" pitchFamily="2" charset="2"/>
              <a:buNone/>
              <a:defRPr/>
            </a:pPr>
            <a:endParaRPr lang="en-US" altLang="en-US" sz="2200" dirty="0"/>
          </a:p>
          <a:p>
            <a:pPr marL="457200" indent="-457200">
              <a:buFont typeface="Monotype Sorts" pitchFamily="2" charset="2"/>
              <a:buNone/>
              <a:defRPr/>
            </a:pPr>
            <a:r>
              <a:rPr lang="en-US" altLang="en-US" sz="2200" dirty="0">
                <a:latin typeface="Arial" pitchFamily="34" charset="0"/>
                <a:cs typeface="Arial" pitchFamily="34" charset="0"/>
              </a:rPr>
              <a:t>The most-well known algorithm design strategy:</a:t>
            </a:r>
          </a:p>
          <a:p>
            <a:pPr marL="457200" indent="-457200">
              <a:buFont typeface="Monotype Sorts" pitchFamily="2" charset="2"/>
              <a:buNone/>
              <a:defRPr/>
            </a:pPr>
            <a:endParaRPr lang="en-US" altLang="en-US" sz="2200" dirty="0">
              <a:latin typeface="Arial" pitchFamily="34" charset="0"/>
              <a:cs typeface="Arial" pitchFamily="34" charset="0"/>
            </a:endParaRPr>
          </a:p>
          <a:p>
            <a:pPr marL="457200" indent="-457200">
              <a:buFont typeface="Monotype Sorts" pitchFamily="2" charset="2"/>
              <a:buAutoNum type="arabicPeriod"/>
              <a:defRPr/>
            </a:pPr>
            <a:r>
              <a:rPr lang="en-US" altLang="en-US" sz="2200" dirty="0">
                <a:latin typeface="Arial" pitchFamily="34" charset="0"/>
                <a:cs typeface="Arial" pitchFamily="34" charset="0"/>
              </a:rPr>
              <a:t>Divide instance of problem into two or more smaller instances</a:t>
            </a:r>
          </a:p>
          <a:p>
            <a:pPr marL="457200" indent="-457200">
              <a:buFont typeface="Monotype Sorts" pitchFamily="2" charset="2"/>
              <a:buAutoNum type="arabicPeriod"/>
              <a:defRPr/>
            </a:pPr>
            <a:r>
              <a:rPr lang="en-US" altLang="en-US" sz="2200" dirty="0">
                <a:latin typeface="Arial" pitchFamily="34" charset="0"/>
                <a:cs typeface="Arial" pitchFamily="34" charset="0"/>
              </a:rPr>
              <a:t>Solve smaller instances recursively</a:t>
            </a:r>
          </a:p>
          <a:p>
            <a:pPr marL="457200" indent="-457200">
              <a:buFont typeface="Monotype Sorts" pitchFamily="2" charset="2"/>
              <a:buAutoNum type="arabicPeriod"/>
              <a:defRPr/>
            </a:pPr>
            <a:r>
              <a:rPr lang="en-US" altLang="en-US" sz="2200" dirty="0">
                <a:latin typeface="Arial" pitchFamily="34" charset="0"/>
                <a:cs typeface="Arial" pitchFamily="34" charset="0"/>
              </a:rPr>
              <a:t>Obtain solution to original (larger) instance by combining these solutions</a:t>
            </a:r>
          </a:p>
          <a:p>
            <a:pPr marL="0" indent="0">
              <a:buFont typeface="Monotype Sorts" pitchFamily="2" charset="2"/>
              <a:buNone/>
              <a:defRPr/>
            </a:pPr>
            <a:endParaRPr lang="en-US" altLang="en-US" sz="2200" dirty="0">
              <a:latin typeface="Arial" pitchFamily="34" charset="0"/>
              <a:cs typeface="Arial" pitchFamily="34" charset="0"/>
            </a:endParaRPr>
          </a:p>
          <a:p>
            <a:pPr marL="0" indent="0">
              <a:buFont typeface="Monotype Sorts" pitchFamily="2" charset="2"/>
              <a:buNone/>
              <a:defRPr/>
            </a:pPr>
            <a:endParaRPr lang="en-US" altLang="en-US" sz="2200" dirty="0">
              <a:latin typeface="Arial" pitchFamily="34" charset="0"/>
              <a:cs typeface="Arial" pitchFamily="34" charset="0"/>
            </a:endParaRPr>
          </a:p>
          <a:p>
            <a:pPr marL="457200" indent="-457200">
              <a:buFont typeface="Monotype Sorts" pitchFamily="2" charset="2"/>
              <a:buNone/>
              <a:defRPr/>
            </a:pPr>
            <a:endParaRPr lang="en-US" alt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ECAC3D0-10DE-4F35-A37B-84EEA5D15A38}"/>
              </a:ext>
            </a:extLst>
          </p:cNvPr>
          <p:cNvSpPr>
            <a:spLocks noGrp="1"/>
          </p:cNvSpPr>
          <p:nvPr>
            <p:ph type="sldNum" sz="quarter" idx="12"/>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TW"/>
            </a:defPPr>
            <a:lvl1pPr algn="r" rtl="0" fontAlgn="base">
              <a:spcBef>
                <a:spcPct val="0"/>
              </a:spcBef>
              <a:spcAft>
                <a:spcPct val="0"/>
              </a:spcAft>
              <a:defRPr kumimoji="0" sz="1400" kern="1200">
                <a:solidFill>
                  <a:schemeClr val="accent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Tahoma" panose="020B0604030504040204" pitchFamily="34" charset="0"/>
                <a:ea typeface="新細明體" panose="02020500000000000000" pitchFamily="18" charset="-120"/>
                <a:cs typeface="+mn-cs"/>
              </a:defRPr>
            </a:lvl9pPr>
          </a:lstStyle>
          <a:p>
            <a:fld id="{AD6D6513-6EA7-4CF5-85DB-573D4A7E1D17}" type="slidenum">
              <a:rPr lang="en-US" altLang="zh-TW" smtClean="0"/>
              <a:pPr/>
              <a:t>6</a:t>
            </a:fld>
            <a:endParaRPr lang="en-US" altLang="zh-TW"/>
          </a:p>
        </p:txBody>
      </p:sp>
      <p:sp>
        <p:nvSpPr>
          <p:cNvPr id="125954" name="Rectangle 2">
            <a:extLst>
              <a:ext uri="{FF2B5EF4-FFF2-40B4-BE49-F238E27FC236}">
                <a16:creationId xmlns:a16="http://schemas.microsoft.com/office/drawing/2014/main" id="{B90CBC68-8197-45BF-A14B-0C1C0482DE2A}"/>
              </a:ext>
            </a:extLst>
          </p:cNvPr>
          <p:cNvSpPr>
            <a:spLocks noGrp="1" noChangeArrowheads="1"/>
          </p:cNvSpPr>
          <p:nvPr>
            <p:ph type="title"/>
          </p:nvPr>
        </p:nvSpPr>
        <p:spPr>
          <a:xfrm>
            <a:off x="609600" y="1543200"/>
            <a:ext cx="7695840" cy="580200"/>
          </a:xfrm>
        </p:spPr>
        <p:txBody>
          <a:bodyPr/>
          <a:lstStyle/>
          <a:p>
            <a:br>
              <a:rPr lang="en-US" altLang="zh-TW" sz="1600" b="1" dirty="0"/>
            </a:br>
            <a:r>
              <a:rPr lang="en-US" altLang="zh-TW" sz="1600" b="1" dirty="0"/>
              <a:t>Traveling salesperson problem </a:t>
            </a:r>
          </a:p>
        </p:txBody>
      </p:sp>
      <p:sp>
        <p:nvSpPr>
          <p:cNvPr id="125955" name="Rectangle 3">
            <a:extLst>
              <a:ext uri="{FF2B5EF4-FFF2-40B4-BE49-F238E27FC236}">
                <a16:creationId xmlns:a16="http://schemas.microsoft.com/office/drawing/2014/main" id="{9F54F075-854A-4515-A4E7-7F0BDD9DADC5}"/>
              </a:ext>
            </a:extLst>
          </p:cNvPr>
          <p:cNvSpPr>
            <a:spLocks noGrp="1" noChangeArrowheads="1"/>
          </p:cNvSpPr>
          <p:nvPr>
            <p:ph type="body" idx="1"/>
          </p:nvPr>
        </p:nvSpPr>
        <p:spPr>
          <a:xfrm>
            <a:off x="457200" y="2286000"/>
            <a:ext cx="8229240" cy="3295800"/>
          </a:xfrm>
        </p:spPr>
        <p:txBody>
          <a:bodyPr/>
          <a:lstStyle/>
          <a:p>
            <a:r>
              <a:rPr lang="en-US" altLang="zh-TW" dirty="0"/>
              <a:t>Given: A set of n planar points</a:t>
            </a:r>
          </a:p>
          <a:p>
            <a:endParaRPr lang="en-US" altLang="zh-TW" dirty="0"/>
          </a:p>
          <a:p>
            <a:pPr algn="just">
              <a:buFont typeface="Wingdings" panose="05000000000000000000" pitchFamily="2" charset="2"/>
              <a:buNone/>
            </a:pPr>
            <a:r>
              <a:rPr lang="en-US" altLang="zh-TW" dirty="0"/>
              <a:t>	Find: A closed tour which includes all points exactly once such that its total length is minimized.</a:t>
            </a:r>
          </a:p>
          <a:p>
            <a:pPr algn="just">
              <a:buFont typeface="Wingdings" panose="05000000000000000000" pitchFamily="2" charset="2"/>
              <a:buNone/>
            </a:pPr>
            <a:endParaRPr lang="en-US" altLang="zh-TW" dirty="0"/>
          </a:p>
          <a:p>
            <a:r>
              <a:rPr lang="en-US" altLang="zh-TW" dirty="0"/>
              <a:t>This problem is NP-complete. </a:t>
            </a:r>
          </a:p>
        </p:txBody>
      </p:sp>
      <p:sp>
        <p:nvSpPr>
          <p:cNvPr id="5" name="Rectangle 2">
            <a:extLst>
              <a:ext uri="{FF2B5EF4-FFF2-40B4-BE49-F238E27FC236}">
                <a16:creationId xmlns:a16="http://schemas.microsoft.com/office/drawing/2014/main" id="{9FC155BC-382E-4335-9D8A-BE4BBB6706C9}"/>
              </a:ext>
            </a:extLst>
          </p:cNvPr>
          <p:cNvSpPr txBox="1">
            <a:spLocks noChangeArrowheads="1"/>
          </p:cNvSpPr>
          <p:nvPr/>
        </p:nvSpPr>
        <p:spPr>
          <a:xfrm>
            <a:off x="1188841" y="497950"/>
            <a:ext cx="7481888" cy="88265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zh-TW" b="1"/>
              <a:t>NPC Problems</a:t>
            </a:r>
            <a:endParaRPr lang="en-US" altLang="zh-TW" b="1" dirty="0"/>
          </a:p>
        </p:txBody>
      </p:sp>
    </p:spTree>
    <p:extLst>
      <p:ext uri="{BB962C8B-B14F-4D97-AF65-F5344CB8AC3E}">
        <p14:creationId xmlns:p14="http://schemas.microsoft.com/office/powerpoint/2010/main" val="18614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891" y="342518"/>
            <a:ext cx="6870700" cy="533400"/>
          </a:xfrm>
        </p:spPr>
        <p:txBody>
          <a:bodyPr>
            <a:normAutofit/>
          </a:bodyPr>
          <a:lstStyle/>
          <a:p>
            <a:r>
              <a:rPr lang="en-US" sz="2200" b="1" dirty="0"/>
              <a:t>Divide and Conquer (contd.)</a:t>
            </a:r>
          </a:p>
        </p:txBody>
      </p:sp>
      <p:grpSp>
        <p:nvGrpSpPr>
          <p:cNvPr id="3" name="Group 29"/>
          <p:cNvGrpSpPr/>
          <p:nvPr/>
        </p:nvGrpSpPr>
        <p:grpSpPr>
          <a:xfrm>
            <a:off x="2590800" y="762000"/>
            <a:ext cx="3505200" cy="914400"/>
            <a:chOff x="2590800" y="762000"/>
            <a:chExt cx="3505200" cy="914400"/>
          </a:xfrm>
        </p:grpSpPr>
        <p:sp>
          <p:nvSpPr>
            <p:cNvPr id="4" name="Oval 3"/>
            <p:cNvSpPr/>
            <p:nvPr/>
          </p:nvSpPr>
          <p:spPr bwMode="auto">
            <a:xfrm>
              <a:off x="2590800" y="762000"/>
              <a:ext cx="3505200" cy="9144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Problem    of size n</a:t>
              </a:r>
            </a:p>
          </p:txBody>
        </p:sp>
        <p:cxnSp>
          <p:nvCxnSpPr>
            <p:cNvPr id="6" name="Straight Connector 5"/>
            <p:cNvCxnSpPr>
              <a:endCxn id="4" idx="4"/>
            </p:cNvCxnSpPr>
            <p:nvPr/>
          </p:nvCxnSpPr>
          <p:spPr bwMode="auto">
            <a:xfrm>
              <a:off x="4343400" y="762000"/>
              <a:ext cx="0" cy="914400"/>
            </a:xfrm>
            <a:prstGeom prst="line">
              <a:avLst/>
            </a:prstGeom>
            <a:solidFill>
              <a:schemeClr val="accent1"/>
            </a:solidFill>
            <a:ln w="25400"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Rounded Rectangle 8"/>
          <p:cNvSpPr/>
          <p:nvPr/>
        </p:nvSpPr>
        <p:spPr bwMode="auto">
          <a:xfrm>
            <a:off x="1371600" y="3733800"/>
            <a:ext cx="1828800" cy="762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Solution to </a:t>
            </a:r>
            <a:r>
              <a:rPr kumimoji="0" lang="en-US" sz="1800" b="1" i="0" u="none" strike="noStrike" cap="none" normalizeH="0" baseline="0" dirty="0" err="1">
                <a:ln>
                  <a:noFill/>
                </a:ln>
                <a:solidFill>
                  <a:schemeClr val="tx1"/>
                </a:solidFill>
                <a:effectLst/>
                <a:latin typeface="Comic Sans MS" pitchFamily="66" charset="0"/>
              </a:rPr>
              <a:t>subproblem</a:t>
            </a:r>
            <a:r>
              <a:rPr kumimoji="0" lang="en-US" sz="1800" b="1" i="0" u="none" strike="noStrike" cap="none" normalizeH="0" dirty="0">
                <a:ln>
                  <a:noFill/>
                </a:ln>
                <a:solidFill>
                  <a:schemeClr val="tx1"/>
                </a:solidFill>
                <a:effectLst/>
                <a:latin typeface="Comic Sans MS" pitchFamily="66" charset="0"/>
              </a:rPr>
              <a:t> 1</a:t>
            </a:r>
            <a:endParaRPr kumimoji="0" lang="en-US" sz="1800" b="1" i="0" u="none" strike="noStrike" cap="none" normalizeH="0" baseline="0" dirty="0">
              <a:ln>
                <a:noFill/>
              </a:ln>
              <a:solidFill>
                <a:schemeClr val="tx1"/>
              </a:solidFill>
              <a:effectLst/>
              <a:latin typeface="Comic Sans MS" pitchFamily="66" charset="0"/>
            </a:endParaRPr>
          </a:p>
        </p:txBody>
      </p:sp>
      <p:sp>
        <p:nvSpPr>
          <p:cNvPr id="10" name="Rounded Rectangle 9"/>
          <p:cNvSpPr/>
          <p:nvPr/>
        </p:nvSpPr>
        <p:spPr bwMode="auto">
          <a:xfrm>
            <a:off x="5638800" y="3733800"/>
            <a:ext cx="1828800" cy="762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Solution to </a:t>
            </a:r>
            <a:r>
              <a:rPr kumimoji="0" lang="en-US" sz="1800" b="1" i="0" u="none" strike="noStrike" cap="none" normalizeH="0" baseline="0" dirty="0" err="1">
                <a:ln>
                  <a:noFill/>
                </a:ln>
                <a:solidFill>
                  <a:schemeClr val="tx1"/>
                </a:solidFill>
                <a:effectLst/>
                <a:latin typeface="Comic Sans MS" pitchFamily="66" charset="0"/>
              </a:rPr>
              <a:t>subproblem</a:t>
            </a:r>
            <a:r>
              <a:rPr kumimoji="0" lang="en-US" sz="1800" b="1" i="0" u="none" strike="noStrike" cap="none" normalizeH="0" dirty="0">
                <a:ln>
                  <a:noFill/>
                </a:ln>
                <a:solidFill>
                  <a:schemeClr val="tx1"/>
                </a:solidFill>
                <a:effectLst/>
                <a:latin typeface="Comic Sans MS" pitchFamily="66" charset="0"/>
              </a:rPr>
              <a:t> 2</a:t>
            </a:r>
            <a:endParaRPr kumimoji="0" lang="en-US" sz="1800" b="1" i="0" u="none" strike="noStrike" cap="none" normalizeH="0" baseline="0" dirty="0">
              <a:ln>
                <a:noFill/>
              </a:ln>
              <a:solidFill>
                <a:schemeClr val="tx1"/>
              </a:solidFill>
              <a:effectLst/>
              <a:latin typeface="Comic Sans MS" pitchFamily="66" charset="0"/>
            </a:endParaRPr>
          </a:p>
        </p:txBody>
      </p:sp>
      <p:sp>
        <p:nvSpPr>
          <p:cNvPr id="11" name="Rounded Rectangle 10"/>
          <p:cNvSpPr/>
          <p:nvPr/>
        </p:nvSpPr>
        <p:spPr bwMode="auto">
          <a:xfrm>
            <a:off x="3429000" y="5486400"/>
            <a:ext cx="2057400" cy="762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Solution to the</a:t>
            </a:r>
            <a:r>
              <a:rPr kumimoji="0" lang="en-US" sz="1800" b="1" i="0" u="none" strike="noStrike" cap="none" normalizeH="0" dirty="0">
                <a:ln>
                  <a:noFill/>
                </a:ln>
                <a:solidFill>
                  <a:schemeClr val="tx1"/>
                </a:solidFill>
                <a:effectLst/>
                <a:latin typeface="Comic Sans MS" pitchFamily="66" charset="0"/>
              </a:rPr>
              <a:t> original </a:t>
            </a:r>
            <a:r>
              <a:rPr kumimoji="0" lang="en-US" sz="1800" b="1" i="0" u="none" strike="noStrike" cap="none" normalizeH="0" dirty="0" err="1">
                <a:ln>
                  <a:noFill/>
                </a:ln>
                <a:solidFill>
                  <a:schemeClr val="tx1"/>
                </a:solidFill>
                <a:effectLst/>
                <a:latin typeface="Comic Sans MS" pitchFamily="66" charset="0"/>
              </a:rPr>
              <a:t>probelm</a:t>
            </a:r>
            <a:endParaRPr kumimoji="0" lang="en-US" sz="1800" b="1" i="0" u="none" strike="noStrike" cap="none" normalizeH="0" baseline="0" dirty="0">
              <a:ln>
                <a:noFill/>
              </a:ln>
              <a:solidFill>
                <a:schemeClr val="tx1"/>
              </a:solidFill>
              <a:effectLst/>
              <a:latin typeface="Comic Sans MS" pitchFamily="66" charset="0"/>
            </a:endParaRPr>
          </a:p>
        </p:txBody>
      </p:sp>
      <p:grpSp>
        <p:nvGrpSpPr>
          <p:cNvPr id="5" name="Group 30"/>
          <p:cNvGrpSpPr/>
          <p:nvPr/>
        </p:nvGrpSpPr>
        <p:grpSpPr>
          <a:xfrm>
            <a:off x="990600" y="1542489"/>
            <a:ext cx="6781800" cy="1429311"/>
            <a:chOff x="990600" y="1542489"/>
            <a:chExt cx="6781800" cy="1429311"/>
          </a:xfrm>
        </p:grpSpPr>
        <p:sp>
          <p:nvSpPr>
            <p:cNvPr id="7" name="Oval 6"/>
            <p:cNvSpPr/>
            <p:nvPr/>
          </p:nvSpPr>
          <p:spPr bwMode="auto">
            <a:xfrm>
              <a:off x="990600" y="2286000"/>
              <a:ext cx="2438400" cy="6858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mic Sans MS" pitchFamily="66" charset="0"/>
                </a:rPr>
                <a:t>Subproblem</a:t>
              </a:r>
              <a:r>
                <a:rPr kumimoji="0" lang="en-US" sz="1800" b="1" i="0" u="none" strike="noStrike" cap="none" normalizeH="0" baseline="0" dirty="0">
                  <a:ln>
                    <a:noFill/>
                  </a:ln>
                  <a:solidFill>
                    <a:schemeClr val="tx1"/>
                  </a:solidFill>
                  <a:effectLst/>
                  <a:latin typeface="Comic Sans MS" pitchFamily="66" charset="0"/>
                </a:rPr>
                <a:t> 1 of size n/2</a:t>
              </a:r>
            </a:p>
          </p:txBody>
        </p:sp>
        <p:sp>
          <p:nvSpPr>
            <p:cNvPr id="8" name="Oval 7"/>
            <p:cNvSpPr/>
            <p:nvPr/>
          </p:nvSpPr>
          <p:spPr bwMode="auto">
            <a:xfrm>
              <a:off x="5334000" y="2286000"/>
              <a:ext cx="2438400" cy="6858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mic Sans MS" pitchFamily="66" charset="0"/>
                </a:rPr>
                <a:t>Subproblem</a:t>
              </a:r>
              <a:r>
                <a:rPr kumimoji="0" lang="en-US" sz="1800" b="1" i="0" u="none" strike="noStrike" cap="none" normalizeH="0" baseline="0" dirty="0">
                  <a:ln>
                    <a:noFill/>
                  </a:ln>
                  <a:solidFill>
                    <a:schemeClr val="tx1"/>
                  </a:solidFill>
                  <a:effectLst/>
                  <a:latin typeface="Comic Sans MS" pitchFamily="66" charset="0"/>
                </a:rPr>
                <a:t> 2 of size n/2</a:t>
              </a:r>
            </a:p>
          </p:txBody>
        </p:sp>
        <p:cxnSp>
          <p:nvCxnSpPr>
            <p:cNvPr id="14" name="Straight Arrow Connector 13"/>
            <p:cNvCxnSpPr>
              <a:stCxn id="4" idx="3"/>
              <a:endCxn id="7" idx="0"/>
            </p:cNvCxnSpPr>
            <p:nvPr/>
          </p:nvCxnSpPr>
          <p:spPr bwMode="auto">
            <a:xfrm flipH="1">
              <a:off x="2209800" y="1542489"/>
              <a:ext cx="894325" cy="743511"/>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4" idx="5"/>
              <a:endCxn id="8" idx="0"/>
            </p:cNvCxnSpPr>
            <p:nvPr/>
          </p:nvCxnSpPr>
          <p:spPr bwMode="auto">
            <a:xfrm>
              <a:off x="5582675" y="1542489"/>
              <a:ext cx="970525" cy="743511"/>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8" name="Straight Arrow Connector 17"/>
          <p:cNvCxnSpPr>
            <a:stCxn id="7" idx="4"/>
          </p:cNvCxnSpPr>
          <p:nvPr/>
        </p:nvCxnSpPr>
        <p:spPr bwMode="auto">
          <a:xfrm>
            <a:off x="2209800" y="2971800"/>
            <a:ext cx="0" cy="76200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stCxn id="8" idx="4"/>
            <a:endCxn id="10" idx="0"/>
          </p:cNvCxnSpPr>
          <p:nvPr/>
        </p:nvCxnSpPr>
        <p:spPr bwMode="auto">
          <a:xfrm>
            <a:off x="6553200" y="2971800"/>
            <a:ext cx="0" cy="76200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a:stCxn id="9" idx="2"/>
          </p:cNvCxnSpPr>
          <p:nvPr/>
        </p:nvCxnSpPr>
        <p:spPr bwMode="auto">
          <a:xfrm>
            <a:off x="2286000" y="4495800"/>
            <a:ext cx="0" cy="4572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2286000" y="4953000"/>
            <a:ext cx="42672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p:nvPr/>
        </p:nvCxnSpPr>
        <p:spPr bwMode="auto">
          <a:xfrm flipV="1">
            <a:off x="6553200" y="4495800"/>
            <a:ext cx="0" cy="45720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a:off x="4419600" y="4953000"/>
            <a:ext cx="0" cy="60960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3200400" y="2819400"/>
            <a:ext cx="2444901" cy="1200329"/>
          </a:xfrm>
          <a:prstGeom prst="rect">
            <a:avLst/>
          </a:prstGeom>
          <a:noFill/>
        </p:spPr>
        <p:txBody>
          <a:bodyPr wrap="none" rtlCol="0">
            <a:spAutoFit/>
          </a:bodyPr>
          <a:lstStyle/>
          <a:p>
            <a:pPr algn="ctr"/>
            <a:r>
              <a:rPr lang="en-US" b="1" dirty="0">
                <a:solidFill>
                  <a:srgbClr val="FF0000"/>
                </a:solidFill>
              </a:rPr>
              <a:t>Don’t assume</a:t>
            </a:r>
          </a:p>
          <a:p>
            <a:pPr algn="ctr"/>
            <a:r>
              <a:rPr lang="en-US" b="1" dirty="0">
                <a:solidFill>
                  <a:srgbClr val="FF0000"/>
                </a:solidFill>
              </a:rPr>
              <a:t>always breaks up</a:t>
            </a:r>
          </a:p>
          <a:p>
            <a:pPr algn="ctr"/>
            <a:r>
              <a:rPr lang="en-US" b="1" dirty="0">
                <a:solidFill>
                  <a:srgbClr val="FF0000"/>
                </a:solidFill>
              </a:rPr>
              <a:t>into 2, could be &gt; 2</a:t>
            </a:r>
          </a:p>
          <a:p>
            <a:pPr algn="ctr"/>
            <a:r>
              <a:rPr lang="en-US" b="1" dirty="0" err="1">
                <a:solidFill>
                  <a:srgbClr val="FF0000"/>
                </a:solidFill>
              </a:rPr>
              <a:t>subproblems</a:t>
            </a:r>
            <a:endParaRPr lang="en-US" b="1" dirty="0">
              <a:solidFill>
                <a:srgbClr val="FF0000"/>
              </a:solidFill>
            </a:endParaRPr>
          </a:p>
        </p:txBody>
      </p:sp>
    </p:spTree>
    <p:extLst>
      <p:ext uri="{BB962C8B-B14F-4D97-AF65-F5344CB8AC3E}">
        <p14:creationId xmlns:p14="http://schemas.microsoft.com/office/powerpoint/2010/main" val="96445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down)">
                                      <p:cBhvr>
                                        <p:cTn id="44" dur="580">
                                          <p:stCondLst>
                                            <p:cond delay="0"/>
                                          </p:stCondLst>
                                        </p:cTn>
                                        <p:tgtEl>
                                          <p:spTgt spid="32"/>
                                        </p:tgtEl>
                                      </p:cBhvr>
                                    </p:animEffect>
                                    <p:anim calcmode="lin" valueType="num">
                                      <p:cBhvr>
                                        <p:cTn id="45"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50" dur="26">
                                          <p:stCondLst>
                                            <p:cond delay="650"/>
                                          </p:stCondLst>
                                        </p:cTn>
                                        <p:tgtEl>
                                          <p:spTgt spid="32"/>
                                        </p:tgtEl>
                                      </p:cBhvr>
                                      <p:to x="100000" y="60000"/>
                                    </p:animScale>
                                    <p:animScale>
                                      <p:cBhvr>
                                        <p:cTn id="51" dur="166" decel="50000">
                                          <p:stCondLst>
                                            <p:cond delay="676"/>
                                          </p:stCondLst>
                                        </p:cTn>
                                        <p:tgtEl>
                                          <p:spTgt spid="32"/>
                                        </p:tgtEl>
                                      </p:cBhvr>
                                      <p:to x="100000" y="100000"/>
                                    </p:animScale>
                                    <p:animScale>
                                      <p:cBhvr>
                                        <p:cTn id="52" dur="26">
                                          <p:stCondLst>
                                            <p:cond delay="1312"/>
                                          </p:stCondLst>
                                        </p:cTn>
                                        <p:tgtEl>
                                          <p:spTgt spid="32"/>
                                        </p:tgtEl>
                                      </p:cBhvr>
                                      <p:to x="100000" y="80000"/>
                                    </p:animScale>
                                    <p:animScale>
                                      <p:cBhvr>
                                        <p:cTn id="53" dur="166" decel="50000">
                                          <p:stCondLst>
                                            <p:cond delay="1338"/>
                                          </p:stCondLst>
                                        </p:cTn>
                                        <p:tgtEl>
                                          <p:spTgt spid="32"/>
                                        </p:tgtEl>
                                      </p:cBhvr>
                                      <p:to x="100000" y="100000"/>
                                    </p:animScale>
                                    <p:animScale>
                                      <p:cBhvr>
                                        <p:cTn id="54" dur="26">
                                          <p:stCondLst>
                                            <p:cond delay="1642"/>
                                          </p:stCondLst>
                                        </p:cTn>
                                        <p:tgtEl>
                                          <p:spTgt spid="32"/>
                                        </p:tgtEl>
                                      </p:cBhvr>
                                      <p:to x="100000" y="90000"/>
                                    </p:animScale>
                                    <p:animScale>
                                      <p:cBhvr>
                                        <p:cTn id="55" dur="166" decel="50000">
                                          <p:stCondLst>
                                            <p:cond delay="1668"/>
                                          </p:stCondLst>
                                        </p:cTn>
                                        <p:tgtEl>
                                          <p:spTgt spid="32"/>
                                        </p:tgtEl>
                                      </p:cBhvr>
                                      <p:to x="100000" y="100000"/>
                                    </p:animScale>
                                    <p:animScale>
                                      <p:cBhvr>
                                        <p:cTn id="56" dur="26">
                                          <p:stCondLst>
                                            <p:cond delay="1808"/>
                                          </p:stCondLst>
                                        </p:cTn>
                                        <p:tgtEl>
                                          <p:spTgt spid="32"/>
                                        </p:tgtEl>
                                      </p:cBhvr>
                                      <p:to x="100000" y="95000"/>
                                    </p:animScale>
                                    <p:animScale>
                                      <p:cBhvr>
                                        <p:cTn id="57" dur="166" decel="50000">
                                          <p:stCondLst>
                                            <p:cond delay="1834"/>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p:txBody>
          <a:bodyPr/>
          <a:lstStyle/>
          <a:p>
            <a:fld id="{2BEA9F8D-FA84-44F3-B946-575B5FB43F7A}" type="slidenum">
              <a:rPr lang="en-US" altLang="zh-TW"/>
              <a:pPr/>
              <a:t>61</a:t>
            </a:fld>
            <a:endParaRPr lang="en-US" altLang="zh-TW"/>
          </a:p>
        </p:txBody>
      </p:sp>
      <p:sp>
        <p:nvSpPr>
          <p:cNvPr id="72708" name="Rectangle 4"/>
          <p:cNvSpPr>
            <a:spLocks noRot="1" noChangeArrowheads="1"/>
          </p:cNvSpPr>
          <p:nvPr/>
        </p:nvSpPr>
        <p:spPr bwMode="auto">
          <a:xfrm>
            <a:off x="990600" y="244475"/>
            <a:ext cx="7773988" cy="1431925"/>
          </a:xfrm>
          <a:prstGeom prst="rect">
            <a:avLst/>
          </a:prstGeom>
          <a:noFill/>
          <a:ln w="9525" algn="ctr">
            <a:noFill/>
            <a:miter lim="800000"/>
            <a:headEnd/>
            <a:tailEnd/>
          </a:ln>
          <a:effectLst/>
        </p:spPr>
        <p:txBody>
          <a:bodyPr anchor="ctr"/>
          <a:lstStyle/>
          <a:p>
            <a:pPr>
              <a:spcBef>
                <a:spcPct val="0"/>
              </a:spcBef>
            </a:pPr>
            <a:r>
              <a:rPr lang="en-US" altLang="zh-TW" sz="2200" dirty="0">
                <a:latin typeface="Arial Black" pitchFamily="34" charset="0"/>
                <a:ea typeface="新細明體" pitchFamily="18" charset="-120"/>
              </a:rPr>
              <a:t>Time Complexity of the General Algorithm</a:t>
            </a:r>
          </a:p>
        </p:txBody>
      </p:sp>
      <p:sp>
        <p:nvSpPr>
          <p:cNvPr id="72709" name="Text Box 5"/>
          <p:cNvSpPr txBox="1">
            <a:spLocks noChangeArrowheads="1"/>
          </p:cNvSpPr>
          <p:nvPr/>
        </p:nvSpPr>
        <p:spPr bwMode="auto">
          <a:xfrm>
            <a:off x="256177" y="1676400"/>
            <a:ext cx="5867400" cy="519113"/>
          </a:xfrm>
          <a:prstGeom prst="rect">
            <a:avLst/>
          </a:prstGeom>
          <a:noFill/>
          <a:ln w="9525">
            <a:noFill/>
            <a:miter lim="800000"/>
            <a:headEnd/>
            <a:tailEnd/>
          </a:ln>
          <a:effectLst/>
        </p:spPr>
        <p:txBody>
          <a:bodyPr>
            <a:spAutoFit/>
          </a:bodyPr>
          <a:lstStyle/>
          <a:p>
            <a:pPr algn="l"/>
            <a:r>
              <a:rPr lang="en-US" altLang="zh-TW" sz="2800" b="1">
                <a:solidFill>
                  <a:schemeClr val="folHlink"/>
                </a:solidFill>
              </a:rPr>
              <a:t>Time Complexity</a:t>
            </a:r>
          </a:p>
        </p:txBody>
      </p:sp>
      <p:graphicFrame>
        <p:nvGraphicFramePr>
          <p:cNvPr id="72711" name="Object 7"/>
          <p:cNvGraphicFramePr>
            <a:graphicFrameLocks noChangeAspect="1"/>
          </p:cNvGraphicFramePr>
          <p:nvPr/>
        </p:nvGraphicFramePr>
        <p:xfrm>
          <a:off x="647700" y="3176588"/>
          <a:ext cx="7092950" cy="1941512"/>
        </p:xfrm>
        <a:graphic>
          <a:graphicData uri="http://schemas.openxmlformats.org/presentationml/2006/ole">
            <mc:AlternateContent xmlns:mc="http://schemas.openxmlformats.org/markup-compatibility/2006">
              <mc:Choice xmlns:v="urn:schemas-microsoft-com:vml" Requires="v">
                <p:oleObj name="Equation" r:id="rId2" imgW="2412720" imgH="660240" progId="Equation.DSMT4">
                  <p:embed/>
                </p:oleObj>
              </mc:Choice>
              <mc:Fallback>
                <p:oleObj name="Equation" r:id="rId2" imgW="2412720" imgH="660240" progId="Equation.DSMT4">
                  <p:embed/>
                  <p:pic>
                    <p:nvPicPr>
                      <p:cNvPr id="72711"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3176588"/>
                        <a:ext cx="7092950" cy="1941512"/>
                      </a:xfrm>
                      <a:prstGeom prst="rect">
                        <a:avLst/>
                      </a:prstGeom>
                      <a:solidFill>
                        <a:schemeClr val="accent1"/>
                      </a:solidFill>
                      <a:ln w="9525">
                        <a:solidFill>
                          <a:schemeClr val="bg1"/>
                        </a:solidFill>
                        <a:miter lim="800000"/>
                        <a:headEnd/>
                        <a:tailEnd/>
                      </a:ln>
                    </p:spPr>
                  </p:pic>
                </p:oleObj>
              </mc:Fallback>
            </mc:AlternateContent>
          </a:graphicData>
        </a:graphic>
      </p:graphicFrame>
      <p:sp>
        <p:nvSpPr>
          <p:cNvPr id="72712" name="Rectangle 8"/>
          <p:cNvSpPr>
            <a:spLocks noChangeArrowheads="1"/>
          </p:cNvSpPr>
          <p:nvPr/>
        </p:nvSpPr>
        <p:spPr bwMode="auto">
          <a:xfrm>
            <a:off x="3671888" y="3321050"/>
            <a:ext cx="936625" cy="1079500"/>
          </a:xfrm>
          <a:prstGeom prst="rect">
            <a:avLst/>
          </a:prstGeom>
          <a:noFill/>
          <a:ln w="28575" algn="ctr">
            <a:solidFill>
              <a:srgbClr val="FF3300"/>
            </a:solidFill>
            <a:miter lim="800000"/>
            <a:headEnd/>
            <a:tailEnd/>
          </a:ln>
          <a:effectLst/>
        </p:spPr>
        <p:txBody>
          <a:bodyPr anchor="ctr">
            <a:spAutoFit/>
          </a:bodyPr>
          <a:lstStyle/>
          <a:p>
            <a:endParaRPr lang="en-US"/>
          </a:p>
        </p:txBody>
      </p:sp>
      <p:sp>
        <p:nvSpPr>
          <p:cNvPr id="72713" name="Rectangle 9"/>
          <p:cNvSpPr>
            <a:spLocks noChangeArrowheads="1"/>
          </p:cNvSpPr>
          <p:nvPr/>
        </p:nvSpPr>
        <p:spPr bwMode="auto">
          <a:xfrm>
            <a:off x="2159000" y="3321050"/>
            <a:ext cx="1225550" cy="1079500"/>
          </a:xfrm>
          <a:prstGeom prst="rect">
            <a:avLst/>
          </a:prstGeom>
          <a:noFill/>
          <a:ln w="28575" algn="ctr">
            <a:solidFill>
              <a:srgbClr val="FF3300"/>
            </a:solidFill>
            <a:miter lim="800000"/>
            <a:headEnd/>
            <a:tailEnd/>
          </a:ln>
          <a:effectLst/>
        </p:spPr>
        <p:txBody>
          <a:bodyPr anchor="ctr">
            <a:spAutoFit/>
          </a:bodyPr>
          <a:lstStyle/>
          <a:p>
            <a:endParaRPr lang="en-US"/>
          </a:p>
        </p:txBody>
      </p:sp>
      <p:sp>
        <p:nvSpPr>
          <p:cNvPr id="72714" name="Rectangle 10"/>
          <p:cNvSpPr>
            <a:spLocks noChangeArrowheads="1"/>
          </p:cNvSpPr>
          <p:nvPr/>
        </p:nvSpPr>
        <p:spPr bwMode="auto">
          <a:xfrm>
            <a:off x="4895850" y="3321050"/>
            <a:ext cx="1152525" cy="1079500"/>
          </a:xfrm>
          <a:prstGeom prst="rect">
            <a:avLst/>
          </a:prstGeom>
          <a:noFill/>
          <a:ln w="28575" algn="ctr">
            <a:solidFill>
              <a:srgbClr val="FF3300"/>
            </a:solidFill>
            <a:miter lim="800000"/>
            <a:headEnd/>
            <a:tailEnd/>
          </a:ln>
          <a:effectLst/>
        </p:spPr>
        <p:txBody>
          <a:bodyPr anchor="ctr">
            <a:spAutoFit/>
          </a:bodyPr>
          <a:lstStyle/>
          <a:p>
            <a:endParaRPr lang="en-US"/>
          </a:p>
        </p:txBody>
      </p:sp>
      <p:sp>
        <p:nvSpPr>
          <p:cNvPr id="72716" name="Oval 12"/>
          <p:cNvSpPr>
            <a:spLocks noChangeArrowheads="1"/>
          </p:cNvSpPr>
          <p:nvPr/>
        </p:nvSpPr>
        <p:spPr bwMode="auto">
          <a:xfrm>
            <a:off x="2052638" y="4473575"/>
            <a:ext cx="539750" cy="539750"/>
          </a:xfrm>
          <a:prstGeom prst="ellipse">
            <a:avLst/>
          </a:prstGeom>
          <a:noFill/>
          <a:ln w="28575" algn="ctr">
            <a:solidFill>
              <a:srgbClr val="FF3300"/>
            </a:solidFill>
            <a:round/>
            <a:headEnd/>
            <a:tailEnd/>
          </a:ln>
          <a:effectLst/>
        </p:spPr>
        <p:txBody>
          <a:bodyPr wrap="none" anchor="ctr">
            <a:spAutoFit/>
          </a:bodyPr>
          <a:lstStyle/>
          <a:p>
            <a:endParaRPr lang="en-US"/>
          </a:p>
        </p:txBody>
      </p:sp>
      <p:sp>
        <p:nvSpPr>
          <p:cNvPr id="72717" name="Oval 13"/>
          <p:cNvSpPr>
            <a:spLocks noChangeArrowheads="1"/>
          </p:cNvSpPr>
          <p:nvPr/>
        </p:nvSpPr>
        <p:spPr bwMode="auto">
          <a:xfrm>
            <a:off x="7272338" y="3573463"/>
            <a:ext cx="539750" cy="539750"/>
          </a:xfrm>
          <a:prstGeom prst="ellipse">
            <a:avLst/>
          </a:prstGeom>
          <a:noFill/>
          <a:ln w="28575" algn="ctr">
            <a:solidFill>
              <a:srgbClr val="FF3300"/>
            </a:solidFill>
            <a:round/>
            <a:headEnd/>
            <a:tailEnd/>
          </a:ln>
          <a:effectLst/>
        </p:spPr>
        <p:txBody>
          <a:bodyPr wrap="none" anchor="ctr">
            <a:spAutoFit/>
          </a:bodyPr>
          <a:lstStyle/>
          <a:p>
            <a:endParaRPr lang="en-US"/>
          </a:p>
        </p:txBody>
      </p:sp>
      <p:sp>
        <p:nvSpPr>
          <p:cNvPr id="72718" name="Oval 14"/>
          <p:cNvSpPr>
            <a:spLocks noChangeArrowheads="1"/>
          </p:cNvSpPr>
          <p:nvPr/>
        </p:nvSpPr>
        <p:spPr bwMode="auto">
          <a:xfrm>
            <a:off x="7272338" y="4508500"/>
            <a:ext cx="539750" cy="539750"/>
          </a:xfrm>
          <a:prstGeom prst="ellipse">
            <a:avLst/>
          </a:prstGeom>
          <a:noFill/>
          <a:ln w="28575" algn="ctr">
            <a:solidFill>
              <a:srgbClr val="FF3300"/>
            </a:solidFill>
            <a:round/>
            <a:headEnd/>
            <a:tailEnd/>
          </a:ln>
          <a:effectLst/>
        </p:spPr>
        <p:txBody>
          <a:bodyPr wrap="none" anchor="ctr">
            <a:spAutoFit/>
          </a:bodyPr>
          <a:lstStyle/>
          <a:p>
            <a:endParaRPr lang="en-US"/>
          </a:p>
        </p:txBody>
      </p:sp>
      <p:sp>
        <p:nvSpPr>
          <p:cNvPr id="72720" name="AutoShape 16"/>
          <p:cNvSpPr>
            <a:spLocks/>
          </p:cNvSpPr>
          <p:nvPr/>
        </p:nvSpPr>
        <p:spPr bwMode="auto">
          <a:xfrm>
            <a:off x="3527425" y="2528888"/>
            <a:ext cx="2327275" cy="539750"/>
          </a:xfrm>
          <a:prstGeom prst="accentBorderCallout3">
            <a:avLst>
              <a:gd name="adj1" fmla="val 21176"/>
              <a:gd name="adj2" fmla="val -3273"/>
              <a:gd name="adj3" fmla="val 21176"/>
              <a:gd name="adj4" fmla="val -19917"/>
              <a:gd name="adj5" fmla="val 98528"/>
              <a:gd name="adj6" fmla="val -19917"/>
              <a:gd name="adj7" fmla="val 241472"/>
              <a:gd name="adj8" fmla="val 5319"/>
            </a:avLst>
          </a:prstGeom>
          <a:solidFill>
            <a:schemeClr val="bg1"/>
          </a:solidFill>
          <a:ln w="28575" algn="ctr">
            <a:solidFill>
              <a:srgbClr val="0000FF"/>
            </a:solidFill>
            <a:miter lim="800000"/>
            <a:headEnd/>
            <a:tailEnd/>
          </a:ln>
          <a:effectLst/>
        </p:spPr>
        <p:txBody>
          <a:bodyPr/>
          <a:lstStyle/>
          <a:p>
            <a:r>
              <a:rPr lang="en-US" altLang="zh-TW" sz="2400" dirty="0">
                <a:solidFill>
                  <a:srgbClr val="000000"/>
                </a:solidFill>
              </a:rPr>
              <a:t>time of splitting</a:t>
            </a:r>
          </a:p>
        </p:txBody>
      </p:sp>
      <p:sp>
        <p:nvSpPr>
          <p:cNvPr id="72721" name="AutoShape 17"/>
          <p:cNvSpPr>
            <a:spLocks/>
          </p:cNvSpPr>
          <p:nvPr/>
        </p:nvSpPr>
        <p:spPr bwMode="auto">
          <a:xfrm>
            <a:off x="3816350" y="4652963"/>
            <a:ext cx="2327275" cy="468312"/>
          </a:xfrm>
          <a:prstGeom prst="accentBorderCallout3">
            <a:avLst>
              <a:gd name="adj1" fmla="val 24407"/>
              <a:gd name="adj2" fmla="val -3273"/>
              <a:gd name="adj3" fmla="val 24407"/>
              <a:gd name="adj4" fmla="val -9551"/>
              <a:gd name="adj5" fmla="val -45764"/>
              <a:gd name="adj6" fmla="val -9551"/>
              <a:gd name="adj7" fmla="val -175255"/>
              <a:gd name="adj8" fmla="val 45500"/>
            </a:avLst>
          </a:prstGeom>
          <a:solidFill>
            <a:schemeClr val="bg1"/>
          </a:solidFill>
          <a:ln w="28575" algn="ctr">
            <a:solidFill>
              <a:srgbClr val="0000FF"/>
            </a:solidFill>
            <a:miter lim="800000"/>
            <a:headEnd/>
            <a:tailEnd/>
          </a:ln>
          <a:effectLst/>
        </p:spPr>
        <p:txBody>
          <a:bodyPr lIns="0" tIns="0" rIns="0" bIns="0"/>
          <a:lstStyle/>
          <a:p>
            <a:r>
              <a:rPr lang="en-US" altLang="zh-TW" sz="2400" dirty="0">
                <a:solidFill>
                  <a:srgbClr val="000000"/>
                </a:solidFill>
              </a:rPr>
              <a:t>time of merging</a:t>
            </a:r>
          </a:p>
        </p:txBody>
      </p:sp>
      <p:grpSp>
        <p:nvGrpSpPr>
          <p:cNvPr id="2" name="Group 22"/>
          <p:cNvGrpSpPr>
            <a:grpSpLocks/>
          </p:cNvGrpSpPr>
          <p:nvPr/>
        </p:nvGrpSpPr>
        <p:grpSpPr bwMode="auto">
          <a:xfrm>
            <a:off x="2627313" y="4005265"/>
            <a:ext cx="4681537" cy="1746251"/>
            <a:chOff x="1655" y="2523"/>
            <a:chExt cx="2949" cy="1100"/>
          </a:xfrm>
        </p:grpSpPr>
        <p:sp>
          <p:nvSpPr>
            <p:cNvPr id="72722" name="Line 18"/>
            <p:cNvSpPr>
              <a:spLocks noChangeShapeType="1"/>
            </p:cNvSpPr>
            <p:nvPr/>
          </p:nvSpPr>
          <p:spPr bwMode="auto">
            <a:xfrm>
              <a:off x="1655" y="3045"/>
              <a:ext cx="862" cy="294"/>
            </a:xfrm>
            <a:prstGeom prst="line">
              <a:avLst/>
            </a:prstGeom>
            <a:noFill/>
            <a:ln w="28575">
              <a:solidFill>
                <a:srgbClr val="0000FF"/>
              </a:solidFill>
              <a:round/>
              <a:headEnd/>
              <a:tailEnd/>
            </a:ln>
            <a:effectLst/>
          </p:spPr>
          <p:txBody>
            <a:bodyPr>
              <a:spAutoFit/>
            </a:bodyPr>
            <a:lstStyle/>
            <a:p>
              <a:endParaRPr lang="en-US"/>
            </a:p>
          </p:txBody>
        </p:sp>
        <p:sp>
          <p:nvSpPr>
            <p:cNvPr id="72723" name="Line 19"/>
            <p:cNvSpPr>
              <a:spLocks noChangeShapeType="1"/>
            </p:cNvSpPr>
            <p:nvPr/>
          </p:nvSpPr>
          <p:spPr bwMode="auto">
            <a:xfrm flipH="1">
              <a:off x="2857" y="2523"/>
              <a:ext cx="1747" cy="794"/>
            </a:xfrm>
            <a:prstGeom prst="line">
              <a:avLst/>
            </a:prstGeom>
            <a:noFill/>
            <a:ln w="28575">
              <a:solidFill>
                <a:srgbClr val="0000FF"/>
              </a:solidFill>
              <a:round/>
              <a:headEnd/>
              <a:tailEnd/>
            </a:ln>
            <a:effectLst/>
          </p:spPr>
          <p:txBody>
            <a:bodyPr>
              <a:spAutoFit/>
            </a:bodyPr>
            <a:lstStyle/>
            <a:p>
              <a:endParaRPr lang="en-US"/>
            </a:p>
          </p:txBody>
        </p:sp>
        <p:sp>
          <p:nvSpPr>
            <p:cNvPr id="72724" name="Line 20"/>
            <p:cNvSpPr>
              <a:spLocks noChangeShapeType="1"/>
            </p:cNvSpPr>
            <p:nvPr/>
          </p:nvSpPr>
          <p:spPr bwMode="auto">
            <a:xfrm flipH="1">
              <a:off x="3220" y="3090"/>
              <a:ext cx="1361" cy="272"/>
            </a:xfrm>
            <a:prstGeom prst="line">
              <a:avLst/>
            </a:prstGeom>
            <a:noFill/>
            <a:ln w="28575">
              <a:solidFill>
                <a:srgbClr val="0000FF"/>
              </a:solidFill>
              <a:round/>
              <a:headEnd/>
              <a:tailEnd/>
            </a:ln>
            <a:effectLst/>
          </p:spPr>
          <p:txBody>
            <a:bodyPr>
              <a:spAutoFit/>
            </a:bodyPr>
            <a:lstStyle/>
            <a:p>
              <a:endParaRPr lang="en-US"/>
            </a:p>
          </p:txBody>
        </p:sp>
        <p:sp>
          <p:nvSpPr>
            <p:cNvPr id="72725" name="Rectangle 21"/>
            <p:cNvSpPr>
              <a:spLocks noChangeArrowheads="1"/>
            </p:cNvSpPr>
            <p:nvPr/>
          </p:nvSpPr>
          <p:spPr bwMode="auto">
            <a:xfrm>
              <a:off x="2409" y="3317"/>
              <a:ext cx="856" cy="306"/>
            </a:xfrm>
            <a:prstGeom prst="rect">
              <a:avLst/>
            </a:prstGeom>
            <a:solidFill>
              <a:schemeClr val="bg1"/>
            </a:solidFill>
            <a:ln w="28575" algn="ctr">
              <a:solidFill>
                <a:srgbClr val="0000FF"/>
              </a:solidFill>
              <a:miter lim="800000"/>
              <a:headEnd/>
              <a:tailEnd/>
            </a:ln>
            <a:effectLst/>
          </p:spPr>
          <p:txBody>
            <a:bodyPr wrap="none">
              <a:spAutoFit/>
            </a:bodyPr>
            <a:lstStyle/>
            <a:p>
              <a:r>
                <a:rPr lang="en-US" altLang="zh-TW" sz="2400" dirty="0">
                  <a:solidFill>
                    <a:srgbClr val="000000"/>
                  </a:solidFill>
                </a:rPr>
                <a:t>constant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13"/>
                                        </p:tgtEl>
                                        <p:attrNameLst>
                                          <p:attrName>style.visibility</p:attrName>
                                        </p:attrNameLst>
                                      </p:cBhvr>
                                      <p:to>
                                        <p:strVal val="visible"/>
                                      </p:to>
                                    </p:set>
                                    <p:animEffect transition="in" filter="wipe(left)">
                                      <p:cBhvr>
                                        <p:cTn id="7" dur="500"/>
                                        <p:tgtEl>
                                          <p:spTgt spid="727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2713"/>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72712"/>
                                        </p:tgtEl>
                                        <p:attrNameLst>
                                          <p:attrName>style.visibility</p:attrName>
                                        </p:attrNameLst>
                                      </p:cBhvr>
                                      <p:to>
                                        <p:strVal val="visible"/>
                                      </p:to>
                                    </p:set>
                                    <p:animEffect transition="in" filter="wipe(left)">
                                      <p:cBhvr>
                                        <p:cTn id="14" dur="500"/>
                                        <p:tgtEl>
                                          <p:spTgt spid="72712"/>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72720"/>
                                        </p:tgtEl>
                                        <p:attrNameLst>
                                          <p:attrName>style.visibility</p:attrName>
                                        </p:attrNameLst>
                                      </p:cBhvr>
                                      <p:to>
                                        <p:strVal val="visible"/>
                                      </p:to>
                                    </p:set>
                                    <p:animEffect transition="in" filter="wipe(down)">
                                      <p:cBhvr>
                                        <p:cTn id="18" dur="500"/>
                                        <p:tgtEl>
                                          <p:spTgt spid="7272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271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2720"/>
                                        </p:tgtEl>
                                        <p:attrNameLst>
                                          <p:attrName>style.visibility</p:attrName>
                                        </p:attrNameLst>
                                      </p:cBhvr>
                                      <p:to>
                                        <p:strVal val="hidden"/>
                                      </p:to>
                                    </p:set>
                                  </p:childTnLst>
                                </p:cTn>
                              </p:par>
                              <p:par>
                                <p:cTn id="25" presetID="22" presetClass="entr" presetSubtype="8" fill="hold" grpId="0" nodeType="withEffect">
                                  <p:stCondLst>
                                    <p:cond delay="0"/>
                                  </p:stCondLst>
                                  <p:childTnLst>
                                    <p:set>
                                      <p:cBhvr>
                                        <p:cTn id="26" dur="1" fill="hold">
                                          <p:stCondLst>
                                            <p:cond delay="0"/>
                                          </p:stCondLst>
                                        </p:cTn>
                                        <p:tgtEl>
                                          <p:spTgt spid="72714"/>
                                        </p:tgtEl>
                                        <p:attrNameLst>
                                          <p:attrName>style.visibility</p:attrName>
                                        </p:attrNameLst>
                                      </p:cBhvr>
                                      <p:to>
                                        <p:strVal val="visible"/>
                                      </p:to>
                                    </p:set>
                                    <p:animEffect transition="in" filter="wipe(left)">
                                      <p:cBhvr>
                                        <p:cTn id="27" dur="500"/>
                                        <p:tgtEl>
                                          <p:spTgt spid="72714"/>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72721"/>
                                        </p:tgtEl>
                                        <p:attrNameLst>
                                          <p:attrName>style.visibility</p:attrName>
                                        </p:attrNameLst>
                                      </p:cBhvr>
                                      <p:to>
                                        <p:strVal val="visible"/>
                                      </p:to>
                                    </p:set>
                                    <p:animEffect transition="in" filter="wipe(up)">
                                      <p:cBhvr>
                                        <p:cTn id="31" dur="500"/>
                                        <p:tgtEl>
                                          <p:spTgt spid="727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72714"/>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72721"/>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727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271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2716"/>
                                        </p:tgtEl>
                                        <p:attrNameLst>
                                          <p:attrName>style.visibility</p:attrName>
                                        </p:attrNameLst>
                                      </p:cBhvr>
                                      <p:to>
                                        <p:strVal val="visible"/>
                                      </p:to>
                                    </p:set>
                                  </p:childTnLst>
                                </p:cTn>
                              </p:par>
                            </p:childTnLst>
                          </p:cTn>
                        </p:par>
                        <p:par>
                          <p:cTn id="44" fill="hold">
                            <p:stCondLst>
                              <p:cond delay="0"/>
                            </p:stCondLst>
                            <p:childTnLst>
                              <p:par>
                                <p:cTn id="45" presetID="22" presetClass="entr" presetSubtype="1"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animBg="1"/>
      <p:bldP spid="72712" grpId="1" animBg="1"/>
      <p:bldP spid="72713" grpId="0" animBg="1"/>
      <p:bldP spid="72713" grpId="1" animBg="1"/>
      <p:bldP spid="72714" grpId="0" animBg="1"/>
      <p:bldP spid="72714" grpId="1" animBg="1"/>
      <p:bldP spid="72716" grpId="0" animBg="1"/>
      <p:bldP spid="72717" grpId="0" animBg="1"/>
      <p:bldP spid="72718" grpId="0" animBg="1"/>
      <p:bldP spid="72720" grpId="0" animBg="1"/>
      <p:bldP spid="72720" grpId="1" animBg="1"/>
      <p:bldP spid="72721" grpId="0" animBg="1"/>
      <p:bldP spid="72721"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1DDC2D9-73BB-469D-8A49-2CC7B7233451}" type="slidenum">
              <a:rPr lang="en-US"/>
              <a:pPr/>
              <a:t>62</a:t>
            </a:fld>
            <a:endParaRPr lang="en-US"/>
          </a:p>
        </p:txBody>
      </p:sp>
      <p:sp>
        <p:nvSpPr>
          <p:cNvPr id="7170" name="Text Box 2"/>
          <p:cNvSpPr txBox="1">
            <a:spLocks noChangeArrowheads="1"/>
          </p:cNvSpPr>
          <p:nvPr/>
        </p:nvSpPr>
        <p:spPr bwMode="auto">
          <a:xfrm>
            <a:off x="373063" y="2438400"/>
            <a:ext cx="8397875" cy="3935413"/>
          </a:xfrm>
          <a:prstGeom prst="rect">
            <a:avLst/>
          </a:prstGeom>
          <a:noFill/>
          <a:ln w="9525">
            <a:noFill/>
            <a:miter lim="800000"/>
            <a:headEnd/>
            <a:tailEnd/>
          </a:ln>
          <a:effectLst/>
        </p:spPr>
        <p:txBody>
          <a:bodyPr>
            <a:spAutoFit/>
          </a:bodyPr>
          <a:lstStyle/>
          <a:p>
            <a:r>
              <a:rPr lang="en-US" sz="2800" i="1" dirty="0">
                <a:cs typeface="Times New Roman" pitchFamily="18" charset="0"/>
              </a:rPr>
              <a:t>	</a:t>
            </a:r>
            <a:r>
              <a:rPr lang="en-US" sz="2800" b="1" i="1" dirty="0">
                <a:cs typeface="Times New Roman" pitchFamily="18" charset="0"/>
              </a:rPr>
              <a:t>The straightforward algorithm: </a:t>
            </a:r>
            <a:endParaRPr lang="en-US" sz="2800" b="1" dirty="0">
              <a:cs typeface="Times New Roman" pitchFamily="18" charset="0"/>
            </a:endParaRPr>
          </a:p>
          <a:p>
            <a:r>
              <a:rPr lang="en-US" sz="2800" i="1" dirty="0">
                <a:cs typeface="Times New Roman" pitchFamily="18" charset="0"/>
              </a:rPr>
              <a:t> </a:t>
            </a:r>
            <a:endParaRPr lang="en-US" sz="2800" dirty="0">
              <a:cs typeface="Times New Roman" pitchFamily="18" charset="0"/>
            </a:endParaRPr>
          </a:p>
          <a:p>
            <a:r>
              <a:rPr lang="en-US" sz="2800" i="1" dirty="0">
                <a:cs typeface="Times New Roman" pitchFamily="18" charset="0"/>
              </a:rPr>
              <a:t>		</a:t>
            </a:r>
            <a:r>
              <a:rPr lang="en-US" sz="2800" dirty="0">
                <a:cs typeface="Times New Roman" pitchFamily="18" charset="0"/>
              </a:rPr>
              <a:t>max ← min ← A (1);</a:t>
            </a:r>
          </a:p>
          <a:p>
            <a:r>
              <a:rPr lang="en-US" sz="2800" dirty="0">
                <a:cs typeface="Times New Roman" pitchFamily="18" charset="0"/>
              </a:rPr>
              <a:t>		for </a:t>
            </a:r>
            <a:r>
              <a:rPr lang="en-US" sz="2800" i="1" dirty="0" err="1">
                <a:cs typeface="Times New Roman" pitchFamily="18" charset="0"/>
              </a:rPr>
              <a:t>i</a:t>
            </a:r>
            <a:r>
              <a:rPr lang="en-US" sz="2800" dirty="0">
                <a:cs typeface="Times New Roman" pitchFamily="18" charset="0"/>
              </a:rPr>
              <a:t> ← 2 to n do </a:t>
            </a:r>
          </a:p>
          <a:p>
            <a:r>
              <a:rPr lang="en-US" sz="2800" dirty="0">
                <a:cs typeface="Times New Roman" pitchFamily="18" charset="0"/>
              </a:rPr>
              <a:t>			if A (</a:t>
            </a:r>
            <a:r>
              <a:rPr lang="en-US" sz="2800" i="1" dirty="0" err="1">
                <a:cs typeface="Times New Roman" pitchFamily="18" charset="0"/>
              </a:rPr>
              <a:t>i</a:t>
            </a:r>
            <a:r>
              <a:rPr lang="en-US" sz="2800" dirty="0">
                <a:cs typeface="Times New Roman" pitchFamily="18" charset="0"/>
              </a:rPr>
              <a:t>) &gt; max, max ← A (</a:t>
            </a:r>
            <a:r>
              <a:rPr lang="en-US" sz="2800" i="1" dirty="0" err="1">
                <a:cs typeface="Times New Roman" pitchFamily="18" charset="0"/>
              </a:rPr>
              <a:t>i</a:t>
            </a:r>
            <a:r>
              <a:rPr lang="en-US" sz="2800" dirty="0">
                <a:cs typeface="Times New Roman" pitchFamily="18" charset="0"/>
              </a:rPr>
              <a:t>);</a:t>
            </a:r>
          </a:p>
          <a:p>
            <a:r>
              <a:rPr lang="en-US" sz="2800" dirty="0">
                <a:cs typeface="Times New Roman" pitchFamily="18" charset="0"/>
              </a:rPr>
              <a:t>			if A (</a:t>
            </a:r>
            <a:r>
              <a:rPr lang="en-US" sz="2800" i="1" dirty="0" err="1">
                <a:cs typeface="Times New Roman" pitchFamily="18" charset="0"/>
              </a:rPr>
              <a:t>i</a:t>
            </a:r>
            <a:r>
              <a:rPr lang="en-US" sz="2800" dirty="0">
                <a:cs typeface="Times New Roman" pitchFamily="18" charset="0"/>
              </a:rPr>
              <a:t>) &lt; min, min ← A (</a:t>
            </a:r>
            <a:r>
              <a:rPr lang="en-US" sz="2800" i="1" dirty="0" err="1">
                <a:cs typeface="Times New Roman" pitchFamily="18" charset="0"/>
              </a:rPr>
              <a:t>i</a:t>
            </a:r>
            <a:r>
              <a:rPr lang="en-US" sz="2800" dirty="0">
                <a:cs typeface="Times New Roman" pitchFamily="18" charset="0"/>
              </a:rPr>
              <a:t>);</a:t>
            </a:r>
          </a:p>
          <a:p>
            <a:r>
              <a:rPr lang="en-US" sz="2800" dirty="0">
                <a:cs typeface="Times New Roman" pitchFamily="18" charset="0"/>
              </a:rPr>
              <a:t> </a:t>
            </a:r>
          </a:p>
          <a:p>
            <a:r>
              <a:rPr lang="en-US" sz="2800" dirty="0">
                <a:cs typeface="Times New Roman" pitchFamily="18" charset="0"/>
              </a:rPr>
              <a:t>		Key comparisons:  2(n – 1)</a:t>
            </a:r>
          </a:p>
          <a:p>
            <a:endParaRPr lang="en-US" sz="2800" dirty="0"/>
          </a:p>
        </p:txBody>
      </p:sp>
      <p:sp>
        <p:nvSpPr>
          <p:cNvPr id="7171" name="AutoShape 3"/>
          <p:cNvSpPr>
            <a:spLocks/>
          </p:cNvSpPr>
          <p:nvPr/>
        </p:nvSpPr>
        <p:spPr bwMode="auto">
          <a:xfrm>
            <a:off x="2971800" y="4267200"/>
            <a:ext cx="152400" cy="762000"/>
          </a:xfrm>
          <a:prstGeom prst="leftBracket">
            <a:avLst>
              <a:gd name="adj" fmla="val 41667"/>
            </a:avLst>
          </a:prstGeom>
          <a:noFill/>
          <a:ln w="12700">
            <a:solidFill>
              <a:schemeClr val="tx1"/>
            </a:solidFill>
            <a:round/>
            <a:headEnd/>
            <a:tailEnd/>
          </a:ln>
          <a:effectLst/>
        </p:spPr>
        <p:txBody>
          <a:bodyPr wrap="none" anchor="ctr"/>
          <a:lstStyle/>
          <a:p>
            <a:endParaRPr lang="en-US"/>
          </a:p>
        </p:txBody>
      </p:sp>
      <p:sp>
        <p:nvSpPr>
          <p:cNvPr id="7172" name="Text Box 4"/>
          <p:cNvSpPr txBox="1">
            <a:spLocks noChangeArrowheads="1"/>
          </p:cNvSpPr>
          <p:nvPr/>
        </p:nvSpPr>
        <p:spPr bwMode="auto">
          <a:xfrm>
            <a:off x="441325" y="422275"/>
            <a:ext cx="8321675" cy="1800225"/>
          </a:xfrm>
          <a:prstGeom prst="rect">
            <a:avLst/>
          </a:prstGeom>
          <a:noFill/>
          <a:ln w="9525">
            <a:noFill/>
            <a:miter lim="800000"/>
            <a:headEnd/>
            <a:tailEnd/>
          </a:ln>
          <a:effectLst/>
        </p:spPr>
        <p:txBody>
          <a:bodyPr>
            <a:spAutoFit/>
          </a:bodyPr>
          <a:lstStyle/>
          <a:p>
            <a:pPr marL="457200" indent="-457200">
              <a:buFontTx/>
              <a:buAutoNum type="arabicPeriod"/>
            </a:pPr>
            <a:r>
              <a:rPr lang="en-US" sz="2800" b="1" dirty="0">
                <a:cs typeface="Times New Roman" pitchFamily="18" charset="0"/>
              </a:rPr>
              <a:t>Find the maximum and minimum</a:t>
            </a:r>
            <a:r>
              <a:rPr lang="en-US" sz="2800" dirty="0"/>
              <a:t> </a:t>
            </a:r>
          </a:p>
          <a:p>
            <a:pPr marL="457200" indent="-457200"/>
            <a:endParaRPr lang="en-US" sz="2800" dirty="0"/>
          </a:p>
          <a:p>
            <a:pPr marL="457200" indent="-457200"/>
            <a:r>
              <a:rPr lang="en-US" sz="2800" i="1" dirty="0">
                <a:cs typeface="Times New Roman" pitchFamily="18" charset="0"/>
              </a:rPr>
              <a:t>	</a:t>
            </a:r>
            <a:r>
              <a:rPr lang="en-US" sz="2800" b="1" i="1" dirty="0">
                <a:cs typeface="Times New Roman" pitchFamily="18" charset="0"/>
              </a:rPr>
              <a:t>The problem:</a:t>
            </a:r>
            <a:r>
              <a:rPr lang="en-US" sz="2800" b="1" dirty="0">
                <a:cs typeface="Times New Roman" pitchFamily="18" charset="0"/>
              </a:rPr>
              <a:t> </a:t>
            </a:r>
            <a:r>
              <a:rPr lang="en-US" sz="2800" dirty="0">
                <a:cs typeface="Times New Roman" pitchFamily="18" charset="0"/>
              </a:rPr>
              <a:t>Given a list of unordered </a:t>
            </a:r>
            <a:r>
              <a:rPr lang="en-US" sz="2800" i="1" dirty="0">
                <a:cs typeface="Times New Roman" pitchFamily="18" charset="0"/>
              </a:rPr>
              <a:t>n</a:t>
            </a:r>
            <a:r>
              <a:rPr lang="en-US" sz="2800" dirty="0">
                <a:cs typeface="Times New Roman" pitchFamily="18" charset="0"/>
              </a:rPr>
              <a:t> elements, find max and min</a:t>
            </a:r>
            <a:endParaRPr lang="en-US"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026"/>
          <p:cNvSpPr txBox="1">
            <a:spLocks noChangeArrowheads="1"/>
          </p:cNvSpPr>
          <p:nvPr/>
        </p:nvSpPr>
        <p:spPr bwMode="auto">
          <a:xfrm>
            <a:off x="1219200" y="1828800"/>
            <a:ext cx="5975350" cy="854075"/>
          </a:xfrm>
          <a:prstGeom prst="rect">
            <a:avLst/>
          </a:prstGeom>
          <a:noFill/>
          <a:ln w="9525">
            <a:noFill/>
            <a:miter lim="800000"/>
            <a:headEnd/>
            <a:tailEnd/>
          </a:ln>
          <a:effectLst/>
        </p:spPr>
        <p:txBody>
          <a:bodyPr wrap="none">
            <a:spAutoFit/>
          </a:bodyPr>
          <a:lstStyle/>
          <a:p>
            <a:r>
              <a:rPr lang="en-US" sz="3200"/>
              <a:t>List			 List 1	 List 2</a:t>
            </a:r>
          </a:p>
          <a:p>
            <a:r>
              <a:rPr lang="en-US" sz="1800"/>
              <a:t>n elements		n/2 elements	 n/2 elements</a:t>
            </a:r>
          </a:p>
        </p:txBody>
      </p:sp>
      <p:sp>
        <p:nvSpPr>
          <p:cNvPr id="52227" name="Oval 1027"/>
          <p:cNvSpPr>
            <a:spLocks noChangeArrowheads="1"/>
          </p:cNvSpPr>
          <p:nvPr/>
        </p:nvSpPr>
        <p:spPr bwMode="auto">
          <a:xfrm>
            <a:off x="838200" y="1447800"/>
            <a:ext cx="1828800" cy="1752600"/>
          </a:xfrm>
          <a:prstGeom prst="ellipse">
            <a:avLst/>
          </a:prstGeom>
          <a:noFill/>
          <a:ln w="9525">
            <a:solidFill>
              <a:schemeClr val="tx1"/>
            </a:solidFill>
            <a:round/>
            <a:headEnd/>
            <a:tailEnd/>
          </a:ln>
          <a:effectLst/>
        </p:spPr>
        <p:txBody>
          <a:bodyPr wrap="none" anchor="ctr"/>
          <a:lstStyle/>
          <a:p>
            <a:endParaRPr lang="en-US"/>
          </a:p>
        </p:txBody>
      </p:sp>
      <p:sp>
        <p:nvSpPr>
          <p:cNvPr id="52228" name="Oval 1028"/>
          <p:cNvSpPr>
            <a:spLocks noChangeArrowheads="1"/>
          </p:cNvSpPr>
          <p:nvPr/>
        </p:nvSpPr>
        <p:spPr bwMode="auto">
          <a:xfrm>
            <a:off x="3886200" y="1752600"/>
            <a:ext cx="1371600" cy="1371600"/>
          </a:xfrm>
          <a:prstGeom prst="ellipse">
            <a:avLst/>
          </a:prstGeom>
          <a:noFill/>
          <a:ln w="9525">
            <a:solidFill>
              <a:schemeClr val="tx1"/>
            </a:solidFill>
            <a:round/>
            <a:headEnd/>
            <a:tailEnd/>
          </a:ln>
          <a:effectLst/>
        </p:spPr>
        <p:txBody>
          <a:bodyPr wrap="none" anchor="ctr"/>
          <a:lstStyle/>
          <a:p>
            <a:endParaRPr lang="en-US"/>
          </a:p>
        </p:txBody>
      </p:sp>
      <p:sp>
        <p:nvSpPr>
          <p:cNvPr id="52229" name="Oval 1029"/>
          <p:cNvSpPr>
            <a:spLocks noChangeArrowheads="1"/>
          </p:cNvSpPr>
          <p:nvPr/>
        </p:nvSpPr>
        <p:spPr bwMode="auto">
          <a:xfrm>
            <a:off x="5791200" y="1676400"/>
            <a:ext cx="1371600" cy="1371600"/>
          </a:xfrm>
          <a:prstGeom prst="ellipse">
            <a:avLst/>
          </a:prstGeom>
          <a:noFill/>
          <a:ln w="9525">
            <a:solidFill>
              <a:schemeClr val="tx1"/>
            </a:solidFill>
            <a:round/>
            <a:headEnd/>
            <a:tailEnd/>
          </a:ln>
          <a:effectLst/>
        </p:spPr>
        <p:txBody>
          <a:bodyPr wrap="none" anchor="ctr"/>
          <a:lstStyle/>
          <a:p>
            <a:endParaRPr lang="en-US"/>
          </a:p>
        </p:txBody>
      </p:sp>
      <p:sp>
        <p:nvSpPr>
          <p:cNvPr id="52230" name="Line 1030"/>
          <p:cNvSpPr>
            <a:spLocks noChangeShapeType="1"/>
          </p:cNvSpPr>
          <p:nvPr/>
        </p:nvSpPr>
        <p:spPr bwMode="auto">
          <a:xfrm>
            <a:off x="2819400" y="2362200"/>
            <a:ext cx="990600" cy="0"/>
          </a:xfrm>
          <a:prstGeom prst="line">
            <a:avLst/>
          </a:prstGeom>
          <a:noFill/>
          <a:ln w="9525">
            <a:solidFill>
              <a:schemeClr val="tx1"/>
            </a:solidFill>
            <a:round/>
            <a:headEnd/>
            <a:tailEnd type="triangle" w="med" len="med"/>
          </a:ln>
          <a:effectLst/>
        </p:spPr>
        <p:txBody>
          <a:bodyPr/>
          <a:lstStyle/>
          <a:p>
            <a:endParaRPr lang="en-US"/>
          </a:p>
        </p:txBody>
      </p:sp>
      <p:sp>
        <p:nvSpPr>
          <p:cNvPr id="52231" name="Text Box 1031"/>
          <p:cNvSpPr txBox="1">
            <a:spLocks noChangeArrowheads="1"/>
          </p:cNvSpPr>
          <p:nvPr/>
        </p:nvSpPr>
        <p:spPr bwMode="auto">
          <a:xfrm>
            <a:off x="1295400" y="3429000"/>
            <a:ext cx="5848350" cy="366713"/>
          </a:xfrm>
          <a:prstGeom prst="rect">
            <a:avLst/>
          </a:prstGeom>
          <a:noFill/>
          <a:ln w="9525">
            <a:noFill/>
            <a:miter lim="800000"/>
            <a:headEnd/>
            <a:tailEnd/>
          </a:ln>
          <a:effectLst/>
        </p:spPr>
        <p:txBody>
          <a:bodyPr wrap="none">
            <a:spAutoFit/>
          </a:bodyPr>
          <a:lstStyle/>
          <a:p>
            <a:r>
              <a:rPr lang="en-US" sz="1800"/>
              <a:t>min, max 		min1, max1	min2, max2</a:t>
            </a:r>
          </a:p>
        </p:txBody>
      </p:sp>
      <p:sp>
        <p:nvSpPr>
          <p:cNvPr id="52232" name="Text Box 1032"/>
          <p:cNvSpPr txBox="1">
            <a:spLocks noChangeArrowheads="1"/>
          </p:cNvSpPr>
          <p:nvPr/>
        </p:nvSpPr>
        <p:spPr bwMode="auto">
          <a:xfrm>
            <a:off x="2286000" y="4419600"/>
            <a:ext cx="3879850" cy="822325"/>
          </a:xfrm>
          <a:prstGeom prst="rect">
            <a:avLst/>
          </a:prstGeom>
          <a:noFill/>
          <a:ln w="9525">
            <a:noFill/>
            <a:miter lim="800000"/>
            <a:headEnd/>
            <a:tailEnd/>
          </a:ln>
          <a:effectLst/>
        </p:spPr>
        <p:txBody>
          <a:bodyPr wrap="none">
            <a:spAutoFit/>
          </a:bodyPr>
          <a:lstStyle/>
          <a:p>
            <a:r>
              <a:rPr lang="en-US" b="1"/>
              <a:t>min  =  MIN ( min1, min2 )</a:t>
            </a:r>
          </a:p>
          <a:p>
            <a:r>
              <a:rPr lang="en-US" b="1"/>
              <a:t>max  =  MAX ( max1, max2)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858210-2F25-4460-8D71-EF78390B92E3}"/>
              </a:ext>
            </a:extLst>
          </p:cNvPr>
          <p:cNvPicPr>
            <a:picLocks noChangeAspect="1"/>
          </p:cNvPicPr>
          <p:nvPr/>
        </p:nvPicPr>
        <p:blipFill>
          <a:blip r:embed="rId2"/>
          <a:stretch>
            <a:fillRect/>
          </a:stretch>
        </p:blipFill>
        <p:spPr>
          <a:xfrm>
            <a:off x="0" y="-9526"/>
            <a:ext cx="9144000" cy="641032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p:txBody>
          <a:bodyPr/>
          <a:lstStyle/>
          <a:p>
            <a:fld id="{3085495F-1510-4759-B2C9-8AB364C84744}" type="slidenum">
              <a:rPr lang="en-US"/>
              <a:pPr/>
              <a:t>65</a:t>
            </a:fld>
            <a:endParaRPr lang="en-US"/>
          </a:p>
        </p:txBody>
      </p:sp>
      <p:sp>
        <p:nvSpPr>
          <p:cNvPr id="10242" name="Text Box 2"/>
          <p:cNvSpPr txBox="1">
            <a:spLocks noChangeArrowheads="1"/>
          </p:cNvSpPr>
          <p:nvPr/>
        </p:nvSpPr>
        <p:spPr bwMode="auto">
          <a:xfrm>
            <a:off x="914400" y="381000"/>
            <a:ext cx="7772400" cy="1384995"/>
          </a:xfrm>
          <a:prstGeom prst="rect">
            <a:avLst/>
          </a:prstGeom>
          <a:noFill/>
          <a:ln w="9525">
            <a:noFill/>
            <a:miter lim="800000"/>
            <a:headEnd/>
            <a:tailEnd/>
          </a:ln>
          <a:effectLst/>
        </p:spPr>
        <p:txBody>
          <a:bodyPr wrap="square">
            <a:spAutoFit/>
          </a:bodyPr>
          <a:lstStyle/>
          <a:p>
            <a:r>
              <a:rPr lang="en-US" i="1" dirty="0">
                <a:cs typeface="Times New Roman" pitchFamily="18" charset="0"/>
              </a:rPr>
              <a:t>   </a:t>
            </a:r>
            <a:r>
              <a:rPr lang="en-US" b="1" dirty="0">
                <a:cs typeface="Times New Roman" pitchFamily="18" charset="0"/>
              </a:rPr>
              <a:t>Analysis:      </a:t>
            </a:r>
            <a:r>
              <a:rPr lang="en-US" sz="2000" b="1" dirty="0">
                <a:cs typeface="Times New Roman" pitchFamily="18" charset="0"/>
              </a:rPr>
              <a:t>For algorithm containing recursive calls, we can use 		 recurrence relation to find its complexity </a:t>
            </a:r>
          </a:p>
          <a:p>
            <a:r>
              <a:rPr lang="en-US" sz="2200" dirty="0">
                <a:cs typeface="Times New Roman" pitchFamily="18" charset="0"/>
              </a:rPr>
              <a:t>T(n) - # of comparisons needed for </a:t>
            </a:r>
            <a:r>
              <a:rPr lang="en-US" sz="2200" dirty="0" err="1">
                <a:cs typeface="Times New Roman" pitchFamily="18" charset="0"/>
              </a:rPr>
              <a:t>Rmaxmin</a:t>
            </a:r>
            <a:r>
              <a:rPr lang="en-US" sz="2200" dirty="0">
                <a:cs typeface="Times New Roman" pitchFamily="18" charset="0"/>
              </a:rPr>
              <a:t> Recurrence relation:</a:t>
            </a:r>
          </a:p>
        </p:txBody>
      </p:sp>
      <p:sp>
        <p:nvSpPr>
          <p:cNvPr id="10244" name="Rectangle 4"/>
          <p:cNvSpPr>
            <a:spLocks noChangeArrowheads="1"/>
          </p:cNvSpPr>
          <p:nvPr/>
        </p:nvSpPr>
        <p:spPr bwMode="auto">
          <a:xfrm>
            <a:off x="3524250" y="2909888"/>
            <a:ext cx="9144000" cy="0"/>
          </a:xfrm>
          <a:prstGeom prst="rect">
            <a:avLst/>
          </a:prstGeom>
          <a:noFill/>
          <a:ln w="9525">
            <a:noFill/>
            <a:miter lim="800000"/>
            <a:headEnd/>
            <a:tailEnd/>
          </a:ln>
          <a:effectLst/>
        </p:spPr>
        <p:txBody>
          <a:bodyPr>
            <a:spAutoFit/>
          </a:bodyPr>
          <a:lstStyle/>
          <a:p>
            <a:endParaRPr lang="en-US"/>
          </a:p>
        </p:txBody>
      </p:sp>
      <p:graphicFrame>
        <p:nvGraphicFramePr>
          <p:cNvPr id="60416" name="Object 1024"/>
          <p:cNvGraphicFramePr>
            <a:graphicFrameLocks noChangeAspect="1"/>
          </p:cNvGraphicFramePr>
          <p:nvPr>
            <p:extLst>
              <p:ext uri="{D42A27DB-BD31-4B8C-83A1-F6EECF244321}">
                <p14:modId xmlns:p14="http://schemas.microsoft.com/office/powerpoint/2010/main" val="3397113330"/>
              </p:ext>
            </p:extLst>
          </p:nvPr>
        </p:nvGraphicFramePr>
        <p:xfrm>
          <a:off x="1463040" y="1600200"/>
          <a:ext cx="4480560" cy="1600200"/>
        </p:xfrm>
        <a:graphic>
          <a:graphicData uri="http://schemas.openxmlformats.org/presentationml/2006/ole">
            <mc:AlternateContent xmlns:mc="http://schemas.openxmlformats.org/markup-compatibility/2006">
              <mc:Choice xmlns:v="urn:schemas-microsoft-com:vml" Requires="v">
                <p:oleObj r:id="rId2" imgW="2095500" imgH="1041400" progId="Equation.3">
                  <p:embed/>
                </p:oleObj>
              </mc:Choice>
              <mc:Fallback>
                <p:oleObj r:id="rId2" imgW="2095500" imgH="1041400" progId="Equation.3">
                  <p:embed/>
                  <p:pic>
                    <p:nvPicPr>
                      <p:cNvPr id="60416"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1600200"/>
                        <a:ext cx="448056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Rectangle 6"/>
          <p:cNvSpPr>
            <a:spLocks noChangeArrowheads="1"/>
          </p:cNvSpPr>
          <p:nvPr/>
        </p:nvSpPr>
        <p:spPr bwMode="auto">
          <a:xfrm>
            <a:off x="2647950" y="2728913"/>
            <a:ext cx="9144000" cy="0"/>
          </a:xfrm>
          <a:prstGeom prst="rect">
            <a:avLst/>
          </a:prstGeom>
          <a:noFill/>
          <a:ln w="9525">
            <a:noFill/>
            <a:miter lim="800000"/>
            <a:headEnd/>
            <a:tailEnd/>
          </a:ln>
          <a:effectLst/>
        </p:spPr>
        <p:txBody>
          <a:bodyPr>
            <a:spAutoFit/>
          </a:bodyPr>
          <a:lstStyle/>
          <a:p>
            <a:endParaRPr lang="en-US"/>
          </a:p>
        </p:txBody>
      </p:sp>
      <p:graphicFrame>
        <p:nvGraphicFramePr>
          <p:cNvPr id="60417" name="Object 1025"/>
          <p:cNvGraphicFramePr>
            <a:graphicFrameLocks noChangeAspect="1"/>
          </p:cNvGraphicFramePr>
          <p:nvPr/>
        </p:nvGraphicFramePr>
        <p:xfrm>
          <a:off x="1149927" y="3048000"/>
          <a:ext cx="6317673" cy="1828800"/>
        </p:xfrm>
        <a:graphic>
          <a:graphicData uri="http://schemas.openxmlformats.org/presentationml/2006/ole">
            <mc:AlternateContent xmlns:mc="http://schemas.openxmlformats.org/markup-compatibility/2006">
              <mc:Choice xmlns:v="urn:schemas-microsoft-com:vml" Requires="v">
                <p:oleObj name="Equation" r:id="rId4" imgW="3746160" imgH="1447560" progId="Equation.3">
                  <p:embed/>
                </p:oleObj>
              </mc:Choice>
              <mc:Fallback>
                <p:oleObj name="Equation" r:id="rId4" imgW="3746160" imgH="1447560" progId="Equation.3">
                  <p:embed/>
                  <p:pic>
                    <p:nvPicPr>
                      <p:cNvPr id="60417"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927" y="3048000"/>
                        <a:ext cx="6317673"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533400" y="4724400"/>
            <a:ext cx="4014240" cy="430887"/>
          </a:xfrm>
          <a:prstGeom prst="rect">
            <a:avLst/>
          </a:prstGeom>
        </p:spPr>
        <p:txBody>
          <a:bodyPr wrap="none">
            <a:spAutoFit/>
          </a:bodyPr>
          <a:lstStyle/>
          <a:p>
            <a:r>
              <a:rPr lang="en-US" sz="2200" dirty="0">
                <a:cs typeface="Times New Roman" pitchFamily="18" charset="0"/>
              </a:rPr>
              <a:t>Assume  </a:t>
            </a:r>
            <a:r>
              <a:rPr lang="en-US" sz="2200" i="1" dirty="0">
                <a:cs typeface="Times New Roman" pitchFamily="18" charset="0"/>
              </a:rPr>
              <a:t>n</a:t>
            </a:r>
            <a:r>
              <a:rPr lang="en-US" sz="2200" dirty="0">
                <a:cs typeface="Times New Roman" pitchFamily="18" charset="0"/>
              </a:rPr>
              <a:t> = 2</a:t>
            </a:r>
            <a:r>
              <a:rPr lang="en-US" sz="2200" i="1" baseline="30000" dirty="0">
                <a:cs typeface="Times New Roman" pitchFamily="18" charset="0"/>
              </a:rPr>
              <a:t>k</a:t>
            </a:r>
            <a:r>
              <a:rPr lang="en-US" sz="2200" dirty="0">
                <a:cs typeface="Times New Roman" pitchFamily="18" charset="0"/>
              </a:rPr>
              <a:t> for some integer </a:t>
            </a:r>
            <a:r>
              <a:rPr lang="en-US" sz="2200" i="1" dirty="0">
                <a:cs typeface="Times New Roman" pitchFamily="18" charset="0"/>
              </a:rPr>
              <a:t>k</a:t>
            </a:r>
          </a:p>
        </p:txBody>
      </p:sp>
      <p:graphicFrame>
        <p:nvGraphicFramePr>
          <p:cNvPr id="155652" name="Object 4"/>
          <p:cNvGraphicFramePr>
            <a:graphicFrameLocks noChangeAspect="1"/>
          </p:cNvGraphicFramePr>
          <p:nvPr>
            <p:extLst>
              <p:ext uri="{D42A27DB-BD31-4B8C-83A1-F6EECF244321}">
                <p14:modId xmlns:p14="http://schemas.microsoft.com/office/powerpoint/2010/main" val="1913934772"/>
              </p:ext>
            </p:extLst>
          </p:nvPr>
        </p:nvGraphicFramePr>
        <p:xfrm>
          <a:off x="4924720" y="4760932"/>
          <a:ext cx="3733800" cy="1600046"/>
        </p:xfrm>
        <a:graphic>
          <a:graphicData uri="http://schemas.openxmlformats.org/presentationml/2006/ole">
            <mc:AlternateContent xmlns:mc="http://schemas.openxmlformats.org/markup-compatibility/2006">
              <mc:Choice xmlns:v="urn:schemas-microsoft-com:vml" Requires="v">
                <p:oleObj r:id="rId6" imgW="2336800" imgH="1003300" progId="Equation.3">
                  <p:embed/>
                </p:oleObj>
              </mc:Choice>
              <mc:Fallback>
                <p:oleObj r:id="rId6" imgW="2336800" imgH="1003300" progId="Equation.3">
                  <p:embed/>
                  <p:pic>
                    <p:nvPicPr>
                      <p:cNvPr id="15565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4720" y="4760932"/>
                        <a:ext cx="3733800" cy="16000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889C-BB21-4379-B478-0B7EA9C6CEEB}"/>
              </a:ext>
            </a:extLst>
          </p:cNvPr>
          <p:cNvSpPr>
            <a:spLocks noGrp="1"/>
          </p:cNvSpPr>
          <p:nvPr>
            <p:ph type="title"/>
          </p:nvPr>
        </p:nvSpPr>
        <p:spPr>
          <a:xfrm>
            <a:off x="1143000" y="459720"/>
            <a:ext cx="8229240" cy="1144800"/>
          </a:xfrm>
        </p:spPr>
        <p:txBody>
          <a:bodyPr/>
          <a:lstStyle/>
          <a:p>
            <a:r>
              <a:rPr lang="en-US" b="1" dirty="0"/>
              <a:t>When to use Divide &amp; Conquer</a:t>
            </a:r>
          </a:p>
        </p:txBody>
      </p:sp>
      <p:sp>
        <p:nvSpPr>
          <p:cNvPr id="3" name="Content Placeholder 2">
            <a:extLst>
              <a:ext uri="{FF2B5EF4-FFF2-40B4-BE49-F238E27FC236}">
                <a16:creationId xmlns:a16="http://schemas.microsoft.com/office/drawing/2014/main" id="{92F6488C-0ED9-450A-92C5-D99267284E38}"/>
              </a:ext>
            </a:extLst>
          </p:cNvPr>
          <p:cNvSpPr>
            <a:spLocks noGrp="1"/>
          </p:cNvSpPr>
          <p:nvPr>
            <p:ph idx="1"/>
          </p:nvPr>
        </p:nvSpPr>
        <p:spPr/>
        <p:txBody>
          <a:bodyPr/>
          <a:lstStyle/>
          <a:p>
            <a:r>
              <a:rPr lang="en-US" dirty="0"/>
              <a:t>Your problem has a structure that makes it easy to split up</a:t>
            </a:r>
          </a:p>
          <a:p>
            <a:pPr lvl="1"/>
            <a:r>
              <a:rPr lang="en-US" dirty="0"/>
              <a:t>Usually in half, but not always…</a:t>
            </a:r>
          </a:p>
          <a:p>
            <a:pPr lvl="1"/>
            <a:endParaRPr lang="en-US" dirty="0"/>
          </a:p>
          <a:p>
            <a:r>
              <a:rPr lang="en-US" dirty="0"/>
              <a:t>You can split “what you’re looking for” (subarrays, inversions, etc.) into “just in one of the parts” and “split across parts”</a:t>
            </a:r>
          </a:p>
          <a:p>
            <a:endParaRPr lang="en-US" dirty="0"/>
          </a:p>
          <a:p>
            <a:r>
              <a:rPr lang="en-US" dirty="0"/>
              <a:t>The “split” ones can be studied faster than brute force. </a:t>
            </a:r>
          </a:p>
          <a:p>
            <a:endParaRPr lang="en-US" dirty="0"/>
          </a:p>
          <a:p>
            <a:endParaRPr lang="en-US" dirty="0"/>
          </a:p>
        </p:txBody>
      </p:sp>
    </p:spTree>
    <p:extLst>
      <p:ext uri="{BB962C8B-B14F-4D97-AF65-F5344CB8AC3E}">
        <p14:creationId xmlns:p14="http://schemas.microsoft.com/office/powerpoint/2010/main" val="10182223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809E880F-69E3-45EC-8C33-A2A1E3DFD6CC}"/>
              </a:ext>
            </a:extLst>
          </p:cNvPr>
          <p:cNvSpPr>
            <a:spLocks noGrp="1" noChangeArrowheads="1"/>
          </p:cNvSpPr>
          <p:nvPr>
            <p:ph type="title"/>
          </p:nvPr>
        </p:nvSpPr>
        <p:spPr>
          <a:xfrm>
            <a:off x="1371600" y="273600"/>
            <a:ext cx="7314840" cy="1144800"/>
          </a:xfrm>
        </p:spPr>
        <p:txBody>
          <a:bodyPr>
            <a:normAutofit/>
          </a:bodyPr>
          <a:lstStyle/>
          <a:p>
            <a:pPr>
              <a:defRPr/>
            </a:pPr>
            <a:br>
              <a:rPr lang="en-US" altLang="en-US" b="1" dirty="0">
                <a:latin typeface="Arial" pitchFamily="34" charset="0"/>
                <a:cs typeface="Arial" pitchFamily="34" charset="0"/>
              </a:rPr>
            </a:br>
            <a:r>
              <a:rPr lang="en-US" altLang="en-US" b="1" dirty="0">
                <a:latin typeface="Arial" pitchFamily="34" charset="0"/>
                <a:cs typeface="Arial" pitchFamily="34" charset="0"/>
              </a:rPr>
              <a:t>Divide-and-Conquer Examples</a:t>
            </a:r>
            <a:br>
              <a:rPr lang="en-US" altLang="en-US" b="1" dirty="0">
                <a:latin typeface="Arial" pitchFamily="34" charset="0"/>
                <a:cs typeface="Arial" pitchFamily="34" charset="0"/>
              </a:rPr>
            </a:br>
            <a:br>
              <a:rPr lang="en-US" altLang="en-US" b="1" dirty="0"/>
            </a:br>
            <a:endParaRPr lang="en-US" altLang="en-US" b="1" dirty="0"/>
          </a:p>
        </p:txBody>
      </p:sp>
      <p:sp>
        <p:nvSpPr>
          <p:cNvPr id="268291" name="Rectangle 3">
            <a:extLst>
              <a:ext uri="{FF2B5EF4-FFF2-40B4-BE49-F238E27FC236}">
                <a16:creationId xmlns:a16="http://schemas.microsoft.com/office/drawing/2014/main" id="{30722ABC-D5C3-4BC4-9BEA-E895BFA58818}"/>
              </a:ext>
            </a:extLst>
          </p:cNvPr>
          <p:cNvSpPr>
            <a:spLocks noGrp="1" noChangeArrowheads="1"/>
          </p:cNvSpPr>
          <p:nvPr>
            <p:ph idx="1"/>
          </p:nvPr>
        </p:nvSpPr>
        <p:spPr>
          <a:xfrm>
            <a:off x="381000" y="1219200"/>
            <a:ext cx="8001000" cy="4905375"/>
          </a:xfrm>
        </p:spPr>
        <p:txBody>
          <a:bodyPr>
            <a:normAutofit/>
          </a:bodyPr>
          <a:lstStyle/>
          <a:p>
            <a:pPr marL="457200" indent="-457200">
              <a:defRPr/>
            </a:pPr>
            <a:endParaRPr lang="en-US" altLang="en-US" sz="2200" dirty="0"/>
          </a:p>
          <a:p>
            <a:pPr marL="457200" indent="-457200">
              <a:defRPr/>
            </a:pPr>
            <a:r>
              <a:rPr lang="en-US" altLang="en-US" sz="2200" dirty="0">
                <a:latin typeface="Arial" pitchFamily="34" charset="0"/>
                <a:cs typeface="Arial" pitchFamily="34" charset="0"/>
              </a:rPr>
              <a:t>Binary search: decrease-by-half (or degenerate </a:t>
            </a:r>
            <a:r>
              <a:rPr lang="en-US" altLang="en-US" sz="2200" dirty="0" err="1">
                <a:latin typeface="Arial" pitchFamily="34" charset="0"/>
                <a:cs typeface="Arial" pitchFamily="34" charset="0"/>
              </a:rPr>
              <a:t>divide&amp;conq</a:t>
            </a:r>
            <a:r>
              <a:rPr lang="en-US" altLang="en-US" sz="2200" dirty="0"/>
              <a:t>.)</a:t>
            </a:r>
          </a:p>
          <a:p>
            <a:pPr marL="457200" indent="-457200">
              <a:defRPr/>
            </a:pPr>
            <a:endParaRPr lang="en-US" altLang="en-US" sz="2200" dirty="0"/>
          </a:p>
          <a:p>
            <a:pPr marL="457200" indent="-457200">
              <a:defRPr/>
            </a:pPr>
            <a:r>
              <a:rPr lang="en-US" altLang="en-US" sz="2200" dirty="0">
                <a:latin typeface="Arial" pitchFamily="34" charset="0"/>
                <a:cs typeface="Arial" pitchFamily="34" charset="0"/>
              </a:rPr>
              <a:t>Sorting: </a:t>
            </a:r>
            <a:r>
              <a:rPr lang="en-US" altLang="en-US" sz="2200" dirty="0" err="1">
                <a:latin typeface="Arial" pitchFamily="34" charset="0"/>
                <a:cs typeface="Arial" pitchFamily="34" charset="0"/>
              </a:rPr>
              <a:t>Mergesort</a:t>
            </a:r>
            <a:r>
              <a:rPr lang="en-US" altLang="en-US" sz="2200" dirty="0">
                <a:latin typeface="Arial" pitchFamily="34" charset="0"/>
                <a:cs typeface="Arial" pitchFamily="34" charset="0"/>
              </a:rPr>
              <a:t> and Quicksort</a:t>
            </a:r>
          </a:p>
          <a:p>
            <a:pPr marL="457200" indent="-457200">
              <a:defRPr/>
            </a:pPr>
            <a:endParaRPr lang="en-US" altLang="en-US" sz="2200" dirty="0">
              <a:latin typeface="Arial" pitchFamily="34" charset="0"/>
              <a:cs typeface="Arial" pitchFamily="34" charset="0"/>
            </a:endParaRPr>
          </a:p>
          <a:p>
            <a:pPr marL="457200" indent="-457200">
              <a:defRPr/>
            </a:pPr>
            <a:r>
              <a:rPr lang="en-US" altLang="en-US" sz="2200" dirty="0">
                <a:latin typeface="Arial" pitchFamily="34" charset="0"/>
                <a:cs typeface="Arial" pitchFamily="34" charset="0"/>
              </a:rPr>
              <a:t>Binary tree traversals</a:t>
            </a:r>
          </a:p>
          <a:p>
            <a:pPr marL="457200" indent="-457200">
              <a:defRPr/>
            </a:pPr>
            <a:endParaRPr lang="en-US" altLang="en-US" sz="2200" dirty="0">
              <a:latin typeface="Arial" pitchFamily="34" charset="0"/>
              <a:cs typeface="Arial" pitchFamily="34" charset="0"/>
            </a:endParaRPr>
          </a:p>
          <a:p>
            <a:pPr marL="457200" indent="-457200">
              <a:defRPr/>
            </a:pPr>
            <a:r>
              <a:rPr lang="en-US" altLang="en-US" sz="2200" dirty="0">
                <a:latin typeface="Arial" pitchFamily="34" charset="0"/>
                <a:cs typeface="Arial" pitchFamily="34" charset="0"/>
              </a:rPr>
              <a:t>Multiplication of large integers</a:t>
            </a:r>
          </a:p>
          <a:p>
            <a:pPr marL="457200" indent="-457200">
              <a:defRPr/>
            </a:pPr>
            <a:endParaRPr lang="en-US" altLang="en-US" sz="2200" dirty="0">
              <a:latin typeface="Arial" pitchFamily="34" charset="0"/>
              <a:cs typeface="Arial" pitchFamily="34" charset="0"/>
            </a:endParaRPr>
          </a:p>
          <a:p>
            <a:pPr marL="457200" indent="-457200">
              <a:defRPr/>
            </a:pPr>
            <a:r>
              <a:rPr lang="en-US" altLang="en-US" sz="2200" dirty="0">
                <a:latin typeface="Arial" pitchFamily="34" charset="0"/>
                <a:cs typeface="Arial" pitchFamily="34" charset="0"/>
              </a:rPr>
              <a:t>Matrix multiplication: </a:t>
            </a:r>
            <a:r>
              <a:rPr lang="en-US" altLang="en-US" sz="2200" dirty="0" err="1">
                <a:latin typeface="Arial" pitchFamily="34" charset="0"/>
                <a:cs typeface="Arial" pitchFamily="34" charset="0"/>
              </a:rPr>
              <a:t>Strassen’s</a:t>
            </a:r>
            <a:r>
              <a:rPr lang="en-US" altLang="en-US" sz="2200" dirty="0">
                <a:latin typeface="Arial" pitchFamily="34" charset="0"/>
                <a:cs typeface="Arial" pitchFamily="34" charset="0"/>
              </a:rPr>
              <a:t> algorithm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chemeClr val="dk1"/>
              </a:buClr>
              <a:buSzPts val="4400"/>
            </a:pPr>
            <a:r>
              <a:rPr lang="en-US"/>
              <a:t> </a:t>
            </a:r>
            <a:endParaRPr/>
          </a:p>
        </p:txBody>
      </p:sp>
      <p:sp>
        <p:nvSpPr>
          <p:cNvPr id="201" name="Google Shape;20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68</a:t>
            </a:fld>
            <a:endParaRPr/>
          </a:p>
        </p:txBody>
      </p:sp>
      <p:sp>
        <p:nvSpPr>
          <p:cNvPr id="202" name="Google Shape;202;p3"/>
          <p:cNvSpPr txBox="1">
            <a:spLocks noGrp="1"/>
          </p:cNvSpPr>
          <p:nvPr>
            <p:ph type="body" idx="1"/>
          </p:nvPr>
        </p:nvSpPr>
        <p:spPr>
          <a:xfrm>
            <a:off x="685800" y="2114550"/>
            <a:ext cx="7876309" cy="4353791"/>
          </a:xfrm>
          <a:prstGeom prst="rect">
            <a:avLst/>
          </a:prstGeom>
          <a:noFill/>
          <a:ln>
            <a:noFill/>
          </a:ln>
        </p:spPr>
        <p:txBody>
          <a:bodyPr spcFirstLastPara="1" wrap="square" lIns="68569" tIns="34275" rIns="68569" bIns="34275" anchor="t" anchorCtr="0">
            <a:noAutofit/>
          </a:bodyPr>
          <a:lstStyle/>
          <a:p>
            <a:pPr marL="428625" indent="-257175">
              <a:buClr>
                <a:schemeClr val="dk1"/>
              </a:buClr>
              <a:buSzPts val="2400"/>
              <a:buFont typeface="Noto Sans Symbols"/>
              <a:buChar char="⮚"/>
            </a:pPr>
            <a:r>
              <a:rPr lang="en-US" dirty="0"/>
              <a:t>Optimization Problem: Problems with an objective function to either</a:t>
            </a:r>
            <a:endParaRPr/>
          </a:p>
          <a:p>
            <a:pPr marL="771525" lvl="1" indent="-257175">
              <a:spcBef>
                <a:spcPts val="375"/>
              </a:spcBef>
              <a:buClr>
                <a:schemeClr val="dk1"/>
              </a:buClr>
              <a:buSzPts val="2000"/>
              <a:buFont typeface="Noto Sans Symbols"/>
              <a:buChar char="⮚"/>
            </a:pPr>
            <a:r>
              <a:rPr lang="en-US" sz="1500" dirty="0"/>
              <a:t>Maximize some profit</a:t>
            </a:r>
            <a:endParaRPr/>
          </a:p>
          <a:p>
            <a:pPr marL="771525" lvl="1" indent="-257175">
              <a:spcBef>
                <a:spcPts val="375"/>
              </a:spcBef>
              <a:buClr>
                <a:schemeClr val="dk1"/>
              </a:buClr>
              <a:buSzPts val="2000"/>
              <a:buFont typeface="Noto Sans Symbols"/>
              <a:buChar char="⮚"/>
            </a:pPr>
            <a:r>
              <a:rPr lang="en-US" sz="1500" dirty="0"/>
              <a:t>Minimize the cost</a:t>
            </a:r>
            <a:endParaRPr/>
          </a:p>
          <a:p>
            <a:pPr marL="771525" lvl="1" indent="-142875">
              <a:spcBef>
                <a:spcPts val="375"/>
              </a:spcBef>
              <a:buClr>
                <a:schemeClr val="dk1"/>
              </a:buClr>
              <a:buSzPts val="2400"/>
            </a:pPr>
            <a:endParaRPr/>
          </a:p>
          <a:p>
            <a:pPr marL="428625" indent="-257175">
              <a:spcBef>
                <a:spcPts val="750"/>
              </a:spcBef>
              <a:buClr>
                <a:schemeClr val="dk1"/>
              </a:buClr>
              <a:buSzPts val="2400"/>
              <a:buFont typeface="Noto Sans Symbols"/>
              <a:buChar char="⮚"/>
            </a:pPr>
            <a:r>
              <a:rPr lang="en-US" dirty="0"/>
              <a:t>Two techniques for solving optimization problem</a:t>
            </a:r>
            <a:endParaRPr/>
          </a:p>
          <a:p>
            <a:pPr marL="1114425" lvl="2" indent="-257175">
              <a:spcBef>
                <a:spcPts val="375"/>
              </a:spcBef>
              <a:buClr>
                <a:schemeClr val="dk1"/>
              </a:buClr>
              <a:buSzPts val="1800"/>
              <a:buFont typeface="Noto Sans Symbols"/>
              <a:buChar char="⮚"/>
            </a:pPr>
            <a:r>
              <a:rPr lang="en-US" sz="1350" dirty="0"/>
              <a:t>Greedy Approach</a:t>
            </a:r>
            <a:endParaRPr/>
          </a:p>
          <a:p>
            <a:pPr marL="1114425" lvl="2" indent="-257175">
              <a:spcBef>
                <a:spcPts val="375"/>
              </a:spcBef>
              <a:buClr>
                <a:schemeClr val="dk1"/>
              </a:buClr>
              <a:buSzPts val="1800"/>
              <a:buFont typeface="Noto Sans Symbols"/>
              <a:buChar char="⮚"/>
            </a:pPr>
            <a:r>
              <a:rPr lang="en-US" sz="1350" dirty="0"/>
              <a:t>Dynamic Programming</a:t>
            </a:r>
            <a:endParaRPr/>
          </a:p>
          <a:p>
            <a:pPr marL="1114425" lvl="2" indent="-142875">
              <a:spcBef>
                <a:spcPts val="375"/>
              </a:spcBef>
              <a:buClr>
                <a:schemeClr val="dk1"/>
              </a:buClr>
              <a:buSzPts val="2400"/>
            </a:pPr>
            <a:endParaRPr/>
          </a:p>
          <a:p>
            <a:pPr marL="428625" indent="-257175">
              <a:spcBef>
                <a:spcPts val="750"/>
              </a:spcBef>
              <a:buClr>
                <a:schemeClr val="dk1"/>
              </a:buClr>
              <a:buSzPts val="2400"/>
              <a:buFont typeface="Noto Sans Symbols"/>
              <a:buChar char="⮚"/>
            </a:pPr>
            <a:r>
              <a:rPr lang="en-US" dirty="0"/>
              <a:t>Greedy algorithm works in phases. At each phase:</a:t>
            </a:r>
            <a:endParaRPr/>
          </a:p>
          <a:p>
            <a:pPr marL="771525" lvl="1" indent="-257175">
              <a:spcBef>
                <a:spcPts val="375"/>
              </a:spcBef>
              <a:buClr>
                <a:schemeClr val="dk1"/>
              </a:buClr>
              <a:buSzPts val="2000"/>
              <a:buFont typeface="Noto Sans Symbols"/>
              <a:buChar char="⮚"/>
            </a:pPr>
            <a:r>
              <a:rPr lang="en-US" sz="1500" dirty="0"/>
              <a:t>You take the best you can get right now, without regard for future consequences</a:t>
            </a:r>
            <a:endParaRPr/>
          </a:p>
          <a:p>
            <a:pPr marL="771525" lvl="1" indent="-257175">
              <a:spcBef>
                <a:spcPts val="375"/>
              </a:spcBef>
              <a:buClr>
                <a:schemeClr val="dk1"/>
              </a:buClr>
              <a:buSzPts val="2000"/>
              <a:buFont typeface="Noto Sans Symbols"/>
              <a:buChar char="⮚"/>
            </a:pPr>
            <a:r>
              <a:rPr lang="en-US" sz="1500" dirty="0"/>
              <a:t>You hope that by choosing a local optimum at each step, you will end up at a global optimum</a:t>
            </a:r>
            <a:endParaRPr/>
          </a:p>
          <a:p>
            <a:pPr marL="428625" indent="-142875">
              <a:spcBef>
                <a:spcPts val="750"/>
              </a:spcBef>
              <a:buClr>
                <a:schemeClr val="dk1"/>
              </a:buClr>
              <a:buSzPts val="2400"/>
            </a:pPr>
            <a:endParaRPr/>
          </a:p>
        </p:txBody>
      </p:sp>
      <p:sp>
        <p:nvSpPr>
          <p:cNvPr id="203" name="Google Shape;203;p3"/>
          <p:cNvSpPr/>
          <p:nvPr/>
        </p:nvSpPr>
        <p:spPr>
          <a:xfrm>
            <a:off x="1302841" y="1224238"/>
            <a:ext cx="6516912" cy="530884"/>
          </a:xfrm>
          <a:prstGeom prst="rect">
            <a:avLst/>
          </a:prstGeom>
          <a:noFill/>
          <a:ln>
            <a:noFill/>
          </a:ln>
        </p:spPr>
        <p:txBody>
          <a:bodyPr spcFirstLastPara="1" wrap="square" lIns="68569" tIns="34275" rIns="68569" bIns="34275" anchor="t" anchorCtr="0">
            <a:spAutoFit/>
          </a:bodyPr>
          <a:lstStyle/>
          <a:p>
            <a:pPr algn="ctr"/>
            <a:r>
              <a:rPr lang="en-US" sz="3000" b="1" dirty="0">
                <a:solidFill>
                  <a:srgbClr val="FF0000"/>
                </a:solidFill>
                <a:latin typeface="Bookman Old Style"/>
                <a:ea typeface="Bookman Old Style"/>
                <a:cs typeface="Bookman Old Style"/>
                <a:sym typeface="Bookman Old Style"/>
              </a:rPr>
              <a:t>Greedy Approach</a:t>
            </a:r>
            <a:endParaRPr sz="3000" dirty="0">
              <a:solidFill>
                <a:srgbClr val="FF0000"/>
              </a:solidFill>
              <a:latin typeface="Bookman Old Style"/>
              <a:ea typeface="Bookman Old Style"/>
              <a:cs typeface="Bookman Old Style"/>
              <a:sym typeface="Bookman Old Style"/>
            </a:endParaRPr>
          </a:p>
        </p:txBody>
      </p:sp>
      <p:pic>
        <p:nvPicPr>
          <p:cNvPr id="204" name="Google Shape;204;p3" descr="C:\Users\HP 250 G5\Desktop\wn.png"/>
          <p:cNvPicPr preferRelativeResize="0"/>
          <p:nvPr/>
        </p:nvPicPr>
        <p:blipFill rotWithShape="1">
          <a:blip r:embed="rId3">
            <a:alphaModFix/>
          </a:blip>
          <a:srcRect/>
          <a:stretch/>
        </p:blipFill>
        <p:spPr>
          <a:xfrm>
            <a:off x="7819753" y="856217"/>
            <a:ext cx="1322634" cy="470858"/>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1066800" y="273600"/>
            <a:ext cx="7619640" cy="1144800"/>
          </a:xfrm>
          <a:noFill/>
          <a:ln/>
        </p:spPr>
        <p:txBody>
          <a:bodyPr spcFirstLastPara="1" wrap="square" lIns="67866" tIns="33338" rIns="67866" bIns="33338" anchor="ctr" anchorCtr="0">
            <a:noAutofit/>
          </a:bodyPr>
          <a:lstStyle/>
          <a:p>
            <a:r>
              <a:rPr lang="en-US" b="1" dirty="0"/>
              <a:t>Example: Counting Money</a:t>
            </a:r>
          </a:p>
        </p:txBody>
      </p:sp>
      <p:sp>
        <p:nvSpPr>
          <p:cNvPr id="8197" name="Rectangle 5"/>
          <p:cNvSpPr>
            <a:spLocks noGrp="1" noChangeArrowheads="1"/>
          </p:cNvSpPr>
          <p:nvPr>
            <p:ph idx="1"/>
          </p:nvPr>
        </p:nvSpPr>
        <p:spPr>
          <a:xfrm>
            <a:off x="628650" y="1418400"/>
            <a:ext cx="7886700" cy="4906199"/>
          </a:xfrm>
          <a:noFill/>
          <a:ln/>
        </p:spPr>
        <p:txBody>
          <a:bodyPr spcFirstLastPara="1" wrap="square" lIns="67866" tIns="33338" rIns="67866" bIns="33338" anchor="t" anchorCtr="0">
            <a:normAutofit fontScale="92500"/>
          </a:bodyPr>
          <a:lstStyle/>
          <a:p>
            <a:pPr>
              <a:lnSpc>
                <a:spcPct val="150000"/>
              </a:lnSpc>
            </a:pPr>
            <a:r>
              <a:rPr lang="en-US" dirty="0">
                <a:solidFill>
                  <a:schemeClr val="tx1"/>
                </a:solidFill>
              </a:rPr>
              <a:t>Suppose you want to count out a certain amount of money, using the fewest possible currency notes and coins</a:t>
            </a:r>
          </a:p>
          <a:p>
            <a:pPr>
              <a:lnSpc>
                <a:spcPct val="150000"/>
              </a:lnSpc>
            </a:pPr>
            <a:r>
              <a:rPr lang="en-US" dirty="0">
                <a:solidFill>
                  <a:schemeClr val="tx1"/>
                </a:solidFill>
              </a:rPr>
              <a:t>A greedy algorithm to do this would be:</a:t>
            </a:r>
            <a:br>
              <a:rPr lang="en-US" dirty="0">
                <a:solidFill>
                  <a:schemeClr val="tx1"/>
                </a:solidFill>
              </a:rPr>
            </a:br>
            <a:r>
              <a:rPr lang="en-US" dirty="0">
                <a:solidFill>
                  <a:schemeClr val="tx1"/>
                </a:solidFill>
              </a:rPr>
              <a:t>At each step, take the largest possible bill or coin that does not overshoot</a:t>
            </a:r>
          </a:p>
          <a:p>
            <a:pPr lvl="1">
              <a:lnSpc>
                <a:spcPct val="150000"/>
              </a:lnSpc>
            </a:pPr>
            <a:r>
              <a:rPr lang="en-US" dirty="0">
                <a:solidFill>
                  <a:schemeClr val="tx1"/>
                </a:solidFill>
              </a:rPr>
              <a:t>Example: There is Rs 5, 1, .25, .10 and .001 unlimited currency. How to make Rs 6.39 with minimum currency notes/coins</a:t>
            </a:r>
          </a:p>
          <a:p>
            <a:pPr lvl="1">
              <a:lnSpc>
                <a:spcPct val="150000"/>
              </a:lnSpc>
            </a:pPr>
            <a:r>
              <a:rPr lang="en-US" dirty="0">
                <a:solidFill>
                  <a:schemeClr val="tx1"/>
                </a:solidFill>
              </a:rPr>
              <a:t>To make Rs 6.39, you can choose:</a:t>
            </a:r>
          </a:p>
          <a:p>
            <a:pPr lvl="2">
              <a:lnSpc>
                <a:spcPct val="150000"/>
              </a:lnSpc>
            </a:pPr>
            <a:r>
              <a:rPr lang="en-US" dirty="0">
                <a:solidFill>
                  <a:schemeClr val="tx1"/>
                </a:solidFill>
              </a:rPr>
              <a:t>a Rs 5 </a:t>
            </a:r>
          </a:p>
          <a:p>
            <a:pPr lvl="2">
              <a:lnSpc>
                <a:spcPct val="150000"/>
              </a:lnSpc>
            </a:pPr>
            <a:r>
              <a:rPr lang="en-US" dirty="0">
                <a:solidFill>
                  <a:schemeClr val="tx1"/>
                </a:solidFill>
              </a:rPr>
              <a:t>a Rs1 bill, to make Rs 6</a:t>
            </a:r>
          </a:p>
          <a:p>
            <a:pPr lvl="2">
              <a:lnSpc>
                <a:spcPct val="150000"/>
              </a:lnSpc>
            </a:pPr>
            <a:r>
              <a:rPr lang="en-US" dirty="0">
                <a:solidFill>
                  <a:schemeClr val="tx1"/>
                </a:solidFill>
              </a:rPr>
              <a:t>a 25p coin, to make Rs 6.25</a:t>
            </a:r>
          </a:p>
          <a:p>
            <a:pPr lvl="2">
              <a:lnSpc>
                <a:spcPct val="150000"/>
              </a:lnSpc>
            </a:pPr>
            <a:r>
              <a:rPr lang="en-US" dirty="0">
                <a:solidFill>
                  <a:schemeClr val="tx1"/>
                </a:solidFill>
              </a:rPr>
              <a:t>a 10p coin, to make Rs 6.35</a:t>
            </a:r>
          </a:p>
          <a:p>
            <a:pPr lvl="2">
              <a:lnSpc>
                <a:spcPct val="150000"/>
              </a:lnSpc>
            </a:pPr>
            <a:r>
              <a:rPr lang="en-US" dirty="0">
                <a:solidFill>
                  <a:schemeClr val="tx1"/>
                </a:solidFill>
              </a:rPr>
              <a:t>four 1p coins, to make Rs 6.39</a:t>
            </a:r>
          </a:p>
        </p:txBody>
      </p:sp>
      <p:sp>
        <p:nvSpPr>
          <p:cNvPr id="8194" name="Rectangle 2"/>
          <p:cNvSpPr>
            <a:spLocks noChangeArrowheads="1"/>
          </p:cNvSpPr>
          <p:nvPr/>
        </p:nvSpPr>
        <p:spPr bwMode="auto">
          <a:xfrm>
            <a:off x="685800" y="5543550"/>
            <a:ext cx="1905000" cy="342900"/>
          </a:xfrm>
          <a:prstGeom prst="rect">
            <a:avLst/>
          </a:prstGeom>
          <a:noFill/>
          <a:ln w="12700">
            <a:noFill/>
            <a:miter lim="800000"/>
            <a:headEnd/>
            <a:tailEnd/>
          </a:ln>
          <a:effectLst/>
        </p:spPr>
        <p:txBody>
          <a:bodyPr wrap="none" anchor="ctr"/>
          <a:lstStyle/>
          <a:p>
            <a:endParaRPr lang="en-US" sz="1050"/>
          </a:p>
        </p:txBody>
      </p:sp>
      <p:sp>
        <p:nvSpPr>
          <p:cNvPr id="8195" name="Rectangle 3"/>
          <p:cNvSpPr>
            <a:spLocks noChangeArrowheads="1"/>
          </p:cNvSpPr>
          <p:nvPr/>
        </p:nvSpPr>
        <p:spPr bwMode="auto">
          <a:xfrm>
            <a:off x="3124200" y="5543550"/>
            <a:ext cx="2895600" cy="342900"/>
          </a:xfrm>
          <a:prstGeom prst="rect">
            <a:avLst/>
          </a:prstGeom>
          <a:noFill/>
          <a:ln w="12700">
            <a:noFill/>
            <a:miter lim="800000"/>
            <a:headEnd/>
            <a:tailEnd/>
          </a:ln>
          <a:effectLst/>
        </p:spPr>
        <p:txBody>
          <a:bodyPr wrap="none" anchor="ctr"/>
          <a:lstStyle/>
          <a:p>
            <a:endParaRPr lang="en-US" sz="105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758F98F1-7FDB-46E6-80C4-3BA6CA2BA076}"/>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7</a:t>
            </a:fld>
            <a:endParaRPr lang="en-US" altLang="en-US"/>
          </a:p>
        </p:txBody>
      </p:sp>
      <p:sp>
        <p:nvSpPr>
          <p:cNvPr id="966658" name="Rectangle 2">
            <a:extLst>
              <a:ext uri="{FF2B5EF4-FFF2-40B4-BE49-F238E27FC236}">
                <a16:creationId xmlns:a16="http://schemas.microsoft.com/office/drawing/2014/main" id="{B7051304-85D9-43A3-9B83-B22A470DCF02}"/>
              </a:ext>
            </a:extLst>
          </p:cNvPr>
          <p:cNvSpPr>
            <a:spLocks noGrp="1" noChangeArrowheads="1"/>
          </p:cNvSpPr>
          <p:nvPr>
            <p:ph type="title"/>
          </p:nvPr>
        </p:nvSpPr>
        <p:spPr>
          <a:xfrm>
            <a:off x="1295400" y="472289"/>
            <a:ext cx="7238640" cy="1144800"/>
          </a:xfrm>
        </p:spPr>
        <p:txBody>
          <a:bodyPr/>
          <a:lstStyle/>
          <a:p>
            <a:r>
              <a:rPr lang="en-US" altLang="en-US" sz="2200" b="1" dirty="0"/>
              <a:t>Why should we care?</a:t>
            </a:r>
          </a:p>
        </p:txBody>
      </p:sp>
      <p:sp>
        <p:nvSpPr>
          <p:cNvPr id="966659" name="Rectangle 3">
            <a:extLst>
              <a:ext uri="{FF2B5EF4-FFF2-40B4-BE49-F238E27FC236}">
                <a16:creationId xmlns:a16="http://schemas.microsoft.com/office/drawing/2014/main" id="{C93D8CBC-B128-4750-AA45-3208CD839D4A}"/>
              </a:ext>
            </a:extLst>
          </p:cNvPr>
          <p:cNvSpPr>
            <a:spLocks noGrp="1" noChangeArrowheads="1"/>
          </p:cNvSpPr>
          <p:nvPr>
            <p:ph type="body" idx="1"/>
          </p:nvPr>
        </p:nvSpPr>
        <p:spPr/>
        <p:txBody>
          <a:bodyPr/>
          <a:lstStyle/>
          <a:p>
            <a:r>
              <a:rPr lang="en-US" altLang="en-US" dirty="0"/>
              <a:t>Knowing that they are hard lets you stop beating your head against a wall trying to solve them…</a:t>
            </a:r>
          </a:p>
          <a:p>
            <a:endParaRPr lang="en-US" altLang="en-US" dirty="0"/>
          </a:p>
          <a:p>
            <a:pPr lvl="1"/>
            <a:r>
              <a:rPr lang="en-US" altLang="en-US" b="1" dirty="0"/>
              <a:t>Use a heuristic:</a:t>
            </a:r>
            <a:r>
              <a:rPr lang="en-US" altLang="en-US" dirty="0"/>
              <a:t> come up with a method for solving a reasonable fraction of the common cases.</a:t>
            </a:r>
          </a:p>
          <a:p>
            <a:pPr lvl="1"/>
            <a:endParaRPr lang="en-US" altLang="en-US" dirty="0"/>
          </a:p>
          <a:p>
            <a:pPr lvl="1"/>
            <a:r>
              <a:rPr lang="en-US" altLang="en-US" b="1" dirty="0"/>
              <a:t>Solve approximately:</a:t>
            </a:r>
            <a:r>
              <a:rPr lang="en-US" altLang="en-US" dirty="0"/>
              <a:t> come up with a solution that you can prove that is close to right.</a:t>
            </a:r>
          </a:p>
          <a:p>
            <a:pPr lvl="1"/>
            <a:endParaRPr lang="en-US" altLang="en-US" dirty="0"/>
          </a:p>
          <a:p>
            <a:pPr lvl="1"/>
            <a:r>
              <a:rPr lang="en-US" altLang="en-US" b="1" dirty="0"/>
              <a:t>Use an exponential time solution:</a:t>
            </a:r>
            <a:r>
              <a:rPr lang="en-US" altLang="en-US" dirty="0"/>
              <a:t> if you really have to solve the problem exactly and stop worrying about finding a better solution.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1066800" y="455400"/>
            <a:ext cx="7619640" cy="1144800"/>
          </a:xfrm>
          <a:noFill/>
          <a:ln/>
        </p:spPr>
        <p:txBody>
          <a:bodyPr spcFirstLastPara="1" wrap="square" lIns="67866" tIns="33338" rIns="67866" bIns="33338" anchor="ctr" anchorCtr="0">
            <a:noAutofit/>
          </a:bodyPr>
          <a:lstStyle/>
          <a:p>
            <a:r>
              <a:rPr lang="en-US" b="1" dirty="0">
                <a:solidFill>
                  <a:srgbClr val="FF0000"/>
                </a:solidFill>
              </a:rPr>
              <a:t>Greedy Algorithm Failure </a:t>
            </a:r>
          </a:p>
        </p:txBody>
      </p:sp>
      <p:sp>
        <p:nvSpPr>
          <p:cNvPr id="10245" name="Rectangle 5"/>
          <p:cNvSpPr>
            <a:spLocks noGrp="1" noChangeArrowheads="1"/>
          </p:cNvSpPr>
          <p:nvPr>
            <p:ph idx="1"/>
          </p:nvPr>
        </p:nvSpPr>
        <p:spPr>
          <a:xfrm>
            <a:off x="628650" y="2093767"/>
            <a:ext cx="7886700" cy="3792683"/>
          </a:xfrm>
          <a:noFill/>
          <a:ln/>
        </p:spPr>
        <p:txBody>
          <a:bodyPr spcFirstLastPara="1" wrap="square" lIns="67866" tIns="33338" rIns="67866" bIns="33338" anchor="t" anchorCtr="0">
            <a:normAutofit/>
          </a:bodyPr>
          <a:lstStyle/>
          <a:p>
            <a:pPr>
              <a:lnSpc>
                <a:spcPct val="90000"/>
              </a:lnSpc>
            </a:pPr>
            <a:r>
              <a:rPr lang="en-US" dirty="0">
                <a:solidFill>
                  <a:schemeClr val="tx1"/>
                </a:solidFill>
              </a:rPr>
              <a:t>In some (fictional) monetary system, “</a:t>
            </a:r>
            <a:r>
              <a:rPr lang="en-US" dirty="0" err="1">
                <a:solidFill>
                  <a:schemeClr val="tx1"/>
                </a:solidFill>
              </a:rPr>
              <a:t>krons</a:t>
            </a:r>
            <a:r>
              <a:rPr lang="en-US" dirty="0">
                <a:solidFill>
                  <a:schemeClr val="tx1"/>
                </a:solidFill>
              </a:rPr>
              <a:t>” come in </a:t>
            </a:r>
            <a:r>
              <a:rPr lang="en-US" dirty="0">
                <a:solidFill>
                  <a:schemeClr val="tx1"/>
                </a:solidFill>
                <a:latin typeface="Trebuchet MS" pitchFamily="34" charset="0"/>
              </a:rPr>
              <a:t>1</a:t>
            </a:r>
            <a:r>
              <a:rPr lang="en-US" dirty="0">
                <a:solidFill>
                  <a:schemeClr val="tx1"/>
                </a:solidFill>
              </a:rPr>
              <a:t> </a:t>
            </a:r>
            <a:r>
              <a:rPr lang="en-US" dirty="0" err="1">
                <a:solidFill>
                  <a:schemeClr val="tx1"/>
                </a:solidFill>
              </a:rPr>
              <a:t>kron</a:t>
            </a:r>
            <a:r>
              <a:rPr lang="en-US" dirty="0">
                <a:solidFill>
                  <a:schemeClr val="tx1"/>
                </a:solidFill>
              </a:rPr>
              <a:t>, </a:t>
            </a:r>
            <a:r>
              <a:rPr lang="en-US" dirty="0">
                <a:solidFill>
                  <a:schemeClr val="tx1"/>
                </a:solidFill>
                <a:latin typeface="Trebuchet MS" pitchFamily="34" charset="0"/>
              </a:rPr>
              <a:t>7</a:t>
            </a:r>
            <a:r>
              <a:rPr lang="en-US" dirty="0">
                <a:solidFill>
                  <a:schemeClr val="tx1"/>
                </a:solidFill>
              </a:rPr>
              <a:t> </a:t>
            </a:r>
            <a:r>
              <a:rPr lang="en-US" dirty="0" err="1">
                <a:solidFill>
                  <a:schemeClr val="tx1"/>
                </a:solidFill>
              </a:rPr>
              <a:t>kron</a:t>
            </a:r>
            <a:r>
              <a:rPr lang="en-US" dirty="0">
                <a:solidFill>
                  <a:schemeClr val="tx1"/>
                </a:solidFill>
              </a:rPr>
              <a:t>, and </a:t>
            </a:r>
            <a:r>
              <a:rPr lang="en-US" dirty="0">
                <a:solidFill>
                  <a:schemeClr val="tx1"/>
                </a:solidFill>
                <a:latin typeface="Trebuchet MS" pitchFamily="34" charset="0"/>
              </a:rPr>
              <a:t>10</a:t>
            </a:r>
            <a:r>
              <a:rPr lang="en-US" dirty="0">
                <a:solidFill>
                  <a:schemeClr val="tx1"/>
                </a:solidFill>
              </a:rPr>
              <a:t> </a:t>
            </a:r>
            <a:r>
              <a:rPr lang="en-US" dirty="0" err="1">
                <a:solidFill>
                  <a:schemeClr val="tx1"/>
                </a:solidFill>
              </a:rPr>
              <a:t>kron</a:t>
            </a:r>
            <a:r>
              <a:rPr lang="en-US" dirty="0">
                <a:solidFill>
                  <a:schemeClr val="tx1"/>
                </a:solidFill>
              </a:rPr>
              <a:t> coins</a:t>
            </a:r>
          </a:p>
          <a:p>
            <a:pPr>
              <a:lnSpc>
                <a:spcPct val="90000"/>
              </a:lnSpc>
            </a:pPr>
            <a:endParaRPr lang="en-US" dirty="0">
              <a:solidFill>
                <a:schemeClr val="tx1"/>
              </a:solidFill>
            </a:endParaRPr>
          </a:p>
          <a:p>
            <a:pPr>
              <a:lnSpc>
                <a:spcPct val="90000"/>
              </a:lnSpc>
            </a:pPr>
            <a:r>
              <a:rPr lang="en-US" dirty="0">
                <a:solidFill>
                  <a:schemeClr val="tx1"/>
                </a:solidFill>
              </a:rPr>
              <a:t>Using a greedy algorithm to count out 15 </a:t>
            </a:r>
            <a:r>
              <a:rPr lang="en-US" dirty="0" err="1">
                <a:solidFill>
                  <a:schemeClr val="tx1"/>
                </a:solidFill>
              </a:rPr>
              <a:t>krons</a:t>
            </a:r>
            <a:r>
              <a:rPr lang="en-US" dirty="0">
                <a:solidFill>
                  <a:schemeClr val="tx1"/>
                </a:solidFill>
              </a:rPr>
              <a:t>, you would get</a:t>
            </a:r>
          </a:p>
          <a:p>
            <a:pPr lvl="1">
              <a:lnSpc>
                <a:spcPct val="90000"/>
              </a:lnSpc>
            </a:pPr>
            <a:r>
              <a:rPr lang="en-US" dirty="0">
                <a:solidFill>
                  <a:schemeClr val="tx1"/>
                </a:solidFill>
              </a:rPr>
              <a:t>A 10 </a:t>
            </a:r>
            <a:r>
              <a:rPr lang="en-US" dirty="0" err="1">
                <a:solidFill>
                  <a:schemeClr val="tx1"/>
                </a:solidFill>
              </a:rPr>
              <a:t>kron</a:t>
            </a:r>
            <a:r>
              <a:rPr lang="en-US" dirty="0">
                <a:solidFill>
                  <a:schemeClr val="tx1"/>
                </a:solidFill>
              </a:rPr>
              <a:t> piece</a:t>
            </a:r>
          </a:p>
          <a:p>
            <a:pPr lvl="1">
              <a:lnSpc>
                <a:spcPct val="90000"/>
              </a:lnSpc>
            </a:pPr>
            <a:r>
              <a:rPr lang="en-US" dirty="0">
                <a:solidFill>
                  <a:schemeClr val="tx1"/>
                </a:solidFill>
              </a:rPr>
              <a:t>Five 1 </a:t>
            </a:r>
            <a:r>
              <a:rPr lang="en-US" dirty="0" err="1">
                <a:solidFill>
                  <a:schemeClr val="tx1"/>
                </a:solidFill>
              </a:rPr>
              <a:t>kron</a:t>
            </a:r>
            <a:r>
              <a:rPr lang="en-US" dirty="0">
                <a:solidFill>
                  <a:schemeClr val="tx1"/>
                </a:solidFill>
              </a:rPr>
              <a:t> pieces, for a total of 15 </a:t>
            </a:r>
            <a:r>
              <a:rPr lang="en-US" dirty="0" err="1">
                <a:solidFill>
                  <a:schemeClr val="tx1"/>
                </a:solidFill>
              </a:rPr>
              <a:t>krons</a:t>
            </a:r>
            <a:endParaRPr lang="en-US" dirty="0">
              <a:solidFill>
                <a:schemeClr val="tx1"/>
              </a:solidFill>
            </a:endParaRPr>
          </a:p>
          <a:p>
            <a:pPr lvl="1">
              <a:lnSpc>
                <a:spcPct val="90000"/>
              </a:lnSpc>
            </a:pPr>
            <a:r>
              <a:rPr lang="en-US" b="1" dirty="0">
                <a:solidFill>
                  <a:schemeClr val="tx1"/>
                </a:solidFill>
              </a:rPr>
              <a:t>This requires six coins</a:t>
            </a:r>
          </a:p>
          <a:p>
            <a:pPr>
              <a:lnSpc>
                <a:spcPct val="90000"/>
              </a:lnSpc>
            </a:pPr>
            <a:endParaRPr lang="en-US" dirty="0">
              <a:solidFill>
                <a:schemeClr val="tx1"/>
              </a:solidFill>
            </a:endParaRPr>
          </a:p>
          <a:p>
            <a:pPr>
              <a:lnSpc>
                <a:spcPct val="90000"/>
              </a:lnSpc>
            </a:pPr>
            <a:endParaRPr lang="en-US" dirty="0">
              <a:solidFill>
                <a:schemeClr val="tx1"/>
              </a:solidFill>
            </a:endParaRPr>
          </a:p>
          <a:p>
            <a:pPr>
              <a:lnSpc>
                <a:spcPct val="90000"/>
              </a:lnSpc>
            </a:pPr>
            <a:r>
              <a:rPr lang="en-US" dirty="0">
                <a:solidFill>
                  <a:schemeClr val="tx1"/>
                </a:solidFill>
              </a:rPr>
              <a:t>A better solution would be to use two 7 </a:t>
            </a:r>
            <a:r>
              <a:rPr lang="en-US" dirty="0" err="1">
                <a:solidFill>
                  <a:schemeClr val="tx1"/>
                </a:solidFill>
              </a:rPr>
              <a:t>kron</a:t>
            </a:r>
            <a:r>
              <a:rPr lang="en-US" dirty="0">
                <a:solidFill>
                  <a:schemeClr val="tx1"/>
                </a:solidFill>
              </a:rPr>
              <a:t> pieces and one 1 </a:t>
            </a:r>
            <a:r>
              <a:rPr lang="en-US" dirty="0" err="1">
                <a:solidFill>
                  <a:schemeClr val="tx1"/>
                </a:solidFill>
              </a:rPr>
              <a:t>kron</a:t>
            </a:r>
            <a:r>
              <a:rPr lang="en-US" dirty="0">
                <a:solidFill>
                  <a:schemeClr val="tx1"/>
                </a:solidFill>
              </a:rPr>
              <a:t> piece</a:t>
            </a:r>
          </a:p>
          <a:p>
            <a:pPr lvl="1">
              <a:lnSpc>
                <a:spcPct val="90000"/>
              </a:lnSpc>
            </a:pPr>
            <a:r>
              <a:rPr lang="en-US" b="1" dirty="0">
                <a:solidFill>
                  <a:schemeClr val="tx1"/>
                </a:solidFill>
              </a:rPr>
              <a:t>This only requires three coins</a:t>
            </a:r>
          </a:p>
          <a:p>
            <a:pPr>
              <a:lnSpc>
                <a:spcPct val="90000"/>
              </a:lnSpc>
            </a:pPr>
            <a:endParaRPr lang="en-US" dirty="0">
              <a:solidFill>
                <a:schemeClr val="tx1"/>
              </a:solidFill>
            </a:endParaRPr>
          </a:p>
          <a:p>
            <a:pPr>
              <a:lnSpc>
                <a:spcPct val="90000"/>
              </a:lnSpc>
            </a:pPr>
            <a:r>
              <a:rPr lang="en-US" dirty="0">
                <a:solidFill>
                  <a:schemeClr val="tx1"/>
                </a:solidFill>
              </a:rPr>
              <a:t>The greedy algorithm results in a solution, but not in an optimal solution</a:t>
            </a:r>
          </a:p>
        </p:txBody>
      </p:sp>
      <p:sp>
        <p:nvSpPr>
          <p:cNvPr id="10242" name="Rectangle 2"/>
          <p:cNvSpPr>
            <a:spLocks noChangeArrowheads="1"/>
          </p:cNvSpPr>
          <p:nvPr/>
        </p:nvSpPr>
        <p:spPr bwMode="auto">
          <a:xfrm>
            <a:off x="685800" y="5543550"/>
            <a:ext cx="1905000" cy="342900"/>
          </a:xfrm>
          <a:prstGeom prst="rect">
            <a:avLst/>
          </a:prstGeom>
          <a:noFill/>
          <a:ln w="12700">
            <a:noFill/>
            <a:miter lim="800000"/>
            <a:headEnd/>
            <a:tailEnd/>
          </a:ln>
          <a:effectLst/>
        </p:spPr>
        <p:txBody>
          <a:bodyPr wrap="none" anchor="ctr"/>
          <a:lstStyle/>
          <a:p>
            <a:endParaRPr lang="en-US" sz="1050"/>
          </a:p>
        </p:txBody>
      </p:sp>
      <p:sp>
        <p:nvSpPr>
          <p:cNvPr id="10243" name="Rectangle 3"/>
          <p:cNvSpPr>
            <a:spLocks noChangeArrowheads="1"/>
          </p:cNvSpPr>
          <p:nvPr/>
        </p:nvSpPr>
        <p:spPr bwMode="auto">
          <a:xfrm>
            <a:off x="3124200" y="5543550"/>
            <a:ext cx="2895600" cy="342900"/>
          </a:xfrm>
          <a:prstGeom prst="rect">
            <a:avLst/>
          </a:prstGeom>
          <a:noFill/>
          <a:ln w="12700">
            <a:noFill/>
            <a:miter lim="800000"/>
            <a:headEnd/>
            <a:tailEnd/>
          </a:ln>
          <a:effectLst/>
        </p:spPr>
        <p:txBody>
          <a:bodyPr wrap="none" anchor="ctr"/>
          <a:lstStyle/>
          <a:p>
            <a:endParaRPr lang="en-US" sz="1050"/>
          </a:p>
        </p:txBody>
      </p:sp>
    </p:spTree>
    <p:extLst>
      <p:ext uri="{BB962C8B-B14F-4D97-AF65-F5344CB8AC3E}">
        <p14:creationId xmlns:p14="http://schemas.microsoft.com/office/powerpoint/2010/main" val="103667847"/>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6"/>
          <p:cNvSpPr txBox="1">
            <a:spLocks noGrp="1"/>
          </p:cNvSpPr>
          <p:nvPr>
            <p:ph type="title"/>
          </p:nvPr>
        </p:nvSpPr>
        <p:spPr>
          <a:xfrm>
            <a:off x="990600" y="609600"/>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4000"/>
            </a:pPr>
            <a:r>
              <a:rPr lang="en-US" sz="3000" b="1" dirty="0">
                <a:solidFill>
                  <a:srgbClr val="FF0000"/>
                </a:solidFill>
                <a:latin typeface="Bookman Old Style"/>
                <a:ea typeface="Bookman Old Style"/>
                <a:cs typeface="Bookman Old Style"/>
                <a:sym typeface="Bookman Old Style"/>
              </a:rPr>
              <a:t>APPLICATIONS</a:t>
            </a:r>
            <a:endParaRPr dirty="0"/>
          </a:p>
        </p:txBody>
      </p:sp>
      <p:sp>
        <p:nvSpPr>
          <p:cNvPr id="224" name="Google Shape;224;p6"/>
          <p:cNvSpPr txBox="1">
            <a:spLocks noGrp="1"/>
          </p:cNvSpPr>
          <p:nvPr>
            <p:ph type="body" idx="1"/>
          </p:nvPr>
        </p:nvSpPr>
        <p:spPr>
          <a:xfrm>
            <a:off x="628650" y="1927514"/>
            <a:ext cx="7886700" cy="3562459"/>
          </a:xfrm>
          <a:prstGeom prst="rect">
            <a:avLst/>
          </a:prstGeom>
          <a:noFill/>
          <a:ln>
            <a:noFill/>
          </a:ln>
        </p:spPr>
        <p:txBody>
          <a:bodyPr spcFirstLastPara="1" wrap="square" lIns="68569" tIns="34275" rIns="68569" bIns="34275" anchor="t" anchorCtr="0">
            <a:normAutofit fontScale="92500" lnSpcReduction="10000"/>
          </a:bodyPr>
          <a:lstStyle/>
          <a:p>
            <a:pPr marL="171450" indent="-171450">
              <a:lnSpc>
                <a:spcPct val="90000"/>
              </a:lnSpc>
              <a:buClr>
                <a:schemeClr val="dk1"/>
              </a:buClr>
              <a:buSzPts val="2800"/>
              <a:buFont typeface="Noto Sans Symbols"/>
              <a:buChar char="⮚"/>
            </a:pPr>
            <a:r>
              <a:rPr lang="en-US"/>
              <a:t>Standard Greedy Algorithms :</a:t>
            </a:r>
            <a:endParaRPr/>
          </a:p>
          <a:p>
            <a:pPr marL="857250" lvl="2" indent="-171450">
              <a:lnSpc>
                <a:spcPct val="90000"/>
              </a:lnSpc>
              <a:spcBef>
                <a:spcPts val="375"/>
              </a:spcBef>
              <a:buClr>
                <a:schemeClr val="dk1"/>
              </a:buClr>
              <a:buSzPts val="2000"/>
              <a:buFont typeface="Noto Sans Symbols"/>
              <a:buChar char="⮚"/>
            </a:pPr>
            <a:r>
              <a:rPr lang="en-US"/>
              <a:t>Activity Selection Problem</a:t>
            </a:r>
            <a:endParaRPr/>
          </a:p>
          <a:p>
            <a:pPr marL="857250" lvl="2" indent="-171450">
              <a:lnSpc>
                <a:spcPct val="90000"/>
              </a:lnSpc>
              <a:spcBef>
                <a:spcPts val="375"/>
              </a:spcBef>
              <a:buClr>
                <a:schemeClr val="dk1"/>
              </a:buClr>
              <a:buSzPts val="2000"/>
              <a:buFont typeface="Noto Sans Symbols"/>
              <a:buChar char="⮚"/>
            </a:pPr>
            <a:r>
              <a:rPr lang="en-US"/>
              <a:t>Job Sequencing Problem</a:t>
            </a:r>
            <a:endParaRPr/>
          </a:p>
          <a:p>
            <a:pPr marL="857250" lvl="2" indent="-171450">
              <a:lnSpc>
                <a:spcPct val="90000"/>
              </a:lnSpc>
              <a:spcBef>
                <a:spcPts val="375"/>
              </a:spcBef>
              <a:buClr>
                <a:schemeClr val="dk1"/>
              </a:buClr>
              <a:buSzPts val="2000"/>
              <a:buFont typeface="Noto Sans Symbols"/>
              <a:buChar char="⮚"/>
            </a:pPr>
            <a:r>
              <a:rPr lang="en-US"/>
              <a:t>Huffman Coding</a:t>
            </a:r>
            <a:endParaRPr/>
          </a:p>
          <a:p>
            <a:pPr marL="171450" indent="-171450">
              <a:lnSpc>
                <a:spcPct val="90000"/>
              </a:lnSpc>
              <a:spcBef>
                <a:spcPts val="750"/>
              </a:spcBef>
              <a:buClr>
                <a:schemeClr val="dk1"/>
              </a:buClr>
              <a:buSzPts val="2800"/>
              <a:buFont typeface="Noto Sans Symbols"/>
              <a:buChar char="⮚"/>
            </a:pPr>
            <a:r>
              <a:rPr lang="en-US"/>
              <a:t>Greedy Algorithms in Graphs :</a:t>
            </a:r>
            <a:endParaRPr/>
          </a:p>
          <a:p>
            <a:pPr marL="857250" lvl="2" indent="-171450">
              <a:lnSpc>
                <a:spcPct val="90000"/>
              </a:lnSpc>
              <a:spcBef>
                <a:spcPts val="375"/>
              </a:spcBef>
              <a:buClr>
                <a:schemeClr val="dk1"/>
              </a:buClr>
              <a:buSzPts val="2000"/>
              <a:buFont typeface="Noto Sans Symbols"/>
              <a:buChar char="⮚"/>
            </a:pPr>
            <a:r>
              <a:rPr lang="en-US"/>
              <a:t>Kruskal’s Minimum Spanning Tree</a:t>
            </a:r>
            <a:endParaRPr/>
          </a:p>
          <a:p>
            <a:pPr marL="857250" lvl="2" indent="-171450">
              <a:lnSpc>
                <a:spcPct val="90000"/>
              </a:lnSpc>
              <a:spcBef>
                <a:spcPts val="375"/>
              </a:spcBef>
              <a:buClr>
                <a:schemeClr val="dk1"/>
              </a:buClr>
              <a:buSzPts val="2000"/>
              <a:buFont typeface="Noto Sans Symbols"/>
              <a:buChar char="⮚"/>
            </a:pPr>
            <a:r>
              <a:rPr lang="en-US"/>
              <a:t>Prim’s Minimum Spanning Tree</a:t>
            </a:r>
            <a:endParaRPr/>
          </a:p>
          <a:p>
            <a:pPr marL="857250" lvl="2" indent="-171450">
              <a:lnSpc>
                <a:spcPct val="90000"/>
              </a:lnSpc>
              <a:spcBef>
                <a:spcPts val="375"/>
              </a:spcBef>
              <a:buClr>
                <a:schemeClr val="dk1"/>
              </a:buClr>
              <a:buSzPts val="2000"/>
              <a:buFont typeface="Noto Sans Symbols"/>
              <a:buChar char="⮚"/>
            </a:pPr>
            <a:r>
              <a:rPr lang="en-US"/>
              <a:t>Dijkastra’s Shortest Path Algorithm</a:t>
            </a:r>
            <a:endParaRPr/>
          </a:p>
          <a:p>
            <a:pPr marL="171450" indent="-171450">
              <a:lnSpc>
                <a:spcPct val="90000"/>
              </a:lnSpc>
              <a:spcBef>
                <a:spcPts val="750"/>
              </a:spcBef>
              <a:buClr>
                <a:schemeClr val="dk1"/>
              </a:buClr>
              <a:buSzPts val="2800"/>
              <a:buFont typeface="Noto Sans Symbols"/>
              <a:buChar char="⮚"/>
            </a:pPr>
            <a:r>
              <a:rPr lang="en-US"/>
              <a:t>Greedy Algorithms in Operating Systems :</a:t>
            </a:r>
            <a:endParaRPr/>
          </a:p>
          <a:p>
            <a:pPr marL="857250" lvl="2" indent="-171450">
              <a:lnSpc>
                <a:spcPct val="90000"/>
              </a:lnSpc>
              <a:spcBef>
                <a:spcPts val="375"/>
              </a:spcBef>
              <a:buClr>
                <a:schemeClr val="dk1"/>
              </a:buClr>
              <a:buSzPts val="2000"/>
              <a:buFont typeface="Noto Sans Symbols"/>
              <a:buChar char="⮚"/>
            </a:pPr>
            <a:r>
              <a:rPr lang="en-US"/>
              <a:t>First Fit algorithm in Memory Management</a:t>
            </a:r>
            <a:endParaRPr/>
          </a:p>
          <a:p>
            <a:pPr marL="857250" lvl="2" indent="-171450">
              <a:lnSpc>
                <a:spcPct val="90000"/>
              </a:lnSpc>
              <a:spcBef>
                <a:spcPts val="375"/>
              </a:spcBef>
              <a:buClr>
                <a:schemeClr val="dk1"/>
              </a:buClr>
              <a:buSzPts val="2000"/>
              <a:buFont typeface="Noto Sans Symbols"/>
              <a:buChar char="⮚"/>
            </a:pPr>
            <a:r>
              <a:rPr lang="en-US"/>
              <a:t>Best Fit algorithm in Memory Management</a:t>
            </a:r>
            <a:endParaRPr/>
          </a:p>
          <a:p>
            <a:pPr marL="857250" lvl="2" indent="-171450">
              <a:lnSpc>
                <a:spcPct val="90000"/>
              </a:lnSpc>
              <a:spcBef>
                <a:spcPts val="375"/>
              </a:spcBef>
              <a:buClr>
                <a:schemeClr val="dk1"/>
              </a:buClr>
              <a:buSzPts val="2000"/>
              <a:buFont typeface="Noto Sans Symbols"/>
              <a:buChar char="⮚"/>
            </a:pPr>
            <a:r>
              <a:rPr lang="en-US"/>
              <a:t>Worst Fit algorithm in Memory Management</a:t>
            </a:r>
            <a:endParaRPr/>
          </a:p>
          <a:p>
            <a:pPr marL="857250" lvl="2" indent="-171450">
              <a:lnSpc>
                <a:spcPct val="90000"/>
              </a:lnSpc>
              <a:spcBef>
                <a:spcPts val="375"/>
              </a:spcBef>
              <a:buClr>
                <a:schemeClr val="dk1"/>
              </a:buClr>
              <a:buSzPts val="2000"/>
              <a:buFont typeface="Noto Sans Symbols"/>
              <a:buChar char="⮚"/>
            </a:pPr>
            <a:r>
              <a:rPr lang="en-US"/>
              <a:t>Shortest Job First Scheduling</a:t>
            </a:r>
            <a:endParaRPr/>
          </a:p>
          <a:p>
            <a:pPr marL="171450" indent="-38100">
              <a:lnSpc>
                <a:spcPct val="90000"/>
              </a:lnSpc>
              <a:spcBef>
                <a:spcPts val="750"/>
              </a:spcBef>
              <a:buClr>
                <a:schemeClr val="dk1"/>
              </a:buClr>
              <a:buSzPts val="2800"/>
            </a:pPr>
            <a:endParaRPr/>
          </a:p>
        </p:txBody>
      </p:sp>
      <p:sp>
        <p:nvSpPr>
          <p:cNvPr id="225" name="Google Shape;22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628650" y="1131094"/>
            <a:ext cx="7886700" cy="994275"/>
          </a:xfrm>
          <a:prstGeom prst="rect">
            <a:avLst/>
          </a:prstGeom>
          <a:noFill/>
          <a:ln>
            <a:noFill/>
          </a:ln>
        </p:spPr>
        <p:txBody>
          <a:bodyPr spcFirstLastPara="1" wrap="square" lIns="68569" tIns="34275" rIns="68569" bIns="34275" anchor="ctr" anchorCtr="0">
            <a:normAutofit/>
          </a:bodyPr>
          <a:lstStyle/>
          <a:p>
            <a:pPr marL="57150">
              <a:buSzPts val="2400"/>
            </a:pPr>
            <a:r>
              <a:rPr lang="en-US" sz="3200" b="1" dirty="0">
                <a:highlight>
                  <a:srgbClr val="FFFFFF"/>
                </a:highlight>
              </a:rPr>
              <a:t>Dynamic Programming</a:t>
            </a:r>
            <a:endParaRPr lang="en-US" sz="3200" dirty="0">
              <a:highlight>
                <a:srgbClr val="FFFFFF"/>
              </a:highlight>
            </a:endParaRPr>
          </a:p>
        </p:txBody>
      </p:sp>
      <p:sp>
        <p:nvSpPr>
          <p:cNvPr id="138" name="Google Shape;13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algn="r">
              <a:buSzPts val="1200"/>
            </a:pPr>
            <a:fld id="{00000000-1234-1234-1234-123412341234}" type="slidenum">
              <a:rPr lang="en-US" smtClean="0"/>
              <a:pPr algn="r">
                <a:buSzPts val="1200"/>
              </a:pPr>
              <a:t>72</a:t>
            </a:fld>
            <a:endParaRPr/>
          </a:p>
        </p:txBody>
      </p:sp>
      <p:sp>
        <p:nvSpPr>
          <p:cNvPr id="139" name="Google Shape;139;p3"/>
          <p:cNvSpPr txBox="1">
            <a:spLocks noGrp="1"/>
          </p:cNvSpPr>
          <p:nvPr>
            <p:ph type="body" idx="1"/>
          </p:nvPr>
        </p:nvSpPr>
        <p:spPr>
          <a:xfrm>
            <a:off x="457200" y="2303869"/>
            <a:ext cx="8229600" cy="2787525"/>
          </a:xfrm>
          <a:prstGeom prst="rect">
            <a:avLst/>
          </a:prstGeom>
          <a:noFill/>
          <a:ln>
            <a:noFill/>
          </a:ln>
        </p:spPr>
        <p:txBody>
          <a:bodyPr spcFirstLastPara="1" wrap="square" lIns="68569" tIns="34275" rIns="68569" bIns="34275" anchor="t" anchorCtr="0">
            <a:normAutofit/>
          </a:bodyPr>
          <a:lstStyle/>
          <a:p>
            <a:pPr marL="342900" indent="-285750" algn="just">
              <a:lnSpc>
                <a:spcPct val="115000"/>
              </a:lnSpc>
              <a:buSzPts val="2400"/>
              <a:buFont typeface="Times New Roman"/>
              <a:buChar char="•"/>
            </a:pPr>
            <a:r>
              <a:rPr lang="en-US">
                <a:highlight>
                  <a:schemeClr val="lt1"/>
                </a:highlight>
              </a:rPr>
              <a:t>Dynamic Programming is mainly an optimization over plain </a:t>
            </a:r>
            <a:r>
              <a:rPr lang="en-US" b="1">
                <a:highlight>
                  <a:schemeClr val="lt1"/>
                </a:highlight>
                <a:uFill>
                  <a:noFill/>
                </a:uFill>
                <a:hlinkClick r:id="rId3"/>
              </a:rPr>
              <a:t>recursion</a:t>
            </a:r>
            <a:r>
              <a:rPr lang="en-US">
                <a:highlight>
                  <a:schemeClr val="lt1"/>
                </a:highlight>
              </a:rPr>
              <a:t>. </a:t>
            </a:r>
            <a:endParaRPr>
              <a:highlight>
                <a:schemeClr val="lt1"/>
              </a:highlight>
            </a:endParaRPr>
          </a:p>
          <a:p>
            <a:pPr marL="342900" indent="-285750" algn="just">
              <a:lnSpc>
                <a:spcPct val="115000"/>
              </a:lnSpc>
              <a:buSzPts val="2400"/>
              <a:buFont typeface="Times New Roman"/>
              <a:buChar char="•"/>
            </a:pPr>
            <a:r>
              <a:rPr lang="en-US">
                <a:highlight>
                  <a:schemeClr val="lt1"/>
                </a:highlight>
              </a:rPr>
              <a:t>Wherever we see a </a:t>
            </a:r>
            <a:r>
              <a:rPr lang="en-US" b="1">
                <a:highlight>
                  <a:schemeClr val="lt1"/>
                </a:highlight>
              </a:rPr>
              <a:t>recursive solution </a:t>
            </a:r>
            <a:r>
              <a:rPr lang="en-US">
                <a:highlight>
                  <a:schemeClr val="lt1"/>
                </a:highlight>
              </a:rPr>
              <a:t>that has repeated calls for same inputs, we can optimize it using Dynamic Programming. </a:t>
            </a:r>
            <a:endParaRPr>
              <a:highlight>
                <a:schemeClr val="lt1"/>
              </a:highlight>
            </a:endParaRPr>
          </a:p>
          <a:p>
            <a:pPr marL="342900" indent="-285750" algn="just">
              <a:lnSpc>
                <a:spcPct val="115000"/>
              </a:lnSpc>
              <a:buSzPts val="2400"/>
              <a:buFont typeface="Times New Roman"/>
              <a:buChar char="•"/>
            </a:pPr>
            <a:r>
              <a:rPr lang="en-US" b="1">
                <a:highlight>
                  <a:schemeClr val="lt1"/>
                </a:highlight>
              </a:rPr>
              <a:t>The idea is to simply store the results of subproblems</a:t>
            </a:r>
            <a:r>
              <a:rPr lang="en-US">
                <a:highlight>
                  <a:schemeClr val="lt1"/>
                </a:highlight>
              </a:rPr>
              <a:t>, so that we do not have to re-compute them when needed later. </a:t>
            </a:r>
            <a:endParaRPr>
              <a:highlight>
                <a:schemeClr val="lt1"/>
              </a:highlight>
            </a:endParaRPr>
          </a:p>
          <a:p>
            <a:pPr marL="342900" indent="-285750" algn="just">
              <a:lnSpc>
                <a:spcPct val="115000"/>
              </a:lnSpc>
              <a:buClr>
                <a:srgbClr val="273239"/>
              </a:buClr>
              <a:buSzPts val="2400"/>
              <a:buFont typeface="Times New Roman"/>
              <a:buChar char="•"/>
            </a:pPr>
            <a:r>
              <a:rPr lang="en-US">
                <a:highlight>
                  <a:schemeClr val="lt1"/>
                </a:highlight>
              </a:rPr>
              <a:t>This simple optimization reduces time complexities from exponential to polynomial.</a:t>
            </a:r>
            <a:r>
              <a:rPr lang="en-US">
                <a:solidFill>
                  <a:srgbClr val="273239"/>
                </a:solidFill>
                <a:highlight>
                  <a:schemeClr val="lt1"/>
                </a:highlight>
              </a:rPr>
              <a:t> </a:t>
            </a:r>
            <a:endParaRPr>
              <a:solidFill>
                <a:srgbClr val="273239"/>
              </a:solidFill>
              <a:highlight>
                <a:schemeClr val="lt1"/>
              </a:highlight>
            </a:endParaRPr>
          </a:p>
          <a:p>
            <a:pPr marL="0" indent="0" algn="just">
              <a:lnSpc>
                <a:spcPct val="115000"/>
              </a:lnSpc>
              <a:spcBef>
                <a:spcPts val="900"/>
              </a:spcBef>
              <a:spcAft>
                <a:spcPts val="900"/>
              </a:spcAft>
            </a:pPr>
            <a:endParaRPr>
              <a:solidFill>
                <a:srgbClr val="273239"/>
              </a:solidFill>
              <a:highlight>
                <a:schemeClr val="lt1"/>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4"/>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r>
              <a:rPr lang="en-US" b="1"/>
              <a:t>How does it works?</a:t>
            </a:r>
            <a:endParaRPr b="1"/>
          </a:p>
        </p:txBody>
      </p:sp>
      <p:sp>
        <p:nvSpPr>
          <p:cNvPr id="145" name="Google Shape;145;p4"/>
          <p:cNvSpPr txBox="1">
            <a:spLocks noGrp="1"/>
          </p:cNvSpPr>
          <p:nvPr>
            <p:ph type="body" idx="1"/>
          </p:nvPr>
        </p:nvSpPr>
        <p:spPr>
          <a:xfrm>
            <a:off x="628650" y="2226469"/>
            <a:ext cx="7886700" cy="3263504"/>
          </a:xfrm>
          <a:prstGeom prst="rect">
            <a:avLst/>
          </a:prstGeom>
          <a:noFill/>
          <a:ln>
            <a:noFill/>
          </a:ln>
        </p:spPr>
        <p:txBody>
          <a:bodyPr spcFirstLastPara="1" wrap="square" lIns="68569" tIns="34275" rIns="68569" bIns="34275" anchor="t" anchorCtr="0">
            <a:normAutofit/>
          </a:bodyPr>
          <a:lstStyle/>
          <a:p>
            <a:pPr marL="0" indent="0" algn="just">
              <a:lnSpc>
                <a:spcPct val="115000"/>
              </a:lnSpc>
              <a:spcBef>
                <a:spcPts val="900"/>
              </a:spcBef>
            </a:pPr>
            <a:r>
              <a:rPr lang="en-US">
                <a:highlight>
                  <a:schemeClr val="lt1"/>
                </a:highlight>
              </a:rPr>
              <a:t>The following are the steps that the dynamic programming follows:</a:t>
            </a:r>
            <a:endParaRPr>
              <a:highlight>
                <a:schemeClr val="lt1"/>
              </a:highlight>
            </a:endParaRPr>
          </a:p>
          <a:p>
            <a:pPr marL="342900" marR="19050" indent="-285750" algn="just">
              <a:lnSpc>
                <a:spcPct val="156250"/>
              </a:lnSpc>
              <a:spcBef>
                <a:spcPts val="1125"/>
              </a:spcBef>
              <a:buClr>
                <a:schemeClr val="dk1"/>
              </a:buClr>
              <a:buSzPts val="2400"/>
              <a:buFont typeface="Times New Roman"/>
              <a:buChar char="●"/>
            </a:pPr>
            <a:r>
              <a:rPr lang="en-US">
                <a:highlight>
                  <a:schemeClr val="lt1"/>
                </a:highlight>
              </a:rPr>
              <a:t>It breaks down the complex problem into simpler subproblems.</a:t>
            </a:r>
            <a:endParaRPr>
              <a:highlight>
                <a:schemeClr val="lt1"/>
              </a:highlight>
            </a:endParaRPr>
          </a:p>
          <a:p>
            <a:pPr marL="342900" marR="19050" indent="-285750" algn="just">
              <a:lnSpc>
                <a:spcPct val="156250"/>
              </a:lnSpc>
              <a:buClr>
                <a:schemeClr val="dk1"/>
              </a:buClr>
              <a:buSzPts val="2400"/>
              <a:buFont typeface="Times New Roman"/>
              <a:buChar char="●"/>
            </a:pPr>
            <a:r>
              <a:rPr lang="en-US">
                <a:highlight>
                  <a:schemeClr val="lt1"/>
                </a:highlight>
              </a:rPr>
              <a:t>It finds the optimal solution to these sub-problems.</a:t>
            </a:r>
            <a:endParaRPr>
              <a:highlight>
                <a:schemeClr val="lt1"/>
              </a:highlight>
            </a:endParaRPr>
          </a:p>
          <a:p>
            <a:pPr marL="342900" marR="19050" indent="-285750" algn="just">
              <a:lnSpc>
                <a:spcPct val="156250"/>
              </a:lnSpc>
              <a:buClr>
                <a:schemeClr val="dk1"/>
              </a:buClr>
              <a:buSzPts val="2400"/>
              <a:buFont typeface="Times New Roman"/>
              <a:buChar char="●"/>
            </a:pPr>
            <a:r>
              <a:rPr lang="en-US">
                <a:highlight>
                  <a:schemeClr val="lt1"/>
                </a:highlight>
              </a:rPr>
              <a:t>It stores the results of subproblems (memoization). The process of storing the results of subproblems is known as memorization.</a:t>
            </a:r>
            <a:endParaRPr>
              <a:highlight>
                <a:schemeClr val="lt1"/>
              </a:highlight>
            </a:endParaRPr>
          </a:p>
          <a:p>
            <a:pPr marL="342900" marR="19050" indent="-285750" algn="just">
              <a:lnSpc>
                <a:spcPct val="156250"/>
              </a:lnSpc>
              <a:buClr>
                <a:schemeClr val="dk1"/>
              </a:buClr>
              <a:buSzPts val="2400"/>
              <a:buFont typeface="Times New Roman"/>
              <a:buChar char="●"/>
            </a:pPr>
            <a:r>
              <a:rPr lang="en-US">
                <a:highlight>
                  <a:schemeClr val="lt1"/>
                </a:highlight>
              </a:rPr>
              <a:t>It reuses them so that same sub-problem is calculated more than once.</a:t>
            </a:r>
            <a:endParaRPr>
              <a:highlight>
                <a:schemeClr val="lt1"/>
              </a:highlight>
            </a:endParaRPr>
          </a:p>
          <a:p>
            <a:pPr marL="342900" marR="19050" indent="-285750" algn="just">
              <a:lnSpc>
                <a:spcPct val="156250"/>
              </a:lnSpc>
              <a:buClr>
                <a:schemeClr val="dk1"/>
              </a:buClr>
              <a:buSzPts val="2400"/>
              <a:buFont typeface="Times New Roman"/>
              <a:buChar char="●"/>
            </a:pPr>
            <a:r>
              <a:rPr lang="en-US">
                <a:highlight>
                  <a:schemeClr val="lt1"/>
                </a:highlight>
              </a:rPr>
              <a:t>Finally, calculate the result of the complex problem.</a:t>
            </a:r>
            <a:endParaRPr/>
          </a:p>
        </p:txBody>
      </p:sp>
      <p:sp>
        <p:nvSpPr>
          <p:cNvPr id="146" name="Google Shape;14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algn="r">
              <a:buSzPts val="1200"/>
            </a:pPr>
            <a:fld id="{00000000-1234-1234-1234-123412341234}" type="slidenum">
              <a:rPr lang="en-US" smtClean="0"/>
              <a:pPr algn="r">
                <a:buSzPts val="1200"/>
              </a:pPr>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628650" y="1131094"/>
            <a:ext cx="7886700" cy="994275"/>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br>
              <a:rPr lang="en-US"/>
            </a:br>
            <a:endParaRPr/>
          </a:p>
        </p:txBody>
      </p:sp>
      <p:sp>
        <p:nvSpPr>
          <p:cNvPr id="160" name="Google Shape;160;p5"/>
          <p:cNvSpPr txBox="1"/>
          <p:nvPr/>
        </p:nvSpPr>
        <p:spPr>
          <a:xfrm>
            <a:off x="628650" y="857250"/>
            <a:ext cx="8144550" cy="461643"/>
          </a:xfrm>
          <a:prstGeom prst="rect">
            <a:avLst/>
          </a:prstGeom>
          <a:noFill/>
          <a:ln>
            <a:noFill/>
          </a:ln>
        </p:spPr>
        <p:txBody>
          <a:bodyPr spcFirstLastPara="1" wrap="square" lIns="68569" tIns="68569" rIns="68569" bIns="68569" anchor="t" anchorCtr="0">
            <a:spAutoFit/>
          </a:bodyPr>
          <a:lstStyle/>
          <a:p>
            <a:endParaRPr sz="2100">
              <a:solidFill>
                <a:schemeClr val="dk1"/>
              </a:solidFill>
            </a:endParaRPr>
          </a:p>
        </p:txBody>
      </p:sp>
      <p:sp>
        <p:nvSpPr>
          <p:cNvPr id="161" name="Google Shape;161;p5"/>
          <p:cNvSpPr txBox="1"/>
          <p:nvPr/>
        </p:nvSpPr>
        <p:spPr>
          <a:xfrm>
            <a:off x="562575" y="1131094"/>
            <a:ext cx="7373700" cy="429525"/>
          </a:xfrm>
          <a:prstGeom prst="rect">
            <a:avLst/>
          </a:prstGeom>
          <a:noFill/>
          <a:ln>
            <a:noFill/>
          </a:ln>
        </p:spPr>
        <p:txBody>
          <a:bodyPr spcFirstLastPara="1" wrap="square" lIns="68569" tIns="68569" rIns="68569" bIns="68569" anchor="t" anchorCtr="0">
            <a:noAutofit/>
          </a:bodyPr>
          <a:lstStyle/>
          <a:p>
            <a:pPr>
              <a:lnSpc>
                <a:spcPct val="115000"/>
              </a:lnSpc>
            </a:pPr>
            <a:r>
              <a:rPr lang="en-US" sz="3300" b="1">
                <a:solidFill>
                  <a:schemeClr val="dk1"/>
                </a:solidFill>
                <a:highlight>
                  <a:srgbClr val="FFFFFF"/>
                </a:highlight>
              </a:rPr>
              <a:t>Solving a DP Problem.</a:t>
            </a:r>
            <a:endParaRPr sz="3300" b="1">
              <a:solidFill>
                <a:schemeClr val="dk1"/>
              </a:solidFill>
              <a:highlight>
                <a:srgbClr val="FFFFFF"/>
              </a:highlight>
            </a:endParaRPr>
          </a:p>
          <a:p>
            <a:endParaRPr sz="3300">
              <a:solidFill>
                <a:schemeClr val="dk1"/>
              </a:solidFill>
            </a:endParaRPr>
          </a:p>
        </p:txBody>
      </p:sp>
      <p:sp>
        <p:nvSpPr>
          <p:cNvPr id="162" name="Google Shape;162;p5"/>
          <p:cNvSpPr txBox="1">
            <a:spLocks noGrp="1"/>
          </p:cNvSpPr>
          <p:nvPr>
            <p:ph type="body" idx="1"/>
          </p:nvPr>
        </p:nvSpPr>
        <p:spPr>
          <a:xfrm>
            <a:off x="628650" y="2042044"/>
            <a:ext cx="7886700" cy="3346650"/>
          </a:xfrm>
          <a:prstGeom prst="rect">
            <a:avLst/>
          </a:prstGeom>
          <a:noFill/>
          <a:ln>
            <a:noFill/>
          </a:ln>
        </p:spPr>
        <p:txBody>
          <a:bodyPr spcFirstLastPara="1" wrap="square" lIns="68569" tIns="34275" rIns="68569" bIns="34275" anchor="t" anchorCtr="0">
            <a:noAutofit/>
          </a:bodyPr>
          <a:lstStyle/>
          <a:p>
            <a:pPr marL="0" indent="0">
              <a:lnSpc>
                <a:spcPct val="95000"/>
              </a:lnSpc>
              <a:buSzPts val="1018"/>
            </a:pPr>
            <a:r>
              <a:rPr lang="en-US" sz="1815" dirty="0">
                <a:highlight>
                  <a:schemeClr val="lt1"/>
                </a:highlight>
              </a:rPr>
              <a:t>Dynamic Programming solutions are faster than the exponential brute method and can be easily proved for their correctness.</a:t>
            </a:r>
            <a:endParaRPr sz="1815">
              <a:highlight>
                <a:schemeClr val="lt1"/>
              </a:highlight>
            </a:endParaRPr>
          </a:p>
          <a:p>
            <a:pPr marL="0" indent="0">
              <a:lnSpc>
                <a:spcPct val="95000"/>
              </a:lnSpc>
              <a:spcBef>
                <a:spcPts val="900"/>
              </a:spcBef>
              <a:buSzPts val="1018"/>
            </a:pPr>
            <a:r>
              <a:rPr lang="en-US" sz="1815" b="1" dirty="0"/>
              <a:t>Steps to solve a DP</a:t>
            </a:r>
            <a:endParaRPr sz="1815"/>
          </a:p>
          <a:p>
            <a:pPr marL="0" indent="0">
              <a:lnSpc>
                <a:spcPct val="95000"/>
              </a:lnSpc>
              <a:spcBef>
                <a:spcPts val="900"/>
              </a:spcBef>
              <a:buSzPts val="1018"/>
            </a:pPr>
            <a:r>
              <a:rPr lang="en-US" sz="1815" dirty="0"/>
              <a:t>1) Identify if it is a DP problem</a:t>
            </a:r>
            <a:endParaRPr sz="1815"/>
          </a:p>
          <a:p>
            <a:pPr marL="0" indent="0">
              <a:lnSpc>
                <a:spcPct val="95000"/>
              </a:lnSpc>
              <a:spcBef>
                <a:spcPts val="900"/>
              </a:spcBef>
              <a:buSzPts val="1018"/>
            </a:pPr>
            <a:r>
              <a:rPr lang="en-US" sz="1815" dirty="0"/>
              <a:t>2) Decide a state expression with least parameters</a:t>
            </a:r>
            <a:endParaRPr sz="1815"/>
          </a:p>
          <a:p>
            <a:pPr marL="0" indent="0">
              <a:lnSpc>
                <a:spcPct val="95000"/>
              </a:lnSpc>
              <a:spcBef>
                <a:spcPts val="900"/>
              </a:spcBef>
              <a:buSzPts val="1018"/>
            </a:pPr>
            <a:r>
              <a:rPr lang="en-US" sz="1815" dirty="0"/>
              <a:t>3) Formulate state relationship    </a:t>
            </a:r>
            <a:endParaRPr sz="1815"/>
          </a:p>
          <a:p>
            <a:pPr marL="0" marR="142875" indent="0">
              <a:lnSpc>
                <a:spcPct val="95000"/>
              </a:lnSpc>
              <a:spcBef>
                <a:spcPts val="900"/>
              </a:spcBef>
              <a:buSzPts val="1018"/>
            </a:pPr>
            <a:r>
              <a:rPr lang="en-US" sz="1815" dirty="0"/>
              <a:t>4) Do tabulation (or add </a:t>
            </a:r>
            <a:r>
              <a:rPr lang="en-US" sz="1815" dirty="0" err="1"/>
              <a:t>memoization</a:t>
            </a:r>
            <a:r>
              <a:rPr lang="en-US" sz="1815" dirty="0"/>
              <a:t>)</a:t>
            </a:r>
            <a:endParaRPr sz="1815"/>
          </a:p>
          <a:p>
            <a:pPr marL="342900" indent="0">
              <a:lnSpc>
                <a:spcPct val="95000"/>
              </a:lnSpc>
              <a:spcBef>
                <a:spcPts val="600"/>
              </a:spcBef>
              <a:spcAft>
                <a:spcPts val="900"/>
              </a:spcAft>
              <a:buSzPts val="1018"/>
            </a:pPr>
            <a:endParaRPr sz="1815"/>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302e61e973_0_42"/>
          <p:cNvSpPr txBox="1">
            <a:spLocks noGrp="1"/>
          </p:cNvSpPr>
          <p:nvPr>
            <p:ph type="title"/>
          </p:nvPr>
        </p:nvSpPr>
        <p:spPr>
          <a:xfrm>
            <a:off x="628650" y="1131094"/>
            <a:ext cx="7886700" cy="994275"/>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br>
              <a:rPr lang="en-US"/>
            </a:br>
            <a:endParaRPr/>
          </a:p>
        </p:txBody>
      </p:sp>
      <p:sp>
        <p:nvSpPr>
          <p:cNvPr id="168" name="Google Shape;168;g1302e61e973_0_42"/>
          <p:cNvSpPr txBox="1"/>
          <p:nvPr/>
        </p:nvSpPr>
        <p:spPr>
          <a:xfrm>
            <a:off x="628650" y="857250"/>
            <a:ext cx="8144550" cy="461643"/>
          </a:xfrm>
          <a:prstGeom prst="rect">
            <a:avLst/>
          </a:prstGeom>
          <a:noFill/>
          <a:ln>
            <a:noFill/>
          </a:ln>
        </p:spPr>
        <p:txBody>
          <a:bodyPr spcFirstLastPara="1" wrap="square" lIns="68569" tIns="68569" rIns="68569" bIns="68569" anchor="t" anchorCtr="0">
            <a:spAutoFit/>
          </a:bodyPr>
          <a:lstStyle/>
          <a:p>
            <a:endParaRPr sz="2100">
              <a:solidFill>
                <a:schemeClr val="dk1"/>
              </a:solidFill>
            </a:endParaRPr>
          </a:p>
        </p:txBody>
      </p:sp>
      <p:sp>
        <p:nvSpPr>
          <p:cNvPr id="169" name="Google Shape;169;g1302e61e973_0_42"/>
          <p:cNvSpPr txBox="1"/>
          <p:nvPr/>
        </p:nvSpPr>
        <p:spPr>
          <a:xfrm>
            <a:off x="562575" y="997894"/>
            <a:ext cx="7373700" cy="461700"/>
          </a:xfrm>
          <a:prstGeom prst="rect">
            <a:avLst/>
          </a:prstGeom>
          <a:noFill/>
          <a:ln>
            <a:noFill/>
          </a:ln>
        </p:spPr>
        <p:txBody>
          <a:bodyPr spcFirstLastPara="1" wrap="square" lIns="68569" tIns="68569" rIns="68569" bIns="68569" anchor="t" anchorCtr="0">
            <a:noAutofit/>
          </a:bodyPr>
          <a:lstStyle/>
          <a:p>
            <a:pPr>
              <a:lnSpc>
                <a:spcPct val="115000"/>
              </a:lnSpc>
            </a:pPr>
            <a:r>
              <a:rPr lang="en-US" sz="3300" b="1">
                <a:solidFill>
                  <a:schemeClr val="dk1"/>
                </a:solidFill>
                <a:highlight>
                  <a:srgbClr val="FFFFFF"/>
                </a:highlight>
              </a:rPr>
              <a:t>Steps to solve</a:t>
            </a:r>
            <a:endParaRPr sz="3300" b="1">
              <a:solidFill>
                <a:schemeClr val="dk1"/>
              </a:solidFill>
              <a:highlight>
                <a:srgbClr val="FFFFFF"/>
              </a:highlight>
            </a:endParaRPr>
          </a:p>
          <a:p>
            <a:pPr>
              <a:buSzPts val="1100"/>
            </a:pPr>
            <a:endParaRPr sz="3300">
              <a:solidFill>
                <a:schemeClr val="dk1"/>
              </a:solidFill>
            </a:endParaRPr>
          </a:p>
        </p:txBody>
      </p:sp>
      <p:sp>
        <p:nvSpPr>
          <p:cNvPr id="170" name="Google Shape;170;g1302e61e973_0_42"/>
          <p:cNvSpPr txBox="1">
            <a:spLocks noGrp="1"/>
          </p:cNvSpPr>
          <p:nvPr>
            <p:ph type="body" idx="1"/>
          </p:nvPr>
        </p:nvSpPr>
        <p:spPr>
          <a:xfrm>
            <a:off x="628650" y="1966819"/>
            <a:ext cx="7886700" cy="3421800"/>
          </a:xfrm>
          <a:prstGeom prst="rect">
            <a:avLst/>
          </a:prstGeom>
          <a:noFill/>
          <a:ln>
            <a:noFill/>
          </a:ln>
        </p:spPr>
        <p:txBody>
          <a:bodyPr spcFirstLastPara="1" wrap="square" lIns="68569" tIns="34275" rIns="68569" bIns="34275" anchor="t" anchorCtr="0">
            <a:noAutofit/>
          </a:bodyPr>
          <a:lstStyle/>
          <a:p>
            <a:pPr marL="0" indent="0" algn="just">
              <a:buClr>
                <a:schemeClr val="dk1"/>
              </a:buClr>
              <a:buSzPts val="1100"/>
            </a:pPr>
            <a:r>
              <a:rPr lang="en-US" b="1" u="sng">
                <a:highlight>
                  <a:schemeClr val="lt1"/>
                </a:highlight>
              </a:rPr>
              <a:t>Step 1: How to classify a problem as a Dynamic Programming Problem?</a:t>
            </a:r>
            <a:r>
              <a:rPr lang="en-US">
                <a:highlight>
                  <a:schemeClr val="lt1"/>
                </a:highlight>
              </a:rPr>
              <a:t> </a:t>
            </a:r>
            <a:endParaRPr>
              <a:highlight>
                <a:schemeClr val="lt1"/>
              </a:highlight>
            </a:endParaRPr>
          </a:p>
          <a:p>
            <a:pPr marL="0" indent="0">
              <a:lnSpc>
                <a:spcPct val="175000"/>
              </a:lnSpc>
              <a:spcBef>
                <a:spcPts val="2175"/>
              </a:spcBef>
              <a:buClr>
                <a:schemeClr val="dk1"/>
              </a:buClr>
              <a:buSzPts val="1100"/>
            </a:pPr>
            <a:r>
              <a:rPr lang="en-US">
                <a:highlight>
                  <a:srgbClr val="FAFBFC"/>
                </a:highlight>
              </a:rPr>
              <a:t>Two characteristics that a problem has for a Dynamic Programming solution to work are :</a:t>
            </a:r>
            <a:endParaRPr>
              <a:highlight>
                <a:srgbClr val="FAFBFC"/>
              </a:highlight>
            </a:endParaRPr>
          </a:p>
          <a:p>
            <a:pPr marL="342900" indent="-285750">
              <a:lnSpc>
                <a:spcPct val="175000"/>
              </a:lnSpc>
              <a:spcBef>
                <a:spcPts val="900"/>
              </a:spcBef>
              <a:buClr>
                <a:schemeClr val="dk1"/>
              </a:buClr>
              <a:buSzPts val="2400"/>
              <a:buFont typeface="Times New Roman"/>
              <a:buAutoNum type="arabicPeriod"/>
            </a:pPr>
            <a:r>
              <a:rPr lang="en-US">
                <a:highlight>
                  <a:srgbClr val="FAFBFC"/>
                </a:highlight>
              </a:rPr>
              <a:t>Optimal Substructure</a:t>
            </a:r>
            <a:endParaRPr>
              <a:highlight>
                <a:srgbClr val="FAFBFC"/>
              </a:highlight>
            </a:endParaRPr>
          </a:p>
          <a:p>
            <a:pPr marL="342900" indent="-285750">
              <a:lnSpc>
                <a:spcPct val="175000"/>
              </a:lnSpc>
              <a:buClr>
                <a:schemeClr val="dk1"/>
              </a:buClr>
              <a:buSzPts val="2400"/>
              <a:buFont typeface="Times New Roman"/>
              <a:buAutoNum type="arabicPeriod"/>
            </a:pPr>
            <a:r>
              <a:rPr lang="en-US">
                <a:highlight>
                  <a:srgbClr val="FAFBFC"/>
                </a:highlight>
              </a:rPr>
              <a:t>Overlapping Subproblems</a:t>
            </a:r>
            <a:endParaRPr>
              <a:highlight>
                <a:srgbClr val="FAFBFC"/>
              </a:highlight>
            </a:endParaRPr>
          </a:p>
          <a:p>
            <a:pPr marL="342900" indent="0" algn="just">
              <a:spcBef>
                <a:spcPts val="900"/>
              </a:spcBef>
              <a:buSzPts val="1018"/>
            </a:pPr>
            <a:endParaRPr>
              <a:highlight>
                <a:schemeClr val="lt1"/>
              </a:highligh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302e61e973_0_56"/>
          <p:cNvSpPr txBox="1">
            <a:spLocks noGrp="1"/>
          </p:cNvSpPr>
          <p:nvPr>
            <p:ph type="title"/>
          </p:nvPr>
        </p:nvSpPr>
        <p:spPr>
          <a:xfrm>
            <a:off x="628650" y="1131094"/>
            <a:ext cx="7886700" cy="994275"/>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br>
              <a:rPr lang="en-US"/>
            </a:br>
            <a:endParaRPr/>
          </a:p>
        </p:txBody>
      </p:sp>
      <p:sp>
        <p:nvSpPr>
          <p:cNvPr id="176" name="Google Shape;176;g1302e61e973_0_56"/>
          <p:cNvSpPr txBox="1"/>
          <p:nvPr/>
        </p:nvSpPr>
        <p:spPr>
          <a:xfrm>
            <a:off x="628650" y="857250"/>
            <a:ext cx="8144550" cy="461643"/>
          </a:xfrm>
          <a:prstGeom prst="rect">
            <a:avLst/>
          </a:prstGeom>
          <a:noFill/>
          <a:ln>
            <a:noFill/>
          </a:ln>
        </p:spPr>
        <p:txBody>
          <a:bodyPr spcFirstLastPara="1" wrap="square" lIns="68569" tIns="68569" rIns="68569" bIns="68569" anchor="t" anchorCtr="0">
            <a:spAutoFit/>
          </a:bodyPr>
          <a:lstStyle/>
          <a:p>
            <a:endParaRPr sz="2100">
              <a:solidFill>
                <a:schemeClr val="dk1"/>
              </a:solidFill>
            </a:endParaRPr>
          </a:p>
        </p:txBody>
      </p:sp>
      <p:sp>
        <p:nvSpPr>
          <p:cNvPr id="177" name="Google Shape;177;g1302e61e973_0_56"/>
          <p:cNvSpPr txBox="1"/>
          <p:nvPr/>
        </p:nvSpPr>
        <p:spPr>
          <a:xfrm>
            <a:off x="562575" y="1131094"/>
            <a:ext cx="7373700" cy="429525"/>
          </a:xfrm>
          <a:prstGeom prst="rect">
            <a:avLst/>
          </a:prstGeom>
          <a:noFill/>
          <a:ln>
            <a:noFill/>
          </a:ln>
        </p:spPr>
        <p:txBody>
          <a:bodyPr spcFirstLastPara="1" wrap="square" lIns="68569" tIns="68569" rIns="68569" bIns="68569" anchor="t" anchorCtr="0">
            <a:noAutofit/>
          </a:bodyPr>
          <a:lstStyle/>
          <a:p>
            <a:pPr>
              <a:lnSpc>
                <a:spcPct val="115000"/>
              </a:lnSpc>
            </a:pPr>
            <a:endParaRPr sz="3300" b="1">
              <a:solidFill>
                <a:srgbClr val="273239"/>
              </a:solidFill>
              <a:highlight>
                <a:srgbClr val="FFFFFF"/>
              </a:highlight>
            </a:endParaRPr>
          </a:p>
          <a:p>
            <a:endParaRPr sz="3300"/>
          </a:p>
        </p:txBody>
      </p:sp>
      <p:sp>
        <p:nvSpPr>
          <p:cNvPr id="178" name="Google Shape;178;g1302e61e973_0_56"/>
          <p:cNvSpPr txBox="1">
            <a:spLocks noGrp="1"/>
          </p:cNvSpPr>
          <p:nvPr>
            <p:ph type="body" idx="1"/>
          </p:nvPr>
        </p:nvSpPr>
        <p:spPr>
          <a:xfrm>
            <a:off x="628650" y="1560619"/>
            <a:ext cx="7886700" cy="3986100"/>
          </a:xfrm>
          <a:prstGeom prst="rect">
            <a:avLst/>
          </a:prstGeom>
          <a:noFill/>
          <a:ln>
            <a:noFill/>
          </a:ln>
        </p:spPr>
        <p:txBody>
          <a:bodyPr spcFirstLastPara="1" wrap="square" lIns="68569" tIns="34275" rIns="68569" bIns="34275" anchor="t" anchorCtr="0">
            <a:noAutofit/>
          </a:bodyPr>
          <a:lstStyle/>
          <a:p>
            <a:pPr marL="0" indent="0" algn="just">
              <a:buClr>
                <a:schemeClr val="dk1"/>
              </a:buClr>
              <a:buSzPts val="1100"/>
            </a:pPr>
            <a:endParaRPr b="1">
              <a:highlight>
                <a:schemeClr val="lt1"/>
              </a:highlight>
            </a:endParaRPr>
          </a:p>
          <a:p>
            <a:pPr marL="0" indent="0" algn="just">
              <a:buClr>
                <a:schemeClr val="dk1"/>
              </a:buClr>
              <a:buSzPts val="1100"/>
            </a:pPr>
            <a:r>
              <a:rPr lang="en-US" b="1">
                <a:highlight>
                  <a:schemeClr val="lt1"/>
                </a:highlight>
              </a:rPr>
              <a:t>Overlapping Subproblems: </a:t>
            </a:r>
            <a:r>
              <a:rPr lang="en-US">
                <a:highlight>
                  <a:schemeClr val="lt1"/>
                </a:highlight>
              </a:rPr>
              <a:t>Dynamic Programming combines solutions to sub-problems. Dynamic Programming is mainly used when solutions of the same subproblems are needed again and again. In dynamic programming, computed solutions to subproblems are stored in a table so that these don’t have to be recomputed.</a:t>
            </a:r>
            <a:endParaRPr>
              <a:highlight>
                <a:schemeClr val="lt1"/>
              </a:highlight>
            </a:endParaRPr>
          </a:p>
          <a:p>
            <a:pPr marL="0" indent="0" algn="just">
              <a:buClr>
                <a:schemeClr val="dk1"/>
              </a:buClr>
              <a:buSzPts val="1100"/>
            </a:pPr>
            <a:endParaRPr>
              <a:highlight>
                <a:schemeClr val="lt1"/>
              </a:highlight>
            </a:endParaRPr>
          </a:p>
          <a:p>
            <a:pPr marL="0" indent="0" algn="just">
              <a:buClr>
                <a:schemeClr val="dk1"/>
              </a:buClr>
              <a:buSzPts val="1100"/>
            </a:pPr>
            <a:r>
              <a:rPr lang="en-US">
                <a:highlight>
                  <a:schemeClr val="lt1"/>
                </a:highlight>
              </a:rPr>
              <a:t>A given problems has </a:t>
            </a:r>
            <a:r>
              <a:rPr lang="en-US" b="1">
                <a:highlight>
                  <a:schemeClr val="lt1"/>
                </a:highlight>
              </a:rPr>
              <a:t>Optimal Substructure Property</a:t>
            </a:r>
            <a:r>
              <a:rPr lang="en-US">
                <a:highlight>
                  <a:schemeClr val="lt1"/>
                </a:highlight>
              </a:rPr>
              <a:t> if optimal solution of the given problem can be obtained by using optimal solutions of its subproblems. </a:t>
            </a:r>
            <a:endParaRPr>
              <a:highlight>
                <a:schemeClr val="lt1"/>
              </a:highlight>
            </a:endParaRPr>
          </a:p>
          <a:p>
            <a:pPr marL="342900" indent="0" algn="just">
              <a:lnSpc>
                <a:spcPct val="95000"/>
              </a:lnSpc>
              <a:spcBef>
                <a:spcPts val="600"/>
              </a:spcBef>
              <a:spcAft>
                <a:spcPts val="900"/>
              </a:spcAft>
              <a:buSzPts val="1018"/>
            </a:pPr>
            <a:endParaRPr>
              <a:highlight>
                <a:schemeClr val="lt1"/>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1302e61e973_0_49"/>
          <p:cNvSpPr txBox="1">
            <a:spLocks noGrp="1"/>
          </p:cNvSpPr>
          <p:nvPr>
            <p:ph type="title"/>
          </p:nvPr>
        </p:nvSpPr>
        <p:spPr>
          <a:xfrm>
            <a:off x="628650" y="1131094"/>
            <a:ext cx="7886700" cy="994275"/>
          </a:xfrm>
          <a:prstGeom prst="rect">
            <a:avLst/>
          </a:prstGeom>
          <a:noFill/>
          <a:ln>
            <a:noFill/>
          </a:ln>
        </p:spPr>
        <p:txBody>
          <a:bodyPr spcFirstLastPara="1" wrap="square" lIns="68569" tIns="34275" rIns="68569" bIns="34275" anchor="ctr" anchorCtr="0">
            <a:normAutofit/>
          </a:bodyPr>
          <a:lstStyle/>
          <a:p>
            <a:pPr>
              <a:lnSpc>
                <a:spcPct val="90000"/>
              </a:lnSpc>
              <a:buClr>
                <a:schemeClr val="dk1"/>
              </a:buClr>
              <a:buSzPts val="4400"/>
            </a:pPr>
            <a:br>
              <a:rPr lang="en-US"/>
            </a:br>
            <a:endParaRPr/>
          </a:p>
        </p:txBody>
      </p:sp>
      <p:sp>
        <p:nvSpPr>
          <p:cNvPr id="184" name="Google Shape;184;g1302e61e973_0_49"/>
          <p:cNvSpPr txBox="1"/>
          <p:nvPr/>
        </p:nvSpPr>
        <p:spPr>
          <a:xfrm>
            <a:off x="628650" y="857250"/>
            <a:ext cx="8144550" cy="461643"/>
          </a:xfrm>
          <a:prstGeom prst="rect">
            <a:avLst/>
          </a:prstGeom>
          <a:noFill/>
          <a:ln>
            <a:noFill/>
          </a:ln>
        </p:spPr>
        <p:txBody>
          <a:bodyPr spcFirstLastPara="1" wrap="square" lIns="68569" tIns="68569" rIns="68569" bIns="68569" anchor="t" anchorCtr="0">
            <a:spAutoFit/>
          </a:bodyPr>
          <a:lstStyle/>
          <a:p>
            <a:endParaRPr sz="2100">
              <a:solidFill>
                <a:schemeClr val="dk1"/>
              </a:solidFill>
            </a:endParaRPr>
          </a:p>
        </p:txBody>
      </p:sp>
      <p:sp>
        <p:nvSpPr>
          <p:cNvPr id="185" name="Google Shape;185;g1302e61e973_0_49"/>
          <p:cNvSpPr txBox="1"/>
          <p:nvPr/>
        </p:nvSpPr>
        <p:spPr>
          <a:xfrm>
            <a:off x="562575" y="1131094"/>
            <a:ext cx="7373700" cy="429525"/>
          </a:xfrm>
          <a:prstGeom prst="rect">
            <a:avLst/>
          </a:prstGeom>
          <a:noFill/>
          <a:ln>
            <a:noFill/>
          </a:ln>
        </p:spPr>
        <p:txBody>
          <a:bodyPr spcFirstLastPara="1" wrap="square" lIns="68569" tIns="68569" rIns="68569" bIns="68569" anchor="t" anchorCtr="0">
            <a:noAutofit/>
          </a:bodyPr>
          <a:lstStyle/>
          <a:p>
            <a:pPr>
              <a:lnSpc>
                <a:spcPct val="115000"/>
              </a:lnSpc>
            </a:pPr>
            <a:endParaRPr sz="3300" b="1">
              <a:solidFill>
                <a:srgbClr val="273239"/>
              </a:solidFill>
              <a:highlight>
                <a:srgbClr val="FFFFFF"/>
              </a:highlight>
            </a:endParaRPr>
          </a:p>
          <a:p>
            <a:endParaRPr sz="3300"/>
          </a:p>
        </p:txBody>
      </p:sp>
      <p:sp>
        <p:nvSpPr>
          <p:cNvPr id="186" name="Google Shape;186;g1302e61e973_0_49"/>
          <p:cNvSpPr txBox="1">
            <a:spLocks noGrp="1"/>
          </p:cNvSpPr>
          <p:nvPr>
            <p:ph type="body" idx="1"/>
          </p:nvPr>
        </p:nvSpPr>
        <p:spPr>
          <a:xfrm>
            <a:off x="628650" y="1359544"/>
            <a:ext cx="7886700" cy="4029075"/>
          </a:xfrm>
          <a:prstGeom prst="rect">
            <a:avLst/>
          </a:prstGeom>
          <a:noFill/>
          <a:ln>
            <a:noFill/>
          </a:ln>
        </p:spPr>
        <p:txBody>
          <a:bodyPr spcFirstLastPara="1" wrap="square" lIns="68569" tIns="34275" rIns="68569" bIns="34275" anchor="t" anchorCtr="0">
            <a:noAutofit/>
          </a:bodyPr>
          <a:lstStyle/>
          <a:p>
            <a:pPr marL="0" indent="0">
              <a:lnSpc>
                <a:spcPct val="115000"/>
              </a:lnSpc>
              <a:buClr>
                <a:schemeClr val="dk1"/>
              </a:buClr>
              <a:buSzPts val="1100"/>
            </a:pPr>
            <a:r>
              <a:rPr lang="en-US" b="1" u="sng" dirty="0">
                <a:highlight>
                  <a:schemeClr val="lt1"/>
                </a:highlight>
              </a:rPr>
              <a:t>Step 2 : Deciding the state</a:t>
            </a:r>
            <a:r>
              <a:rPr lang="en-US" dirty="0">
                <a:highlight>
                  <a:schemeClr val="lt1"/>
                </a:highlight>
              </a:rPr>
              <a:t> </a:t>
            </a:r>
            <a:endParaRPr dirty="0">
              <a:highlight>
                <a:schemeClr val="lt1"/>
              </a:highlight>
            </a:endParaRPr>
          </a:p>
          <a:p>
            <a:pPr marL="342900" indent="-285750">
              <a:lnSpc>
                <a:spcPct val="115000"/>
              </a:lnSpc>
              <a:spcBef>
                <a:spcPts val="600"/>
              </a:spcBef>
              <a:buSzPts val="2400"/>
              <a:buFont typeface="Times New Roman"/>
              <a:buChar char="•"/>
            </a:pPr>
            <a:r>
              <a:rPr lang="en-US" dirty="0">
                <a:highlight>
                  <a:schemeClr val="lt1"/>
                </a:highlight>
              </a:rPr>
              <a:t>DP problems are all about state and their transition. </a:t>
            </a:r>
            <a:endParaRPr dirty="0">
              <a:highlight>
                <a:schemeClr val="lt1"/>
              </a:highlight>
            </a:endParaRPr>
          </a:p>
          <a:p>
            <a:pPr marL="342900" indent="-285750">
              <a:lnSpc>
                <a:spcPct val="115000"/>
              </a:lnSpc>
              <a:buSzPts val="2400"/>
              <a:buFont typeface="Times New Roman"/>
              <a:buChar char="•"/>
            </a:pPr>
            <a:r>
              <a:rPr lang="en-US" dirty="0">
                <a:highlight>
                  <a:srgbClr val="FAFBFC"/>
                </a:highlight>
              </a:rPr>
              <a:t>When a complex problem is divided into several subproblems, each subproblem forms a stage of the solution.</a:t>
            </a:r>
            <a:endParaRPr dirty="0">
              <a:highlight>
                <a:srgbClr val="FAFBFC"/>
              </a:highlight>
            </a:endParaRPr>
          </a:p>
          <a:p>
            <a:pPr marL="342900" indent="-285750">
              <a:lnSpc>
                <a:spcPct val="115000"/>
              </a:lnSpc>
              <a:buSzPts val="2400"/>
              <a:buFont typeface="Times New Roman"/>
              <a:buChar char="•"/>
            </a:pPr>
            <a:r>
              <a:rPr lang="en-US" dirty="0">
                <a:highlight>
                  <a:srgbClr val="FAFBFC"/>
                </a:highlight>
              </a:rPr>
              <a:t> After calculating the solution for each stage and choosing the best ones we get to the final optimized solution.</a:t>
            </a:r>
          </a:p>
          <a:p>
            <a:pPr marL="342900" indent="-285750">
              <a:lnSpc>
                <a:spcPct val="115000"/>
              </a:lnSpc>
              <a:buSzPts val="2400"/>
              <a:buFont typeface="Times New Roman"/>
              <a:buChar char="•"/>
            </a:pPr>
            <a:endParaRPr dirty="0">
              <a:highlight>
                <a:schemeClr val="lt1"/>
              </a:highlight>
            </a:endParaRPr>
          </a:p>
          <a:p>
            <a:pPr marL="0" indent="0">
              <a:lnSpc>
                <a:spcPct val="115000"/>
              </a:lnSpc>
              <a:spcBef>
                <a:spcPts val="600"/>
              </a:spcBef>
              <a:buClr>
                <a:schemeClr val="dk1"/>
              </a:buClr>
              <a:buSzPts val="1100"/>
            </a:pPr>
            <a:r>
              <a:rPr lang="en-US" b="1" u="sng" dirty="0">
                <a:highlight>
                  <a:schemeClr val="lt1"/>
                </a:highlight>
              </a:rPr>
              <a:t>Step 3: Formulating a relation among the states</a:t>
            </a:r>
            <a:r>
              <a:rPr lang="en-US" dirty="0">
                <a:highlight>
                  <a:schemeClr val="lt1"/>
                </a:highlight>
              </a:rPr>
              <a:t> </a:t>
            </a:r>
            <a:endParaRPr dirty="0">
              <a:highlight>
                <a:schemeClr val="lt1"/>
              </a:highlight>
            </a:endParaRPr>
          </a:p>
          <a:p>
            <a:pPr marL="342900" indent="-285750">
              <a:lnSpc>
                <a:spcPct val="95000"/>
              </a:lnSpc>
              <a:spcBef>
                <a:spcPts val="600"/>
              </a:spcBef>
              <a:buSzPts val="2400"/>
              <a:buChar char="•"/>
            </a:pPr>
            <a:r>
              <a:rPr lang="en-US" dirty="0">
                <a:highlight>
                  <a:srgbClr val="FAFBFC"/>
                </a:highlight>
              </a:rPr>
              <a:t>At each stage, we need to choose the option which leads to the most desirable solution. </a:t>
            </a:r>
            <a:endParaRPr dirty="0">
              <a:highlight>
                <a:srgbClr val="FAFBFC"/>
              </a:highlight>
            </a:endParaRPr>
          </a:p>
          <a:p>
            <a:pPr marL="342900" indent="-285750">
              <a:lnSpc>
                <a:spcPct val="95000"/>
              </a:lnSpc>
              <a:buSzPts val="2400"/>
              <a:buChar char="•"/>
            </a:pPr>
            <a:r>
              <a:rPr lang="en-US" dirty="0">
                <a:highlight>
                  <a:srgbClr val="FAFBFC"/>
                </a:highlight>
              </a:rPr>
              <a:t>Choosing the most desirable option at every stage will eventually lead to an optimal solution in the end.</a:t>
            </a:r>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63681" y="914400"/>
            <a:ext cx="8229600" cy="857250"/>
          </a:xfrm>
        </p:spPr>
        <p:txBody>
          <a:bodyPr/>
          <a:lstStyle/>
          <a:p>
            <a:pPr eaLnBrk="1" hangingPunct="1"/>
            <a:r>
              <a:rPr lang="en-US" dirty="0"/>
              <a:t>Dynamic Programming: Computing View</a:t>
            </a:r>
          </a:p>
        </p:txBody>
      </p:sp>
      <p:grpSp>
        <p:nvGrpSpPr>
          <p:cNvPr id="2" name="Group 72"/>
          <p:cNvGrpSpPr>
            <a:grpSpLocks/>
          </p:cNvGrpSpPr>
          <p:nvPr/>
        </p:nvGrpSpPr>
        <p:grpSpPr bwMode="auto">
          <a:xfrm>
            <a:off x="586083" y="2445545"/>
            <a:ext cx="5716124" cy="2528888"/>
            <a:chOff x="651" y="1334"/>
            <a:chExt cx="4375" cy="2124"/>
          </a:xfrm>
        </p:grpSpPr>
        <p:sp>
          <p:nvSpPr>
            <p:cNvPr id="19460" name="Rectangle 73"/>
            <p:cNvSpPr>
              <a:spLocks noChangeArrowheads="1"/>
            </p:cNvSpPr>
            <p:nvPr/>
          </p:nvSpPr>
          <p:spPr bwMode="auto">
            <a:xfrm>
              <a:off x="2363" y="1346"/>
              <a:ext cx="1004" cy="464"/>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19461" name="Rectangle 74"/>
            <p:cNvSpPr>
              <a:spLocks noChangeArrowheads="1"/>
            </p:cNvSpPr>
            <p:nvPr/>
          </p:nvSpPr>
          <p:spPr bwMode="auto">
            <a:xfrm>
              <a:off x="2363" y="1578"/>
              <a:ext cx="1004"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462" name="Rectangle 75"/>
            <p:cNvSpPr>
              <a:spLocks noChangeArrowheads="1"/>
            </p:cNvSpPr>
            <p:nvPr/>
          </p:nvSpPr>
          <p:spPr bwMode="auto">
            <a:xfrm>
              <a:off x="1500" y="2362"/>
              <a:ext cx="473"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463" name="Rectangle 76"/>
            <p:cNvSpPr>
              <a:spLocks noChangeArrowheads="1"/>
            </p:cNvSpPr>
            <p:nvPr/>
          </p:nvSpPr>
          <p:spPr bwMode="auto">
            <a:xfrm>
              <a:off x="1500" y="2130"/>
              <a:ext cx="473" cy="232"/>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19464" name="Rectangle 77"/>
            <p:cNvSpPr>
              <a:spLocks noChangeArrowheads="1"/>
            </p:cNvSpPr>
            <p:nvPr/>
          </p:nvSpPr>
          <p:spPr bwMode="auto">
            <a:xfrm>
              <a:off x="2625" y="2362"/>
              <a:ext cx="473"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465" name="Rectangle 78"/>
            <p:cNvSpPr>
              <a:spLocks noChangeArrowheads="1"/>
            </p:cNvSpPr>
            <p:nvPr/>
          </p:nvSpPr>
          <p:spPr bwMode="auto">
            <a:xfrm>
              <a:off x="2625" y="2130"/>
              <a:ext cx="473" cy="232"/>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19466" name="Rectangle 79"/>
            <p:cNvSpPr>
              <a:spLocks noChangeArrowheads="1"/>
            </p:cNvSpPr>
            <p:nvPr/>
          </p:nvSpPr>
          <p:spPr bwMode="auto">
            <a:xfrm>
              <a:off x="3750" y="2362"/>
              <a:ext cx="472"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467" name="Rectangle 80"/>
            <p:cNvSpPr>
              <a:spLocks noChangeArrowheads="1"/>
            </p:cNvSpPr>
            <p:nvPr/>
          </p:nvSpPr>
          <p:spPr bwMode="auto">
            <a:xfrm>
              <a:off x="3750" y="2130"/>
              <a:ext cx="472" cy="232"/>
            </a:xfrm>
            <a:prstGeom prst="rect">
              <a:avLst/>
            </a:prstGeom>
            <a:solidFill>
              <a:srgbClr val="CC99FF"/>
            </a:solidFill>
            <a:ln w="9525">
              <a:solidFill>
                <a:schemeClr val="tx1"/>
              </a:solidFill>
              <a:miter lim="800000"/>
              <a:headEnd/>
              <a:tailEnd/>
            </a:ln>
          </p:spPr>
          <p:txBody>
            <a:bodyPr wrap="none" anchor="ctr"/>
            <a:lstStyle/>
            <a:p>
              <a:endParaRPr lang="en-US" sz="1050"/>
            </a:p>
          </p:txBody>
        </p:sp>
        <p:cxnSp>
          <p:nvCxnSpPr>
            <p:cNvPr id="19468" name="AutoShape 81"/>
            <p:cNvCxnSpPr>
              <a:cxnSpLocks noChangeShapeType="1"/>
              <a:stCxn id="19461" idx="2"/>
              <a:endCxn id="19465" idx="0"/>
            </p:cNvCxnSpPr>
            <p:nvPr/>
          </p:nvCxnSpPr>
          <p:spPr bwMode="auto">
            <a:xfrm flipH="1">
              <a:off x="2861" y="1810"/>
              <a:ext cx="5" cy="320"/>
            </a:xfrm>
            <a:prstGeom prst="straightConnector1">
              <a:avLst/>
            </a:prstGeom>
            <a:noFill/>
            <a:ln w="9525">
              <a:solidFill>
                <a:schemeClr val="tx1"/>
              </a:solidFill>
              <a:round/>
              <a:headEnd/>
              <a:tailEnd type="triangle" w="med" len="med"/>
            </a:ln>
          </p:spPr>
        </p:cxnSp>
        <p:cxnSp>
          <p:nvCxnSpPr>
            <p:cNvPr id="19469" name="AutoShape 82"/>
            <p:cNvCxnSpPr>
              <a:cxnSpLocks noChangeShapeType="1"/>
              <a:stCxn id="19461" idx="2"/>
              <a:endCxn id="19463" idx="0"/>
            </p:cNvCxnSpPr>
            <p:nvPr/>
          </p:nvCxnSpPr>
          <p:spPr bwMode="auto">
            <a:xfrm flipH="1">
              <a:off x="1736" y="1810"/>
              <a:ext cx="1130" cy="320"/>
            </a:xfrm>
            <a:prstGeom prst="straightConnector1">
              <a:avLst/>
            </a:prstGeom>
            <a:noFill/>
            <a:ln w="9525">
              <a:solidFill>
                <a:schemeClr val="tx1"/>
              </a:solidFill>
              <a:round/>
              <a:headEnd/>
              <a:tailEnd type="triangle" w="med" len="med"/>
            </a:ln>
          </p:spPr>
        </p:cxnSp>
        <p:cxnSp>
          <p:nvCxnSpPr>
            <p:cNvPr id="19470" name="AutoShape 83"/>
            <p:cNvCxnSpPr>
              <a:cxnSpLocks noChangeShapeType="1"/>
              <a:stCxn id="19461" idx="2"/>
              <a:endCxn id="19467" idx="0"/>
            </p:cNvCxnSpPr>
            <p:nvPr/>
          </p:nvCxnSpPr>
          <p:spPr bwMode="auto">
            <a:xfrm>
              <a:off x="2866" y="1810"/>
              <a:ext cx="1120" cy="320"/>
            </a:xfrm>
            <a:prstGeom prst="straightConnector1">
              <a:avLst/>
            </a:prstGeom>
            <a:noFill/>
            <a:ln w="9525">
              <a:solidFill>
                <a:schemeClr val="tx1"/>
              </a:solidFill>
              <a:round/>
              <a:headEnd/>
              <a:tailEnd type="triangle" w="med" len="med"/>
            </a:ln>
          </p:spPr>
        </p:cxnSp>
        <p:grpSp>
          <p:nvGrpSpPr>
            <p:cNvPr id="3" name="Group 84"/>
            <p:cNvGrpSpPr>
              <a:grpSpLocks/>
            </p:cNvGrpSpPr>
            <p:nvPr/>
          </p:nvGrpSpPr>
          <p:grpSpPr bwMode="auto">
            <a:xfrm>
              <a:off x="706" y="2980"/>
              <a:ext cx="227" cy="464"/>
              <a:chOff x="2544" y="2656"/>
              <a:chExt cx="200" cy="464"/>
            </a:xfrm>
          </p:grpSpPr>
          <p:sp>
            <p:nvSpPr>
              <p:cNvPr id="19518" name="Rectangle 85"/>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519" name="Rectangle 86"/>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4" name="Group 87"/>
            <p:cNvGrpSpPr>
              <a:grpSpLocks/>
            </p:cNvGrpSpPr>
            <p:nvPr/>
          </p:nvGrpSpPr>
          <p:grpSpPr bwMode="auto">
            <a:xfrm>
              <a:off x="1160" y="2978"/>
              <a:ext cx="227" cy="464"/>
              <a:chOff x="2544" y="2656"/>
              <a:chExt cx="200" cy="464"/>
            </a:xfrm>
          </p:grpSpPr>
          <p:sp>
            <p:nvSpPr>
              <p:cNvPr id="19516" name="Rectangle 88"/>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517" name="Rectangle 89"/>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5" name="Group 90"/>
            <p:cNvGrpSpPr>
              <a:grpSpLocks/>
            </p:cNvGrpSpPr>
            <p:nvPr/>
          </p:nvGrpSpPr>
          <p:grpSpPr bwMode="auto">
            <a:xfrm>
              <a:off x="1613" y="2980"/>
              <a:ext cx="227" cy="464"/>
              <a:chOff x="2544" y="2656"/>
              <a:chExt cx="200" cy="464"/>
            </a:xfrm>
          </p:grpSpPr>
          <p:sp>
            <p:nvSpPr>
              <p:cNvPr id="19514" name="Rectangle 91"/>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515" name="Rectangle 92"/>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6" name="Group 93"/>
            <p:cNvGrpSpPr>
              <a:grpSpLocks/>
            </p:cNvGrpSpPr>
            <p:nvPr/>
          </p:nvGrpSpPr>
          <p:grpSpPr bwMode="auto">
            <a:xfrm>
              <a:off x="2294" y="2994"/>
              <a:ext cx="227" cy="464"/>
              <a:chOff x="2544" y="2656"/>
              <a:chExt cx="200" cy="464"/>
            </a:xfrm>
          </p:grpSpPr>
          <p:sp>
            <p:nvSpPr>
              <p:cNvPr id="19512" name="Rectangle 94"/>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513" name="Rectangle 95"/>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7" name="Group 96"/>
            <p:cNvGrpSpPr>
              <a:grpSpLocks/>
            </p:cNvGrpSpPr>
            <p:nvPr/>
          </p:nvGrpSpPr>
          <p:grpSpPr bwMode="auto">
            <a:xfrm>
              <a:off x="2748" y="2992"/>
              <a:ext cx="227" cy="464"/>
              <a:chOff x="2544" y="2656"/>
              <a:chExt cx="200" cy="464"/>
            </a:xfrm>
          </p:grpSpPr>
          <p:sp>
            <p:nvSpPr>
              <p:cNvPr id="19510" name="Rectangle 97"/>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511" name="Rectangle 98"/>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8" name="Group 99"/>
            <p:cNvGrpSpPr>
              <a:grpSpLocks/>
            </p:cNvGrpSpPr>
            <p:nvPr/>
          </p:nvGrpSpPr>
          <p:grpSpPr bwMode="auto">
            <a:xfrm>
              <a:off x="3202" y="2994"/>
              <a:ext cx="226" cy="464"/>
              <a:chOff x="2544" y="2656"/>
              <a:chExt cx="200" cy="464"/>
            </a:xfrm>
          </p:grpSpPr>
          <p:sp>
            <p:nvSpPr>
              <p:cNvPr id="19508" name="Rectangle 100"/>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509" name="Rectangle 101"/>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9" name="Group 102"/>
            <p:cNvGrpSpPr>
              <a:grpSpLocks/>
            </p:cNvGrpSpPr>
            <p:nvPr/>
          </p:nvGrpSpPr>
          <p:grpSpPr bwMode="auto">
            <a:xfrm>
              <a:off x="3866" y="2980"/>
              <a:ext cx="227" cy="464"/>
              <a:chOff x="2544" y="2656"/>
              <a:chExt cx="200" cy="464"/>
            </a:xfrm>
          </p:grpSpPr>
          <p:sp>
            <p:nvSpPr>
              <p:cNvPr id="19506" name="Rectangle 103"/>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507" name="Rectangle 104"/>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0" name="Group 105"/>
            <p:cNvGrpSpPr>
              <a:grpSpLocks/>
            </p:cNvGrpSpPr>
            <p:nvPr/>
          </p:nvGrpSpPr>
          <p:grpSpPr bwMode="auto">
            <a:xfrm>
              <a:off x="4319" y="2978"/>
              <a:ext cx="227" cy="464"/>
              <a:chOff x="2544" y="2656"/>
              <a:chExt cx="200" cy="464"/>
            </a:xfrm>
          </p:grpSpPr>
          <p:sp>
            <p:nvSpPr>
              <p:cNvPr id="19504" name="Rectangle 106"/>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505" name="Rectangle 107"/>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1" name="Group 108"/>
            <p:cNvGrpSpPr>
              <a:grpSpLocks/>
            </p:cNvGrpSpPr>
            <p:nvPr/>
          </p:nvGrpSpPr>
          <p:grpSpPr bwMode="auto">
            <a:xfrm>
              <a:off x="4773" y="2980"/>
              <a:ext cx="227" cy="464"/>
              <a:chOff x="2544" y="2656"/>
              <a:chExt cx="200" cy="464"/>
            </a:xfrm>
          </p:grpSpPr>
          <p:sp>
            <p:nvSpPr>
              <p:cNvPr id="19502" name="Rectangle 109"/>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19503" name="Rectangle 110"/>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cxnSp>
          <p:nvCxnSpPr>
            <p:cNvPr id="19480" name="AutoShape 111"/>
            <p:cNvCxnSpPr>
              <a:cxnSpLocks noChangeShapeType="1"/>
              <a:stCxn id="19462" idx="2"/>
              <a:endCxn id="19519" idx="0"/>
            </p:cNvCxnSpPr>
            <p:nvPr/>
          </p:nvCxnSpPr>
          <p:spPr bwMode="auto">
            <a:xfrm flipH="1">
              <a:off x="819" y="2594"/>
              <a:ext cx="917" cy="386"/>
            </a:xfrm>
            <a:prstGeom prst="straightConnector1">
              <a:avLst/>
            </a:prstGeom>
            <a:noFill/>
            <a:ln w="9525">
              <a:solidFill>
                <a:schemeClr val="tx1"/>
              </a:solidFill>
              <a:round/>
              <a:headEnd/>
              <a:tailEnd type="triangle" w="med" len="med"/>
            </a:ln>
          </p:spPr>
        </p:cxnSp>
        <p:cxnSp>
          <p:nvCxnSpPr>
            <p:cNvPr id="19481" name="AutoShape 112"/>
            <p:cNvCxnSpPr>
              <a:cxnSpLocks noChangeShapeType="1"/>
              <a:stCxn id="19462" idx="2"/>
              <a:endCxn id="19517" idx="0"/>
            </p:cNvCxnSpPr>
            <p:nvPr/>
          </p:nvCxnSpPr>
          <p:spPr bwMode="auto">
            <a:xfrm flipH="1">
              <a:off x="1273" y="2594"/>
              <a:ext cx="463" cy="384"/>
            </a:xfrm>
            <a:prstGeom prst="straightConnector1">
              <a:avLst/>
            </a:prstGeom>
            <a:noFill/>
            <a:ln w="9525">
              <a:solidFill>
                <a:schemeClr val="tx1"/>
              </a:solidFill>
              <a:round/>
              <a:headEnd/>
              <a:tailEnd type="triangle" w="med" len="med"/>
            </a:ln>
          </p:spPr>
        </p:cxnSp>
        <p:cxnSp>
          <p:nvCxnSpPr>
            <p:cNvPr id="19482" name="AutoShape 113"/>
            <p:cNvCxnSpPr>
              <a:cxnSpLocks noChangeShapeType="1"/>
              <a:stCxn id="19462" idx="2"/>
              <a:endCxn id="19515" idx="0"/>
            </p:cNvCxnSpPr>
            <p:nvPr/>
          </p:nvCxnSpPr>
          <p:spPr bwMode="auto">
            <a:xfrm flipH="1">
              <a:off x="1727" y="2594"/>
              <a:ext cx="9" cy="386"/>
            </a:xfrm>
            <a:prstGeom prst="straightConnector1">
              <a:avLst/>
            </a:prstGeom>
            <a:noFill/>
            <a:ln w="9525">
              <a:solidFill>
                <a:schemeClr val="tx1"/>
              </a:solidFill>
              <a:round/>
              <a:headEnd/>
              <a:tailEnd type="triangle" w="med" len="med"/>
            </a:ln>
          </p:spPr>
        </p:cxnSp>
        <p:cxnSp>
          <p:nvCxnSpPr>
            <p:cNvPr id="19483" name="AutoShape 114"/>
            <p:cNvCxnSpPr>
              <a:cxnSpLocks noChangeShapeType="1"/>
              <a:stCxn id="19464" idx="2"/>
              <a:endCxn id="19513" idx="0"/>
            </p:cNvCxnSpPr>
            <p:nvPr/>
          </p:nvCxnSpPr>
          <p:spPr bwMode="auto">
            <a:xfrm flipH="1">
              <a:off x="2408" y="2594"/>
              <a:ext cx="453" cy="400"/>
            </a:xfrm>
            <a:prstGeom prst="straightConnector1">
              <a:avLst/>
            </a:prstGeom>
            <a:noFill/>
            <a:ln w="9525">
              <a:solidFill>
                <a:schemeClr val="tx1"/>
              </a:solidFill>
              <a:round/>
              <a:headEnd/>
              <a:tailEnd type="triangle" w="med" len="med"/>
            </a:ln>
          </p:spPr>
        </p:cxnSp>
        <p:cxnSp>
          <p:nvCxnSpPr>
            <p:cNvPr id="19484" name="AutoShape 115"/>
            <p:cNvCxnSpPr>
              <a:cxnSpLocks noChangeShapeType="1"/>
              <a:stCxn id="19464" idx="2"/>
              <a:endCxn id="19511" idx="0"/>
            </p:cNvCxnSpPr>
            <p:nvPr/>
          </p:nvCxnSpPr>
          <p:spPr bwMode="auto">
            <a:xfrm>
              <a:off x="2861" y="2594"/>
              <a:ext cx="0" cy="398"/>
            </a:xfrm>
            <a:prstGeom prst="straightConnector1">
              <a:avLst/>
            </a:prstGeom>
            <a:noFill/>
            <a:ln w="9525">
              <a:solidFill>
                <a:schemeClr val="tx1"/>
              </a:solidFill>
              <a:round/>
              <a:headEnd/>
              <a:tailEnd type="triangle" w="med" len="med"/>
            </a:ln>
          </p:spPr>
        </p:cxnSp>
        <p:cxnSp>
          <p:nvCxnSpPr>
            <p:cNvPr id="19485" name="AutoShape 116"/>
            <p:cNvCxnSpPr>
              <a:cxnSpLocks noChangeShapeType="1"/>
              <a:stCxn id="19464" idx="2"/>
              <a:endCxn id="19509" idx="0"/>
            </p:cNvCxnSpPr>
            <p:nvPr/>
          </p:nvCxnSpPr>
          <p:spPr bwMode="auto">
            <a:xfrm>
              <a:off x="2861" y="2594"/>
              <a:ext cx="454" cy="400"/>
            </a:xfrm>
            <a:prstGeom prst="straightConnector1">
              <a:avLst/>
            </a:prstGeom>
            <a:noFill/>
            <a:ln w="9525">
              <a:solidFill>
                <a:schemeClr val="tx1"/>
              </a:solidFill>
              <a:round/>
              <a:headEnd/>
              <a:tailEnd type="triangle" w="med" len="med"/>
            </a:ln>
          </p:spPr>
        </p:cxnSp>
        <p:cxnSp>
          <p:nvCxnSpPr>
            <p:cNvPr id="19486" name="AutoShape 117"/>
            <p:cNvCxnSpPr>
              <a:cxnSpLocks noChangeShapeType="1"/>
              <a:stCxn id="19466" idx="2"/>
              <a:endCxn id="19507" idx="0"/>
            </p:cNvCxnSpPr>
            <p:nvPr/>
          </p:nvCxnSpPr>
          <p:spPr bwMode="auto">
            <a:xfrm flipH="1">
              <a:off x="3979" y="2594"/>
              <a:ext cx="7" cy="386"/>
            </a:xfrm>
            <a:prstGeom prst="straightConnector1">
              <a:avLst/>
            </a:prstGeom>
            <a:noFill/>
            <a:ln w="9525">
              <a:solidFill>
                <a:schemeClr val="tx1"/>
              </a:solidFill>
              <a:round/>
              <a:headEnd/>
              <a:tailEnd type="triangle" w="med" len="med"/>
            </a:ln>
          </p:spPr>
        </p:cxnSp>
        <p:cxnSp>
          <p:nvCxnSpPr>
            <p:cNvPr id="19487" name="AutoShape 118"/>
            <p:cNvCxnSpPr>
              <a:cxnSpLocks noChangeShapeType="1"/>
              <a:stCxn id="19466" idx="2"/>
              <a:endCxn id="19505" idx="0"/>
            </p:cNvCxnSpPr>
            <p:nvPr/>
          </p:nvCxnSpPr>
          <p:spPr bwMode="auto">
            <a:xfrm>
              <a:off x="3986" y="2594"/>
              <a:ext cx="447" cy="384"/>
            </a:xfrm>
            <a:prstGeom prst="straightConnector1">
              <a:avLst/>
            </a:prstGeom>
            <a:noFill/>
            <a:ln w="9525">
              <a:solidFill>
                <a:schemeClr val="tx1"/>
              </a:solidFill>
              <a:round/>
              <a:headEnd/>
              <a:tailEnd type="triangle" w="med" len="med"/>
            </a:ln>
          </p:spPr>
        </p:cxnSp>
        <p:cxnSp>
          <p:nvCxnSpPr>
            <p:cNvPr id="19488" name="AutoShape 119"/>
            <p:cNvCxnSpPr>
              <a:cxnSpLocks noChangeShapeType="1"/>
            </p:cNvCxnSpPr>
            <p:nvPr/>
          </p:nvCxnSpPr>
          <p:spPr bwMode="auto">
            <a:xfrm>
              <a:off x="3996" y="2594"/>
              <a:ext cx="1030" cy="386"/>
            </a:xfrm>
            <a:prstGeom prst="straightConnector1">
              <a:avLst/>
            </a:prstGeom>
            <a:noFill/>
            <a:ln w="9525">
              <a:solidFill>
                <a:schemeClr val="tx1"/>
              </a:solidFill>
              <a:round/>
              <a:headEnd/>
              <a:tailEnd type="triangle" w="med" len="med"/>
            </a:ln>
          </p:spPr>
        </p:cxnSp>
        <p:sp>
          <p:nvSpPr>
            <p:cNvPr id="19489" name="Text Box 120"/>
            <p:cNvSpPr txBox="1">
              <a:spLocks noChangeArrowheads="1"/>
            </p:cNvSpPr>
            <p:nvPr/>
          </p:nvSpPr>
          <p:spPr bwMode="auto">
            <a:xfrm>
              <a:off x="2714" y="1334"/>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A</a:t>
              </a:r>
            </a:p>
          </p:txBody>
        </p:sp>
        <p:sp>
          <p:nvSpPr>
            <p:cNvPr id="19490" name="Text Box 121"/>
            <p:cNvSpPr txBox="1">
              <a:spLocks noChangeArrowheads="1"/>
            </p:cNvSpPr>
            <p:nvPr/>
          </p:nvSpPr>
          <p:spPr bwMode="auto">
            <a:xfrm>
              <a:off x="1589" y="2109"/>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19491" name="Text Box 122"/>
            <p:cNvSpPr txBox="1">
              <a:spLocks noChangeArrowheads="1"/>
            </p:cNvSpPr>
            <p:nvPr/>
          </p:nvSpPr>
          <p:spPr bwMode="auto">
            <a:xfrm>
              <a:off x="2688" y="2109"/>
              <a:ext cx="26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C</a:t>
              </a:r>
            </a:p>
          </p:txBody>
        </p:sp>
        <p:sp>
          <p:nvSpPr>
            <p:cNvPr id="19492" name="Text Box 123"/>
            <p:cNvSpPr txBox="1">
              <a:spLocks noChangeArrowheads="1"/>
            </p:cNvSpPr>
            <p:nvPr/>
          </p:nvSpPr>
          <p:spPr bwMode="auto">
            <a:xfrm>
              <a:off x="651" y="2966"/>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19493" name="Text Box 124"/>
            <p:cNvSpPr txBox="1">
              <a:spLocks noChangeArrowheads="1"/>
            </p:cNvSpPr>
            <p:nvPr/>
          </p:nvSpPr>
          <p:spPr bwMode="auto">
            <a:xfrm>
              <a:off x="1139" y="2966"/>
              <a:ext cx="24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19494" name="Text Box 125"/>
            <p:cNvSpPr txBox="1">
              <a:spLocks noChangeArrowheads="1"/>
            </p:cNvSpPr>
            <p:nvPr/>
          </p:nvSpPr>
          <p:spPr bwMode="auto">
            <a:xfrm>
              <a:off x="1551" y="2966"/>
              <a:ext cx="27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19495" name="Text Box 126"/>
            <p:cNvSpPr txBox="1">
              <a:spLocks noChangeArrowheads="1"/>
            </p:cNvSpPr>
            <p:nvPr/>
          </p:nvSpPr>
          <p:spPr bwMode="auto">
            <a:xfrm>
              <a:off x="2236" y="2966"/>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19496" name="Text Box 127"/>
            <p:cNvSpPr txBox="1">
              <a:spLocks noChangeArrowheads="1"/>
            </p:cNvSpPr>
            <p:nvPr/>
          </p:nvSpPr>
          <p:spPr bwMode="auto">
            <a:xfrm>
              <a:off x="2703" y="2966"/>
              <a:ext cx="27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19497" name="Text Box 128"/>
            <p:cNvSpPr txBox="1">
              <a:spLocks noChangeArrowheads="1"/>
            </p:cNvSpPr>
            <p:nvPr/>
          </p:nvSpPr>
          <p:spPr bwMode="auto">
            <a:xfrm>
              <a:off x="3140" y="2966"/>
              <a:ext cx="26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H</a:t>
              </a:r>
            </a:p>
          </p:txBody>
        </p:sp>
        <p:sp>
          <p:nvSpPr>
            <p:cNvPr id="19498" name="Text Box 129"/>
            <p:cNvSpPr txBox="1">
              <a:spLocks noChangeArrowheads="1"/>
            </p:cNvSpPr>
            <p:nvPr/>
          </p:nvSpPr>
          <p:spPr bwMode="auto">
            <a:xfrm>
              <a:off x="3825" y="2109"/>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19499" name="Text Box 130"/>
            <p:cNvSpPr txBox="1">
              <a:spLocks noChangeArrowheads="1"/>
            </p:cNvSpPr>
            <p:nvPr/>
          </p:nvSpPr>
          <p:spPr bwMode="auto">
            <a:xfrm>
              <a:off x="3809" y="2966"/>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19500" name="Text Box 131"/>
            <p:cNvSpPr txBox="1">
              <a:spLocks noChangeArrowheads="1"/>
            </p:cNvSpPr>
            <p:nvPr/>
          </p:nvSpPr>
          <p:spPr bwMode="auto">
            <a:xfrm>
              <a:off x="4296" y="2966"/>
              <a:ext cx="24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19501" name="Text Box 132"/>
            <p:cNvSpPr txBox="1">
              <a:spLocks noChangeArrowheads="1"/>
            </p:cNvSpPr>
            <p:nvPr/>
          </p:nvSpPr>
          <p:spPr bwMode="auto">
            <a:xfrm>
              <a:off x="4708" y="2966"/>
              <a:ext cx="27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63"/>
          <p:cNvSpPr txBox="1">
            <a:spLocks noChangeArrowheads="1"/>
          </p:cNvSpPr>
          <p:nvPr/>
        </p:nvSpPr>
        <p:spPr bwMode="auto">
          <a:xfrm>
            <a:off x="457200" y="5131959"/>
            <a:ext cx="4352474" cy="369332"/>
          </a:xfrm>
          <a:prstGeom prst="rect">
            <a:avLst/>
          </a:prstGeom>
          <a:noFill/>
          <a:ln w="9525">
            <a:noFill/>
            <a:miter lim="800000"/>
            <a:headEnd/>
            <a:tailEnd/>
          </a:ln>
        </p:spPr>
        <p:txBody>
          <a:bodyPr wrap="none" anchor="ctr">
            <a:spAutoFit/>
          </a:bodyPr>
          <a:lstStyle/>
          <a:p>
            <a:pPr eaLnBrk="0" hangingPunct="0"/>
            <a:r>
              <a:rPr lang="en-US" sz="1800">
                <a:latin typeface="Helvetica" pitchFamily="34" charset="0"/>
              </a:rPr>
              <a:t>start solving sub-problems at the bottom.</a:t>
            </a:r>
          </a:p>
        </p:txBody>
      </p:sp>
      <p:cxnSp>
        <p:nvCxnSpPr>
          <p:cNvPr id="20483" name="AutoShape 64"/>
          <p:cNvCxnSpPr>
            <a:cxnSpLocks noChangeShapeType="1"/>
            <a:stCxn id="20482" idx="1"/>
            <a:endCxn id="20518" idx="1"/>
          </p:cNvCxnSpPr>
          <p:nvPr/>
        </p:nvCxnSpPr>
        <p:spPr bwMode="auto">
          <a:xfrm rot="10800000" flipH="1">
            <a:off x="457199" y="4573193"/>
            <a:ext cx="128883" cy="743433"/>
          </a:xfrm>
          <a:prstGeom prst="curvedConnector3">
            <a:avLst>
              <a:gd name="adj1" fmla="val -177370"/>
            </a:avLst>
          </a:prstGeom>
          <a:noFill/>
          <a:ln w="9525">
            <a:solidFill>
              <a:schemeClr val="tx1"/>
            </a:solidFill>
            <a:round/>
            <a:headEnd/>
            <a:tailEnd type="triangle" w="med" len="med"/>
          </a:ln>
        </p:spPr>
      </p:cxnSp>
      <p:grpSp>
        <p:nvGrpSpPr>
          <p:cNvPr id="2" name="Group 65"/>
          <p:cNvGrpSpPr>
            <a:grpSpLocks/>
          </p:cNvGrpSpPr>
          <p:nvPr/>
        </p:nvGrpSpPr>
        <p:grpSpPr bwMode="auto">
          <a:xfrm>
            <a:off x="586083" y="2445545"/>
            <a:ext cx="5716124" cy="2528888"/>
            <a:chOff x="651" y="1334"/>
            <a:chExt cx="4375" cy="2124"/>
          </a:xfrm>
        </p:grpSpPr>
        <p:sp>
          <p:nvSpPr>
            <p:cNvPr id="20486" name="Rectangle 66"/>
            <p:cNvSpPr>
              <a:spLocks noChangeArrowheads="1"/>
            </p:cNvSpPr>
            <p:nvPr/>
          </p:nvSpPr>
          <p:spPr bwMode="auto">
            <a:xfrm>
              <a:off x="2363" y="1346"/>
              <a:ext cx="1004" cy="464"/>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0487" name="Rectangle 67"/>
            <p:cNvSpPr>
              <a:spLocks noChangeArrowheads="1"/>
            </p:cNvSpPr>
            <p:nvPr/>
          </p:nvSpPr>
          <p:spPr bwMode="auto">
            <a:xfrm>
              <a:off x="2363" y="1578"/>
              <a:ext cx="1004"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488" name="Rectangle 68"/>
            <p:cNvSpPr>
              <a:spLocks noChangeArrowheads="1"/>
            </p:cNvSpPr>
            <p:nvPr/>
          </p:nvSpPr>
          <p:spPr bwMode="auto">
            <a:xfrm>
              <a:off x="1500" y="2362"/>
              <a:ext cx="473"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489" name="Rectangle 69"/>
            <p:cNvSpPr>
              <a:spLocks noChangeArrowheads="1"/>
            </p:cNvSpPr>
            <p:nvPr/>
          </p:nvSpPr>
          <p:spPr bwMode="auto">
            <a:xfrm>
              <a:off x="1500" y="2130"/>
              <a:ext cx="473" cy="232"/>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0490" name="Rectangle 70"/>
            <p:cNvSpPr>
              <a:spLocks noChangeArrowheads="1"/>
            </p:cNvSpPr>
            <p:nvPr/>
          </p:nvSpPr>
          <p:spPr bwMode="auto">
            <a:xfrm>
              <a:off x="2625" y="2362"/>
              <a:ext cx="473"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491" name="Rectangle 71"/>
            <p:cNvSpPr>
              <a:spLocks noChangeArrowheads="1"/>
            </p:cNvSpPr>
            <p:nvPr/>
          </p:nvSpPr>
          <p:spPr bwMode="auto">
            <a:xfrm>
              <a:off x="2625" y="2130"/>
              <a:ext cx="473" cy="232"/>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0492" name="Rectangle 72"/>
            <p:cNvSpPr>
              <a:spLocks noChangeArrowheads="1"/>
            </p:cNvSpPr>
            <p:nvPr/>
          </p:nvSpPr>
          <p:spPr bwMode="auto">
            <a:xfrm>
              <a:off x="3750" y="2362"/>
              <a:ext cx="472"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493" name="Rectangle 73"/>
            <p:cNvSpPr>
              <a:spLocks noChangeArrowheads="1"/>
            </p:cNvSpPr>
            <p:nvPr/>
          </p:nvSpPr>
          <p:spPr bwMode="auto">
            <a:xfrm>
              <a:off x="3750" y="2130"/>
              <a:ext cx="472" cy="232"/>
            </a:xfrm>
            <a:prstGeom prst="rect">
              <a:avLst/>
            </a:prstGeom>
            <a:solidFill>
              <a:srgbClr val="CC99FF"/>
            </a:solidFill>
            <a:ln w="9525">
              <a:solidFill>
                <a:schemeClr val="tx1"/>
              </a:solidFill>
              <a:miter lim="800000"/>
              <a:headEnd/>
              <a:tailEnd/>
            </a:ln>
          </p:spPr>
          <p:txBody>
            <a:bodyPr wrap="none" anchor="ctr"/>
            <a:lstStyle/>
            <a:p>
              <a:endParaRPr lang="en-US" sz="1050"/>
            </a:p>
          </p:txBody>
        </p:sp>
        <p:cxnSp>
          <p:nvCxnSpPr>
            <p:cNvPr id="20494" name="AutoShape 74"/>
            <p:cNvCxnSpPr>
              <a:cxnSpLocks noChangeShapeType="1"/>
              <a:stCxn id="20487" idx="2"/>
              <a:endCxn id="20491" idx="0"/>
            </p:cNvCxnSpPr>
            <p:nvPr/>
          </p:nvCxnSpPr>
          <p:spPr bwMode="auto">
            <a:xfrm flipH="1">
              <a:off x="2861" y="1810"/>
              <a:ext cx="5" cy="320"/>
            </a:xfrm>
            <a:prstGeom prst="straightConnector1">
              <a:avLst/>
            </a:prstGeom>
            <a:noFill/>
            <a:ln w="9525">
              <a:solidFill>
                <a:schemeClr val="tx1"/>
              </a:solidFill>
              <a:round/>
              <a:headEnd/>
              <a:tailEnd type="triangle" w="med" len="med"/>
            </a:ln>
          </p:spPr>
        </p:cxnSp>
        <p:cxnSp>
          <p:nvCxnSpPr>
            <p:cNvPr id="20495" name="AutoShape 75"/>
            <p:cNvCxnSpPr>
              <a:cxnSpLocks noChangeShapeType="1"/>
              <a:stCxn id="20487" idx="2"/>
              <a:endCxn id="20489" idx="0"/>
            </p:cNvCxnSpPr>
            <p:nvPr/>
          </p:nvCxnSpPr>
          <p:spPr bwMode="auto">
            <a:xfrm flipH="1">
              <a:off x="1736" y="1810"/>
              <a:ext cx="1130" cy="320"/>
            </a:xfrm>
            <a:prstGeom prst="straightConnector1">
              <a:avLst/>
            </a:prstGeom>
            <a:noFill/>
            <a:ln w="9525">
              <a:solidFill>
                <a:schemeClr val="tx1"/>
              </a:solidFill>
              <a:round/>
              <a:headEnd/>
              <a:tailEnd type="triangle" w="med" len="med"/>
            </a:ln>
          </p:spPr>
        </p:cxnSp>
        <p:cxnSp>
          <p:nvCxnSpPr>
            <p:cNvPr id="20496" name="AutoShape 76"/>
            <p:cNvCxnSpPr>
              <a:cxnSpLocks noChangeShapeType="1"/>
              <a:stCxn id="20487" idx="2"/>
              <a:endCxn id="20493" idx="0"/>
            </p:cNvCxnSpPr>
            <p:nvPr/>
          </p:nvCxnSpPr>
          <p:spPr bwMode="auto">
            <a:xfrm>
              <a:off x="2866" y="1810"/>
              <a:ext cx="1120" cy="320"/>
            </a:xfrm>
            <a:prstGeom prst="straightConnector1">
              <a:avLst/>
            </a:prstGeom>
            <a:noFill/>
            <a:ln w="9525">
              <a:solidFill>
                <a:schemeClr val="tx1"/>
              </a:solidFill>
              <a:round/>
              <a:headEnd/>
              <a:tailEnd type="triangle" w="med" len="med"/>
            </a:ln>
          </p:spPr>
        </p:cxnSp>
        <p:grpSp>
          <p:nvGrpSpPr>
            <p:cNvPr id="3" name="Group 77"/>
            <p:cNvGrpSpPr>
              <a:grpSpLocks/>
            </p:cNvGrpSpPr>
            <p:nvPr/>
          </p:nvGrpSpPr>
          <p:grpSpPr bwMode="auto">
            <a:xfrm>
              <a:off x="706" y="2980"/>
              <a:ext cx="227" cy="464"/>
              <a:chOff x="2544" y="2656"/>
              <a:chExt cx="200" cy="464"/>
            </a:xfrm>
          </p:grpSpPr>
          <p:sp>
            <p:nvSpPr>
              <p:cNvPr id="20544" name="Rectangle 78"/>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545" name="Rectangle 79"/>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4" name="Group 80"/>
            <p:cNvGrpSpPr>
              <a:grpSpLocks/>
            </p:cNvGrpSpPr>
            <p:nvPr/>
          </p:nvGrpSpPr>
          <p:grpSpPr bwMode="auto">
            <a:xfrm>
              <a:off x="1160" y="2978"/>
              <a:ext cx="227" cy="464"/>
              <a:chOff x="2544" y="2656"/>
              <a:chExt cx="200" cy="464"/>
            </a:xfrm>
          </p:grpSpPr>
          <p:sp>
            <p:nvSpPr>
              <p:cNvPr id="20542" name="Rectangle 81"/>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543" name="Rectangle 82"/>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5" name="Group 83"/>
            <p:cNvGrpSpPr>
              <a:grpSpLocks/>
            </p:cNvGrpSpPr>
            <p:nvPr/>
          </p:nvGrpSpPr>
          <p:grpSpPr bwMode="auto">
            <a:xfrm>
              <a:off x="1613" y="2980"/>
              <a:ext cx="227" cy="464"/>
              <a:chOff x="2544" y="2656"/>
              <a:chExt cx="200" cy="464"/>
            </a:xfrm>
          </p:grpSpPr>
          <p:sp>
            <p:nvSpPr>
              <p:cNvPr id="20540" name="Rectangle 84"/>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541" name="Rectangle 85"/>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6" name="Group 86"/>
            <p:cNvGrpSpPr>
              <a:grpSpLocks/>
            </p:cNvGrpSpPr>
            <p:nvPr/>
          </p:nvGrpSpPr>
          <p:grpSpPr bwMode="auto">
            <a:xfrm>
              <a:off x="2294" y="2994"/>
              <a:ext cx="227" cy="464"/>
              <a:chOff x="2544" y="2656"/>
              <a:chExt cx="200" cy="464"/>
            </a:xfrm>
          </p:grpSpPr>
          <p:sp>
            <p:nvSpPr>
              <p:cNvPr id="20538" name="Rectangle 87"/>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539" name="Rectangle 88"/>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7" name="Group 89"/>
            <p:cNvGrpSpPr>
              <a:grpSpLocks/>
            </p:cNvGrpSpPr>
            <p:nvPr/>
          </p:nvGrpSpPr>
          <p:grpSpPr bwMode="auto">
            <a:xfrm>
              <a:off x="2748" y="2992"/>
              <a:ext cx="227" cy="464"/>
              <a:chOff x="2544" y="2656"/>
              <a:chExt cx="200" cy="464"/>
            </a:xfrm>
          </p:grpSpPr>
          <p:sp>
            <p:nvSpPr>
              <p:cNvPr id="20536" name="Rectangle 90"/>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537" name="Rectangle 91"/>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8" name="Group 92"/>
            <p:cNvGrpSpPr>
              <a:grpSpLocks/>
            </p:cNvGrpSpPr>
            <p:nvPr/>
          </p:nvGrpSpPr>
          <p:grpSpPr bwMode="auto">
            <a:xfrm>
              <a:off x="3202" y="2994"/>
              <a:ext cx="226" cy="464"/>
              <a:chOff x="2544" y="2656"/>
              <a:chExt cx="200" cy="464"/>
            </a:xfrm>
          </p:grpSpPr>
          <p:sp>
            <p:nvSpPr>
              <p:cNvPr id="20534" name="Rectangle 93"/>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535" name="Rectangle 94"/>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9" name="Group 95"/>
            <p:cNvGrpSpPr>
              <a:grpSpLocks/>
            </p:cNvGrpSpPr>
            <p:nvPr/>
          </p:nvGrpSpPr>
          <p:grpSpPr bwMode="auto">
            <a:xfrm>
              <a:off x="3866" y="2980"/>
              <a:ext cx="227" cy="464"/>
              <a:chOff x="2544" y="2656"/>
              <a:chExt cx="200" cy="464"/>
            </a:xfrm>
          </p:grpSpPr>
          <p:sp>
            <p:nvSpPr>
              <p:cNvPr id="20532" name="Rectangle 96"/>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533" name="Rectangle 97"/>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0" name="Group 98"/>
            <p:cNvGrpSpPr>
              <a:grpSpLocks/>
            </p:cNvGrpSpPr>
            <p:nvPr/>
          </p:nvGrpSpPr>
          <p:grpSpPr bwMode="auto">
            <a:xfrm>
              <a:off x="4319" y="2978"/>
              <a:ext cx="227" cy="464"/>
              <a:chOff x="2544" y="2656"/>
              <a:chExt cx="200" cy="464"/>
            </a:xfrm>
          </p:grpSpPr>
          <p:sp>
            <p:nvSpPr>
              <p:cNvPr id="20530" name="Rectangle 99"/>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531" name="Rectangle 100"/>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1" name="Group 101"/>
            <p:cNvGrpSpPr>
              <a:grpSpLocks/>
            </p:cNvGrpSpPr>
            <p:nvPr/>
          </p:nvGrpSpPr>
          <p:grpSpPr bwMode="auto">
            <a:xfrm>
              <a:off x="4773" y="2980"/>
              <a:ext cx="227" cy="464"/>
              <a:chOff x="2544" y="2656"/>
              <a:chExt cx="200" cy="464"/>
            </a:xfrm>
          </p:grpSpPr>
          <p:sp>
            <p:nvSpPr>
              <p:cNvPr id="20528" name="Rectangle 102"/>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0529" name="Rectangle 103"/>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cxnSp>
          <p:nvCxnSpPr>
            <p:cNvPr id="20506" name="AutoShape 104"/>
            <p:cNvCxnSpPr>
              <a:cxnSpLocks noChangeShapeType="1"/>
              <a:stCxn id="20488" idx="2"/>
              <a:endCxn id="20545" idx="0"/>
            </p:cNvCxnSpPr>
            <p:nvPr/>
          </p:nvCxnSpPr>
          <p:spPr bwMode="auto">
            <a:xfrm flipH="1">
              <a:off x="819" y="2594"/>
              <a:ext cx="917" cy="386"/>
            </a:xfrm>
            <a:prstGeom prst="straightConnector1">
              <a:avLst/>
            </a:prstGeom>
            <a:noFill/>
            <a:ln w="9525">
              <a:solidFill>
                <a:schemeClr val="tx1"/>
              </a:solidFill>
              <a:round/>
              <a:headEnd/>
              <a:tailEnd type="triangle" w="med" len="med"/>
            </a:ln>
          </p:spPr>
        </p:cxnSp>
        <p:cxnSp>
          <p:nvCxnSpPr>
            <p:cNvPr id="20507" name="AutoShape 105"/>
            <p:cNvCxnSpPr>
              <a:cxnSpLocks noChangeShapeType="1"/>
              <a:stCxn id="20488" idx="2"/>
              <a:endCxn id="20543" idx="0"/>
            </p:cNvCxnSpPr>
            <p:nvPr/>
          </p:nvCxnSpPr>
          <p:spPr bwMode="auto">
            <a:xfrm flipH="1">
              <a:off x="1273" y="2594"/>
              <a:ext cx="463" cy="384"/>
            </a:xfrm>
            <a:prstGeom prst="straightConnector1">
              <a:avLst/>
            </a:prstGeom>
            <a:noFill/>
            <a:ln w="9525">
              <a:solidFill>
                <a:schemeClr val="tx1"/>
              </a:solidFill>
              <a:round/>
              <a:headEnd/>
              <a:tailEnd type="triangle" w="med" len="med"/>
            </a:ln>
          </p:spPr>
        </p:cxnSp>
        <p:cxnSp>
          <p:nvCxnSpPr>
            <p:cNvPr id="20508" name="AutoShape 106"/>
            <p:cNvCxnSpPr>
              <a:cxnSpLocks noChangeShapeType="1"/>
              <a:stCxn id="20488" idx="2"/>
              <a:endCxn id="20541" idx="0"/>
            </p:cNvCxnSpPr>
            <p:nvPr/>
          </p:nvCxnSpPr>
          <p:spPr bwMode="auto">
            <a:xfrm flipH="1">
              <a:off x="1727" y="2594"/>
              <a:ext cx="9" cy="386"/>
            </a:xfrm>
            <a:prstGeom prst="straightConnector1">
              <a:avLst/>
            </a:prstGeom>
            <a:noFill/>
            <a:ln w="9525">
              <a:solidFill>
                <a:schemeClr val="tx1"/>
              </a:solidFill>
              <a:round/>
              <a:headEnd/>
              <a:tailEnd type="triangle" w="med" len="med"/>
            </a:ln>
          </p:spPr>
        </p:cxnSp>
        <p:cxnSp>
          <p:nvCxnSpPr>
            <p:cNvPr id="20509" name="AutoShape 107"/>
            <p:cNvCxnSpPr>
              <a:cxnSpLocks noChangeShapeType="1"/>
              <a:stCxn id="20490" idx="2"/>
              <a:endCxn id="20539" idx="0"/>
            </p:cNvCxnSpPr>
            <p:nvPr/>
          </p:nvCxnSpPr>
          <p:spPr bwMode="auto">
            <a:xfrm flipH="1">
              <a:off x="2408" y="2594"/>
              <a:ext cx="453" cy="400"/>
            </a:xfrm>
            <a:prstGeom prst="straightConnector1">
              <a:avLst/>
            </a:prstGeom>
            <a:noFill/>
            <a:ln w="9525">
              <a:solidFill>
                <a:schemeClr val="tx1"/>
              </a:solidFill>
              <a:round/>
              <a:headEnd/>
              <a:tailEnd type="triangle" w="med" len="med"/>
            </a:ln>
          </p:spPr>
        </p:cxnSp>
        <p:cxnSp>
          <p:nvCxnSpPr>
            <p:cNvPr id="20510" name="AutoShape 108"/>
            <p:cNvCxnSpPr>
              <a:cxnSpLocks noChangeShapeType="1"/>
              <a:stCxn id="20490" idx="2"/>
              <a:endCxn id="20537" idx="0"/>
            </p:cNvCxnSpPr>
            <p:nvPr/>
          </p:nvCxnSpPr>
          <p:spPr bwMode="auto">
            <a:xfrm>
              <a:off x="2861" y="2594"/>
              <a:ext cx="0" cy="398"/>
            </a:xfrm>
            <a:prstGeom prst="straightConnector1">
              <a:avLst/>
            </a:prstGeom>
            <a:noFill/>
            <a:ln w="9525">
              <a:solidFill>
                <a:schemeClr val="tx1"/>
              </a:solidFill>
              <a:round/>
              <a:headEnd/>
              <a:tailEnd type="triangle" w="med" len="med"/>
            </a:ln>
          </p:spPr>
        </p:cxnSp>
        <p:cxnSp>
          <p:nvCxnSpPr>
            <p:cNvPr id="20511" name="AutoShape 109"/>
            <p:cNvCxnSpPr>
              <a:cxnSpLocks noChangeShapeType="1"/>
              <a:stCxn id="20490" idx="2"/>
              <a:endCxn id="20535" idx="0"/>
            </p:cNvCxnSpPr>
            <p:nvPr/>
          </p:nvCxnSpPr>
          <p:spPr bwMode="auto">
            <a:xfrm>
              <a:off x="2861" y="2594"/>
              <a:ext cx="454" cy="400"/>
            </a:xfrm>
            <a:prstGeom prst="straightConnector1">
              <a:avLst/>
            </a:prstGeom>
            <a:noFill/>
            <a:ln w="9525">
              <a:solidFill>
                <a:schemeClr val="tx1"/>
              </a:solidFill>
              <a:round/>
              <a:headEnd/>
              <a:tailEnd type="triangle" w="med" len="med"/>
            </a:ln>
          </p:spPr>
        </p:cxnSp>
        <p:cxnSp>
          <p:nvCxnSpPr>
            <p:cNvPr id="20512" name="AutoShape 110"/>
            <p:cNvCxnSpPr>
              <a:cxnSpLocks noChangeShapeType="1"/>
              <a:stCxn id="20492" idx="2"/>
              <a:endCxn id="20533" idx="0"/>
            </p:cNvCxnSpPr>
            <p:nvPr/>
          </p:nvCxnSpPr>
          <p:spPr bwMode="auto">
            <a:xfrm flipH="1">
              <a:off x="3979" y="2594"/>
              <a:ext cx="7" cy="386"/>
            </a:xfrm>
            <a:prstGeom prst="straightConnector1">
              <a:avLst/>
            </a:prstGeom>
            <a:noFill/>
            <a:ln w="9525">
              <a:solidFill>
                <a:schemeClr val="tx1"/>
              </a:solidFill>
              <a:round/>
              <a:headEnd/>
              <a:tailEnd type="triangle" w="med" len="med"/>
            </a:ln>
          </p:spPr>
        </p:cxnSp>
        <p:cxnSp>
          <p:nvCxnSpPr>
            <p:cNvPr id="20513" name="AutoShape 111"/>
            <p:cNvCxnSpPr>
              <a:cxnSpLocks noChangeShapeType="1"/>
              <a:stCxn id="20492" idx="2"/>
              <a:endCxn id="20531" idx="0"/>
            </p:cNvCxnSpPr>
            <p:nvPr/>
          </p:nvCxnSpPr>
          <p:spPr bwMode="auto">
            <a:xfrm>
              <a:off x="3986" y="2594"/>
              <a:ext cx="447" cy="384"/>
            </a:xfrm>
            <a:prstGeom prst="straightConnector1">
              <a:avLst/>
            </a:prstGeom>
            <a:noFill/>
            <a:ln w="9525">
              <a:solidFill>
                <a:schemeClr val="tx1"/>
              </a:solidFill>
              <a:round/>
              <a:headEnd/>
              <a:tailEnd type="triangle" w="med" len="med"/>
            </a:ln>
          </p:spPr>
        </p:cxnSp>
        <p:cxnSp>
          <p:nvCxnSpPr>
            <p:cNvPr id="20514" name="AutoShape 112"/>
            <p:cNvCxnSpPr>
              <a:cxnSpLocks noChangeShapeType="1"/>
            </p:cNvCxnSpPr>
            <p:nvPr/>
          </p:nvCxnSpPr>
          <p:spPr bwMode="auto">
            <a:xfrm>
              <a:off x="3996" y="2594"/>
              <a:ext cx="1030" cy="386"/>
            </a:xfrm>
            <a:prstGeom prst="straightConnector1">
              <a:avLst/>
            </a:prstGeom>
            <a:noFill/>
            <a:ln w="9525">
              <a:solidFill>
                <a:schemeClr val="tx1"/>
              </a:solidFill>
              <a:round/>
              <a:headEnd/>
              <a:tailEnd type="triangle" w="med" len="med"/>
            </a:ln>
          </p:spPr>
        </p:cxnSp>
        <p:sp>
          <p:nvSpPr>
            <p:cNvPr id="20515" name="Text Box 113"/>
            <p:cNvSpPr txBox="1">
              <a:spLocks noChangeArrowheads="1"/>
            </p:cNvSpPr>
            <p:nvPr/>
          </p:nvSpPr>
          <p:spPr bwMode="auto">
            <a:xfrm>
              <a:off x="2714" y="1334"/>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A</a:t>
              </a:r>
            </a:p>
          </p:txBody>
        </p:sp>
        <p:sp>
          <p:nvSpPr>
            <p:cNvPr id="20516" name="Text Box 114"/>
            <p:cNvSpPr txBox="1">
              <a:spLocks noChangeArrowheads="1"/>
            </p:cNvSpPr>
            <p:nvPr/>
          </p:nvSpPr>
          <p:spPr bwMode="auto">
            <a:xfrm>
              <a:off x="1589" y="2109"/>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20517" name="Text Box 115"/>
            <p:cNvSpPr txBox="1">
              <a:spLocks noChangeArrowheads="1"/>
            </p:cNvSpPr>
            <p:nvPr/>
          </p:nvSpPr>
          <p:spPr bwMode="auto">
            <a:xfrm>
              <a:off x="2688" y="2109"/>
              <a:ext cx="26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C</a:t>
              </a:r>
            </a:p>
          </p:txBody>
        </p:sp>
        <p:sp>
          <p:nvSpPr>
            <p:cNvPr id="20518" name="Text Box 116"/>
            <p:cNvSpPr txBox="1">
              <a:spLocks noChangeArrowheads="1"/>
            </p:cNvSpPr>
            <p:nvPr/>
          </p:nvSpPr>
          <p:spPr bwMode="auto">
            <a:xfrm>
              <a:off x="651" y="2966"/>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0519" name="Text Box 117"/>
            <p:cNvSpPr txBox="1">
              <a:spLocks noChangeArrowheads="1"/>
            </p:cNvSpPr>
            <p:nvPr/>
          </p:nvSpPr>
          <p:spPr bwMode="auto">
            <a:xfrm>
              <a:off x="1139" y="2966"/>
              <a:ext cx="24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20520" name="Text Box 118"/>
            <p:cNvSpPr txBox="1">
              <a:spLocks noChangeArrowheads="1"/>
            </p:cNvSpPr>
            <p:nvPr/>
          </p:nvSpPr>
          <p:spPr bwMode="auto">
            <a:xfrm>
              <a:off x="1551" y="2966"/>
              <a:ext cx="27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0521" name="Text Box 119"/>
            <p:cNvSpPr txBox="1">
              <a:spLocks noChangeArrowheads="1"/>
            </p:cNvSpPr>
            <p:nvPr/>
          </p:nvSpPr>
          <p:spPr bwMode="auto">
            <a:xfrm>
              <a:off x="2236" y="2966"/>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0522" name="Text Box 120"/>
            <p:cNvSpPr txBox="1">
              <a:spLocks noChangeArrowheads="1"/>
            </p:cNvSpPr>
            <p:nvPr/>
          </p:nvSpPr>
          <p:spPr bwMode="auto">
            <a:xfrm>
              <a:off x="2703" y="2966"/>
              <a:ext cx="27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0523" name="Text Box 121"/>
            <p:cNvSpPr txBox="1">
              <a:spLocks noChangeArrowheads="1"/>
            </p:cNvSpPr>
            <p:nvPr/>
          </p:nvSpPr>
          <p:spPr bwMode="auto">
            <a:xfrm>
              <a:off x="3140" y="2966"/>
              <a:ext cx="26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H</a:t>
              </a:r>
            </a:p>
          </p:txBody>
        </p:sp>
        <p:sp>
          <p:nvSpPr>
            <p:cNvPr id="20524" name="Text Box 122"/>
            <p:cNvSpPr txBox="1">
              <a:spLocks noChangeArrowheads="1"/>
            </p:cNvSpPr>
            <p:nvPr/>
          </p:nvSpPr>
          <p:spPr bwMode="auto">
            <a:xfrm>
              <a:off x="3825" y="2109"/>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20525" name="Text Box 123"/>
            <p:cNvSpPr txBox="1">
              <a:spLocks noChangeArrowheads="1"/>
            </p:cNvSpPr>
            <p:nvPr/>
          </p:nvSpPr>
          <p:spPr bwMode="auto">
            <a:xfrm>
              <a:off x="3809" y="2966"/>
              <a:ext cx="25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0526" name="Text Box 124"/>
            <p:cNvSpPr txBox="1">
              <a:spLocks noChangeArrowheads="1"/>
            </p:cNvSpPr>
            <p:nvPr/>
          </p:nvSpPr>
          <p:spPr bwMode="auto">
            <a:xfrm>
              <a:off x="4296" y="2966"/>
              <a:ext cx="24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20527" name="Text Box 125"/>
            <p:cNvSpPr txBox="1">
              <a:spLocks noChangeArrowheads="1"/>
            </p:cNvSpPr>
            <p:nvPr/>
          </p:nvSpPr>
          <p:spPr bwMode="auto">
            <a:xfrm>
              <a:off x="4708" y="2966"/>
              <a:ext cx="279"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grpSp>
      <p:sp>
        <p:nvSpPr>
          <p:cNvPr id="20485" name="Rectangle 2"/>
          <p:cNvSpPr>
            <a:spLocks noGrp="1" noChangeArrowheads="1"/>
          </p:cNvSpPr>
          <p:nvPr>
            <p:ph type="title"/>
          </p:nvPr>
        </p:nvSpPr>
        <p:spPr>
          <a:xfrm>
            <a:off x="1066800" y="1063228"/>
            <a:ext cx="8229600" cy="594122"/>
          </a:xfrm>
        </p:spPr>
        <p:txBody>
          <a:bodyPr/>
          <a:lstStyle/>
          <a:p>
            <a:pPr eaLnBrk="1" hangingPunct="1"/>
            <a:r>
              <a:rPr lang="en-US" dirty="0"/>
              <a:t>Dynamic Programming: Computing 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4B153064-0498-416C-B24A-BEC1B41EDFA9}"/>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8</a:t>
            </a:fld>
            <a:endParaRPr lang="en-US" altLang="en-US"/>
          </a:p>
        </p:txBody>
      </p:sp>
      <p:sp>
        <p:nvSpPr>
          <p:cNvPr id="971778" name="Rectangle 2">
            <a:extLst>
              <a:ext uri="{FF2B5EF4-FFF2-40B4-BE49-F238E27FC236}">
                <a16:creationId xmlns:a16="http://schemas.microsoft.com/office/drawing/2014/main" id="{4255A374-1A03-4E5F-A130-4683631A6CB6}"/>
              </a:ext>
            </a:extLst>
          </p:cNvPr>
          <p:cNvSpPr>
            <a:spLocks noGrp="1" noChangeArrowheads="1"/>
          </p:cNvSpPr>
          <p:nvPr>
            <p:ph type="title"/>
          </p:nvPr>
        </p:nvSpPr>
        <p:spPr>
          <a:xfrm>
            <a:off x="1371600" y="273600"/>
            <a:ext cx="7314840" cy="1144800"/>
          </a:xfrm>
        </p:spPr>
        <p:txBody>
          <a:bodyPr/>
          <a:lstStyle/>
          <a:p>
            <a:r>
              <a:rPr lang="en-US" altLang="en-US" sz="2200" b="1" dirty="0"/>
              <a:t>Optimization &amp; Decision Problems</a:t>
            </a:r>
          </a:p>
        </p:txBody>
      </p:sp>
      <p:sp>
        <p:nvSpPr>
          <p:cNvPr id="971779" name="Rectangle 3">
            <a:extLst>
              <a:ext uri="{FF2B5EF4-FFF2-40B4-BE49-F238E27FC236}">
                <a16:creationId xmlns:a16="http://schemas.microsoft.com/office/drawing/2014/main" id="{4C11AA21-7E41-4EE2-BEA0-F63BB8DAD692}"/>
              </a:ext>
            </a:extLst>
          </p:cNvPr>
          <p:cNvSpPr>
            <a:spLocks noGrp="1" noChangeArrowheads="1"/>
          </p:cNvSpPr>
          <p:nvPr>
            <p:ph type="body" idx="1"/>
          </p:nvPr>
        </p:nvSpPr>
        <p:spPr>
          <a:xfrm>
            <a:off x="762000" y="1600199"/>
            <a:ext cx="7818438" cy="4419601"/>
          </a:xfrm>
        </p:spPr>
        <p:txBody>
          <a:bodyPr>
            <a:normAutofit/>
          </a:bodyPr>
          <a:lstStyle/>
          <a:p>
            <a:pPr>
              <a:lnSpc>
                <a:spcPct val="110000"/>
              </a:lnSpc>
            </a:pPr>
            <a:r>
              <a:rPr lang="en-US" altLang="en-US" b="1" dirty="0"/>
              <a:t>Decision problems</a:t>
            </a:r>
          </a:p>
          <a:p>
            <a:pPr lvl="1">
              <a:lnSpc>
                <a:spcPct val="110000"/>
              </a:lnSpc>
            </a:pPr>
            <a:r>
              <a:rPr lang="en-US" altLang="en-US" dirty="0"/>
              <a:t>Given an input and a question regarding a problem, determine if the answer is </a:t>
            </a:r>
            <a:r>
              <a:rPr lang="en-US" altLang="en-US" b="1" dirty="0"/>
              <a:t>yes </a:t>
            </a:r>
            <a:r>
              <a:rPr lang="en-US" altLang="en-US" dirty="0"/>
              <a:t>or </a:t>
            </a:r>
            <a:r>
              <a:rPr lang="en-US" altLang="en-US" b="1" dirty="0"/>
              <a:t>no</a:t>
            </a:r>
          </a:p>
          <a:p>
            <a:pPr lvl="1">
              <a:lnSpc>
                <a:spcPct val="110000"/>
              </a:lnSpc>
            </a:pPr>
            <a:endParaRPr lang="en-US" altLang="en-US" dirty="0"/>
          </a:p>
          <a:p>
            <a:pPr>
              <a:lnSpc>
                <a:spcPct val="110000"/>
              </a:lnSpc>
            </a:pPr>
            <a:r>
              <a:rPr lang="en-US" altLang="en-US" b="1" dirty="0"/>
              <a:t>Optimization problems</a:t>
            </a:r>
          </a:p>
          <a:p>
            <a:pPr lvl="1">
              <a:lnSpc>
                <a:spcPct val="110000"/>
              </a:lnSpc>
            </a:pPr>
            <a:r>
              <a:rPr lang="en-US" altLang="en-US" dirty="0"/>
              <a:t>Find a solution with the “best” value</a:t>
            </a:r>
          </a:p>
          <a:p>
            <a:pPr>
              <a:lnSpc>
                <a:spcPct val="110000"/>
              </a:lnSpc>
            </a:pPr>
            <a:r>
              <a:rPr lang="en-US" altLang="en-US" dirty="0"/>
              <a:t>Optimization problems can be cast as decision problems that are easier to study</a:t>
            </a:r>
          </a:p>
          <a:p>
            <a:pPr lvl="1">
              <a:lnSpc>
                <a:spcPct val="110000"/>
              </a:lnSpc>
            </a:pPr>
            <a:endParaRPr lang="en-US" altLang="en-US" dirty="0">
              <a:solidFill>
                <a:srgbClr val="DD0111"/>
              </a:solidFill>
              <a:latin typeface="Monotype Corsiva" panose="03010101010201010101" pitchFamily="66" charset="0"/>
            </a:endParaRPr>
          </a:p>
          <a:p>
            <a:pPr algn="just">
              <a:lnSpc>
                <a:spcPct val="90000"/>
              </a:lnSpc>
            </a:pPr>
            <a:r>
              <a:rPr lang="en-US" altLang="en-US" dirty="0">
                <a:solidFill>
                  <a:srgbClr val="DD0111"/>
                </a:solidFill>
                <a:latin typeface="Monotype Corsiva" panose="03010101010201010101" pitchFamily="66" charset="0"/>
              </a:rPr>
              <a:t>E.g.: </a:t>
            </a:r>
            <a:r>
              <a:rPr lang="en-US" altLang="zh-TW" sz="2000" b="1" dirty="0"/>
              <a:t>the traveling salesperson problem </a:t>
            </a:r>
          </a:p>
          <a:p>
            <a:pPr lvl="1" algn="just">
              <a:lnSpc>
                <a:spcPct val="90000"/>
              </a:lnSpc>
            </a:pPr>
            <a:r>
              <a:rPr lang="en-US" altLang="zh-TW" sz="2000" dirty="0"/>
              <a:t>Optimization version:</a:t>
            </a:r>
          </a:p>
          <a:p>
            <a:pPr lvl="1">
              <a:lnSpc>
                <a:spcPct val="90000"/>
              </a:lnSpc>
            </a:pPr>
            <a:r>
              <a:rPr lang="en-US" altLang="zh-TW" sz="2000" dirty="0"/>
              <a:t>	</a:t>
            </a:r>
            <a:r>
              <a:rPr lang="en-US" altLang="zh-TW" dirty="0"/>
              <a:t>Find the shortest tour </a:t>
            </a:r>
          </a:p>
          <a:p>
            <a:pPr lvl="1">
              <a:lnSpc>
                <a:spcPct val="90000"/>
              </a:lnSpc>
            </a:pPr>
            <a:r>
              <a:rPr lang="en-US" altLang="zh-TW" sz="2000" dirty="0"/>
              <a:t>Decision version:</a:t>
            </a:r>
          </a:p>
          <a:p>
            <a:pPr lvl="1" algn="just">
              <a:lnSpc>
                <a:spcPct val="90000"/>
              </a:lnSpc>
            </a:pPr>
            <a:r>
              <a:rPr lang="en-US" altLang="zh-TW" sz="2000" dirty="0"/>
              <a:t>	</a:t>
            </a:r>
            <a:r>
              <a:rPr lang="en-US" altLang="zh-TW" dirty="0"/>
              <a:t>Is there a tour whose total length is less than or equal to a constant C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2343151" y="5131959"/>
            <a:ext cx="3518912" cy="369332"/>
          </a:xfrm>
          <a:prstGeom prst="rect">
            <a:avLst/>
          </a:prstGeom>
          <a:noFill/>
          <a:ln w="9525">
            <a:noFill/>
            <a:miter lim="800000"/>
            <a:headEnd/>
            <a:tailEnd/>
          </a:ln>
        </p:spPr>
        <p:txBody>
          <a:bodyPr wrap="none" anchor="ctr">
            <a:spAutoFit/>
          </a:bodyPr>
          <a:lstStyle/>
          <a:p>
            <a:pPr eaLnBrk="0" hangingPunct="0"/>
            <a:r>
              <a:rPr lang="en-US" sz="1800">
                <a:latin typeface="Helvetica" pitchFamily="34" charset="0"/>
              </a:rPr>
              <a:t>Build a table of results as you go</a:t>
            </a:r>
          </a:p>
        </p:txBody>
      </p:sp>
      <p:sp>
        <p:nvSpPr>
          <p:cNvPr id="21507" name="Rectangle 6"/>
          <p:cNvSpPr>
            <a:spLocks noChangeArrowheads="1"/>
          </p:cNvSpPr>
          <p:nvPr/>
        </p:nvSpPr>
        <p:spPr bwMode="auto">
          <a:xfrm>
            <a:off x="2822576" y="2459831"/>
            <a:ext cx="1312863" cy="552450"/>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1508" name="Rectangle 7"/>
          <p:cNvSpPr>
            <a:spLocks noChangeArrowheads="1"/>
          </p:cNvSpPr>
          <p:nvPr/>
        </p:nvSpPr>
        <p:spPr bwMode="auto">
          <a:xfrm>
            <a:off x="2822576" y="2736056"/>
            <a:ext cx="1312863"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09" name="Rectangle 8"/>
          <p:cNvSpPr>
            <a:spLocks noChangeArrowheads="1"/>
          </p:cNvSpPr>
          <p:nvPr/>
        </p:nvSpPr>
        <p:spPr bwMode="auto">
          <a:xfrm>
            <a:off x="1695450" y="3669506"/>
            <a:ext cx="617538"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10" name="Rectangle 9"/>
          <p:cNvSpPr>
            <a:spLocks noChangeArrowheads="1"/>
          </p:cNvSpPr>
          <p:nvPr/>
        </p:nvSpPr>
        <p:spPr bwMode="auto">
          <a:xfrm>
            <a:off x="1695450" y="3393281"/>
            <a:ext cx="617538" cy="276225"/>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1511" name="Rectangle 10"/>
          <p:cNvSpPr>
            <a:spLocks noChangeArrowheads="1"/>
          </p:cNvSpPr>
          <p:nvPr/>
        </p:nvSpPr>
        <p:spPr bwMode="auto">
          <a:xfrm>
            <a:off x="3165475" y="3669506"/>
            <a:ext cx="617538"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12" name="Rectangle 11"/>
          <p:cNvSpPr>
            <a:spLocks noChangeArrowheads="1"/>
          </p:cNvSpPr>
          <p:nvPr/>
        </p:nvSpPr>
        <p:spPr bwMode="auto">
          <a:xfrm>
            <a:off x="3165475" y="3393281"/>
            <a:ext cx="617538" cy="276225"/>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1513" name="Rectangle 12"/>
          <p:cNvSpPr>
            <a:spLocks noChangeArrowheads="1"/>
          </p:cNvSpPr>
          <p:nvPr/>
        </p:nvSpPr>
        <p:spPr bwMode="auto">
          <a:xfrm>
            <a:off x="4635501" y="3669506"/>
            <a:ext cx="615950"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14" name="Rectangle 13"/>
          <p:cNvSpPr>
            <a:spLocks noChangeArrowheads="1"/>
          </p:cNvSpPr>
          <p:nvPr/>
        </p:nvSpPr>
        <p:spPr bwMode="auto">
          <a:xfrm>
            <a:off x="4635501" y="3393281"/>
            <a:ext cx="615950" cy="276225"/>
          </a:xfrm>
          <a:prstGeom prst="rect">
            <a:avLst/>
          </a:prstGeom>
          <a:solidFill>
            <a:srgbClr val="CC99FF"/>
          </a:solidFill>
          <a:ln w="9525">
            <a:solidFill>
              <a:schemeClr val="tx1"/>
            </a:solidFill>
            <a:miter lim="800000"/>
            <a:headEnd/>
            <a:tailEnd/>
          </a:ln>
        </p:spPr>
        <p:txBody>
          <a:bodyPr wrap="none" anchor="ctr"/>
          <a:lstStyle/>
          <a:p>
            <a:endParaRPr lang="en-US" sz="1050"/>
          </a:p>
        </p:txBody>
      </p:sp>
      <p:cxnSp>
        <p:nvCxnSpPr>
          <p:cNvPr id="21515" name="AutoShape 14"/>
          <p:cNvCxnSpPr>
            <a:cxnSpLocks noChangeShapeType="1"/>
            <a:stCxn id="21508" idx="2"/>
            <a:endCxn id="21512" idx="0"/>
          </p:cNvCxnSpPr>
          <p:nvPr/>
        </p:nvCxnSpPr>
        <p:spPr bwMode="auto">
          <a:xfrm flipH="1">
            <a:off x="3473451" y="3012281"/>
            <a:ext cx="6350" cy="381000"/>
          </a:xfrm>
          <a:prstGeom prst="straightConnector1">
            <a:avLst/>
          </a:prstGeom>
          <a:noFill/>
          <a:ln w="9525">
            <a:solidFill>
              <a:schemeClr val="tx1"/>
            </a:solidFill>
            <a:round/>
            <a:headEnd/>
            <a:tailEnd type="triangle" w="med" len="med"/>
          </a:ln>
        </p:spPr>
      </p:cxnSp>
      <p:cxnSp>
        <p:nvCxnSpPr>
          <p:cNvPr id="21516" name="AutoShape 15"/>
          <p:cNvCxnSpPr>
            <a:cxnSpLocks noChangeShapeType="1"/>
            <a:stCxn id="21508" idx="2"/>
            <a:endCxn id="21510" idx="0"/>
          </p:cNvCxnSpPr>
          <p:nvPr/>
        </p:nvCxnSpPr>
        <p:spPr bwMode="auto">
          <a:xfrm flipH="1">
            <a:off x="2003426" y="3012281"/>
            <a:ext cx="1476375" cy="381000"/>
          </a:xfrm>
          <a:prstGeom prst="straightConnector1">
            <a:avLst/>
          </a:prstGeom>
          <a:noFill/>
          <a:ln w="9525">
            <a:solidFill>
              <a:schemeClr val="tx1"/>
            </a:solidFill>
            <a:round/>
            <a:headEnd/>
            <a:tailEnd type="triangle" w="med" len="med"/>
          </a:ln>
        </p:spPr>
      </p:cxnSp>
      <p:cxnSp>
        <p:nvCxnSpPr>
          <p:cNvPr id="21517" name="AutoShape 16"/>
          <p:cNvCxnSpPr>
            <a:cxnSpLocks noChangeShapeType="1"/>
            <a:stCxn id="21508" idx="2"/>
            <a:endCxn id="21514" idx="0"/>
          </p:cNvCxnSpPr>
          <p:nvPr/>
        </p:nvCxnSpPr>
        <p:spPr bwMode="auto">
          <a:xfrm>
            <a:off x="3479801" y="3012281"/>
            <a:ext cx="1463675" cy="381000"/>
          </a:xfrm>
          <a:prstGeom prst="straightConnector1">
            <a:avLst/>
          </a:prstGeom>
          <a:noFill/>
          <a:ln w="9525">
            <a:solidFill>
              <a:schemeClr val="tx1"/>
            </a:solidFill>
            <a:round/>
            <a:headEnd/>
            <a:tailEnd type="triangle" w="med" len="med"/>
          </a:ln>
        </p:spPr>
      </p:cxnSp>
      <p:grpSp>
        <p:nvGrpSpPr>
          <p:cNvPr id="2" name="Group 17"/>
          <p:cNvGrpSpPr>
            <a:grpSpLocks/>
          </p:cNvGrpSpPr>
          <p:nvPr/>
        </p:nvGrpSpPr>
        <p:grpSpPr bwMode="auto">
          <a:xfrm>
            <a:off x="657226" y="4405313"/>
            <a:ext cx="296863" cy="552450"/>
            <a:chOff x="2544" y="2656"/>
            <a:chExt cx="200" cy="464"/>
          </a:xfrm>
        </p:grpSpPr>
        <p:sp>
          <p:nvSpPr>
            <p:cNvPr id="21572" name="Rectangle 18"/>
            <p:cNvSpPr>
              <a:spLocks noChangeArrowheads="1"/>
            </p:cNvSpPr>
            <p:nvPr/>
          </p:nvSpPr>
          <p:spPr bwMode="auto">
            <a:xfrm>
              <a:off x="2544" y="2888"/>
              <a:ext cx="200" cy="232"/>
            </a:xfrm>
            <a:prstGeom prst="rect">
              <a:avLst/>
            </a:prstGeom>
            <a:solidFill>
              <a:srgbClr val="99FF33">
                <a:alpha val="50195"/>
              </a:srgbClr>
            </a:solidFill>
            <a:ln w="9525">
              <a:solidFill>
                <a:schemeClr val="tx1"/>
              </a:solidFill>
              <a:miter lim="800000"/>
              <a:headEnd/>
              <a:tailEnd/>
            </a:ln>
          </p:spPr>
          <p:txBody>
            <a:bodyPr wrap="none" anchor="ctr"/>
            <a:lstStyle/>
            <a:p>
              <a:endParaRPr lang="en-US" sz="1050"/>
            </a:p>
          </p:txBody>
        </p:sp>
        <p:sp>
          <p:nvSpPr>
            <p:cNvPr id="21573" name="Rectangle 19"/>
            <p:cNvSpPr>
              <a:spLocks noChangeArrowheads="1"/>
            </p:cNvSpPr>
            <p:nvPr/>
          </p:nvSpPr>
          <p:spPr bwMode="auto">
            <a:xfrm>
              <a:off x="2544" y="2656"/>
              <a:ext cx="200" cy="232"/>
            </a:xfrm>
            <a:prstGeom prst="rect">
              <a:avLst/>
            </a:prstGeom>
            <a:solidFill>
              <a:srgbClr val="CC99FF">
                <a:alpha val="50195"/>
              </a:srgbClr>
            </a:solidFill>
            <a:ln w="9525">
              <a:solidFill>
                <a:schemeClr val="tx1"/>
              </a:solidFill>
              <a:miter lim="800000"/>
              <a:headEnd/>
              <a:tailEnd/>
            </a:ln>
          </p:spPr>
          <p:txBody>
            <a:bodyPr wrap="none" anchor="ctr"/>
            <a:lstStyle/>
            <a:p>
              <a:endParaRPr lang="en-US" sz="1050"/>
            </a:p>
          </p:txBody>
        </p:sp>
      </p:grpSp>
      <p:grpSp>
        <p:nvGrpSpPr>
          <p:cNvPr id="3" name="Group 20"/>
          <p:cNvGrpSpPr>
            <a:grpSpLocks/>
          </p:cNvGrpSpPr>
          <p:nvPr/>
        </p:nvGrpSpPr>
        <p:grpSpPr bwMode="auto">
          <a:xfrm>
            <a:off x="1250951" y="4402931"/>
            <a:ext cx="296863" cy="552450"/>
            <a:chOff x="2544" y="2656"/>
            <a:chExt cx="200" cy="464"/>
          </a:xfrm>
        </p:grpSpPr>
        <p:sp>
          <p:nvSpPr>
            <p:cNvPr id="21570" name="Rectangle 21"/>
            <p:cNvSpPr>
              <a:spLocks noChangeArrowheads="1"/>
            </p:cNvSpPr>
            <p:nvPr/>
          </p:nvSpPr>
          <p:spPr bwMode="auto">
            <a:xfrm>
              <a:off x="2544" y="2888"/>
              <a:ext cx="200" cy="232"/>
            </a:xfrm>
            <a:prstGeom prst="rect">
              <a:avLst/>
            </a:prstGeom>
            <a:solidFill>
              <a:srgbClr val="99FF33">
                <a:alpha val="50195"/>
              </a:srgbClr>
            </a:solidFill>
            <a:ln w="9525">
              <a:solidFill>
                <a:schemeClr val="tx1"/>
              </a:solidFill>
              <a:miter lim="800000"/>
              <a:headEnd/>
              <a:tailEnd/>
            </a:ln>
          </p:spPr>
          <p:txBody>
            <a:bodyPr wrap="none" anchor="ctr"/>
            <a:lstStyle/>
            <a:p>
              <a:endParaRPr lang="en-US" sz="1050"/>
            </a:p>
          </p:txBody>
        </p:sp>
        <p:sp>
          <p:nvSpPr>
            <p:cNvPr id="21571" name="Rectangle 22"/>
            <p:cNvSpPr>
              <a:spLocks noChangeArrowheads="1"/>
            </p:cNvSpPr>
            <p:nvPr/>
          </p:nvSpPr>
          <p:spPr bwMode="auto">
            <a:xfrm>
              <a:off x="2544" y="2656"/>
              <a:ext cx="200" cy="232"/>
            </a:xfrm>
            <a:prstGeom prst="rect">
              <a:avLst/>
            </a:prstGeom>
            <a:solidFill>
              <a:srgbClr val="CC99FF">
                <a:alpha val="50195"/>
              </a:srgbClr>
            </a:solidFill>
            <a:ln w="9525">
              <a:solidFill>
                <a:schemeClr val="tx1"/>
              </a:solidFill>
              <a:miter lim="800000"/>
              <a:headEnd/>
              <a:tailEnd/>
            </a:ln>
          </p:spPr>
          <p:txBody>
            <a:bodyPr wrap="none" anchor="ctr"/>
            <a:lstStyle/>
            <a:p>
              <a:endParaRPr lang="en-US" sz="1050"/>
            </a:p>
          </p:txBody>
        </p:sp>
      </p:grpSp>
      <p:grpSp>
        <p:nvGrpSpPr>
          <p:cNvPr id="4" name="Group 23"/>
          <p:cNvGrpSpPr>
            <a:grpSpLocks/>
          </p:cNvGrpSpPr>
          <p:nvPr/>
        </p:nvGrpSpPr>
        <p:grpSpPr bwMode="auto">
          <a:xfrm>
            <a:off x="1843088" y="4405313"/>
            <a:ext cx="296862" cy="552450"/>
            <a:chOff x="2544" y="2656"/>
            <a:chExt cx="200" cy="464"/>
          </a:xfrm>
        </p:grpSpPr>
        <p:sp>
          <p:nvSpPr>
            <p:cNvPr id="21568" name="Rectangle 24"/>
            <p:cNvSpPr>
              <a:spLocks noChangeArrowheads="1"/>
            </p:cNvSpPr>
            <p:nvPr/>
          </p:nvSpPr>
          <p:spPr bwMode="auto">
            <a:xfrm>
              <a:off x="2544" y="2888"/>
              <a:ext cx="200" cy="232"/>
            </a:xfrm>
            <a:prstGeom prst="rect">
              <a:avLst/>
            </a:prstGeom>
            <a:solidFill>
              <a:srgbClr val="99FF33">
                <a:alpha val="50195"/>
              </a:srgbClr>
            </a:solidFill>
            <a:ln w="9525">
              <a:solidFill>
                <a:schemeClr val="tx1"/>
              </a:solidFill>
              <a:miter lim="800000"/>
              <a:headEnd/>
              <a:tailEnd/>
            </a:ln>
          </p:spPr>
          <p:txBody>
            <a:bodyPr wrap="none" anchor="ctr"/>
            <a:lstStyle/>
            <a:p>
              <a:endParaRPr lang="en-US" sz="1050"/>
            </a:p>
          </p:txBody>
        </p:sp>
        <p:sp>
          <p:nvSpPr>
            <p:cNvPr id="21569" name="Rectangle 25"/>
            <p:cNvSpPr>
              <a:spLocks noChangeArrowheads="1"/>
            </p:cNvSpPr>
            <p:nvPr/>
          </p:nvSpPr>
          <p:spPr bwMode="auto">
            <a:xfrm>
              <a:off x="2544" y="2656"/>
              <a:ext cx="200" cy="232"/>
            </a:xfrm>
            <a:prstGeom prst="rect">
              <a:avLst/>
            </a:prstGeom>
            <a:solidFill>
              <a:srgbClr val="CC99FF">
                <a:alpha val="50195"/>
              </a:srgbClr>
            </a:solidFill>
            <a:ln w="9525">
              <a:solidFill>
                <a:schemeClr val="tx1"/>
              </a:solidFill>
              <a:miter lim="800000"/>
              <a:headEnd/>
              <a:tailEnd/>
            </a:ln>
          </p:spPr>
          <p:txBody>
            <a:bodyPr wrap="none" anchor="ctr"/>
            <a:lstStyle/>
            <a:p>
              <a:endParaRPr lang="en-US" sz="1050"/>
            </a:p>
          </p:txBody>
        </p:sp>
      </p:grpSp>
      <p:grpSp>
        <p:nvGrpSpPr>
          <p:cNvPr id="5" name="Group 26"/>
          <p:cNvGrpSpPr>
            <a:grpSpLocks/>
          </p:cNvGrpSpPr>
          <p:nvPr/>
        </p:nvGrpSpPr>
        <p:grpSpPr bwMode="auto">
          <a:xfrm>
            <a:off x="2732088" y="4421981"/>
            <a:ext cx="296862" cy="552450"/>
            <a:chOff x="2544" y="2656"/>
            <a:chExt cx="200" cy="464"/>
          </a:xfrm>
        </p:grpSpPr>
        <p:sp>
          <p:nvSpPr>
            <p:cNvPr id="21566" name="Rectangle 27"/>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67" name="Rectangle 28"/>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6" name="Group 29"/>
          <p:cNvGrpSpPr>
            <a:grpSpLocks/>
          </p:cNvGrpSpPr>
          <p:nvPr/>
        </p:nvGrpSpPr>
        <p:grpSpPr bwMode="auto">
          <a:xfrm>
            <a:off x="3325813" y="4419600"/>
            <a:ext cx="296862" cy="552450"/>
            <a:chOff x="2544" y="2656"/>
            <a:chExt cx="200" cy="464"/>
          </a:xfrm>
        </p:grpSpPr>
        <p:sp>
          <p:nvSpPr>
            <p:cNvPr id="21564" name="Rectangle 30"/>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65" name="Rectangle 31"/>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7" name="Group 32"/>
          <p:cNvGrpSpPr>
            <a:grpSpLocks/>
          </p:cNvGrpSpPr>
          <p:nvPr/>
        </p:nvGrpSpPr>
        <p:grpSpPr bwMode="auto">
          <a:xfrm>
            <a:off x="3919538" y="4421981"/>
            <a:ext cx="295275" cy="552450"/>
            <a:chOff x="2544" y="2656"/>
            <a:chExt cx="200" cy="464"/>
          </a:xfrm>
        </p:grpSpPr>
        <p:sp>
          <p:nvSpPr>
            <p:cNvPr id="21562" name="Rectangle 33"/>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63" name="Rectangle 34"/>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8" name="Group 35"/>
          <p:cNvGrpSpPr>
            <a:grpSpLocks/>
          </p:cNvGrpSpPr>
          <p:nvPr/>
        </p:nvGrpSpPr>
        <p:grpSpPr bwMode="auto">
          <a:xfrm>
            <a:off x="4786313" y="4405313"/>
            <a:ext cx="296862" cy="552450"/>
            <a:chOff x="2544" y="2656"/>
            <a:chExt cx="200" cy="464"/>
          </a:xfrm>
        </p:grpSpPr>
        <p:sp>
          <p:nvSpPr>
            <p:cNvPr id="21560" name="Rectangle 36"/>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61" name="Rectangle 37"/>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9" name="Group 38"/>
          <p:cNvGrpSpPr>
            <a:grpSpLocks/>
          </p:cNvGrpSpPr>
          <p:nvPr/>
        </p:nvGrpSpPr>
        <p:grpSpPr bwMode="auto">
          <a:xfrm>
            <a:off x="5378451" y="4402931"/>
            <a:ext cx="296863" cy="552450"/>
            <a:chOff x="2544" y="2656"/>
            <a:chExt cx="200" cy="464"/>
          </a:xfrm>
        </p:grpSpPr>
        <p:sp>
          <p:nvSpPr>
            <p:cNvPr id="21558" name="Rectangle 39"/>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59" name="Rectangle 40"/>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0" name="Group 41"/>
          <p:cNvGrpSpPr>
            <a:grpSpLocks/>
          </p:cNvGrpSpPr>
          <p:nvPr/>
        </p:nvGrpSpPr>
        <p:grpSpPr bwMode="auto">
          <a:xfrm>
            <a:off x="5972176" y="4405313"/>
            <a:ext cx="295275" cy="552450"/>
            <a:chOff x="2544" y="2656"/>
            <a:chExt cx="200" cy="464"/>
          </a:xfrm>
        </p:grpSpPr>
        <p:sp>
          <p:nvSpPr>
            <p:cNvPr id="21556" name="Rectangle 42"/>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1557" name="Rectangle 43"/>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cxnSp>
        <p:nvCxnSpPr>
          <p:cNvPr id="21527" name="AutoShape 44"/>
          <p:cNvCxnSpPr>
            <a:cxnSpLocks noChangeShapeType="1"/>
            <a:stCxn id="21509" idx="2"/>
            <a:endCxn id="21573" idx="0"/>
          </p:cNvCxnSpPr>
          <p:nvPr/>
        </p:nvCxnSpPr>
        <p:spPr bwMode="auto">
          <a:xfrm flipH="1">
            <a:off x="804864" y="3945733"/>
            <a:ext cx="1198562" cy="459581"/>
          </a:xfrm>
          <a:prstGeom prst="straightConnector1">
            <a:avLst/>
          </a:prstGeom>
          <a:noFill/>
          <a:ln w="9525">
            <a:solidFill>
              <a:schemeClr val="tx1"/>
            </a:solidFill>
            <a:round/>
            <a:headEnd/>
            <a:tailEnd type="triangle" w="med" len="med"/>
          </a:ln>
        </p:spPr>
      </p:cxnSp>
      <p:cxnSp>
        <p:nvCxnSpPr>
          <p:cNvPr id="21528" name="AutoShape 45"/>
          <p:cNvCxnSpPr>
            <a:cxnSpLocks noChangeShapeType="1"/>
            <a:stCxn id="21509" idx="2"/>
            <a:endCxn id="21571" idx="0"/>
          </p:cNvCxnSpPr>
          <p:nvPr/>
        </p:nvCxnSpPr>
        <p:spPr bwMode="auto">
          <a:xfrm flipH="1">
            <a:off x="1398589" y="3945731"/>
            <a:ext cx="604837" cy="457200"/>
          </a:xfrm>
          <a:prstGeom prst="straightConnector1">
            <a:avLst/>
          </a:prstGeom>
          <a:noFill/>
          <a:ln w="9525">
            <a:solidFill>
              <a:schemeClr val="tx1"/>
            </a:solidFill>
            <a:round/>
            <a:headEnd/>
            <a:tailEnd type="triangle" w="med" len="med"/>
          </a:ln>
        </p:spPr>
      </p:cxnSp>
      <p:cxnSp>
        <p:nvCxnSpPr>
          <p:cNvPr id="21529" name="AutoShape 46"/>
          <p:cNvCxnSpPr>
            <a:cxnSpLocks noChangeShapeType="1"/>
            <a:stCxn id="21509" idx="2"/>
            <a:endCxn id="21569" idx="0"/>
          </p:cNvCxnSpPr>
          <p:nvPr/>
        </p:nvCxnSpPr>
        <p:spPr bwMode="auto">
          <a:xfrm flipH="1">
            <a:off x="1992313" y="3945733"/>
            <a:ext cx="11112" cy="459581"/>
          </a:xfrm>
          <a:prstGeom prst="straightConnector1">
            <a:avLst/>
          </a:prstGeom>
          <a:noFill/>
          <a:ln w="9525">
            <a:solidFill>
              <a:schemeClr val="tx1"/>
            </a:solidFill>
            <a:round/>
            <a:headEnd/>
            <a:tailEnd type="triangle" w="med" len="med"/>
          </a:ln>
        </p:spPr>
      </p:cxnSp>
      <p:cxnSp>
        <p:nvCxnSpPr>
          <p:cNvPr id="21530" name="AutoShape 47"/>
          <p:cNvCxnSpPr>
            <a:cxnSpLocks noChangeShapeType="1"/>
            <a:stCxn id="21511" idx="2"/>
            <a:endCxn id="21567" idx="0"/>
          </p:cNvCxnSpPr>
          <p:nvPr/>
        </p:nvCxnSpPr>
        <p:spPr bwMode="auto">
          <a:xfrm flipH="1">
            <a:off x="2881313" y="3945731"/>
            <a:ext cx="592137" cy="476250"/>
          </a:xfrm>
          <a:prstGeom prst="straightConnector1">
            <a:avLst/>
          </a:prstGeom>
          <a:noFill/>
          <a:ln w="9525">
            <a:solidFill>
              <a:schemeClr val="tx1"/>
            </a:solidFill>
            <a:round/>
            <a:headEnd/>
            <a:tailEnd type="triangle" w="med" len="med"/>
          </a:ln>
        </p:spPr>
      </p:cxnSp>
      <p:cxnSp>
        <p:nvCxnSpPr>
          <p:cNvPr id="21531" name="AutoShape 48"/>
          <p:cNvCxnSpPr>
            <a:cxnSpLocks noChangeShapeType="1"/>
            <a:stCxn id="21511" idx="2"/>
            <a:endCxn id="21565" idx="0"/>
          </p:cNvCxnSpPr>
          <p:nvPr/>
        </p:nvCxnSpPr>
        <p:spPr bwMode="auto">
          <a:xfrm>
            <a:off x="3473450" y="3945732"/>
            <a:ext cx="0" cy="473869"/>
          </a:xfrm>
          <a:prstGeom prst="straightConnector1">
            <a:avLst/>
          </a:prstGeom>
          <a:noFill/>
          <a:ln w="9525">
            <a:solidFill>
              <a:schemeClr val="tx1"/>
            </a:solidFill>
            <a:round/>
            <a:headEnd/>
            <a:tailEnd type="triangle" w="med" len="med"/>
          </a:ln>
        </p:spPr>
      </p:cxnSp>
      <p:cxnSp>
        <p:nvCxnSpPr>
          <p:cNvPr id="21532" name="AutoShape 49"/>
          <p:cNvCxnSpPr>
            <a:cxnSpLocks noChangeShapeType="1"/>
            <a:stCxn id="21511" idx="2"/>
            <a:endCxn id="21563" idx="0"/>
          </p:cNvCxnSpPr>
          <p:nvPr/>
        </p:nvCxnSpPr>
        <p:spPr bwMode="auto">
          <a:xfrm>
            <a:off x="3473451" y="3945731"/>
            <a:ext cx="593725" cy="476250"/>
          </a:xfrm>
          <a:prstGeom prst="straightConnector1">
            <a:avLst/>
          </a:prstGeom>
          <a:noFill/>
          <a:ln w="9525">
            <a:solidFill>
              <a:schemeClr val="tx1"/>
            </a:solidFill>
            <a:round/>
            <a:headEnd/>
            <a:tailEnd type="triangle" w="med" len="med"/>
          </a:ln>
        </p:spPr>
      </p:cxnSp>
      <p:cxnSp>
        <p:nvCxnSpPr>
          <p:cNvPr id="21533" name="AutoShape 50"/>
          <p:cNvCxnSpPr>
            <a:cxnSpLocks noChangeShapeType="1"/>
            <a:stCxn id="21513" idx="2"/>
            <a:endCxn id="21561" idx="0"/>
          </p:cNvCxnSpPr>
          <p:nvPr/>
        </p:nvCxnSpPr>
        <p:spPr bwMode="auto">
          <a:xfrm flipH="1">
            <a:off x="4933951" y="3945733"/>
            <a:ext cx="9525" cy="459581"/>
          </a:xfrm>
          <a:prstGeom prst="straightConnector1">
            <a:avLst/>
          </a:prstGeom>
          <a:noFill/>
          <a:ln w="9525">
            <a:solidFill>
              <a:schemeClr val="tx1"/>
            </a:solidFill>
            <a:round/>
            <a:headEnd/>
            <a:tailEnd type="triangle" w="med" len="med"/>
          </a:ln>
        </p:spPr>
      </p:cxnSp>
      <p:cxnSp>
        <p:nvCxnSpPr>
          <p:cNvPr id="21534" name="AutoShape 51"/>
          <p:cNvCxnSpPr>
            <a:cxnSpLocks noChangeShapeType="1"/>
            <a:stCxn id="21513" idx="2"/>
            <a:endCxn id="21559" idx="0"/>
          </p:cNvCxnSpPr>
          <p:nvPr/>
        </p:nvCxnSpPr>
        <p:spPr bwMode="auto">
          <a:xfrm>
            <a:off x="4943475" y="3945731"/>
            <a:ext cx="584200" cy="457200"/>
          </a:xfrm>
          <a:prstGeom prst="straightConnector1">
            <a:avLst/>
          </a:prstGeom>
          <a:noFill/>
          <a:ln w="9525">
            <a:solidFill>
              <a:schemeClr val="tx1"/>
            </a:solidFill>
            <a:round/>
            <a:headEnd/>
            <a:tailEnd type="triangle" w="med" len="med"/>
          </a:ln>
        </p:spPr>
      </p:cxnSp>
      <p:cxnSp>
        <p:nvCxnSpPr>
          <p:cNvPr id="21535" name="AutoShape 52"/>
          <p:cNvCxnSpPr>
            <a:cxnSpLocks noChangeShapeType="1"/>
          </p:cNvCxnSpPr>
          <p:nvPr/>
        </p:nvCxnSpPr>
        <p:spPr bwMode="auto">
          <a:xfrm>
            <a:off x="4956176" y="3945733"/>
            <a:ext cx="1346200" cy="459581"/>
          </a:xfrm>
          <a:prstGeom prst="straightConnector1">
            <a:avLst/>
          </a:prstGeom>
          <a:noFill/>
          <a:ln w="9525">
            <a:solidFill>
              <a:schemeClr val="tx1"/>
            </a:solidFill>
            <a:round/>
            <a:headEnd/>
            <a:tailEnd type="triangle" w="med" len="med"/>
          </a:ln>
        </p:spPr>
      </p:cxnSp>
      <p:sp>
        <p:nvSpPr>
          <p:cNvPr id="21536" name="Text Box 53"/>
          <p:cNvSpPr txBox="1">
            <a:spLocks noChangeArrowheads="1"/>
          </p:cNvSpPr>
          <p:nvPr/>
        </p:nvSpPr>
        <p:spPr bwMode="auto">
          <a:xfrm>
            <a:off x="3282092" y="24459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A</a:t>
            </a:r>
          </a:p>
        </p:txBody>
      </p:sp>
      <p:sp>
        <p:nvSpPr>
          <p:cNvPr id="21537" name="Text Box 54"/>
          <p:cNvSpPr txBox="1">
            <a:spLocks noChangeArrowheads="1"/>
          </p:cNvSpPr>
          <p:nvPr/>
        </p:nvSpPr>
        <p:spPr bwMode="auto">
          <a:xfrm>
            <a:off x="1812067" y="3368643"/>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21538" name="Text Box 55"/>
          <p:cNvSpPr txBox="1">
            <a:spLocks noChangeArrowheads="1"/>
          </p:cNvSpPr>
          <p:nvPr/>
        </p:nvSpPr>
        <p:spPr bwMode="auto">
          <a:xfrm>
            <a:off x="3247368" y="3368643"/>
            <a:ext cx="351379"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C</a:t>
            </a:r>
          </a:p>
        </p:txBody>
      </p:sp>
      <p:sp>
        <p:nvSpPr>
          <p:cNvPr id="21539" name="Text Box 56"/>
          <p:cNvSpPr txBox="1">
            <a:spLocks noChangeArrowheads="1"/>
          </p:cNvSpPr>
          <p:nvPr/>
        </p:nvSpPr>
        <p:spPr bwMode="auto">
          <a:xfrm>
            <a:off x="586517" y="43890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1540" name="Text Box 57"/>
          <p:cNvSpPr txBox="1">
            <a:spLocks noChangeArrowheads="1"/>
          </p:cNvSpPr>
          <p:nvPr/>
        </p:nvSpPr>
        <p:spPr bwMode="auto">
          <a:xfrm>
            <a:off x="1222905" y="4389009"/>
            <a:ext cx="325731"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21541" name="Text Box 58"/>
          <p:cNvSpPr txBox="1">
            <a:spLocks noChangeArrowheads="1"/>
          </p:cNvSpPr>
          <p:nvPr/>
        </p:nvSpPr>
        <p:spPr bwMode="auto">
          <a:xfrm>
            <a:off x="1762655" y="4389009"/>
            <a:ext cx="364202"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1542" name="Text Box 59"/>
          <p:cNvSpPr txBox="1">
            <a:spLocks noChangeArrowheads="1"/>
          </p:cNvSpPr>
          <p:nvPr/>
        </p:nvSpPr>
        <p:spPr bwMode="auto">
          <a:xfrm>
            <a:off x="2656617" y="43890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1543" name="Text Box 60"/>
          <p:cNvSpPr txBox="1">
            <a:spLocks noChangeArrowheads="1"/>
          </p:cNvSpPr>
          <p:nvPr/>
        </p:nvSpPr>
        <p:spPr bwMode="auto">
          <a:xfrm>
            <a:off x="3267605" y="4389009"/>
            <a:ext cx="364202"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1544" name="Text Box 61"/>
          <p:cNvSpPr txBox="1">
            <a:spLocks noChangeArrowheads="1"/>
          </p:cNvSpPr>
          <p:nvPr/>
        </p:nvSpPr>
        <p:spPr bwMode="auto">
          <a:xfrm>
            <a:off x="3837918" y="4389009"/>
            <a:ext cx="351379"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H</a:t>
            </a:r>
          </a:p>
        </p:txBody>
      </p:sp>
      <p:sp>
        <p:nvSpPr>
          <p:cNvPr id="21545" name="Text Box 62"/>
          <p:cNvSpPr txBox="1">
            <a:spLocks noChangeArrowheads="1"/>
          </p:cNvSpPr>
          <p:nvPr/>
        </p:nvSpPr>
        <p:spPr bwMode="auto">
          <a:xfrm>
            <a:off x="4733067" y="3368643"/>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21546" name="Text Box 63"/>
          <p:cNvSpPr txBox="1">
            <a:spLocks noChangeArrowheads="1"/>
          </p:cNvSpPr>
          <p:nvPr/>
        </p:nvSpPr>
        <p:spPr bwMode="auto">
          <a:xfrm>
            <a:off x="4712430" y="43890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1547" name="Text Box 64"/>
          <p:cNvSpPr txBox="1">
            <a:spLocks noChangeArrowheads="1"/>
          </p:cNvSpPr>
          <p:nvPr/>
        </p:nvSpPr>
        <p:spPr bwMode="auto">
          <a:xfrm>
            <a:off x="5347229" y="4389009"/>
            <a:ext cx="325731"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21548" name="Text Box 65"/>
          <p:cNvSpPr txBox="1">
            <a:spLocks noChangeArrowheads="1"/>
          </p:cNvSpPr>
          <p:nvPr/>
        </p:nvSpPr>
        <p:spPr bwMode="auto">
          <a:xfrm>
            <a:off x="5886980" y="4389009"/>
            <a:ext cx="364202"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1549" name="Text Box 66"/>
          <p:cNvSpPr txBox="1">
            <a:spLocks noChangeArrowheads="1"/>
          </p:cNvSpPr>
          <p:nvPr/>
        </p:nvSpPr>
        <p:spPr bwMode="auto">
          <a:xfrm>
            <a:off x="6705601" y="3126946"/>
            <a:ext cx="1364476" cy="923330"/>
          </a:xfrm>
          <a:prstGeom prst="rect">
            <a:avLst/>
          </a:prstGeom>
          <a:noFill/>
          <a:ln w="12700">
            <a:solidFill>
              <a:schemeClr val="tx1"/>
            </a:solidFill>
            <a:miter lim="800000"/>
            <a:headEnd/>
            <a:tailEnd/>
          </a:ln>
        </p:spPr>
        <p:txBody>
          <a:bodyPr wrap="none" anchor="ctr">
            <a:spAutoFit/>
          </a:bodyPr>
          <a:lstStyle/>
          <a:p>
            <a:pPr eaLnBrk="0" hangingPunct="0"/>
            <a:r>
              <a:rPr lang="en-US" sz="1800">
                <a:latin typeface="Helvetica" pitchFamily="34" charset="0"/>
              </a:rPr>
              <a:t>E  solution</a:t>
            </a:r>
            <a:r>
              <a:rPr lang="en-US" sz="1800" baseline="-25000">
                <a:latin typeface="Helvetica" pitchFamily="34" charset="0"/>
              </a:rPr>
              <a:t>E</a:t>
            </a:r>
          </a:p>
          <a:p>
            <a:pPr eaLnBrk="0" hangingPunct="0"/>
            <a:r>
              <a:rPr lang="en-US" sz="1800">
                <a:latin typeface="Helvetica" pitchFamily="34" charset="0"/>
              </a:rPr>
              <a:t>F  solution</a:t>
            </a:r>
            <a:r>
              <a:rPr lang="en-US" sz="1800" baseline="-25000">
                <a:latin typeface="Helvetica" pitchFamily="34" charset="0"/>
              </a:rPr>
              <a:t>F</a:t>
            </a:r>
          </a:p>
          <a:p>
            <a:pPr eaLnBrk="0" hangingPunct="0"/>
            <a:r>
              <a:rPr lang="en-US" sz="1800">
                <a:latin typeface="Helvetica" pitchFamily="34" charset="0"/>
              </a:rPr>
              <a:t>G solution</a:t>
            </a:r>
            <a:r>
              <a:rPr lang="en-US" sz="1800" baseline="-25000">
                <a:latin typeface="Helvetica" pitchFamily="34" charset="0"/>
              </a:rPr>
              <a:t>G</a:t>
            </a:r>
          </a:p>
        </p:txBody>
      </p:sp>
      <p:cxnSp>
        <p:nvCxnSpPr>
          <p:cNvPr id="21550" name="AutoShape 67"/>
          <p:cNvCxnSpPr>
            <a:cxnSpLocks noChangeShapeType="1"/>
            <a:stCxn id="21506" idx="3"/>
            <a:endCxn id="21549" idx="2"/>
          </p:cNvCxnSpPr>
          <p:nvPr/>
        </p:nvCxnSpPr>
        <p:spPr bwMode="auto">
          <a:xfrm flipV="1">
            <a:off x="5862063" y="4050276"/>
            <a:ext cx="1525776" cy="1266349"/>
          </a:xfrm>
          <a:prstGeom prst="curvedConnector2">
            <a:avLst/>
          </a:prstGeom>
          <a:noFill/>
          <a:ln w="9525">
            <a:solidFill>
              <a:schemeClr val="tx1"/>
            </a:solidFill>
            <a:round/>
            <a:headEnd/>
            <a:tailEnd type="triangle" w="med" len="med"/>
          </a:ln>
        </p:spPr>
      </p:cxnSp>
      <p:cxnSp>
        <p:nvCxnSpPr>
          <p:cNvPr id="21551" name="AutoShape 68"/>
          <p:cNvCxnSpPr>
            <a:cxnSpLocks noChangeShapeType="1"/>
            <a:stCxn id="21572" idx="2"/>
            <a:endCxn id="21570" idx="2"/>
          </p:cNvCxnSpPr>
          <p:nvPr/>
        </p:nvCxnSpPr>
        <p:spPr bwMode="auto">
          <a:xfrm rot="5400000" flipH="1" flipV="1">
            <a:off x="1102123" y="4659711"/>
            <a:ext cx="2381" cy="593725"/>
          </a:xfrm>
          <a:prstGeom prst="curvedConnector3">
            <a:avLst>
              <a:gd name="adj1" fmla="val -7200000"/>
            </a:avLst>
          </a:prstGeom>
          <a:noFill/>
          <a:ln w="28575">
            <a:solidFill>
              <a:srgbClr val="FF0000"/>
            </a:solidFill>
            <a:round/>
            <a:headEnd/>
            <a:tailEnd type="triangle" w="med" len="med"/>
          </a:ln>
        </p:spPr>
      </p:cxnSp>
      <p:cxnSp>
        <p:nvCxnSpPr>
          <p:cNvPr id="21552" name="AutoShape 69"/>
          <p:cNvCxnSpPr>
            <a:cxnSpLocks noChangeShapeType="1"/>
            <a:stCxn id="21570" idx="2"/>
            <a:endCxn id="21568" idx="2"/>
          </p:cNvCxnSpPr>
          <p:nvPr/>
        </p:nvCxnSpPr>
        <p:spPr bwMode="auto">
          <a:xfrm rot="16200000" flipH="1">
            <a:off x="1695054" y="4660504"/>
            <a:ext cx="2381" cy="592138"/>
          </a:xfrm>
          <a:prstGeom prst="curvedConnector3">
            <a:avLst>
              <a:gd name="adj1" fmla="val 7300000"/>
            </a:avLst>
          </a:prstGeom>
          <a:noFill/>
          <a:ln w="28575">
            <a:solidFill>
              <a:srgbClr val="FF0000"/>
            </a:solidFill>
            <a:round/>
            <a:headEnd/>
            <a:tailEnd type="triangle" w="med" len="med"/>
          </a:ln>
        </p:spPr>
      </p:cxnSp>
      <p:cxnSp>
        <p:nvCxnSpPr>
          <p:cNvPr id="21553" name="AutoShape 70"/>
          <p:cNvCxnSpPr>
            <a:cxnSpLocks noChangeShapeType="1"/>
            <a:stCxn id="21568" idx="3"/>
            <a:endCxn id="21510" idx="3"/>
          </p:cNvCxnSpPr>
          <p:nvPr/>
        </p:nvCxnSpPr>
        <p:spPr bwMode="auto">
          <a:xfrm flipV="1">
            <a:off x="2139951" y="3531395"/>
            <a:ext cx="173038" cy="1288256"/>
          </a:xfrm>
          <a:prstGeom prst="curvedConnector3">
            <a:avLst>
              <a:gd name="adj1" fmla="val 232111"/>
            </a:avLst>
          </a:prstGeom>
          <a:noFill/>
          <a:ln w="28575">
            <a:solidFill>
              <a:srgbClr val="FF0000"/>
            </a:solidFill>
            <a:round/>
            <a:headEnd/>
            <a:tailEnd type="triangle" w="med" len="med"/>
          </a:ln>
        </p:spPr>
      </p:cxnSp>
      <p:sp>
        <p:nvSpPr>
          <p:cNvPr id="71" name="Rectangle 2"/>
          <p:cNvSpPr txBox="1">
            <a:spLocks noChangeArrowheads="1"/>
          </p:cNvSpPr>
          <p:nvPr/>
        </p:nvSpPr>
        <p:spPr bwMode="auto">
          <a:xfrm>
            <a:off x="762000" y="914400"/>
            <a:ext cx="8229600" cy="857250"/>
          </a:xfrm>
          <a:prstGeom prst="rect">
            <a:avLst/>
          </a:prstGeom>
          <a:noFill/>
          <a:ln w="9525">
            <a:noFill/>
            <a:miter lim="800000"/>
            <a:headEnd/>
            <a:tailEnd/>
          </a:ln>
        </p:spPr>
        <p:txBody>
          <a:bodyPr anchor="ctr"/>
          <a:lstStyle/>
          <a:p>
            <a:pPr algn="ctr">
              <a:defRPr/>
            </a:pPr>
            <a:r>
              <a:rPr lang="en-US" sz="3300" dirty="0">
                <a:solidFill>
                  <a:schemeClr val="tx1"/>
                </a:solidFill>
                <a:latin typeface="+mj-lt"/>
                <a:ea typeface="+mj-ea"/>
                <a:cs typeface="+mj-cs"/>
              </a:rPr>
              <a:t>Dynamic Programming: Computing View</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04900" y="365126"/>
            <a:ext cx="7886700" cy="1325563"/>
          </a:xfrm>
        </p:spPr>
        <p:txBody>
          <a:bodyPr/>
          <a:lstStyle/>
          <a:p>
            <a:pPr eaLnBrk="1" hangingPunct="1"/>
            <a:r>
              <a:rPr lang="en-US" dirty="0"/>
              <a:t>Dynamic Programming</a:t>
            </a:r>
          </a:p>
        </p:txBody>
      </p:sp>
      <p:sp>
        <p:nvSpPr>
          <p:cNvPr id="22531" name="Text Box 3"/>
          <p:cNvSpPr txBox="1">
            <a:spLocks noChangeArrowheads="1"/>
          </p:cNvSpPr>
          <p:nvPr/>
        </p:nvSpPr>
        <p:spPr bwMode="auto">
          <a:xfrm>
            <a:off x="1836738" y="5131959"/>
            <a:ext cx="4172937" cy="369332"/>
          </a:xfrm>
          <a:prstGeom prst="rect">
            <a:avLst/>
          </a:prstGeom>
          <a:noFill/>
          <a:ln w="9525">
            <a:noFill/>
            <a:miter lim="800000"/>
            <a:headEnd/>
            <a:tailEnd/>
          </a:ln>
        </p:spPr>
        <p:txBody>
          <a:bodyPr wrap="none" anchor="ctr">
            <a:spAutoFit/>
          </a:bodyPr>
          <a:lstStyle/>
          <a:p>
            <a:pPr eaLnBrk="0" hangingPunct="0"/>
            <a:r>
              <a:rPr lang="en-US" sz="1800">
                <a:latin typeface="Helvetica" pitchFamily="34" charset="0"/>
              </a:rPr>
              <a:t>Avoid recomputing intermediate results</a:t>
            </a:r>
          </a:p>
        </p:txBody>
      </p:sp>
      <p:sp>
        <p:nvSpPr>
          <p:cNvPr id="22532" name="Rectangle 4"/>
          <p:cNvSpPr>
            <a:spLocks noChangeArrowheads="1"/>
          </p:cNvSpPr>
          <p:nvPr/>
        </p:nvSpPr>
        <p:spPr bwMode="auto">
          <a:xfrm>
            <a:off x="2822576" y="2459831"/>
            <a:ext cx="1312863" cy="552450"/>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2533" name="Rectangle 5"/>
          <p:cNvSpPr>
            <a:spLocks noChangeArrowheads="1"/>
          </p:cNvSpPr>
          <p:nvPr/>
        </p:nvSpPr>
        <p:spPr bwMode="auto">
          <a:xfrm>
            <a:off x="2822576" y="2736056"/>
            <a:ext cx="1312863"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2534" name="Rectangle 6"/>
          <p:cNvSpPr>
            <a:spLocks noChangeArrowheads="1"/>
          </p:cNvSpPr>
          <p:nvPr/>
        </p:nvSpPr>
        <p:spPr bwMode="auto">
          <a:xfrm>
            <a:off x="1695450" y="3669506"/>
            <a:ext cx="617538" cy="276225"/>
          </a:xfrm>
          <a:prstGeom prst="rect">
            <a:avLst/>
          </a:prstGeom>
          <a:solidFill>
            <a:srgbClr val="99FF33">
              <a:alpha val="50195"/>
            </a:srgbClr>
          </a:solidFill>
          <a:ln w="9525">
            <a:solidFill>
              <a:schemeClr val="tx1"/>
            </a:solidFill>
            <a:miter lim="800000"/>
            <a:headEnd/>
            <a:tailEnd/>
          </a:ln>
        </p:spPr>
        <p:txBody>
          <a:bodyPr wrap="none" anchor="ctr"/>
          <a:lstStyle/>
          <a:p>
            <a:endParaRPr lang="en-US" sz="1050"/>
          </a:p>
        </p:txBody>
      </p:sp>
      <p:sp>
        <p:nvSpPr>
          <p:cNvPr id="22535" name="Rectangle 7"/>
          <p:cNvSpPr>
            <a:spLocks noChangeArrowheads="1"/>
          </p:cNvSpPr>
          <p:nvPr/>
        </p:nvSpPr>
        <p:spPr bwMode="auto">
          <a:xfrm>
            <a:off x="1695450" y="3393281"/>
            <a:ext cx="617538" cy="276225"/>
          </a:xfrm>
          <a:prstGeom prst="rect">
            <a:avLst/>
          </a:prstGeom>
          <a:solidFill>
            <a:srgbClr val="CC99FF">
              <a:alpha val="50195"/>
            </a:srgbClr>
          </a:solidFill>
          <a:ln w="9525">
            <a:solidFill>
              <a:schemeClr val="tx1"/>
            </a:solidFill>
            <a:miter lim="800000"/>
            <a:headEnd/>
            <a:tailEnd/>
          </a:ln>
        </p:spPr>
        <p:txBody>
          <a:bodyPr wrap="none" anchor="ctr"/>
          <a:lstStyle/>
          <a:p>
            <a:endParaRPr lang="en-US" sz="1050"/>
          </a:p>
        </p:txBody>
      </p:sp>
      <p:sp>
        <p:nvSpPr>
          <p:cNvPr id="22536" name="Rectangle 8"/>
          <p:cNvSpPr>
            <a:spLocks noChangeArrowheads="1"/>
          </p:cNvSpPr>
          <p:nvPr/>
        </p:nvSpPr>
        <p:spPr bwMode="auto">
          <a:xfrm>
            <a:off x="3165475" y="3669506"/>
            <a:ext cx="617538"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2537" name="Rectangle 9"/>
          <p:cNvSpPr>
            <a:spLocks noChangeArrowheads="1"/>
          </p:cNvSpPr>
          <p:nvPr/>
        </p:nvSpPr>
        <p:spPr bwMode="auto">
          <a:xfrm>
            <a:off x="3165475" y="3393281"/>
            <a:ext cx="617538" cy="276225"/>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2538" name="Rectangle 10"/>
          <p:cNvSpPr>
            <a:spLocks noChangeArrowheads="1"/>
          </p:cNvSpPr>
          <p:nvPr/>
        </p:nvSpPr>
        <p:spPr bwMode="auto">
          <a:xfrm>
            <a:off x="4635501" y="3669506"/>
            <a:ext cx="615950"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2539" name="Rectangle 11"/>
          <p:cNvSpPr>
            <a:spLocks noChangeArrowheads="1"/>
          </p:cNvSpPr>
          <p:nvPr/>
        </p:nvSpPr>
        <p:spPr bwMode="auto">
          <a:xfrm>
            <a:off x="4635501" y="3393281"/>
            <a:ext cx="615950" cy="276225"/>
          </a:xfrm>
          <a:prstGeom prst="rect">
            <a:avLst/>
          </a:prstGeom>
          <a:solidFill>
            <a:srgbClr val="CC99FF"/>
          </a:solidFill>
          <a:ln w="9525">
            <a:solidFill>
              <a:schemeClr val="tx1"/>
            </a:solidFill>
            <a:miter lim="800000"/>
            <a:headEnd/>
            <a:tailEnd/>
          </a:ln>
        </p:spPr>
        <p:txBody>
          <a:bodyPr wrap="none" anchor="ctr"/>
          <a:lstStyle/>
          <a:p>
            <a:endParaRPr lang="en-US" sz="1050"/>
          </a:p>
        </p:txBody>
      </p:sp>
      <p:cxnSp>
        <p:nvCxnSpPr>
          <p:cNvPr id="22540" name="AutoShape 12"/>
          <p:cNvCxnSpPr>
            <a:cxnSpLocks noChangeShapeType="1"/>
            <a:stCxn id="22533" idx="2"/>
            <a:endCxn id="22537" idx="0"/>
          </p:cNvCxnSpPr>
          <p:nvPr/>
        </p:nvCxnSpPr>
        <p:spPr bwMode="auto">
          <a:xfrm flipH="1">
            <a:off x="3473451" y="3012281"/>
            <a:ext cx="6350" cy="381000"/>
          </a:xfrm>
          <a:prstGeom prst="straightConnector1">
            <a:avLst/>
          </a:prstGeom>
          <a:noFill/>
          <a:ln w="9525">
            <a:solidFill>
              <a:schemeClr val="tx1"/>
            </a:solidFill>
            <a:round/>
            <a:headEnd/>
            <a:tailEnd type="triangle" w="med" len="med"/>
          </a:ln>
        </p:spPr>
      </p:cxnSp>
      <p:cxnSp>
        <p:nvCxnSpPr>
          <p:cNvPr id="22541" name="AutoShape 13"/>
          <p:cNvCxnSpPr>
            <a:cxnSpLocks noChangeShapeType="1"/>
            <a:stCxn id="22533" idx="2"/>
            <a:endCxn id="22535" idx="0"/>
          </p:cNvCxnSpPr>
          <p:nvPr/>
        </p:nvCxnSpPr>
        <p:spPr bwMode="auto">
          <a:xfrm flipH="1">
            <a:off x="2003426" y="3012281"/>
            <a:ext cx="1476375" cy="381000"/>
          </a:xfrm>
          <a:prstGeom prst="straightConnector1">
            <a:avLst/>
          </a:prstGeom>
          <a:noFill/>
          <a:ln w="9525">
            <a:solidFill>
              <a:schemeClr val="tx1"/>
            </a:solidFill>
            <a:round/>
            <a:headEnd/>
            <a:tailEnd type="triangle" w="med" len="med"/>
          </a:ln>
        </p:spPr>
      </p:cxnSp>
      <p:cxnSp>
        <p:nvCxnSpPr>
          <p:cNvPr id="22542" name="AutoShape 14"/>
          <p:cNvCxnSpPr>
            <a:cxnSpLocks noChangeShapeType="1"/>
            <a:stCxn id="22533" idx="2"/>
            <a:endCxn id="22539" idx="0"/>
          </p:cNvCxnSpPr>
          <p:nvPr/>
        </p:nvCxnSpPr>
        <p:spPr bwMode="auto">
          <a:xfrm>
            <a:off x="3479801" y="3012281"/>
            <a:ext cx="1463675" cy="381000"/>
          </a:xfrm>
          <a:prstGeom prst="straightConnector1">
            <a:avLst/>
          </a:prstGeom>
          <a:noFill/>
          <a:ln w="9525">
            <a:solidFill>
              <a:schemeClr val="tx1"/>
            </a:solidFill>
            <a:round/>
            <a:headEnd/>
            <a:tailEnd type="triangle" w="med" len="med"/>
          </a:ln>
        </p:spPr>
      </p:cxnSp>
      <p:grpSp>
        <p:nvGrpSpPr>
          <p:cNvPr id="2" name="Group 15"/>
          <p:cNvGrpSpPr>
            <a:grpSpLocks/>
          </p:cNvGrpSpPr>
          <p:nvPr/>
        </p:nvGrpSpPr>
        <p:grpSpPr bwMode="auto">
          <a:xfrm>
            <a:off x="657226" y="4405313"/>
            <a:ext cx="296863" cy="552450"/>
            <a:chOff x="2544" y="2656"/>
            <a:chExt cx="200" cy="464"/>
          </a:xfrm>
        </p:grpSpPr>
        <p:sp>
          <p:nvSpPr>
            <p:cNvPr id="22595" name="Rectangle 16"/>
            <p:cNvSpPr>
              <a:spLocks noChangeArrowheads="1"/>
            </p:cNvSpPr>
            <p:nvPr/>
          </p:nvSpPr>
          <p:spPr bwMode="auto">
            <a:xfrm>
              <a:off x="2544" y="2888"/>
              <a:ext cx="200" cy="232"/>
            </a:xfrm>
            <a:prstGeom prst="rect">
              <a:avLst/>
            </a:prstGeom>
            <a:solidFill>
              <a:srgbClr val="99FF33">
                <a:alpha val="50195"/>
              </a:srgbClr>
            </a:solidFill>
            <a:ln w="9525">
              <a:solidFill>
                <a:schemeClr val="tx1"/>
              </a:solidFill>
              <a:miter lim="800000"/>
              <a:headEnd/>
              <a:tailEnd/>
            </a:ln>
          </p:spPr>
          <p:txBody>
            <a:bodyPr wrap="none" anchor="ctr"/>
            <a:lstStyle/>
            <a:p>
              <a:endParaRPr lang="en-US" sz="1050"/>
            </a:p>
          </p:txBody>
        </p:sp>
        <p:sp>
          <p:nvSpPr>
            <p:cNvPr id="22596" name="Rectangle 17"/>
            <p:cNvSpPr>
              <a:spLocks noChangeArrowheads="1"/>
            </p:cNvSpPr>
            <p:nvPr/>
          </p:nvSpPr>
          <p:spPr bwMode="auto">
            <a:xfrm>
              <a:off x="2544" y="2656"/>
              <a:ext cx="200" cy="232"/>
            </a:xfrm>
            <a:prstGeom prst="rect">
              <a:avLst/>
            </a:prstGeom>
            <a:solidFill>
              <a:srgbClr val="CC99FF">
                <a:alpha val="50195"/>
              </a:srgbClr>
            </a:solidFill>
            <a:ln w="9525">
              <a:solidFill>
                <a:schemeClr val="tx1"/>
              </a:solidFill>
              <a:miter lim="800000"/>
              <a:headEnd/>
              <a:tailEnd/>
            </a:ln>
          </p:spPr>
          <p:txBody>
            <a:bodyPr wrap="none" anchor="ctr"/>
            <a:lstStyle/>
            <a:p>
              <a:endParaRPr lang="en-US" sz="1050"/>
            </a:p>
          </p:txBody>
        </p:sp>
      </p:grpSp>
      <p:grpSp>
        <p:nvGrpSpPr>
          <p:cNvPr id="3" name="Group 18"/>
          <p:cNvGrpSpPr>
            <a:grpSpLocks/>
          </p:cNvGrpSpPr>
          <p:nvPr/>
        </p:nvGrpSpPr>
        <p:grpSpPr bwMode="auto">
          <a:xfrm>
            <a:off x="1250951" y="4402931"/>
            <a:ext cx="296863" cy="552450"/>
            <a:chOff x="2544" y="2656"/>
            <a:chExt cx="200" cy="464"/>
          </a:xfrm>
        </p:grpSpPr>
        <p:sp>
          <p:nvSpPr>
            <p:cNvPr id="22593" name="Rectangle 19"/>
            <p:cNvSpPr>
              <a:spLocks noChangeArrowheads="1"/>
            </p:cNvSpPr>
            <p:nvPr/>
          </p:nvSpPr>
          <p:spPr bwMode="auto">
            <a:xfrm>
              <a:off x="2544" y="2888"/>
              <a:ext cx="200" cy="232"/>
            </a:xfrm>
            <a:prstGeom prst="rect">
              <a:avLst/>
            </a:prstGeom>
            <a:solidFill>
              <a:srgbClr val="99FF33">
                <a:alpha val="50195"/>
              </a:srgbClr>
            </a:solidFill>
            <a:ln w="9525">
              <a:solidFill>
                <a:schemeClr val="tx1"/>
              </a:solidFill>
              <a:miter lim="800000"/>
              <a:headEnd/>
              <a:tailEnd/>
            </a:ln>
          </p:spPr>
          <p:txBody>
            <a:bodyPr wrap="none" anchor="ctr"/>
            <a:lstStyle/>
            <a:p>
              <a:endParaRPr lang="en-US" sz="1050"/>
            </a:p>
          </p:txBody>
        </p:sp>
        <p:sp>
          <p:nvSpPr>
            <p:cNvPr id="22594" name="Rectangle 20"/>
            <p:cNvSpPr>
              <a:spLocks noChangeArrowheads="1"/>
            </p:cNvSpPr>
            <p:nvPr/>
          </p:nvSpPr>
          <p:spPr bwMode="auto">
            <a:xfrm>
              <a:off x="2544" y="2656"/>
              <a:ext cx="200" cy="232"/>
            </a:xfrm>
            <a:prstGeom prst="rect">
              <a:avLst/>
            </a:prstGeom>
            <a:solidFill>
              <a:srgbClr val="CC99FF">
                <a:alpha val="50195"/>
              </a:srgbClr>
            </a:solidFill>
            <a:ln w="9525">
              <a:solidFill>
                <a:schemeClr val="tx1"/>
              </a:solidFill>
              <a:miter lim="800000"/>
              <a:headEnd/>
              <a:tailEnd/>
            </a:ln>
          </p:spPr>
          <p:txBody>
            <a:bodyPr wrap="none" anchor="ctr"/>
            <a:lstStyle/>
            <a:p>
              <a:endParaRPr lang="en-US" sz="1050"/>
            </a:p>
          </p:txBody>
        </p:sp>
      </p:grpSp>
      <p:grpSp>
        <p:nvGrpSpPr>
          <p:cNvPr id="4" name="Group 21"/>
          <p:cNvGrpSpPr>
            <a:grpSpLocks/>
          </p:cNvGrpSpPr>
          <p:nvPr/>
        </p:nvGrpSpPr>
        <p:grpSpPr bwMode="auto">
          <a:xfrm>
            <a:off x="1843088" y="4405313"/>
            <a:ext cx="296862" cy="552450"/>
            <a:chOff x="2544" y="2656"/>
            <a:chExt cx="200" cy="464"/>
          </a:xfrm>
        </p:grpSpPr>
        <p:sp>
          <p:nvSpPr>
            <p:cNvPr id="22591" name="Rectangle 22"/>
            <p:cNvSpPr>
              <a:spLocks noChangeArrowheads="1"/>
            </p:cNvSpPr>
            <p:nvPr/>
          </p:nvSpPr>
          <p:spPr bwMode="auto">
            <a:xfrm>
              <a:off x="2544" y="2888"/>
              <a:ext cx="200" cy="232"/>
            </a:xfrm>
            <a:prstGeom prst="rect">
              <a:avLst/>
            </a:prstGeom>
            <a:solidFill>
              <a:srgbClr val="99FF33">
                <a:alpha val="50195"/>
              </a:srgbClr>
            </a:solidFill>
            <a:ln w="9525">
              <a:solidFill>
                <a:schemeClr val="tx1"/>
              </a:solidFill>
              <a:miter lim="800000"/>
              <a:headEnd/>
              <a:tailEnd/>
            </a:ln>
          </p:spPr>
          <p:txBody>
            <a:bodyPr wrap="none" anchor="ctr"/>
            <a:lstStyle/>
            <a:p>
              <a:endParaRPr lang="en-US" sz="1050"/>
            </a:p>
          </p:txBody>
        </p:sp>
        <p:sp>
          <p:nvSpPr>
            <p:cNvPr id="22592" name="Rectangle 23"/>
            <p:cNvSpPr>
              <a:spLocks noChangeArrowheads="1"/>
            </p:cNvSpPr>
            <p:nvPr/>
          </p:nvSpPr>
          <p:spPr bwMode="auto">
            <a:xfrm>
              <a:off x="2544" y="2656"/>
              <a:ext cx="200" cy="232"/>
            </a:xfrm>
            <a:prstGeom prst="rect">
              <a:avLst/>
            </a:prstGeom>
            <a:solidFill>
              <a:srgbClr val="CC99FF">
                <a:alpha val="50195"/>
              </a:srgbClr>
            </a:solidFill>
            <a:ln w="9525">
              <a:solidFill>
                <a:schemeClr val="tx1"/>
              </a:solidFill>
              <a:miter lim="800000"/>
              <a:headEnd/>
              <a:tailEnd/>
            </a:ln>
          </p:spPr>
          <p:txBody>
            <a:bodyPr wrap="none" anchor="ctr"/>
            <a:lstStyle/>
            <a:p>
              <a:endParaRPr lang="en-US" sz="1050"/>
            </a:p>
          </p:txBody>
        </p:sp>
      </p:grpSp>
      <p:grpSp>
        <p:nvGrpSpPr>
          <p:cNvPr id="5" name="Group 24"/>
          <p:cNvGrpSpPr>
            <a:grpSpLocks/>
          </p:cNvGrpSpPr>
          <p:nvPr/>
        </p:nvGrpSpPr>
        <p:grpSpPr bwMode="auto">
          <a:xfrm>
            <a:off x="2732088" y="4421981"/>
            <a:ext cx="296862" cy="552450"/>
            <a:chOff x="2544" y="2656"/>
            <a:chExt cx="200" cy="464"/>
          </a:xfrm>
        </p:grpSpPr>
        <p:sp>
          <p:nvSpPr>
            <p:cNvPr id="22589" name="Rectangle 25"/>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2590" name="Rectangle 26"/>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6" name="Group 27"/>
          <p:cNvGrpSpPr>
            <a:grpSpLocks/>
          </p:cNvGrpSpPr>
          <p:nvPr/>
        </p:nvGrpSpPr>
        <p:grpSpPr bwMode="auto">
          <a:xfrm>
            <a:off x="3325813" y="4419600"/>
            <a:ext cx="296862" cy="552450"/>
            <a:chOff x="2544" y="2656"/>
            <a:chExt cx="200" cy="464"/>
          </a:xfrm>
        </p:grpSpPr>
        <p:sp>
          <p:nvSpPr>
            <p:cNvPr id="22587" name="Rectangle 28"/>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2588" name="Rectangle 29"/>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7" name="Group 30"/>
          <p:cNvGrpSpPr>
            <a:grpSpLocks/>
          </p:cNvGrpSpPr>
          <p:nvPr/>
        </p:nvGrpSpPr>
        <p:grpSpPr bwMode="auto">
          <a:xfrm>
            <a:off x="3919538" y="4421981"/>
            <a:ext cx="295275" cy="552450"/>
            <a:chOff x="2544" y="2656"/>
            <a:chExt cx="200" cy="464"/>
          </a:xfrm>
        </p:grpSpPr>
        <p:sp>
          <p:nvSpPr>
            <p:cNvPr id="22585" name="Rectangle 31"/>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2586" name="Rectangle 32"/>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8" name="Group 33"/>
          <p:cNvGrpSpPr>
            <a:grpSpLocks/>
          </p:cNvGrpSpPr>
          <p:nvPr/>
        </p:nvGrpSpPr>
        <p:grpSpPr bwMode="auto">
          <a:xfrm>
            <a:off x="4786313" y="4405313"/>
            <a:ext cx="296862" cy="552450"/>
            <a:chOff x="2544" y="2656"/>
            <a:chExt cx="200" cy="464"/>
          </a:xfrm>
        </p:grpSpPr>
        <p:sp>
          <p:nvSpPr>
            <p:cNvPr id="22583" name="Rectangle 34"/>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2584" name="Rectangle 35"/>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9" name="Group 36"/>
          <p:cNvGrpSpPr>
            <a:grpSpLocks/>
          </p:cNvGrpSpPr>
          <p:nvPr/>
        </p:nvGrpSpPr>
        <p:grpSpPr bwMode="auto">
          <a:xfrm>
            <a:off x="5378451" y="4402931"/>
            <a:ext cx="296863" cy="552450"/>
            <a:chOff x="2544" y="2656"/>
            <a:chExt cx="200" cy="464"/>
          </a:xfrm>
        </p:grpSpPr>
        <p:sp>
          <p:nvSpPr>
            <p:cNvPr id="22581" name="Rectangle 37"/>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2582" name="Rectangle 38"/>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0" name="Group 39"/>
          <p:cNvGrpSpPr>
            <a:grpSpLocks/>
          </p:cNvGrpSpPr>
          <p:nvPr/>
        </p:nvGrpSpPr>
        <p:grpSpPr bwMode="auto">
          <a:xfrm>
            <a:off x="5972176" y="4405313"/>
            <a:ext cx="295275" cy="552450"/>
            <a:chOff x="2544" y="2656"/>
            <a:chExt cx="200" cy="464"/>
          </a:xfrm>
        </p:grpSpPr>
        <p:sp>
          <p:nvSpPr>
            <p:cNvPr id="22579" name="Rectangle 40"/>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2580" name="Rectangle 41"/>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cxnSp>
        <p:nvCxnSpPr>
          <p:cNvPr id="22552" name="AutoShape 42"/>
          <p:cNvCxnSpPr>
            <a:cxnSpLocks noChangeShapeType="1"/>
            <a:stCxn id="22534" idx="2"/>
            <a:endCxn id="22596" idx="0"/>
          </p:cNvCxnSpPr>
          <p:nvPr/>
        </p:nvCxnSpPr>
        <p:spPr bwMode="auto">
          <a:xfrm flipH="1">
            <a:off x="804864" y="3945733"/>
            <a:ext cx="1198562" cy="459581"/>
          </a:xfrm>
          <a:prstGeom prst="straightConnector1">
            <a:avLst/>
          </a:prstGeom>
          <a:noFill/>
          <a:ln w="9525">
            <a:solidFill>
              <a:schemeClr val="tx1"/>
            </a:solidFill>
            <a:round/>
            <a:headEnd/>
            <a:tailEnd type="triangle" w="med" len="med"/>
          </a:ln>
        </p:spPr>
      </p:cxnSp>
      <p:cxnSp>
        <p:nvCxnSpPr>
          <p:cNvPr id="22553" name="AutoShape 43"/>
          <p:cNvCxnSpPr>
            <a:cxnSpLocks noChangeShapeType="1"/>
            <a:stCxn id="22534" idx="2"/>
            <a:endCxn id="22594" idx="0"/>
          </p:cNvCxnSpPr>
          <p:nvPr/>
        </p:nvCxnSpPr>
        <p:spPr bwMode="auto">
          <a:xfrm flipH="1">
            <a:off x="1398589" y="3945731"/>
            <a:ext cx="604837" cy="457200"/>
          </a:xfrm>
          <a:prstGeom prst="straightConnector1">
            <a:avLst/>
          </a:prstGeom>
          <a:noFill/>
          <a:ln w="9525">
            <a:solidFill>
              <a:schemeClr val="tx1"/>
            </a:solidFill>
            <a:round/>
            <a:headEnd/>
            <a:tailEnd type="triangle" w="med" len="med"/>
          </a:ln>
        </p:spPr>
      </p:cxnSp>
      <p:cxnSp>
        <p:nvCxnSpPr>
          <p:cNvPr id="22554" name="AutoShape 44"/>
          <p:cNvCxnSpPr>
            <a:cxnSpLocks noChangeShapeType="1"/>
            <a:stCxn id="22534" idx="2"/>
            <a:endCxn id="22592" idx="0"/>
          </p:cNvCxnSpPr>
          <p:nvPr/>
        </p:nvCxnSpPr>
        <p:spPr bwMode="auto">
          <a:xfrm flipH="1">
            <a:off x="1992313" y="3945733"/>
            <a:ext cx="11112" cy="459581"/>
          </a:xfrm>
          <a:prstGeom prst="straightConnector1">
            <a:avLst/>
          </a:prstGeom>
          <a:noFill/>
          <a:ln w="9525">
            <a:solidFill>
              <a:schemeClr val="tx1"/>
            </a:solidFill>
            <a:round/>
            <a:headEnd/>
            <a:tailEnd type="triangle" w="med" len="med"/>
          </a:ln>
        </p:spPr>
      </p:cxnSp>
      <p:cxnSp>
        <p:nvCxnSpPr>
          <p:cNvPr id="22555" name="AutoShape 45"/>
          <p:cNvCxnSpPr>
            <a:cxnSpLocks noChangeShapeType="1"/>
            <a:stCxn id="22536" idx="2"/>
            <a:endCxn id="22590" idx="0"/>
          </p:cNvCxnSpPr>
          <p:nvPr/>
        </p:nvCxnSpPr>
        <p:spPr bwMode="auto">
          <a:xfrm flipH="1">
            <a:off x="2881313" y="3945731"/>
            <a:ext cx="592137" cy="476250"/>
          </a:xfrm>
          <a:prstGeom prst="straightConnector1">
            <a:avLst/>
          </a:prstGeom>
          <a:noFill/>
          <a:ln w="9525">
            <a:solidFill>
              <a:schemeClr val="tx1"/>
            </a:solidFill>
            <a:round/>
            <a:headEnd/>
            <a:tailEnd type="triangle" w="med" len="med"/>
          </a:ln>
        </p:spPr>
      </p:cxnSp>
      <p:cxnSp>
        <p:nvCxnSpPr>
          <p:cNvPr id="22556" name="AutoShape 46"/>
          <p:cNvCxnSpPr>
            <a:cxnSpLocks noChangeShapeType="1"/>
            <a:stCxn id="22536" idx="2"/>
            <a:endCxn id="22588" idx="0"/>
          </p:cNvCxnSpPr>
          <p:nvPr/>
        </p:nvCxnSpPr>
        <p:spPr bwMode="auto">
          <a:xfrm>
            <a:off x="3473450" y="3945732"/>
            <a:ext cx="0" cy="473869"/>
          </a:xfrm>
          <a:prstGeom prst="straightConnector1">
            <a:avLst/>
          </a:prstGeom>
          <a:noFill/>
          <a:ln w="9525">
            <a:solidFill>
              <a:schemeClr val="tx1"/>
            </a:solidFill>
            <a:round/>
            <a:headEnd/>
            <a:tailEnd type="triangle" w="med" len="med"/>
          </a:ln>
        </p:spPr>
      </p:cxnSp>
      <p:cxnSp>
        <p:nvCxnSpPr>
          <p:cNvPr id="22557" name="AutoShape 47"/>
          <p:cNvCxnSpPr>
            <a:cxnSpLocks noChangeShapeType="1"/>
            <a:stCxn id="22536" idx="2"/>
            <a:endCxn id="22586" idx="0"/>
          </p:cNvCxnSpPr>
          <p:nvPr/>
        </p:nvCxnSpPr>
        <p:spPr bwMode="auto">
          <a:xfrm>
            <a:off x="3473451" y="3945731"/>
            <a:ext cx="593725" cy="476250"/>
          </a:xfrm>
          <a:prstGeom prst="straightConnector1">
            <a:avLst/>
          </a:prstGeom>
          <a:noFill/>
          <a:ln w="9525">
            <a:solidFill>
              <a:schemeClr val="tx1"/>
            </a:solidFill>
            <a:round/>
            <a:headEnd/>
            <a:tailEnd type="triangle" w="med" len="med"/>
          </a:ln>
        </p:spPr>
      </p:cxnSp>
      <p:cxnSp>
        <p:nvCxnSpPr>
          <p:cNvPr id="22558" name="AutoShape 48"/>
          <p:cNvCxnSpPr>
            <a:cxnSpLocks noChangeShapeType="1"/>
            <a:stCxn id="22538" idx="2"/>
            <a:endCxn id="22584" idx="0"/>
          </p:cNvCxnSpPr>
          <p:nvPr/>
        </p:nvCxnSpPr>
        <p:spPr bwMode="auto">
          <a:xfrm flipH="1">
            <a:off x="4933951" y="3945733"/>
            <a:ext cx="9525" cy="459581"/>
          </a:xfrm>
          <a:prstGeom prst="straightConnector1">
            <a:avLst/>
          </a:prstGeom>
          <a:noFill/>
          <a:ln w="9525">
            <a:solidFill>
              <a:schemeClr val="tx1"/>
            </a:solidFill>
            <a:round/>
            <a:headEnd/>
            <a:tailEnd type="triangle" w="med" len="med"/>
          </a:ln>
        </p:spPr>
      </p:cxnSp>
      <p:cxnSp>
        <p:nvCxnSpPr>
          <p:cNvPr id="22559" name="AutoShape 49"/>
          <p:cNvCxnSpPr>
            <a:cxnSpLocks noChangeShapeType="1"/>
            <a:stCxn id="22538" idx="2"/>
            <a:endCxn id="22582" idx="0"/>
          </p:cNvCxnSpPr>
          <p:nvPr/>
        </p:nvCxnSpPr>
        <p:spPr bwMode="auto">
          <a:xfrm>
            <a:off x="4943475" y="3945731"/>
            <a:ext cx="584200" cy="457200"/>
          </a:xfrm>
          <a:prstGeom prst="straightConnector1">
            <a:avLst/>
          </a:prstGeom>
          <a:noFill/>
          <a:ln w="9525">
            <a:solidFill>
              <a:schemeClr val="tx1"/>
            </a:solidFill>
            <a:round/>
            <a:headEnd/>
            <a:tailEnd type="triangle" w="med" len="med"/>
          </a:ln>
        </p:spPr>
      </p:cxnSp>
      <p:cxnSp>
        <p:nvCxnSpPr>
          <p:cNvPr id="22560" name="AutoShape 50"/>
          <p:cNvCxnSpPr>
            <a:cxnSpLocks noChangeShapeType="1"/>
          </p:cNvCxnSpPr>
          <p:nvPr/>
        </p:nvCxnSpPr>
        <p:spPr bwMode="auto">
          <a:xfrm>
            <a:off x="4956176" y="3945733"/>
            <a:ext cx="1346200" cy="459581"/>
          </a:xfrm>
          <a:prstGeom prst="straightConnector1">
            <a:avLst/>
          </a:prstGeom>
          <a:noFill/>
          <a:ln w="9525">
            <a:solidFill>
              <a:schemeClr val="tx1"/>
            </a:solidFill>
            <a:round/>
            <a:headEnd/>
            <a:tailEnd type="triangle" w="med" len="med"/>
          </a:ln>
        </p:spPr>
      </p:cxnSp>
      <p:sp>
        <p:nvSpPr>
          <p:cNvPr id="22561" name="Text Box 51"/>
          <p:cNvSpPr txBox="1">
            <a:spLocks noChangeArrowheads="1"/>
          </p:cNvSpPr>
          <p:nvPr/>
        </p:nvSpPr>
        <p:spPr bwMode="auto">
          <a:xfrm>
            <a:off x="3282092" y="24459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A</a:t>
            </a:r>
          </a:p>
        </p:txBody>
      </p:sp>
      <p:sp>
        <p:nvSpPr>
          <p:cNvPr id="22562" name="Text Box 52"/>
          <p:cNvSpPr txBox="1">
            <a:spLocks noChangeArrowheads="1"/>
          </p:cNvSpPr>
          <p:nvPr/>
        </p:nvSpPr>
        <p:spPr bwMode="auto">
          <a:xfrm>
            <a:off x="1812067" y="3368643"/>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22563" name="Text Box 53"/>
          <p:cNvSpPr txBox="1">
            <a:spLocks noChangeArrowheads="1"/>
          </p:cNvSpPr>
          <p:nvPr/>
        </p:nvSpPr>
        <p:spPr bwMode="auto">
          <a:xfrm>
            <a:off x="3247368" y="3368643"/>
            <a:ext cx="351379"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C</a:t>
            </a:r>
          </a:p>
        </p:txBody>
      </p:sp>
      <p:sp>
        <p:nvSpPr>
          <p:cNvPr id="22564" name="Text Box 54"/>
          <p:cNvSpPr txBox="1">
            <a:spLocks noChangeArrowheads="1"/>
          </p:cNvSpPr>
          <p:nvPr/>
        </p:nvSpPr>
        <p:spPr bwMode="auto">
          <a:xfrm>
            <a:off x="586517" y="43890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2565" name="Text Box 55"/>
          <p:cNvSpPr txBox="1">
            <a:spLocks noChangeArrowheads="1"/>
          </p:cNvSpPr>
          <p:nvPr/>
        </p:nvSpPr>
        <p:spPr bwMode="auto">
          <a:xfrm>
            <a:off x="1222905" y="4389009"/>
            <a:ext cx="325731"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22566" name="Text Box 56"/>
          <p:cNvSpPr txBox="1">
            <a:spLocks noChangeArrowheads="1"/>
          </p:cNvSpPr>
          <p:nvPr/>
        </p:nvSpPr>
        <p:spPr bwMode="auto">
          <a:xfrm>
            <a:off x="1762655" y="4389009"/>
            <a:ext cx="364202"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2567" name="Text Box 57"/>
          <p:cNvSpPr txBox="1">
            <a:spLocks noChangeArrowheads="1"/>
          </p:cNvSpPr>
          <p:nvPr/>
        </p:nvSpPr>
        <p:spPr bwMode="auto">
          <a:xfrm>
            <a:off x="2656617" y="43890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2568" name="Text Box 58"/>
          <p:cNvSpPr txBox="1">
            <a:spLocks noChangeArrowheads="1"/>
          </p:cNvSpPr>
          <p:nvPr/>
        </p:nvSpPr>
        <p:spPr bwMode="auto">
          <a:xfrm>
            <a:off x="3267605" y="4389009"/>
            <a:ext cx="364202"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2569" name="Text Box 59"/>
          <p:cNvSpPr txBox="1">
            <a:spLocks noChangeArrowheads="1"/>
          </p:cNvSpPr>
          <p:nvPr/>
        </p:nvSpPr>
        <p:spPr bwMode="auto">
          <a:xfrm>
            <a:off x="3837918" y="4389009"/>
            <a:ext cx="351379"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H</a:t>
            </a:r>
          </a:p>
        </p:txBody>
      </p:sp>
      <p:sp>
        <p:nvSpPr>
          <p:cNvPr id="22570" name="Text Box 60"/>
          <p:cNvSpPr txBox="1">
            <a:spLocks noChangeArrowheads="1"/>
          </p:cNvSpPr>
          <p:nvPr/>
        </p:nvSpPr>
        <p:spPr bwMode="auto">
          <a:xfrm>
            <a:off x="4733067" y="3368643"/>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22571" name="Text Box 61"/>
          <p:cNvSpPr txBox="1">
            <a:spLocks noChangeArrowheads="1"/>
          </p:cNvSpPr>
          <p:nvPr/>
        </p:nvSpPr>
        <p:spPr bwMode="auto">
          <a:xfrm>
            <a:off x="4712430" y="43890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2572" name="Text Box 62"/>
          <p:cNvSpPr txBox="1">
            <a:spLocks noChangeArrowheads="1"/>
          </p:cNvSpPr>
          <p:nvPr/>
        </p:nvSpPr>
        <p:spPr bwMode="auto">
          <a:xfrm>
            <a:off x="5347229" y="4389009"/>
            <a:ext cx="325731"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22573" name="Text Box 63"/>
          <p:cNvSpPr txBox="1">
            <a:spLocks noChangeArrowheads="1"/>
          </p:cNvSpPr>
          <p:nvPr/>
        </p:nvSpPr>
        <p:spPr bwMode="auto">
          <a:xfrm>
            <a:off x="5886980" y="4389009"/>
            <a:ext cx="364202"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cxnSp>
        <p:nvCxnSpPr>
          <p:cNvPr id="22574" name="AutoShape 66"/>
          <p:cNvCxnSpPr>
            <a:cxnSpLocks noChangeShapeType="1"/>
          </p:cNvCxnSpPr>
          <p:nvPr/>
        </p:nvCxnSpPr>
        <p:spPr bwMode="auto">
          <a:xfrm rot="5400000" flipH="1" flipV="1">
            <a:off x="1102123" y="4659711"/>
            <a:ext cx="2381" cy="593725"/>
          </a:xfrm>
          <a:prstGeom prst="curvedConnector3">
            <a:avLst>
              <a:gd name="adj1" fmla="val -7200000"/>
            </a:avLst>
          </a:prstGeom>
          <a:noFill/>
          <a:ln w="28575">
            <a:solidFill>
              <a:srgbClr val="FF0000"/>
            </a:solidFill>
            <a:round/>
            <a:headEnd/>
            <a:tailEnd type="triangle" w="med" len="med"/>
          </a:ln>
        </p:spPr>
      </p:cxnSp>
      <p:cxnSp>
        <p:nvCxnSpPr>
          <p:cNvPr id="22575" name="AutoShape 67"/>
          <p:cNvCxnSpPr>
            <a:cxnSpLocks noChangeShapeType="1"/>
          </p:cNvCxnSpPr>
          <p:nvPr/>
        </p:nvCxnSpPr>
        <p:spPr bwMode="auto">
          <a:xfrm rot="16200000" flipH="1">
            <a:off x="1695054" y="4660504"/>
            <a:ext cx="2381" cy="592138"/>
          </a:xfrm>
          <a:prstGeom prst="curvedConnector3">
            <a:avLst>
              <a:gd name="adj1" fmla="val 7300000"/>
            </a:avLst>
          </a:prstGeom>
          <a:noFill/>
          <a:ln w="28575">
            <a:solidFill>
              <a:srgbClr val="FF0000"/>
            </a:solidFill>
            <a:round/>
            <a:headEnd/>
            <a:tailEnd type="triangle" w="med" len="med"/>
          </a:ln>
        </p:spPr>
      </p:cxnSp>
      <p:cxnSp>
        <p:nvCxnSpPr>
          <p:cNvPr id="22576" name="AutoShape 68"/>
          <p:cNvCxnSpPr>
            <a:cxnSpLocks noChangeShapeType="1"/>
          </p:cNvCxnSpPr>
          <p:nvPr/>
        </p:nvCxnSpPr>
        <p:spPr bwMode="auto">
          <a:xfrm flipV="1">
            <a:off x="2139951" y="3531395"/>
            <a:ext cx="173038" cy="1288256"/>
          </a:xfrm>
          <a:prstGeom prst="curvedConnector3">
            <a:avLst>
              <a:gd name="adj1" fmla="val 232111"/>
            </a:avLst>
          </a:prstGeom>
          <a:noFill/>
          <a:ln w="28575">
            <a:solidFill>
              <a:srgbClr val="FF0000"/>
            </a:solidFill>
            <a:round/>
            <a:headEnd/>
            <a:tailEnd type="triangle" w="med" len="med"/>
          </a:ln>
        </p:spPr>
      </p:cxnSp>
      <p:cxnSp>
        <p:nvCxnSpPr>
          <p:cNvPr id="22577" name="AutoShape 69"/>
          <p:cNvCxnSpPr>
            <a:cxnSpLocks noChangeShapeType="1"/>
            <a:stCxn id="22535" idx="3"/>
            <a:endCxn id="22589" idx="1"/>
          </p:cNvCxnSpPr>
          <p:nvPr/>
        </p:nvCxnSpPr>
        <p:spPr bwMode="auto">
          <a:xfrm>
            <a:off x="2312988" y="3531394"/>
            <a:ext cx="419100" cy="1304925"/>
          </a:xfrm>
          <a:prstGeom prst="curvedConnector3">
            <a:avLst>
              <a:gd name="adj1" fmla="val 50000"/>
            </a:avLst>
          </a:prstGeom>
          <a:noFill/>
          <a:ln w="28575">
            <a:solidFill>
              <a:srgbClr val="FF0000"/>
            </a:solidFill>
            <a:round/>
            <a:headEnd/>
            <a:tailEnd type="triangle" w="med" len="med"/>
          </a:ln>
        </p:spPr>
      </p:cxnSp>
      <p:sp>
        <p:nvSpPr>
          <p:cNvPr id="22578" name="Text Box 71"/>
          <p:cNvSpPr txBox="1">
            <a:spLocks noChangeArrowheads="1"/>
          </p:cNvSpPr>
          <p:nvPr/>
        </p:nvSpPr>
        <p:spPr bwMode="auto">
          <a:xfrm>
            <a:off x="6705601" y="2991215"/>
            <a:ext cx="1364476" cy="1200329"/>
          </a:xfrm>
          <a:prstGeom prst="rect">
            <a:avLst/>
          </a:prstGeom>
          <a:noFill/>
          <a:ln w="12700">
            <a:solidFill>
              <a:schemeClr val="tx1"/>
            </a:solidFill>
            <a:miter lim="800000"/>
            <a:headEnd/>
            <a:tailEnd/>
          </a:ln>
        </p:spPr>
        <p:txBody>
          <a:bodyPr wrap="none" anchor="ctr">
            <a:spAutoFit/>
          </a:bodyPr>
          <a:lstStyle/>
          <a:p>
            <a:pPr eaLnBrk="0" hangingPunct="0"/>
            <a:r>
              <a:rPr lang="en-US" sz="1800">
                <a:latin typeface="Helvetica" pitchFamily="34" charset="0"/>
              </a:rPr>
              <a:t>E  solution</a:t>
            </a:r>
            <a:r>
              <a:rPr lang="en-US" sz="1800" baseline="-25000">
                <a:latin typeface="Helvetica" pitchFamily="34" charset="0"/>
              </a:rPr>
              <a:t>E</a:t>
            </a:r>
          </a:p>
          <a:p>
            <a:pPr eaLnBrk="0" hangingPunct="0"/>
            <a:r>
              <a:rPr lang="en-US" sz="1800">
                <a:latin typeface="Helvetica" pitchFamily="34" charset="0"/>
              </a:rPr>
              <a:t>F  solution</a:t>
            </a:r>
            <a:r>
              <a:rPr lang="en-US" sz="1800" baseline="-25000">
                <a:latin typeface="Helvetica" pitchFamily="34" charset="0"/>
              </a:rPr>
              <a:t>F</a:t>
            </a:r>
          </a:p>
          <a:p>
            <a:pPr eaLnBrk="0" hangingPunct="0"/>
            <a:r>
              <a:rPr lang="en-US" sz="1800">
                <a:latin typeface="Helvetica" pitchFamily="34" charset="0"/>
              </a:rPr>
              <a:t>G solution</a:t>
            </a:r>
            <a:r>
              <a:rPr lang="en-US" sz="1800" baseline="-25000">
                <a:latin typeface="Helvetica" pitchFamily="34" charset="0"/>
              </a:rPr>
              <a:t>G</a:t>
            </a:r>
          </a:p>
          <a:p>
            <a:pPr eaLnBrk="0" hangingPunct="0"/>
            <a:r>
              <a:rPr lang="en-US" sz="1800"/>
              <a:t>B solution</a:t>
            </a:r>
            <a:r>
              <a:rPr lang="en-US" sz="1800" baseline="-25000"/>
              <a:t>B</a:t>
            </a:r>
            <a:endParaRPr lang="en-US"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txBox="1">
            <a:spLocks noChangeArrowheads="1"/>
          </p:cNvSpPr>
          <p:nvPr/>
        </p:nvSpPr>
        <p:spPr bwMode="auto">
          <a:xfrm>
            <a:off x="457200" y="914400"/>
            <a:ext cx="8229600" cy="857250"/>
          </a:xfrm>
          <a:prstGeom prst="rect">
            <a:avLst/>
          </a:prstGeom>
          <a:noFill/>
          <a:ln w="9525">
            <a:noFill/>
            <a:miter lim="800000"/>
            <a:headEnd/>
            <a:tailEnd/>
          </a:ln>
        </p:spPr>
        <p:txBody>
          <a:bodyPr anchor="ctr"/>
          <a:lstStyle/>
          <a:p>
            <a:pPr algn="ctr">
              <a:defRPr/>
            </a:pPr>
            <a:r>
              <a:rPr lang="en-US" sz="3300" dirty="0">
                <a:solidFill>
                  <a:schemeClr val="tx1"/>
                </a:solidFill>
                <a:latin typeface="+mj-lt"/>
                <a:ea typeface="+mj-ea"/>
                <a:cs typeface="+mj-cs"/>
              </a:rPr>
              <a:t>Dynamic Programming:</a:t>
            </a:r>
          </a:p>
        </p:txBody>
      </p:sp>
      <p:sp>
        <p:nvSpPr>
          <p:cNvPr id="23556" name="Rectangle 3"/>
          <p:cNvSpPr>
            <a:spLocks noChangeArrowheads="1"/>
          </p:cNvSpPr>
          <p:nvPr/>
        </p:nvSpPr>
        <p:spPr bwMode="auto">
          <a:xfrm>
            <a:off x="7242176" y="2459831"/>
            <a:ext cx="1312863" cy="552450"/>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3557" name="Rectangle 4"/>
          <p:cNvSpPr>
            <a:spLocks noChangeArrowheads="1"/>
          </p:cNvSpPr>
          <p:nvPr/>
        </p:nvSpPr>
        <p:spPr bwMode="auto">
          <a:xfrm>
            <a:off x="7242176" y="2736056"/>
            <a:ext cx="1312863"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558" name="Rectangle 5"/>
          <p:cNvSpPr>
            <a:spLocks noChangeArrowheads="1"/>
          </p:cNvSpPr>
          <p:nvPr/>
        </p:nvSpPr>
        <p:spPr bwMode="auto">
          <a:xfrm>
            <a:off x="6115050" y="3669506"/>
            <a:ext cx="617538"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559" name="Rectangle 6"/>
          <p:cNvSpPr>
            <a:spLocks noChangeArrowheads="1"/>
          </p:cNvSpPr>
          <p:nvPr/>
        </p:nvSpPr>
        <p:spPr bwMode="auto">
          <a:xfrm>
            <a:off x="6115050" y="3393281"/>
            <a:ext cx="617538" cy="276225"/>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3560" name="Rectangle 7"/>
          <p:cNvSpPr>
            <a:spLocks noChangeArrowheads="1"/>
          </p:cNvSpPr>
          <p:nvPr/>
        </p:nvSpPr>
        <p:spPr bwMode="auto">
          <a:xfrm>
            <a:off x="7586664" y="3667125"/>
            <a:ext cx="617537" cy="276225"/>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561" name="Rectangle 8"/>
          <p:cNvSpPr>
            <a:spLocks noChangeArrowheads="1"/>
          </p:cNvSpPr>
          <p:nvPr/>
        </p:nvSpPr>
        <p:spPr bwMode="auto">
          <a:xfrm>
            <a:off x="7586664" y="3390900"/>
            <a:ext cx="617537" cy="276225"/>
          </a:xfrm>
          <a:prstGeom prst="rect">
            <a:avLst/>
          </a:prstGeom>
          <a:solidFill>
            <a:srgbClr val="CC99FF"/>
          </a:solidFill>
          <a:ln w="9525">
            <a:solidFill>
              <a:schemeClr val="tx1"/>
            </a:solidFill>
            <a:miter lim="800000"/>
            <a:headEnd/>
            <a:tailEnd/>
          </a:ln>
        </p:spPr>
        <p:txBody>
          <a:bodyPr wrap="none" anchor="ctr"/>
          <a:lstStyle/>
          <a:p>
            <a:endParaRPr lang="en-US" sz="1050"/>
          </a:p>
        </p:txBody>
      </p:sp>
      <p:cxnSp>
        <p:nvCxnSpPr>
          <p:cNvPr id="23562" name="AutoShape 11"/>
          <p:cNvCxnSpPr>
            <a:cxnSpLocks noChangeShapeType="1"/>
            <a:stCxn id="23557" idx="2"/>
            <a:endCxn id="23561" idx="0"/>
          </p:cNvCxnSpPr>
          <p:nvPr/>
        </p:nvCxnSpPr>
        <p:spPr bwMode="auto">
          <a:xfrm flipH="1">
            <a:off x="7896226" y="3012282"/>
            <a:ext cx="3175" cy="378619"/>
          </a:xfrm>
          <a:prstGeom prst="straightConnector1">
            <a:avLst/>
          </a:prstGeom>
          <a:noFill/>
          <a:ln w="9525">
            <a:solidFill>
              <a:schemeClr val="tx1"/>
            </a:solidFill>
            <a:round/>
            <a:headEnd/>
            <a:tailEnd type="triangle" w="med" len="med"/>
          </a:ln>
        </p:spPr>
      </p:cxnSp>
      <p:cxnSp>
        <p:nvCxnSpPr>
          <p:cNvPr id="23563" name="AutoShape 12"/>
          <p:cNvCxnSpPr>
            <a:cxnSpLocks noChangeShapeType="1"/>
            <a:stCxn id="23557" idx="2"/>
            <a:endCxn id="23559" idx="0"/>
          </p:cNvCxnSpPr>
          <p:nvPr/>
        </p:nvCxnSpPr>
        <p:spPr bwMode="auto">
          <a:xfrm flipH="1">
            <a:off x="6423026" y="3012281"/>
            <a:ext cx="1476375" cy="381000"/>
          </a:xfrm>
          <a:prstGeom prst="straightConnector1">
            <a:avLst/>
          </a:prstGeom>
          <a:noFill/>
          <a:ln w="9525">
            <a:solidFill>
              <a:schemeClr val="tx1"/>
            </a:solidFill>
            <a:round/>
            <a:headEnd/>
            <a:tailEnd type="triangle" w="med" len="med"/>
          </a:ln>
        </p:spPr>
      </p:cxnSp>
      <p:grpSp>
        <p:nvGrpSpPr>
          <p:cNvPr id="2" name="Group 14"/>
          <p:cNvGrpSpPr>
            <a:grpSpLocks/>
          </p:cNvGrpSpPr>
          <p:nvPr/>
        </p:nvGrpSpPr>
        <p:grpSpPr bwMode="auto">
          <a:xfrm>
            <a:off x="5076826" y="4405313"/>
            <a:ext cx="296863" cy="552450"/>
            <a:chOff x="2544" y="2656"/>
            <a:chExt cx="200" cy="464"/>
          </a:xfrm>
        </p:grpSpPr>
        <p:sp>
          <p:nvSpPr>
            <p:cNvPr id="23650" name="Rectangle 15"/>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51" name="Rectangle 16"/>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3" name="Group 17"/>
          <p:cNvGrpSpPr>
            <a:grpSpLocks/>
          </p:cNvGrpSpPr>
          <p:nvPr/>
        </p:nvGrpSpPr>
        <p:grpSpPr bwMode="auto">
          <a:xfrm>
            <a:off x="5670551" y="4402931"/>
            <a:ext cx="296863" cy="552450"/>
            <a:chOff x="2544" y="2656"/>
            <a:chExt cx="200" cy="464"/>
          </a:xfrm>
        </p:grpSpPr>
        <p:sp>
          <p:nvSpPr>
            <p:cNvPr id="23648" name="Rectangle 18"/>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49" name="Rectangle 19"/>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4" name="Group 20"/>
          <p:cNvGrpSpPr>
            <a:grpSpLocks/>
          </p:cNvGrpSpPr>
          <p:nvPr/>
        </p:nvGrpSpPr>
        <p:grpSpPr bwMode="auto">
          <a:xfrm>
            <a:off x="6262688" y="4405313"/>
            <a:ext cx="296862" cy="552450"/>
            <a:chOff x="2544" y="2656"/>
            <a:chExt cx="200" cy="464"/>
          </a:xfrm>
        </p:grpSpPr>
        <p:sp>
          <p:nvSpPr>
            <p:cNvPr id="23646" name="Rectangle 21"/>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47" name="Rectangle 22"/>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5" name="Group 29"/>
          <p:cNvGrpSpPr>
            <a:grpSpLocks/>
          </p:cNvGrpSpPr>
          <p:nvPr/>
        </p:nvGrpSpPr>
        <p:grpSpPr bwMode="auto">
          <a:xfrm>
            <a:off x="8340725" y="4419600"/>
            <a:ext cx="295275" cy="552450"/>
            <a:chOff x="2544" y="2656"/>
            <a:chExt cx="200" cy="464"/>
          </a:xfrm>
        </p:grpSpPr>
        <p:sp>
          <p:nvSpPr>
            <p:cNvPr id="23644" name="Rectangle 30"/>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45" name="Rectangle 31"/>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cxnSp>
        <p:nvCxnSpPr>
          <p:cNvPr id="23568" name="AutoShape 41"/>
          <p:cNvCxnSpPr>
            <a:cxnSpLocks noChangeShapeType="1"/>
            <a:stCxn id="23558" idx="2"/>
            <a:endCxn id="23651" idx="0"/>
          </p:cNvCxnSpPr>
          <p:nvPr/>
        </p:nvCxnSpPr>
        <p:spPr bwMode="auto">
          <a:xfrm flipH="1">
            <a:off x="5226050" y="3945733"/>
            <a:ext cx="1198563" cy="459581"/>
          </a:xfrm>
          <a:prstGeom prst="straightConnector1">
            <a:avLst/>
          </a:prstGeom>
          <a:noFill/>
          <a:ln w="9525">
            <a:solidFill>
              <a:schemeClr val="tx1"/>
            </a:solidFill>
            <a:round/>
            <a:headEnd/>
            <a:tailEnd type="triangle" w="med" len="med"/>
          </a:ln>
        </p:spPr>
      </p:cxnSp>
      <p:cxnSp>
        <p:nvCxnSpPr>
          <p:cNvPr id="23569" name="AutoShape 42"/>
          <p:cNvCxnSpPr>
            <a:cxnSpLocks noChangeShapeType="1"/>
            <a:stCxn id="23558" idx="2"/>
            <a:endCxn id="23649" idx="0"/>
          </p:cNvCxnSpPr>
          <p:nvPr/>
        </p:nvCxnSpPr>
        <p:spPr bwMode="auto">
          <a:xfrm flipH="1">
            <a:off x="5819776" y="3945731"/>
            <a:ext cx="604838" cy="457200"/>
          </a:xfrm>
          <a:prstGeom prst="straightConnector1">
            <a:avLst/>
          </a:prstGeom>
          <a:noFill/>
          <a:ln w="9525">
            <a:solidFill>
              <a:schemeClr val="tx1"/>
            </a:solidFill>
            <a:round/>
            <a:headEnd/>
            <a:tailEnd type="triangle" w="med" len="med"/>
          </a:ln>
        </p:spPr>
      </p:cxnSp>
      <p:cxnSp>
        <p:nvCxnSpPr>
          <p:cNvPr id="23570" name="AutoShape 43"/>
          <p:cNvCxnSpPr>
            <a:cxnSpLocks noChangeShapeType="1"/>
            <a:stCxn id="23558" idx="2"/>
            <a:endCxn id="23647" idx="0"/>
          </p:cNvCxnSpPr>
          <p:nvPr/>
        </p:nvCxnSpPr>
        <p:spPr bwMode="auto">
          <a:xfrm flipH="1">
            <a:off x="6411914" y="3945733"/>
            <a:ext cx="12700" cy="459581"/>
          </a:xfrm>
          <a:prstGeom prst="straightConnector1">
            <a:avLst/>
          </a:prstGeom>
          <a:noFill/>
          <a:ln w="9525">
            <a:solidFill>
              <a:schemeClr val="tx1"/>
            </a:solidFill>
            <a:round/>
            <a:headEnd/>
            <a:tailEnd type="triangle" w="med" len="med"/>
          </a:ln>
        </p:spPr>
      </p:cxnSp>
      <p:cxnSp>
        <p:nvCxnSpPr>
          <p:cNvPr id="23571" name="AutoShape 46"/>
          <p:cNvCxnSpPr>
            <a:cxnSpLocks noChangeShapeType="1"/>
            <a:stCxn id="23560" idx="2"/>
            <a:endCxn id="23645" idx="0"/>
          </p:cNvCxnSpPr>
          <p:nvPr/>
        </p:nvCxnSpPr>
        <p:spPr bwMode="auto">
          <a:xfrm>
            <a:off x="7896225" y="3943350"/>
            <a:ext cx="592138" cy="476250"/>
          </a:xfrm>
          <a:prstGeom prst="straightConnector1">
            <a:avLst/>
          </a:prstGeom>
          <a:noFill/>
          <a:ln w="9525">
            <a:solidFill>
              <a:schemeClr val="tx1"/>
            </a:solidFill>
            <a:round/>
            <a:headEnd/>
            <a:tailEnd type="triangle" w="med" len="med"/>
          </a:ln>
        </p:spPr>
      </p:cxnSp>
      <p:sp>
        <p:nvSpPr>
          <p:cNvPr id="23572" name="Text Box 50"/>
          <p:cNvSpPr txBox="1">
            <a:spLocks noChangeArrowheads="1"/>
          </p:cNvSpPr>
          <p:nvPr/>
        </p:nvSpPr>
        <p:spPr bwMode="auto">
          <a:xfrm>
            <a:off x="7701692" y="24459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A</a:t>
            </a:r>
          </a:p>
        </p:txBody>
      </p:sp>
      <p:sp>
        <p:nvSpPr>
          <p:cNvPr id="23573" name="Text Box 51"/>
          <p:cNvSpPr txBox="1">
            <a:spLocks noChangeArrowheads="1"/>
          </p:cNvSpPr>
          <p:nvPr/>
        </p:nvSpPr>
        <p:spPr bwMode="auto">
          <a:xfrm>
            <a:off x="6231667" y="3368643"/>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23574" name="Text Box 52"/>
          <p:cNvSpPr txBox="1">
            <a:spLocks noChangeArrowheads="1"/>
          </p:cNvSpPr>
          <p:nvPr/>
        </p:nvSpPr>
        <p:spPr bwMode="auto">
          <a:xfrm>
            <a:off x="7668556" y="3366262"/>
            <a:ext cx="351379"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C</a:t>
            </a:r>
          </a:p>
        </p:txBody>
      </p:sp>
      <p:sp>
        <p:nvSpPr>
          <p:cNvPr id="23575" name="Text Box 53"/>
          <p:cNvSpPr txBox="1">
            <a:spLocks noChangeArrowheads="1"/>
          </p:cNvSpPr>
          <p:nvPr/>
        </p:nvSpPr>
        <p:spPr bwMode="auto">
          <a:xfrm>
            <a:off x="5006117" y="4389009"/>
            <a:ext cx="338554"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3576" name="Text Box 54"/>
          <p:cNvSpPr txBox="1">
            <a:spLocks noChangeArrowheads="1"/>
          </p:cNvSpPr>
          <p:nvPr/>
        </p:nvSpPr>
        <p:spPr bwMode="auto">
          <a:xfrm>
            <a:off x="5642505" y="4389009"/>
            <a:ext cx="325731"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23577" name="Text Box 55"/>
          <p:cNvSpPr txBox="1">
            <a:spLocks noChangeArrowheads="1"/>
          </p:cNvSpPr>
          <p:nvPr/>
        </p:nvSpPr>
        <p:spPr bwMode="auto">
          <a:xfrm>
            <a:off x="6182255" y="4389009"/>
            <a:ext cx="364202"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3578" name="Text Box 58"/>
          <p:cNvSpPr txBox="1">
            <a:spLocks noChangeArrowheads="1"/>
          </p:cNvSpPr>
          <p:nvPr/>
        </p:nvSpPr>
        <p:spPr bwMode="auto">
          <a:xfrm>
            <a:off x="8259106" y="4386627"/>
            <a:ext cx="351379" cy="369332"/>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H</a:t>
            </a:r>
          </a:p>
        </p:txBody>
      </p:sp>
      <p:cxnSp>
        <p:nvCxnSpPr>
          <p:cNvPr id="23579" name="AutoShape 66"/>
          <p:cNvCxnSpPr>
            <a:cxnSpLocks noChangeShapeType="1"/>
            <a:stCxn id="23557" idx="2"/>
            <a:endCxn id="23573" idx="0"/>
          </p:cNvCxnSpPr>
          <p:nvPr/>
        </p:nvCxnSpPr>
        <p:spPr bwMode="auto">
          <a:xfrm rot="5400000">
            <a:off x="6971595" y="2441630"/>
            <a:ext cx="356362" cy="1497664"/>
          </a:xfrm>
          <a:prstGeom prst="curvedConnector3">
            <a:avLst>
              <a:gd name="adj1" fmla="val 50000"/>
            </a:avLst>
          </a:prstGeom>
          <a:noFill/>
          <a:ln w="9525">
            <a:solidFill>
              <a:schemeClr val="tx1"/>
            </a:solidFill>
            <a:round/>
            <a:headEnd/>
            <a:tailEnd type="triangle" w="med" len="med"/>
          </a:ln>
        </p:spPr>
      </p:cxnSp>
      <p:cxnSp>
        <p:nvCxnSpPr>
          <p:cNvPr id="23580" name="AutoShape 67"/>
          <p:cNvCxnSpPr>
            <a:cxnSpLocks noChangeShapeType="1"/>
            <a:stCxn id="23560" idx="2"/>
            <a:endCxn id="23575" idx="0"/>
          </p:cNvCxnSpPr>
          <p:nvPr/>
        </p:nvCxnSpPr>
        <p:spPr bwMode="auto">
          <a:xfrm rot="5400000">
            <a:off x="6312585" y="2806160"/>
            <a:ext cx="445659" cy="2720039"/>
          </a:xfrm>
          <a:prstGeom prst="curvedConnector3">
            <a:avLst>
              <a:gd name="adj1" fmla="val 50000"/>
            </a:avLst>
          </a:prstGeom>
          <a:noFill/>
          <a:ln w="9525">
            <a:solidFill>
              <a:schemeClr val="tx1"/>
            </a:solidFill>
            <a:round/>
            <a:headEnd/>
            <a:tailEnd type="triangle" w="med" len="med"/>
          </a:ln>
        </p:spPr>
      </p:cxnSp>
      <p:cxnSp>
        <p:nvCxnSpPr>
          <p:cNvPr id="23581" name="AutoShape 68"/>
          <p:cNvCxnSpPr>
            <a:cxnSpLocks noChangeShapeType="1"/>
            <a:stCxn id="23560" idx="2"/>
            <a:endCxn id="23577" idx="0"/>
          </p:cNvCxnSpPr>
          <p:nvPr/>
        </p:nvCxnSpPr>
        <p:spPr bwMode="auto">
          <a:xfrm rot="5400000">
            <a:off x="6907066" y="3400641"/>
            <a:ext cx="445659" cy="1531077"/>
          </a:xfrm>
          <a:prstGeom prst="curvedConnector3">
            <a:avLst>
              <a:gd name="adj1" fmla="val 50000"/>
            </a:avLst>
          </a:prstGeom>
          <a:noFill/>
          <a:ln w="9525">
            <a:solidFill>
              <a:schemeClr val="tx1"/>
            </a:solidFill>
            <a:round/>
            <a:headEnd/>
            <a:tailEnd type="triangle" w="med" len="med"/>
          </a:ln>
        </p:spPr>
      </p:cxnSp>
      <p:grpSp>
        <p:nvGrpSpPr>
          <p:cNvPr id="6" name="Group 69"/>
          <p:cNvGrpSpPr>
            <a:grpSpLocks/>
          </p:cNvGrpSpPr>
          <p:nvPr/>
        </p:nvGrpSpPr>
        <p:grpSpPr bwMode="auto">
          <a:xfrm>
            <a:off x="52983" y="2445545"/>
            <a:ext cx="4463655" cy="2528888"/>
            <a:chOff x="604" y="1334"/>
            <a:chExt cx="4422" cy="2124"/>
          </a:xfrm>
        </p:grpSpPr>
        <p:sp>
          <p:nvSpPr>
            <p:cNvPr id="23584" name="Rectangle 70"/>
            <p:cNvSpPr>
              <a:spLocks noChangeArrowheads="1"/>
            </p:cNvSpPr>
            <p:nvPr/>
          </p:nvSpPr>
          <p:spPr bwMode="auto">
            <a:xfrm>
              <a:off x="2363" y="1346"/>
              <a:ext cx="1004" cy="464"/>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3585" name="Rectangle 71"/>
            <p:cNvSpPr>
              <a:spLocks noChangeArrowheads="1"/>
            </p:cNvSpPr>
            <p:nvPr/>
          </p:nvSpPr>
          <p:spPr bwMode="auto">
            <a:xfrm>
              <a:off x="2363" y="1578"/>
              <a:ext cx="1004"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586" name="Rectangle 72"/>
            <p:cNvSpPr>
              <a:spLocks noChangeArrowheads="1"/>
            </p:cNvSpPr>
            <p:nvPr/>
          </p:nvSpPr>
          <p:spPr bwMode="auto">
            <a:xfrm>
              <a:off x="1500" y="2362"/>
              <a:ext cx="473"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587" name="Rectangle 73"/>
            <p:cNvSpPr>
              <a:spLocks noChangeArrowheads="1"/>
            </p:cNvSpPr>
            <p:nvPr/>
          </p:nvSpPr>
          <p:spPr bwMode="auto">
            <a:xfrm>
              <a:off x="1500" y="2130"/>
              <a:ext cx="473" cy="232"/>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3588" name="Rectangle 74"/>
            <p:cNvSpPr>
              <a:spLocks noChangeArrowheads="1"/>
            </p:cNvSpPr>
            <p:nvPr/>
          </p:nvSpPr>
          <p:spPr bwMode="auto">
            <a:xfrm>
              <a:off x="2625" y="2362"/>
              <a:ext cx="473"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589" name="Rectangle 75"/>
            <p:cNvSpPr>
              <a:spLocks noChangeArrowheads="1"/>
            </p:cNvSpPr>
            <p:nvPr/>
          </p:nvSpPr>
          <p:spPr bwMode="auto">
            <a:xfrm>
              <a:off x="2625" y="2130"/>
              <a:ext cx="473" cy="232"/>
            </a:xfrm>
            <a:prstGeom prst="rect">
              <a:avLst/>
            </a:prstGeom>
            <a:solidFill>
              <a:srgbClr val="CC99FF"/>
            </a:solidFill>
            <a:ln w="9525">
              <a:solidFill>
                <a:schemeClr val="tx1"/>
              </a:solidFill>
              <a:miter lim="800000"/>
              <a:headEnd/>
              <a:tailEnd/>
            </a:ln>
          </p:spPr>
          <p:txBody>
            <a:bodyPr wrap="none" anchor="ctr"/>
            <a:lstStyle/>
            <a:p>
              <a:endParaRPr lang="en-US" sz="1050"/>
            </a:p>
          </p:txBody>
        </p:sp>
        <p:sp>
          <p:nvSpPr>
            <p:cNvPr id="23590" name="Rectangle 76"/>
            <p:cNvSpPr>
              <a:spLocks noChangeArrowheads="1"/>
            </p:cNvSpPr>
            <p:nvPr/>
          </p:nvSpPr>
          <p:spPr bwMode="auto">
            <a:xfrm>
              <a:off x="3750" y="2362"/>
              <a:ext cx="472"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591" name="Rectangle 77"/>
            <p:cNvSpPr>
              <a:spLocks noChangeArrowheads="1"/>
            </p:cNvSpPr>
            <p:nvPr/>
          </p:nvSpPr>
          <p:spPr bwMode="auto">
            <a:xfrm>
              <a:off x="3750" y="2130"/>
              <a:ext cx="472" cy="232"/>
            </a:xfrm>
            <a:prstGeom prst="rect">
              <a:avLst/>
            </a:prstGeom>
            <a:solidFill>
              <a:srgbClr val="CC99FF"/>
            </a:solidFill>
            <a:ln w="9525">
              <a:solidFill>
                <a:schemeClr val="tx1"/>
              </a:solidFill>
              <a:miter lim="800000"/>
              <a:headEnd/>
              <a:tailEnd/>
            </a:ln>
          </p:spPr>
          <p:txBody>
            <a:bodyPr wrap="none" anchor="ctr"/>
            <a:lstStyle/>
            <a:p>
              <a:endParaRPr lang="en-US" sz="1050"/>
            </a:p>
          </p:txBody>
        </p:sp>
        <p:cxnSp>
          <p:nvCxnSpPr>
            <p:cNvPr id="23592" name="AutoShape 78"/>
            <p:cNvCxnSpPr>
              <a:cxnSpLocks noChangeShapeType="1"/>
              <a:stCxn id="23585" idx="2"/>
              <a:endCxn id="23589" idx="0"/>
            </p:cNvCxnSpPr>
            <p:nvPr/>
          </p:nvCxnSpPr>
          <p:spPr bwMode="auto">
            <a:xfrm flipH="1">
              <a:off x="2861" y="1810"/>
              <a:ext cx="5" cy="320"/>
            </a:xfrm>
            <a:prstGeom prst="straightConnector1">
              <a:avLst/>
            </a:prstGeom>
            <a:noFill/>
            <a:ln w="9525">
              <a:solidFill>
                <a:schemeClr val="tx1"/>
              </a:solidFill>
              <a:round/>
              <a:headEnd/>
              <a:tailEnd type="triangle" w="med" len="med"/>
            </a:ln>
          </p:spPr>
        </p:cxnSp>
        <p:cxnSp>
          <p:nvCxnSpPr>
            <p:cNvPr id="23593" name="AutoShape 79"/>
            <p:cNvCxnSpPr>
              <a:cxnSpLocks noChangeShapeType="1"/>
              <a:stCxn id="23585" idx="2"/>
              <a:endCxn id="23587" idx="0"/>
            </p:cNvCxnSpPr>
            <p:nvPr/>
          </p:nvCxnSpPr>
          <p:spPr bwMode="auto">
            <a:xfrm flipH="1">
              <a:off x="1736" y="1810"/>
              <a:ext cx="1130" cy="320"/>
            </a:xfrm>
            <a:prstGeom prst="straightConnector1">
              <a:avLst/>
            </a:prstGeom>
            <a:noFill/>
            <a:ln w="9525">
              <a:solidFill>
                <a:schemeClr val="tx1"/>
              </a:solidFill>
              <a:round/>
              <a:headEnd/>
              <a:tailEnd type="triangle" w="med" len="med"/>
            </a:ln>
          </p:spPr>
        </p:cxnSp>
        <p:cxnSp>
          <p:nvCxnSpPr>
            <p:cNvPr id="23594" name="AutoShape 80"/>
            <p:cNvCxnSpPr>
              <a:cxnSpLocks noChangeShapeType="1"/>
              <a:stCxn id="23585" idx="2"/>
              <a:endCxn id="23591" idx="0"/>
            </p:cNvCxnSpPr>
            <p:nvPr/>
          </p:nvCxnSpPr>
          <p:spPr bwMode="auto">
            <a:xfrm>
              <a:off x="2866" y="1810"/>
              <a:ext cx="1120" cy="320"/>
            </a:xfrm>
            <a:prstGeom prst="straightConnector1">
              <a:avLst/>
            </a:prstGeom>
            <a:noFill/>
            <a:ln w="9525">
              <a:solidFill>
                <a:schemeClr val="tx1"/>
              </a:solidFill>
              <a:round/>
              <a:headEnd/>
              <a:tailEnd type="triangle" w="med" len="med"/>
            </a:ln>
          </p:spPr>
        </p:cxnSp>
        <p:grpSp>
          <p:nvGrpSpPr>
            <p:cNvPr id="7" name="Group 81"/>
            <p:cNvGrpSpPr>
              <a:grpSpLocks/>
            </p:cNvGrpSpPr>
            <p:nvPr/>
          </p:nvGrpSpPr>
          <p:grpSpPr bwMode="auto">
            <a:xfrm>
              <a:off x="706" y="2980"/>
              <a:ext cx="227" cy="464"/>
              <a:chOff x="2544" y="2656"/>
              <a:chExt cx="200" cy="464"/>
            </a:xfrm>
          </p:grpSpPr>
          <p:sp>
            <p:nvSpPr>
              <p:cNvPr id="23642" name="Rectangle 82"/>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43" name="Rectangle 83"/>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8" name="Group 84"/>
            <p:cNvGrpSpPr>
              <a:grpSpLocks/>
            </p:cNvGrpSpPr>
            <p:nvPr/>
          </p:nvGrpSpPr>
          <p:grpSpPr bwMode="auto">
            <a:xfrm>
              <a:off x="1160" y="2978"/>
              <a:ext cx="227" cy="464"/>
              <a:chOff x="2544" y="2656"/>
              <a:chExt cx="200" cy="464"/>
            </a:xfrm>
          </p:grpSpPr>
          <p:sp>
            <p:nvSpPr>
              <p:cNvPr id="23640" name="Rectangle 85"/>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41" name="Rectangle 86"/>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9" name="Group 87"/>
            <p:cNvGrpSpPr>
              <a:grpSpLocks/>
            </p:cNvGrpSpPr>
            <p:nvPr/>
          </p:nvGrpSpPr>
          <p:grpSpPr bwMode="auto">
            <a:xfrm>
              <a:off x="1613" y="2980"/>
              <a:ext cx="227" cy="464"/>
              <a:chOff x="2544" y="2656"/>
              <a:chExt cx="200" cy="464"/>
            </a:xfrm>
          </p:grpSpPr>
          <p:sp>
            <p:nvSpPr>
              <p:cNvPr id="23638" name="Rectangle 88"/>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39" name="Rectangle 89"/>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0" name="Group 90"/>
            <p:cNvGrpSpPr>
              <a:grpSpLocks/>
            </p:cNvGrpSpPr>
            <p:nvPr/>
          </p:nvGrpSpPr>
          <p:grpSpPr bwMode="auto">
            <a:xfrm>
              <a:off x="2294" y="2994"/>
              <a:ext cx="227" cy="464"/>
              <a:chOff x="2544" y="2656"/>
              <a:chExt cx="200" cy="464"/>
            </a:xfrm>
          </p:grpSpPr>
          <p:sp>
            <p:nvSpPr>
              <p:cNvPr id="23636" name="Rectangle 91"/>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37" name="Rectangle 92"/>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1" name="Group 93"/>
            <p:cNvGrpSpPr>
              <a:grpSpLocks/>
            </p:cNvGrpSpPr>
            <p:nvPr/>
          </p:nvGrpSpPr>
          <p:grpSpPr bwMode="auto">
            <a:xfrm>
              <a:off x="2748" y="2992"/>
              <a:ext cx="227" cy="464"/>
              <a:chOff x="2544" y="2656"/>
              <a:chExt cx="200" cy="464"/>
            </a:xfrm>
          </p:grpSpPr>
          <p:sp>
            <p:nvSpPr>
              <p:cNvPr id="23634" name="Rectangle 94"/>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35" name="Rectangle 95"/>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2" name="Group 96"/>
            <p:cNvGrpSpPr>
              <a:grpSpLocks/>
            </p:cNvGrpSpPr>
            <p:nvPr/>
          </p:nvGrpSpPr>
          <p:grpSpPr bwMode="auto">
            <a:xfrm>
              <a:off x="3202" y="2994"/>
              <a:ext cx="226" cy="464"/>
              <a:chOff x="2544" y="2656"/>
              <a:chExt cx="200" cy="464"/>
            </a:xfrm>
          </p:grpSpPr>
          <p:sp>
            <p:nvSpPr>
              <p:cNvPr id="23632" name="Rectangle 97"/>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33" name="Rectangle 98"/>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3" name="Group 99"/>
            <p:cNvGrpSpPr>
              <a:grpSpLocks/>
            </p:cNvGrpSpPr>
            <p:nvPr/>
          </p:nvGrpSpPr>
          <p:grpSpPr bwMode="auto">
            <a:xfrm>
              <a:off x="3866" y="2980"/>
              <a:ext cx="227" cy="464"/>
              <a:chOff x="2544" y="2656"/>
              <a:chExt cx="200" cy="464"/>
            </a:xfrm>
          </p:grpSpPr>
          <p:sp>
            <p:nvSpPr>
              <p:cNvPr id="23630" name="Rectangle 100"/>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31" name="Rectangle 101"/>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4" name="Group 102"/>
            <p:cNvGrpSpPr>
              <a:grpSpLocks/>
            </p:cNvGrpSpPr>
            <p:nvPr/>
          </p:nvGrpSpPr>
          <p:grpSpPr bwMode="auto">
            <a:xfrm>
              <a:off x="4319" y="2978"/>
              <a:ext cx="227" cy="464"/>
              <a:chOff x="2544" y="2656"/>
              <a:chExt cx="200" cy="464"/>
            </a:xfrm>
          </p:grpSpPr>
          <p:sp>
            <p:nvSpPr>
              <p:cNvPr id="23628" name="Rectangle 103"/>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29" name="Rectangle 104"/>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grpSp>
          <p:nvGrpSpPr>
            <p:cNvPr id="15" name="Group 105"/>
            <p:cNvGrpSpPr>
              <a:grpSpLocks/>
            </p:cNvGrpSpPr>
            <p:nvPr/>
          </p:nvGrpSpPr>
          <p:grpSpPr bwMode="auto">
            <a:xfrm>
              <a:off x="4773" y="2980"/>
              <a:ext cx="227" cy="464"/>
              <a:chOff x="2544" y="2656"/>
              <a:chExt cx="200" cy="464"/>
            </a:xfrm>
          </p:grpSpPr>
          <p:sp>
            <p:nvSpPr>
              <p:cNvPr id="23626" name="Rectangle 106"/>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lstStyle/>
              <a:p>
                <a:endParaRPr lang="en-US" sz="1050"/>
              </a:p>
            </p:txBody>
          </p:sp>
          <p:sp>
            <p:nvSpPr>
              <p:cNvPr id="23627" name="Rectangle 107"/>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lstStyle/>
              <a:p>
                <a:endParaRPr lang="en-US" sz="1050"/>
              </a:p>
            </p:txBody>
          </p:sp>
        </p:grpSp>
        <p:cxnSp>
          <p:nvCxnSpPr>
            <p:cNvPr id="23604" name="AutoShape 108"/>
            <p:cNvCxnSpPr>
              <a:cxnSpLocks noChangeShapeType="1"/>
              <a:stCxn id="23586" idx="2"/>
              <a:endCxn id="23643" idx="0"/>
            </p:cNvCxnSpPr>
            <p:nvPr/>
          </p:nvCxnSpPr>
          <p:spPr bwMode="auto">
            <a:xfrm flipH="1">
              <a:off x="819" y="2594"/>
              <a:ext cx="917" cy="386"/>
            </a:xfrm>
            <a:prstGeom prst="straightConnector1">
              <a:avLst/>
            </a:prstGeom>
            <a:noFill/>
            <a:ln w="9525">
              <a:solidFill>
                <a:schemeClr val="tx1"/>
              </a:solidFill>
              <a:round/>
              <a:headEnd/>
              <a:tailEnd type="triangle" w="med" len="med"/>
            </a:ln>
          </p:spPr>
        </p:cxnSp>
        <p:cxnSp>
          <p:nvCxnSpPr>
            <p:cNvPr id="23605" name="AutoShape 109"/>
            <p:cNvCxnSpPr>
              <a:cxnSpLocks noChangeShapeType="1"/>
              <a:stCxn id="23586" idx="2"/>
              <a:endCxn id="23641" idx="0"/>
            </p:cNvCxnSpPr>
            <p:nvPr/>
          </p:nvCxnSpPr>
          <p:spPr bwMode="auto">
            <a:xfrm flipH="1">
              <a:off x="1273" y="2594"/>
              <a:ext cx="463" cy="384"/>
            </a:xfrm>
            <a:prstGeom prst="straightConnector1">
              <a:avLst/>
            </a:prstGeom>
            <a:noFill/>
            <a:ln w="9525">
              <a:solidFill>
                <a:schemeClr val="tx1"/>
              </a:solidFill>
              <a:round/>
              <a:headEnd/>
              <a:tailEnd type="triangle" w="med" len="med"/>
            </a:ln>
          </p:spPr>
        </p:cxnSp>
        <p:cxnSp>
          <p:nvCxnSpPr>
            <p:cNvPr id="23606" name="AutoShape 110"/>
            <p:cNvCxnSpPr>
              <a:cxnSpLocks noChangeShapeType="1"/>
              <a:stCxn id="23586" idx="2"/>
              <a:endCxn id="23639" idx="0"/>
            </p:cNvCxnSpPr>
            <p:nvPr/>
          </p:nvCxnSpPr>
          <p:spPr bwMode="auto">
            <a:xfrm flipH="1">
              <a:off x="1727" y="2594"/>
              <a:ext cx="9" cy="386"/>
            </a:xfrm>
            <a:prstGeom prst="straightConnector1">
              <a:avLst/>
            </a:prstGeom>
            <a:noFill/>
            <a:ln w="9525">
              <a:solidFill>
                <a:schemeClr val="tx1"/>
              </a:solidFill>
              <a:round/>
              <a:headEnd/>
              <a:tailEnd type="triangle" w="med" len="med"/>
            </a:ln>
          </p:spPr>
        </p:cxnSp>
        <p:cxnSp>
          <p:nvCxnSpPr>
            <p:cNvPr id="23607" name="AutoShape 111"/>
            <p:cNvCxnSpPr>
              <a:cxnSpLocks noChangeShapeType="1"/>
              <a:stCxn id="23588" idx="2"/>
              <a:endCxn id="23637" idx="0"/>
            </p:cNvCxnSpPr>
            <p:nvPr/>
          </p:nvCxnSpPr>
          <p:spPr bwMode="auto">
            <a:xfrm flipH="1">
              <a:off x="2408" y="2594"/>
              <a:ext cx="453" cy="400"/>
            </a:xfrm>
            <a:prstGeom prst="straightConnector1">
              <a:avLst/>
            </a:prstGeom>
            <a:noFill/>
            <a:ln w="9525">
              <a:solidFill>
                <a:schemeClr val="tx1"/>
              </a:solidFill>
              <a:round/>
              <a:headEnd/>
              <a:tailEnd type="triangle" w="med" len="med"/>
            </a:ln>
          </p:spPr>
        </p:cxnSp>
        <p:cxnSp>
          <p:nvCxnSpPr>
            <p:cNvPr id="23608" name="AutoShape 112"/>
            <p:cNvCxnSpPr>
              <a:cxnSpLocks noChangeShapeType="1"/>
              <a:stCxn id="23588" idx="2"/>
              <a:endCxn id="23635" idx="0"/>
            </p:cNvCxnSpPr>
            <p:nvPr/>
          </p:nvCxnSpPr>
          <p:spPr bwMode="auto">
            <a:xfrm>
              <a:off x="2861" y="2594"/>
              <a:ext cx="0" cy="398"/>
            </a:xfrm>
            <a:prstGeom prst="straightConnector1">
              <a:avLst/>
            </a:prstGeom>
            <a:noFill/>
            <a:ln w="9525">
              <a:solidFill>
                <a:schemeClr val="tx1"/>
              </a:solidFill>
              <a:round/>
              <a:headEnd/>
              <a:tailEnd type="triangle" w="med" len="med"/>
            </a:ln>
          </p:spPr>
        </p:cxnSp>
        <p:cxnSp>
          <p:nvCxnSpPr>
            <p:cNvPr id="23609" name="AutoShape 113"/>
            <p:cNvCxnSpPr>
              <a:cxnSpLocks noChangeShapeType="1"/>
              <a:stCxn id="23588" idx="2"/>
              <a:endCxn id="23633" idx="0"/>
            </p:cNvCxnSpPr>
            <p:nvPr/>
          </p:nvCxnSpPr>
          <p:spPr bwMode="auto">
            <a:xfrm>
              <a:off x="2861" y="2594"/>
              <a:ext cx="454" cy="400"/>
            </a:xfrm>
            <a:prstGeom prst="straightConnector1">
              <a:avLst/>
            </a:prstGeom>
            <a:noFill/>
            <a:ln w="9525">
              <a:solidFill>
                <a:schemeClr val="tx1"/>
              </a:solidFill>
              <a:round/>
              <a:headEnd/>
              <a:tailEnd type="triangle" w="med" len="med"/>
            </a:ln>
          </p:spPr>
        </p:cxnSp>
        <p:cxnSp>
          <p:nvCxnSpPr>
            <p:cNvPr id="23610" name="AutoShape 114"/>
            <p:cNvCxnSpPr>
              <a:cxnSpLocks noChangeShapeType="1"/>
              <a:stCxn id="23590" idx="2"/>
              <a:endCxn id="23631" idx="0"/>
            </p:cNvCxnSpPr>
            <p:nvPr/>
          </p:nvCxnSpPr>
          <p:spPr bwMode="auto">
            <a:xfrm flipH="1">
              <a:off x="3979" y="2594"/>
              <a:ext cx="7" cy="386"/>
            </a:xfrm>
            <a:prstGeom prst="straightConnector1">
              <a:avLst/>
            </a:prstGeom>
            <a:noFill/>
            <a:ln w="9525">
              <a:solidFill>
                <a:schemeClr val="tx1"/>
              </a:solidFill>
              <a:round/>
              <a:headEnd/>
              <a:tailEnd type="triangle" w="med" len="med"/>
            </a:ln>
          </p:spPr>
        </p:cxnSp>
        <p:cxnSp>
          <p:nvCxnSpPr>
            <p:cNvPr id="23611" name="AutoShape 115"/>
            <p:cNvCxnSpPr>
              <a:cxnSpLocks noChangeShapeType="1"/>
              <a:stCxn id="23590" idx="2"/>
              <a:endCxn id="23629" idx="0"/>
            </p:cNvCxnSpPr>
            <p:nvPr/>
          </p:nvCxnSpPr>
          <p:spPr bwMode="auto">
            <a:xfrm>
              <a:off x="3986" y="2594"/>
              <a:ext cx="447" cy="384"/>
            </a:xfrm>
            <a:prstGeom prst="straightConnector1">
              <a:avLst/>
            </a:prstGeom>
            <a:noFill/>
            <a:ln w="9525">
              <a:solidFill>
                <a:schemeClr val="tx1"/>
              </a:solidFill>
              <a:round/>
              <a:headEnd/>
              <a:tailEnd type="triangle" w="med" len="med"/>
            </a:ln>
          </p:spPr>
        </p:cxnSp>
        <p:cxnSp>
          <p:nvCxnSpPr>
            <p:cNvPr id="23612" name="AutoShape 116"/>
            <p:cNvCxnSpPr>
              <a:cxnSpLocks noChangeShapeType="1"/>
            </p:cNvCxnSpPr>
            <p:nvPr/>
          </p:nvCxnSpPr>
          <p:spPr bwMode="auto">
            <a:xfrm>
              <a:off x="3996" y="2594"/>
              <a:ext cx="1030" cy="386"/>
            </a:xfrm>
            <a:prstGeom prst="straightConnector1">
              <a:avLst/>
            </a:prstGeom>
            <a:noFill/>
            <a:ln w="9525">
              <a:solidFill>
                <a:schemeClr val="tx1"/>
              </a:solidFill>
              <a:round/>
              <a:headEnd/>
              <a:tailEnd type="triangle" w="med" len="med"/>
            </a:ln>
          </p:spPr>
        </p:cxnSp>
        <p:sp>
          <p:nvSpPr>
            <p:cNvPr id="23613" name="Text Box 117"/>
            <p:cNvSpPr txBox="1">
              <a:spLocks noChangeArrowheads="1"/>
            </p:cNvSpPr>
            <p:nvPr/>
          </p:nvSpPr>
          <p:spPr bwMode="auto">
            <a:xfrm>
              <a:off x="2666" y="1334"/>
              <a:ext cx="335"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A</a:t>
              </a:r>
            </a:p>
          </p:txBody>
        </p:sp>
        <p:sp>
          <p:nvSpPr>
            <p:cNvPr id="23614" name="Text Box 118"/>
            <p:cNvSpPr txBox="1">
              <a:spLocks noChangeArrowheads="1"/>
            </p:cNvSpPr>
            <p:nvPr/>
          </p:nvSpPr>
          <p:spPr bwMode="auto">
            <a:xfrm>
              <a:off x="1541" y="2109"/>
              <a:ext cx="335"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23615" name="Text Box 119"/>
            <p:cNvSpPr txBox="1">
              <a:spLocks noChangeArrowheads="1"/>
            </p:cNvSpPr>
            <p:nvPr/>
          </p:nvSpPr>
          <p:spPr bwMode="auto">
            <a:xfrm>
              <a:off x="2636" y="2109"/>
              <a:ext cx="348"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C</a:t>
              </a:r>
            </a:p>
          </p:txBody>
        </p:sp>
        <p:sp>
          <p:nvSpPr>
            <p:cNvPr id="23616" name="Text Box 120"/>
            <p:cNvSpPr txBox="1">
              <a:spLocks noChangeArrowheads="1"/>
            </p:cNvSpPr>
            <p:nvPr/>
          </p:nvSpPr>
          <p:spPr bwMode="auto">
            <a:xfrm>
              <a:off x="604" y="2966"/>
              <a:ext cx="335"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3617" name="Text Box 121"/>
            <p:cNvSpPr txBox="1">
              <a:spLocks noChangeArrowheads="1"/>
            </p:cNvSpPr>
            <p:nvPr/>
          </p:nvSpPr>
          <p:spPr bwMode="auto">
            <a:xfrm>
              <a:off x="1093" y="2966"/>
              <a:ext cx="323"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23618" name="Text Box 122"/>
            <p:cNvSpPr txBox="1">
              <a:spLocks noChangeArrowheads="1"/>
            </p:cNvSpPr>
            <p:nvPr/>
          </p:nvSpPr>
          <p:spPr bwMode="auto">
            <a:xfrm>
              <a:off x="1497" y="2966"/>
              <a:ext cx="361"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3619" name="Text Box 123"/>
            <p:cNvSpPr txBox="1">
              <a:spLocks noChangeArrowheads="1"/>
            </p:cNvSpPr>
            <p:nvPr/>
          </p:nvSpPr>
          <p:spPr bwMode="auto">
            <a:xfrm>
              <a:off x="2187" y="2966"/>
              <a:ext cx="335"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3620" name="Text Box 124"/>
            <p:cNvSpPr txBox="1">
              <a:spLocks noChangeArrowheads="1"/>
            </p:cNvSpPr>
            <p:nvPr/>
          </p:nvSpPr>
          <p:spPr bwMode="auto">
            <a:xfrm>
              <a:off x="2651" y="2966"/>
              <a:ext cx="361"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sp>
          <p:nvSpPr>
            <p:cNvPr id="23621" name="Text Box 125"/>
            <p:cNvSpPr txBox="1">
              <a:spLocks noChangeArrowheads="1"/>
            </p:cNvSpPr>
            <p:nvPr/>
          </p:nvSpPr>
          <p:spPr bwMode="auto">
            <a:xfrm>
              <a:off x="3089" y="2966"/>
              <a:ext cx="348"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H</a:t>
              </a:r>
            </a:p>
          </p:txBody>
        </p:sp>
        <p:sp>
          <p:nvSpPr>
            <p:cNvPr id="23622" name="Text Box 126"/>
            <p:cNvSpPr txBox="1">
              <a:spLocks noChangeArrowheads="1"/>
            </p:cNvSpPr>
            <p:nvPr/>
          </p:nvSpPr>
          <p:spPr bwMode="auto">
            <a:xfrm>
              <a:off x="3776" y="2109"/>
              <a:ext cx="335"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B</a:t>
              </a:r>
            </a:p>
          </p:txBody>
        </p:sp>
        <p:sp>
          <p:nvSpPr>
            <p:cNvPr id="23623" name="Text Box 127"/>
            <p:cNvSpPr txBox="1">
              <a:spLocks noChangeArrowheads="1"/>
            </p:cNvSpPr>
            <p:nvPr/>
          </p:nvSpPr>
          <p:spPr bwMode="auto">
            <a:xfrm>
              <a:off x="3760" y="2966"/>
              <a:ext cx="335"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E</a:t>
              </a:r>
            </a:p>
          </p:txBody>
        </p:sp>
        <p:sp>
          <p:nvSpPr>
            <p:cNvPr id="23624" name="Text Box 128"/>
            <p:cNvSpPr txBox="1">
              <a:spLocks noChangeArrowheads="1"/>
            </p:cNvSpPr>
            <p:nvPr/>
          </p:nvSpPr>
          <p:spPr bwMode="auto">
            <a:xfrm>
              <a:off x="4249" y="2966"/>
              <a:ext cx="323"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F</a:t>
              </a:r>
            </a:p>
          </p:txBody>
        </p:sp>
        <p:sp>
          <p:nvSpPr>
            <p:cNvPr id="23625" name="Text Box 129"/>
            <p:cNvSpPr txBox="1">
              <a:spLocks noChangeArrowheads="1"/>
            </p:cNvSpPr>
            <p:nvPr/>
          </p:nvSpPr>
          <p:spPr bwMode="auto">
            <a:xfrm>
              <a:off x="4655" y="2966"/>
              <a:ext cx="361" cy="310"/>
            </a:xfrm>
            <a:prstGeom prst="rect">
              <a:avLst/>
            </a:prstGeom>
            <a:noFill/>
            <a:ln w="9525">
              <a:noFill/>
              <a:miter lim="800000"/>
              <a:headEnd/>
              <a:tailEnd/>
            </a:ln>
          </p:spPr>
          <p:txBody>
            <a:bodyPr wrap="none" anchor="ctr">
              <a:spAutoFit/>
            </a:bodyPr>
            <a:lstStyle/>
            <a:p>
              <a:pPr algn="ctr" eaLnBrk="0" hangingPunct="0"/>
              <a:r>
                <a:rPr lang="en-US" sz="1800">
                  <a:latin typeface="Helvetica" pitchFamily="34" charset="0"/>
                </a:rPr>
                <a:t>G</a:t>
              </a:r>
            </a:p>
          </p:txBody>
        </p:sp>
      </p:grpSp>
      <p:sp>
        <p:nvSpPr>
          <p:cNvPr id="23583" name="Line 130"/>
          <p:cNvSpPr>
            <a:spLocks noChangeShapeType="1"/>
          </p:cNvSpPr>
          <p:nvPr/>
        </p:nvSpPr>
        <p:spPr bwMode="auto">
          <a:xfrm>
            <a:off x="4800600" y="2228850"/>
            <a:ext cx="0" cy="3200400"/>
          </a:xfrm>
          <a:prstGeom prst="line">
            <a:avLst/>
          </a:prstGeom>
          <a:noFill/>
          <a:ln w="19050">
            <a:solidFill>
              <a:schemeClr val="tx1"/>
            </a:solidFill>
            <a:round/>
            <a:headEnd/>
            <a:tailEnd/>
          </a:ln>
        </p:spPr>
        <p:txBody>
          <a:bodyPr wrap="none" anchor="ctr">
            <a:spAutoFit/>
          </a:bodyPr>
          <a:lstStyle/>
          <a:p>
            <a:endParaRPr lang="en-US" sz="105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fld id="{00000000-1234-1234-1234-123412341234}" type="slidenum">
              <a:rPr lang="en-US" smtClean="0"/>
              <a:pPr/>
              <a:t>83</a:t>
            </a:fld>
            <a:endParaRPr lang="en-US"/>
          </a:p>
        </p:txBody>
      </p:sp>
      <p:sp>
        <p:nvSpPr>
          <p:cNvPr id="76803" name="Rectangle 2"/>
          <p:cNvSpPr>
            <a:spLocks noGrp="1" noChangeArrowheads="1"/>
          </p:cNvSpPr>
          <p:nvPr>
            <p:ph type="title"/>
            <p:custDataLst>
              <p:tags r:id="rId1"/>
            </p:custDataLst>
          </p:nvPr>
        </p:nvSpPr>
        <p:spPr>
          <a:xfrm>
            <a:off x="914400" y="857250"/>
            <a:ext cx="8229600" cy="914400"/>
          </a:xfrm>
        </p:spPr>
        <p:txBody>
          <a:bodyPr>
            <a:normAutofit/>
          </a:bodyPr>
          <a:lstStyle/>
          <a:p>
            <a:r>
              <a:rPr lang="en-US"/>
              <a:t>Properties of a problem that can be solved with dynamic programming</a:t>
            </a:r>
          </a:p>
        </p:txBody>
      </p:sp>
      <p:sp>
        <p:nvSpPr>
          <p:cNvPr id="76804" name="Rectangle 3"/>
          <p:cNvSpPr>
            <a:spLocks noGrp="1" noChangeArrowheads="1"/>
          </p:cNvSpPr>
          <p:nvPr>
            <p:ph type="body" idx="1"/>
            <p:custDataLst>
              <p:tags r:id="rId2"/>
            </p:custDataLst>
          </p:nvPr>
        </p:nvSpPr>
        <p:spPr>
          <a:xfrm>
            <a:off x="1173163" y="1943100"/>
            <a:ext cx="7772400" cy="3486150"/>
          </a:xfrm>
        </p:spPr>
        <p:txBody>
          <a:bodyPr/>
          <a:lstStyle/>
          <a:p>
            <a:r>
              <a:rPr lang="en-US">
                <a:latin typeface="Times New Roman" pitchFamily="18" charset="0"/>
              </a:rPr>
              <a:t>Simple Subproblems</a:t>
            </a:r>
          </a:p>
          <a:p>
            <a:pPr lvl="1"/>
            <a:r>
              <a:rPr lang="en-US">
                <a:latin typeface="Times New Roman" pitchFamily="18" charset="0"/>
              </a:rPr>
              <a:t>We should be able to break the original problem to smaller subproblems that have the same structure</a:t>
            </a:r>
          </a:p>
          <a:p>
            <a:r>
              <a:rPr lang="en-US">
                <a:latin typeface="Times New Roman" pitchFamily="18" charset="0"/>
              </a:rPr>
              <a:t>Optimal Substructure of the problems</a:t>
            </a:r>
          </a:p>
          <a:p>
            <a:pPr lvl="1"/>
            <a:r>
              <a:rPr lang="en-US">
                <a:latin typeface="Times New Roman" pitchFamily="18" charset="0"/>
              </a:rPr>
              <a:t>The solution to the problem must be a composition of subproblem solutions</a:t>
            </a:r>
          </a:p>
          <a:p>
            <a:r>
              <a:rPr lang="en-US">
                <a:latin typeface="Times New Roman" pitchFamily="18" charset="0"/>
              </a:rPr>
              <a:t>Subproblem Overlap</a:t>
            </a:r>
          </a:p>
          <a:p>
            <a:pPr lvl="1"/>
            <a:r>
              <a:rPr lang="en-US">
                <a:latin typeface="Times New Roman" pitchFamily="18" charset="0"/>
              </a:rPr>
              <a:t>Optimal subproblems to unrelated problems can contain subproblems in common</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4AAE95-EC6F-134F-A23E-FF93AA7F6E3A}" type="slidenum">
              <a:rPr lang="en-US" smtClean="0"/>
              <a:pPr/>
              <a:t>84</a:t>
            </a:fld>
            <a:endParaRPr lang="en-US"/>
          </a:p>
        </p:txBody>
      </p:sp>
      <p:sp>
        <p:nvSpPr>
          <p:cNvPr id="2" name="TextBox 1"/>
          <p:cNvSpPr txBox="1"/>
          <p:nvPr/>
        </p:nvSpPr>
        <p:spPr>
          <a:xfrm>
            <a:off x="795249" y="1622419"/>
            <a:ext cx="6494085" cy="3462486"/>
          </a:xfrm>
          <a:prstGeom prst="rect">
            <a:avLst/>
          </a:prstGeom>
          <a:noFill/>
        </p:spPr>
        <p:txBody>
          <a:bodyPr wrap="none" rtlCol="0">
            <a:spAutoFit/>
          </a:bodyPr>
          <a:lstStyle/>
          <a:p>
            <a:r>
              <a:rPr lang="en-US" sz="2100" b="1" dirty="0">
                <a:solidFill>
                  <a:srgbClr val="0000FF"/>
                </a:solidFill>
              </a:rPr>
              <a:t>Problem</a:t>
            </a:r>
            <a:r>
              <a:rPr lang="en-US" sz="1800" dirty="0"/>
              <a:t>: </a:t>
            </a:r>
          </a:p>
          <a:p>
            <a:r>
              <a:rPr lang="en-US" sz="1800" dirty="0"/>
              <a:t>	Let’s consider the calculation of </a:t>
            </a:r>
            <a:r>
              <a:rPr lang="en-US" sz="1800" b="1" dirty="0"/>
              <a:t>Fibonacci </a:t>
            </a:r>
            <a:r>
              <a:rPr lang="en-US" sz="1800" dirty="0"/>
              <a:t>numbers:</a:t>
            </a:r>
          </a:p>
          <a:p>
            <a:endParaRPr lang="en-US" sz="1800" dirty="0"/>
          </a:p>
          <a:p>
            <a:r>
              <a:rPr lang="en-US" sz="1800" i="1" dirty="0">
                <a:cs typeface="Times"/>
              </a:rPr>
              <a:t>	F(n) = F(n-2) + F(n-1)</a:t>
            </a:r>
            <a:endParaRPr lang="en-US" sz="1800" dirty="0"/>
          </a:p>
          <a:p>
            <a:endParaRPr lang="en-US" sz="1800" dirty="0"/>
          </a:p>
          <a:p>
            <a:r>
              <a:rPr lang="en-US" sz="1800" dirty="0"/>
              <a:t>	with seed values </a:t>
            </a:r>
            <a:r>
              <a:rPr lang="en-US" sz="1800" i="1" dirty="0">
                <a:cs typeface="Times"/>
              </a:rPr>
              <a:t>F(1) = 1, F(2) = 1</a:t>
            </a:r>
            <a:endParaRPr lang="en-US" sz="1800" dirty="0"/>
          </a:p>
          <a:p>
            <a:r>
              <a:rPr lang="en-US" sz="1800" dirty="0"/>
              <a:t>or                           </a:t>
            </a:r>
            <a:r>
              <a:rPr lang="en-US" sz="1800" i="1" dirty="0">
                <a:cs typeface="Times"/>
              </a:rPr>
              <a:t>F(0) = 0, F(1) = 1</a:t>
            </a:r>
          </a:p>
          <a:p>
            <a:endParaRPr lang="en-US" sz="1800" dirty="0"/>
          </a:p>
          <a:p>
            <a:r>
              <a:rPr lang="en-US" sz="1800" dirty="0"/>
              <a:t>	What would a series look like:</a:t>
            </a:r>
          </a:p>
          <a:p>
            <a:endParaRPr lang="en-US" sz="1800" dirty="0"/>
          </a:p>
          <a:p>
            <a:r>
              <a:rPr lang="en-US" sz="1800" i="1" dirty="0">
                <a:cs typeface="Times"/>
              </a:rPr>
              <a:t>	0, 1, 1, 2, 3, 4, 5, 8, 13, 21, 34, 55, 89, 144, </a:t>
            </a:r>
            <a:r>
              <a:rPr lang="is-IS" sz="1800" i="1" dirty="0">
                <a:cs typeface="Times"/>
              </a:rPr>
              <a:t>…</a:t>
            </a:r>
            <a:endParaRPr lang="en-US" sz="1800" i="1" dirty="0">
              <a:cs typeface="Times"/>
            </a:endParaRPr>
          </a:p>
          <a:p>
            <a:endParaRPr lang="en-US" sz="1800" dirty="0"/>
          </a:p>
        </p:txBody>
      </p:sp>
    </p:spTree>
    <p:extLst>
      <p:ext uri="{BB962C8B-B14F-4D97-AF65-F5344CB8AC3E}">
        <p14:creationId xmlns:p14="http://schemas.microsoft.com/office/powerpoint/2010/main" val="28905029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4AAE95-EC6F-134F-A23E-FF93AA7F6E3A}" type="slidenum">
              <a:rPr lang="en-US" smtClean="0"/>
              <a:pPr/>
              <a:t>85</a:t>
            </a:fld>
            <a:endParaRPr lang="en-US"/>
          </a:p>
        </p:txBody>
      </p:sp>
      <p:sp>
        <p:nvSpPr>
          <p:cNvPr id="8" name="TextBox 7"/>
          <p:cNvSpPr txBox="1"/>
          <p:nvPr/>
        </p:nvSpPr>
        <p:spPr>
          <a:xfrm>
            <a:off x="1083740" y="1434040"/>
            <a:ext cx="2906565" cy="3600986"/>
          </a:xfrm>
          <a:prstGeom prst="rect">
            <a:avLst/>
          </a:prstGeom>
          <a:noFill/>
        </p:spPr>
        <p:txBody>
          <a:bodyPr wrap="none" rtlCol="0">
            <a:spAutoFit/>
          </a:bodyPr>
          <a:lstStyle/>
          <a:p>
            <a:r>
              <a:rPr lang="en-US" sz="2100" b="1" dirty="0"/>
              <a:t>Recursive Algorithm:</a:t>
            </a:r>
          </a:p>
          <a:p>
            <a:endParaRPr lang="en-US" sz="2100" dirty="0"/>
          </a:p>
          <a:p>
            <a:r>
              <a:rPr lang="en-US" sz="1800" dirty="0"/>
              <a:t>Fib(n)</a:t>
            </a:r>
          </a:p>
          <a:p>
            <a:r>
              <a:rPr lang="en-US" sz="1800" dirty="0"/>
              <a:t>{</a:t>
            </a:r>
          </a:p>
          <a:p>
            <a:r>
              <a:rPr lang="en-US" sz="1800" dirty="0"/>
              <a:t>    if (n == 0)</a:t>
            </a:r>
          </a:p>
          <a:p>
            <a:r>
              <a:rPr lang="en-US" sz="1800" dirty="0"/>
              <a:t>        return 0;</a:t>
            </a:r>
          </a:p>
          <a:p>
            <a:endParaRPr lang="en-US" sz="1800" dirty="0"/>
          </a:p>
          <a:p>
            <a:r>
              <a:rPr lang="en-US" sz="1800" dirty="0"/>
              <a:t>    if (n == 1)</a:t>
            </a:r>
          </a:p>
          <a:p>
            <a:r>
              <a:rPr lang="en-US" sz="1800" dirty="0"/>
              <a:t>        return 1;</a:t>
            </a:r>
          </a:p>
          <a:p>
            <a:endParaRPr lang="en-US" sz="1800" dirty="0"/>
          </a:p>
          <a:p>
            <a:r>
              <a:rPr lang="en-US" sz="1800" dirty="0"/>
              <a:t>   </a:t>
            </a:r>
            <a:r>
              <a:rPr lang="en-CA" sz="1800" dirty="0"/>
              <a:t>Return Fib(n-1)+Fib(n-2)</a:t>
            </a:r>
            <a:endParaRPr lang="de-DE" sz="1800" dirty="0"/>
          </a:p>
          <a:p>
            <a:r>
              <a:rPr lang="de-DE" sz="2400" dirty="0"/>
              <a:t>}</a:t>
            </a:r>
            <a:endParaRPr lang="en-US" sz="2400" dirty="0"/>
          </a:p>
        </p:txBody>
      </p:sp>
    </p:spTree>
    <p:extLst>
      <p:ext uri="{BB962C8B-B14F-4D97-AF65-F5344CB8AC3E}">
        <p14:creationId xmlns:p14="http://schemas.microsoft.com/office/powerpoint/2010/main" val="40278977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4AAE95-EC6F-134F-A23E-FF93AA7F6E3A}" type="slidenum">
              <a:rPr lang="en-US" smtClean="0"/>
              <a:pPr/>
              <a:t>86</a:t>
            </a:fld>
            <a:endParaRPr lang="en-US"/>
          </a:p>
        </p:txBody>
      </p:sp>
      <p:sp>
        <p:nvSpPr>
          <p:cNvPr id="8" name="TextBox 7"/>
          <p:cNvSpPr txBox="1"/>
          <p:nvPr/>
        </p:nvSpPr>
        <p:spPr>
          <a:xfrm>
            <a:off x="1083740" y="1434040"/>
            <a:ext cx="2906565" cy="3600986"/>
          </a:xfrm>
          <a:prstGeom prst="rect">
            <a:avLst/>
          </a:prstGeom>
          <a:noFill/>
        </p:spPr>
        <p:txBody>
          <a:bodyPr wrap="none" rtlCol="0">
            <a:spAutoFit/>
          </a:bodyPr>
          <a:lstStyle/>
          <a:p>
            <a:r>
              <a:rPr lang="en-US" sz="2100" b="1" dirty="0"/>
              <a:t>Recursive Algorithm:</a:t>
            </a:r>
          </a:p>
          <a:p>
            <a:endParaRPr lang="en-US" sz="2100" dirty="0"/>
          </a:p>
          <a:p>
            <a:r>
              <a:rPr lang="en-US" sz="1800" dirty="0"/>
              <a:t>Fib(n)</a:t>
            </a:r>
          </a:p>
          <a:p>
            <a:r>
              <a:rPr lang="en-US" sz="1800" dirty="0"/>
              <a:t>{</a:t>
            </a:r>
          </a:p>
          <a:p>
            <a:r>
              <a:rPr lang="en-US" sz="1800" dirty="0"/>
              <a:t>    if (n == 0)</a:t>
            </a:r>
          </a:p>
          <a:p>
            <a:r>
              <a:rPr lang="en-US" sz="1800" dirty="0"/>
              <a:t>        return 0;</a:t>
            </a:r>
          </a:p>
          <a:p>
            <a:endParaRPr lang="en-US" sz="1800" dirty="0"/>
          </a:p>
          <a:p>
            <a:r>
              <a:rPr lang="en-US" sz="1800" dirty="0"/>
              <a:t>    if (n == 1)</a:t>
            </a:r>
          </a:p>
          <a:p>
            <a:r>
              <a:rPr lang="en-US" sz="1800" dirty="0"/>
              <a:t>        return 1;</a:t>
            </a:r>
          </a:p>
          <a:p>
            <a:endParaRPr lang="en-US" sz="1800" dirty="0"/>
          </a:p>
          <a:p>
            <a:r>
              <a:rPr lang="en-US" sz="1800" dirty="0"/>
              <a:t>   </a:t>
            </a:r>
            <a:r>
              <a:rPr lang="en-CA" sz="1800" dirty="0"/>
              <a:t>Return Fib(n-1)+Fib(n-2)</a:t>
            </a:r>
            <a:endParaRPr lang="de-DE" sz="1800" dirty="0"/>
          </a:p>
          <a:p>
            <a:r>
              <a:rPr lang="de-DE" sz="2400" dirty="0"/>
              <a:t>}</a:t>
            </a:r>
            <a:endParaRPr lang="en-US" sz="2400" dirty="0"/>
          </a:p>
        </p:txBody>
      </p:sp>
      <p:sp>
        <p:nvSpPr>
          <p:cNvPr id="2" name="TextBox 1"/>
          <p:cNvSpPr txBox="1"/>
          <p:nvPr/>
        </p:nvSpPr>
        <p:spPr>
          <a:xfrm>
            <a:off x="4498707" y="2437369"/>
            <a:ext cx="2947818" cy="369332"/>
          </a:xfrm>
          <a:prstGeom prst="rect">
            <a:avLst/>
          </a:prstGeom>
          <a:solidFill>
            <a:srgbClr val="FFFF00"/>
          </a:solidFill>
        </p:spPr>
        <p:txBody>
          <a:bodyPr wrap="square" rtlCol="0">
            <a:spAutoFit/>
          </a:bodyPr>
          <a:lstStyle/>
          <a:p>
            <a:r>
              <a:rPr lang="en-US" sz="1800" dirty="0"/>
              <a:t>It has a serious issue!</a:t>
            </a:r>
          </a:p>
        </p:txBody>
      </p:sp>
    </p:spTree>
    <p:extLst>
      <p:ext uri="{BB962C8B-B14F-4D97-AF65-F5344CB8AC3E}">
        <p14:creationId xmlns:p14="http://schemas.microsoft.com/office/powerpoint/2010/main" val="1974783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Fib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31" y="2597066"/>
            <a:ext cx="8403166" cy="3575134"/>
          </a:xfrm>
          <a:prstGeom prst="rect">
            <a:avLst/>
          </a:prstGeom>
        </p:spPr>
      </p:pic>
      <p:sp>
        <p:nvSpPr>
          <p:cNvPr id="6" name="Slide Number Placeholder 5"/>
          <p:cNvSpPr>
            <a:spLocks noGrp="1"/>
          </p:cNvSpPr>
          <p:nvPr>
            <p:ph type="sldNum" sz="quarter" idx="12"/>
          </p:nvPr>
        </p:nvSpPr>
        <p:spPr/>
        <p:txBody>
          <a:bodyPr/>
          <a:lstStyle/>
          <a:p>
            <a:fld id="{DB4AAE95-EC6F-134F-A23E-FF93AA7F6E3A}" type="slidenum">
              <a:rPr lang="en-US" smtClean="0"/>
              <a:pPr/>
              <a:t>87</a:t>
            </a:fld>
            <a:endParaRPr lang="en-US"/>
          </a:p>
        </p:txBody>
      </p:sp>
      <p:sp>
        <p:nvSpPr>
          <p:cNvPr id="7" name="Rectangle 6"/>
          <p:cNvSpPr/>
          <p:nvPr/>
        </p:nvSpPr>
        <p:spPr>
          <a:xfrm>
            <a:off x="731593" y="1420425"/>
            <a:ext cx="2068195" cy="415498"/>
          </a:xfrm>
          <a:prstGeom prst="rect">
            <a:avLst/>
          </a:prstGeom>
        </p:spPr>
        <p:txBody>
          <a:bodyPr wrap="none">
            <a:spAutoFit/>
          </a:bodyPr>
          <a:lstStyle/>
          <a:p>
            <a:r>
              <a:rPr lang="en-US" sz="2100" b="1" dirty="0"/>
              <a:t>Recursion tree</a:t>
            </a:r>
          </a:p>
        </p:txBody>
      </p:sp>
      <p:sp>
        <p:nvSpPr>
          <p:cNvPr id="10" name="TextBox 9"/>
          <p:cNvSpPr txBox="1"/>
          <p:nvPr/>
        </p:nvSpPr>
        <p:spPr>
          <a:xfrm>
            <a:off x="6307668" y="2343150"/>
            <a:ext cx="1422184" cy="253916"/>
          </a:xfrm>
          <a:prstGeom prst="rect">
            <a:avLst/>
          </a:prstGeom>
          <a:noFill/>
        </p:spPr>
        <p:txBody>
          <a:bodyPr wrap="none" rtlCol="0">
            <a:spAutoFit/>
          </a:bodyPr>
          <a:lstStyle/>
          <a:p>
            <a:r>
              <a:rPr lang="en-US" sz="1050" dirty="0"/>
              <a:t>What’s the problem?</a:t>
            </a:r>
          </a:p>
        </p:txBody>
      </p:sp>
    </p:spTree>
    <p:extLst>
      <p:ext uri="{BB962C8B-B14F-4D97-AF65-F5344CB8AC3E}">
        <p14:creationId xmlns:p14="http://schemas.microsoft.com/office/powerpoint/2010/main" val="36081252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4AAE95-EC6F-134F-A23E-FF93AA7F6E3A}" type="slidenum">
              <a:rPr lang="en-US" smtClean="0"/>
              <a:pPr/>
              <a:t>88</a:t>
            </a:fld>
            <a:endParaRPr lang="en-US"/>
          </a:p>
        </p:txBody>
      </p:sp>
      <p:sp>
        <p:nvSpPr>
          <p:cNvPr id="8" name="TextBox 7"/>
          <p:cNvSpPr txBox="1"/>
          <p:nvPr/>
        </p:nvSpPr>
        <p:spPr>
          <a:xfrm>
            <a:off x="990600" y="762000"/>
            <a:ext cx="6688661" cy="5262979"/>
          </a:xfrm>
          <a:prstGeom prst="rect">
            <a:avLst/>
          </a:prstGeom>
          <a:noFill/>
        </p:spPr>
        <p:txBody>
          <a:bodyPr wrap="square" rtlCol="0">
            <a:spAutoFit/>
          </a:bodyPr>
          <a:lstStyle/>
          <a:p>
            <a:r>
              <a:rPr lang="en-US" sz="1600" b="1" dirty="0" err="1"/>
              <a:t>Memoization</a:t>
            </a:r>
            <a:r>
              <a:rPr lang="en-US" sz="1600" b="1" dirty="0"/>
              <a:t>:</a:t>
            </a:r>
          </a:p>
          <a:p>
            <a:endParaRPr lang="en-US" sz="1600" dirty="0"/>
          </a:p>
          <a:p>
            <a:r>
              <a:rPr lang="en-US" sz="1600" dirty="0"/>
              <a:t>Fib(n)</a:t>
            </a:r>
          </a:p>
          <a:p>
            <a:r>
              <a:rPr lang="en-US" sz="1600" dirty="0"/>
              <a:t>{</a:t>
            </a:r>
          </a:p>
          <a:p>
            <a:r>
              <a:rPr lang="en-US" sz="1600" dirty="0"/>
              <a:t>    if (n == 0)</a:t>
            </a:r>
          </a:p>
          <a:p>
            <a:r>
              <a:rPr lang="en-US" sz="1600" dirty="0"/>
              <a:t>        return M[0];</a:t>
            </a:r>
          </a:p>
          <a:p>
            <a:endParaRPr lang="en-US" sz="1600" dirty="0"/>
          </a:p>
          <a:p>
            <a:r>
              <a:rPr lang="en-US" sz="1600" dirty="0"/>
              <a:t>    if (n == 1)</a:t>
            </a:r>
          </a:p>
          <a:p>
            <a:r>
              <a:rPr lang="en-US" sz="1600" dirty="0"/>
              <a:t>        return M[1];</a:t>
            </a:r>
          </a:p>
          <a:p>
            <a:endParaRPr lang="en-US" sz="1600" dirty="0"/>
          </a:p>
          <a:p>
            <a:r>
              <a:rPr lang="en-US" sz="1600" dirty="0"/>
              <a:t>    if (Fib(n-2) is not already calculated)</a:t>
            </a:r>
          </a:p>
          <a:p>
            <a:r>
              <a:rPr lang="ro-RO" sz="1600" dirty="0"/>
              <a:t>        call Fib(n-2);</a:t>
            </a:r>
          </a:p>
          <a:p>
            <a:endParaRPr lang="ro-RO" sz="1600" dirty="0"/>
          </a:p>
          <a:p>
            <a:r>
              <a:rPr lang="ro-RO" sz="1600" dirty="0"/>
              <a:t>    if(Fib(n-1) is already calculated)</a:t>
            </a:r>
          </a:p>
          <a:p>
            <a:r>
              <a:rPr lang="ro-RO" sz="1600" dirty="0"/>
              <a:t>        call Fib(n-1);</a:t>
            </a:r>
          </a:p>
          <a:p>
            <a:endParaRPr lang="ro-RO" sz="1600" dirty="0"/>
          </a:p>
          <a:p>
            <a:r>
              <a:rPr lang="ro-RO" sz="1600" dirty="0"/>
              <a:t>    </a:t>
            </a:r>
            <a:r>
              <a:rPr lang="ro-RO" sz="1600" dirty="0">
                <a:solidFill>
                  <a:srgbClr val="FF0000"/>
                </a:solidFill>
              </a:rPr>
              <a:t>//Store the ${n}^{th}$ Fibonacci no. in memory &amp; use previous results.</a:t>
            </a:r>
          </a:p>
          <a:p>
            <a:r>
              <a:rPr lang="de-DE" sz="1600" dirty="0"/>
              <a:t>    M[</a:t>
            </a:r>
            <a:r>
              <a:rPr lang="de-DE" sz="1600" dirty="0" err="1"/>
              <a:t>n</a:t>
            </a:r>
            <a:r>
              <a:rPr lang="de-DE" sz="1600" dirty="0"/>
              <a:t>] = M[n-1] + M[n-2] </a:t>
            </a:r>
          </a:p>
          <a:p>
            <a:endParaRPr lang="de-DE" sz="1600" dirty="0"/>
          </a:p>
          <a:p>
            <a:r>
              <a:rPr lang="de-DE" sz="1600" dirty="0"/>
              <a:t>    Return M[</a:t>
            </a:r>
            <a:r>
              <a:rPr lang="de-DE" sz="1600" dirty="0" err="1"/>
              <a:t>n</a:t>
            </a:r>
            <a:r>
              <a:rPr lang="de-DE" sz="1600" dirty="0"/>
              <a:t>];</a:t>
            </a:r>
          </a:p>
          <a:p>
            <a:r>
              <a:rPr lang="de-DE" sz="1600" dirty="0"/>
              <a:t>}</a:t>
            </a:r>
            <a:endParaRPr lang="en-US" sz="1600" dirty="0"/>
          </a:p>
        </p:txBody>
      </p:sp>
    </p:spTree>
    <p:extLst>
      <p:ext uri="{BB962C8B-B14F-4D97-AF65-F5344CB8AC3E}">
        <p14:creationId xmlns:p14="http://schemas.microsoft.com/office/powerpoint/2010/main" val="1169419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6800" y="589360"/>
            <a:ext cx="7886700" cy="1325563"/>
          </a:xfrm>
        </p:spPr>
        <p:txBody>
          <a:bodyPr/>
          <a:lstStyle/>
          <a:p>
            <a:r>
              <a:rPr lang="en-US" b="1" dirty="0"/>
              <a:t>Fibonacci Numbers</a:t>
            </a:r>
          </a:p>
        </p:txBody>
      </p:sp>
      <p:sp>
        <p:nvSpPr>
          <p:cNvPr id="5" name="Text Box 4"/>
          <p:cNvSpPr txBox="1">
            <a:spLocks noChangeArrowheads="1"/>
          </p:cNvSpPr>
          <p:nvPr/>
        </p:nvSpPr>
        <p:spPr bwMode="auto">
          <a:xfrm>
            <a:off x="5105401" y="1885951"/>
            <a:ext cx="550151" cy="415498"/>
          </a:xfrm>
          <a:prstGeom prst="rect">
            <a:avLst/>
          </a:prstGeom>
          <a:noFill/>
          <a:ln w="9525">
            <a:noFill/>
            <a:miter lim="800000"/>
            <a:headEnd/>
            <a:tailEnd/>
          </a:ln>
          <a:effectLst/>
        </p:spPr>
        <p:txBody>
          <a:bodyPr wrap="none">
            <a:spAutoFit/>
          </a:bodyPr>
          <a:lstStyle/>
          <a:p>
            <a:r>
              <a:rPr lang="en-US" sz="1050" b="1" dirty="0"/>
              <a:t>Fib(5)</a:t>
            </a:r>
            <a:br>
              <a:rPr lang="en-US" sz="1050" b="1" dirty="0"/>
            </a:br>
            <a:r>
              <a:rPr lang="en-US" sz="1050" b="1" dirty="0"/>
              <a:t>    +</a:t>
            </a:r>
          </a:p>
        </p:txBody>
      </p:sp>
      <p:sp>
        <p:nvSpPr>
          <p:cNvPr id="6" name="Line 5"/>
          <p:cNvSpPr>
            <a:spLocks noChangeShapeType="1"/>
          </p:cNvSpPr>
          <p:nvPr/>
        </p:nvSpPr>
        <p:spPr bwMode="auto">
          <a:xfrm flipH="1">
            <a:off x="3733800" y="2228850"/>
            <a:ext cx="1524000" cy="400050"/>
          </a:xfrm>
          <a:prstGeom prst="line">
            <a:avLst/>
          </a:prstGeom>
          <a:noFill/>
          <a:ln w="9525">
            <a:solidFill>
              <a:schemeClr val="tx1"/>
            </a:solidFill>
            <a:round/>
            <a:headEnd/>
            <a:tailEnd/>
          </a:ln>
          <a:effectLst/>
        </p:spPr>
        <p:txBody>
          <a:bodyPr wrap="none" anchor="ctr"/>
          <a:lstStyle/>
          <a:p>
            <a:endParaRPr lang="en-US" sz="1050" b="1"/>
          </a:p>
        </p:txBody>
      </p:sp>
      <p:sp>
        <p:nvSpPr>
          <p:cNvPr id="7" name="Text Box 6"/>
          <p:cNvSpPr txBox="1">
            <a:spLocks noChangeArrowheads="1"/>
          </p:cNvSpPr>
          <p:nvPr/>
        </p:nvSpPr>
        <p:spPr bwMode="auto">
          <a:xfrm>
            <a:off x="3124201" y="2686051"/>
            <a:ext cx="550151" cy="415498"/>
          </a:xfrm>
          <a:prstGeom prst="rect">
            <a:avLst/>
          </a:prstGeom>
          <a:noFill/>
          <a:ln w="9525">
            <a:noFill/>
            <a:miter lim="800000"/>
            <a:headEnd/>
            <a:tailEnd/>
          </a:ln>
          <a:effectLst/>
        </p:spPr>
        <p:txBody>
          <a:bodyPr wrap="none">
            <a:spAutoFit/>
          </a:bodyPr>
          <a:lstStyle/>
          <a:p>
            <a:r>
              <a:rPr lang="en-US" sz="1050" b="1" dirty="0"/>
              <a:t>Fib(4)</a:t>
            </a:r>
            <a:br>
              <a:rPr lang="en-US" sz="1050" b="1" dirty="0"/>
            </a:br>
            <a:r>
              <a:rPr lang="en-US" sz="1050" b="1" dirty="0"/>
              <a:t>    +</a:t>
            </a:r>
          </a:p>
        </p:txBody>
      </p:sp>
      <p:sp>
        <p:nvSpPr>
          <p:cNvPr id="8" name="Line 7"/>
          <p:cNvSpPr>
            <a:spLocks noChangeShapeType="1"/>
          </p:cNvSpPr>
          <p:nvPr/>
        </p:nvSpPr>
        <p:spPr bwMode="auto">
          <a:xfrm>
            <a:off x="5715000" y="2228850"/>
            <a:ext cx="990600" cy="400050"/>
          </a:xfrm>
          <a:prstGeom prst="line">
            <a:avLst/>
          </a:prstGeom>
          <a:noFill/>
          <a:ln w="9525">
            <a:solidFill>
              <a:schemeClr val="tx1"/>
            </a:solidFill>
            <a:round/>
            <a:headEnd/>
            <a:tailEnd/>
          </a:ln>
          <a:effectLst/>
        </p:spPr>
        <p:txBody>
          <a:bodyPr wrap="none" anchor="ctr"/>
          <a:lstStyle/>
          <a:p>
            <a:endParaRPr lang="en-US" sz="1050" b="1"/>
          </a:p>
        </p:txBody>
      </p:sp>
      <p:sp>
        <p:nvSpPr>
          <p:cNvPr id="9" name="Text Box 8"/>
          <p:cNvSpPr txBox="1">
            <a:spLocks noChangeArrowheads="1"/>
          </p:cNvSpPr>
          <p:nvPr/>
        </p:nvSpPr>
        <p:spPr bwMode="auto">
          <a:xfrm>
            <a:off x="6467476" y="2616994"/>
            <a:ext cx="550151" cy="415498"/>
          </a:xfrm>
          <a:prstGeom prst="rect">
            <a:avLst/>
          </a:prstGeom>
          <a:noFill/>
          <a:ln w="9525">
            <a:noFill/>
            <a:miter lim="800000"/>
            <a:headEnd/>
            <a:tailEnd/>
          </a:ln>
          <a:effectLst/>
        </p:spPr>
        <p:txBody>
          <a:bodyPr wrap="none">
            <a:spAutoFit/>
          </a:bodyPr>
          <a:lstStyle/>
          <a:p>
            <a:r>
              <a:rPr lang="en-US" sz="1050" b="1"/>
              <a:t>Fib(3)</a:t>
            </a:r>
            <a:br>
              <a:rPr lang="en-US" sz="1050" b="1"/>
            </a:br>
            <a:r>
              <a:rPr lang="en-US" sz="1050" b="1"/>
              <a:t>    +</a:t>
            </a:r>
          </a:p>
        </p:txBody>
      </p:sp>
      <p:sp>
        <p:nvSpPr>
          <p:cNvPr id="10" name="Text Box 9"/>
          <p:cNvSpPr txBox="1">
            <a:spLocks noChangeArrowheads="1"/>
          </p:cNvSpPr>
          <p:nvPr/>
        </p:nvSpPr>
        <p:spPr bwMode="auto">
          <a:xfrm>
            <a:off x="1971676" y="3359944"/>
            <a:ext cx="550151" cy="415498"/>
          </a:xfrm>
          <a:prstGeom prst="rect">
            <a:avLst/>
          </a:prstGeom>
          <a:noFill/>
          <a:ln w="9525">
            <a:noFill/>
            <a:miter lim="800000"/>
            <a:headEnd/>
            <a:tailEnd/>
          </a:ln>
          <a:effectLst/>
        </p:spPr>
        <p:txBody>
          <a:bodyPr wrap="none">
            <a:spAutoFit/>
          </a:bodyPr>
          <a:lstStyle/>
          <a:p>
            <a:r>
              <a:rPr lang="en-US" sz="1050" b="1"/>
              <a:t>Fib(3)</a:t>
            </a:r>
            <a:br>
              <a:rPr lang="en-US" sz="1050" b="1"/>
            </a:br>
            <a:r>
              <a:rPr lang="en-US" sz="1050" b="1"/>
              <a:t>    +</a:t>
            </a:r>
          </a:p>
        </p:txBody>
      </p:sp>
      <p:sp>
        <p:nvSpPr>
          <p:cNvPr id="11" name="Line 10"/>
          <p:cNvSpPr>
            <a:spLocks noChangeShapeType="1"/>
          </p:cNvSpPr>
          <p:nvPr/>
        </p:nvSpPr>
        <p:spPr bwMode="auto">
          <a:xfrm flipH="1">
            <a:off x="2743200" y="3143250"/>
            <a:ext cx="609600" cy="285750"/>
          </a:xfrm>
          <a:prstGeom prst="line">
            <a:avLst/>
          </a:prstGeom>
          <a:noFill/>
          <a:ln w="9525">
            <a:solidFill>
              <a:schemeClr val="tx1"/>
            </a:solidFill>
            <a:round/>
            <a:headEnd/>
            <a:tailEnd/>
          </a:ln>
          <a:effectLst/>
        </p:spPr>
        <p:txBody>
          <a:bodyPr wrap="none" anchor="ctr"/>
          <a:lstStyle/>
          <a:p>
            <a:endParaRPr lang="en-US" sz="1050" b="1"/>
          </a:p>
        </p:txBody>
      </p:sp>
      <p:sp>
        <p:nvSpPr>
          <p:cNvPr id="12" name="Line 12"/>
          <p:cNvSpPr>
            <a:spLocks noChangeShapeType="1"/>
          </p:cNvSpPr>
          <p:nvPr/>
        </p:nvSpPr>
        <p:spPr bwMode="auto">
          <a:xfrm>
            <a:off x="3581400" y="3143250"/>
            <a:ext cx="609600" cy="342900"/>
          </a:xfrm>
          <a:prstGeom prst="line">
            <a:avLst/>
          </a:prstGeom>
          <a:noFill/>
          <a:ln w="9525">
            <a:solidFill>
              <a:schemeClr val="tx1"/>
            </a:solidFill>
            <a:round/>
            <a:headEnd/>
            <a:tailEnd/>
          </a:ln>
          <a:effectLst/>
        </p:spPr>
        <p:txBody>
          <a:bodyPr wrap="none" anchor="ctr"/>
          <a:lstStyle/>
          <a:p>
            <a:endParaRPr lang="en-US" sz="1050" b="1"/>
          </a:p>
        </p:txBody>
      </p:sp>
      <p:sp>
        <p:nvSpPr>
          <p:cNvPr id="13" name="Text Box 13"/>
          <p:cNvSpPr txBox="1">
            <a:spLocks noChangeArrowheads="1"/>
          </p:cNvSpPr>
          <p:nvPr/>
        </p:nvSpPr>
        <p:spPr bwMode="auto">
          <a:xfrm>
            <a:off x="3876676" y="3429000"/>
            <a:ext cx="550151" cy="415498"/>
          </a:xfrm>
          <a:prstGeom prst="rect">
            <a:avLst/>
          </a:prstGeom>
          <a:noFill/>
          <a:ln w="9525">
            <a:noFill/>
            <a:miter lim="800000"/>
            <a:headEnd/>
            <a:tailEnd/>
          </a:ln>
          <a:effectLst/>
        </p:spPr>
        <p:txBody>
          <a:bodyPr wrap="none">
            <a:spAutoFit/>
          </a:bodyPr>
          <a:lstStyle/>
          <a:p>
            <a:r>
              <a:rPr lang="en-US" sz="1050" b="1"/>
              <a:t>Fib(2)</a:t>
            </a:r>
            <a:br>
              <a:rPr lang="en-US" sz="1050" b="1"/>
            </a:br>
            <a:r>
              <a:rPr lang="en-US" sz="1050" b="1"/>
              <a:t>    +</a:t>
            </a:r>
          </a:p>
        </p:txBody>
      </p:sp>
      <p:sp>
        <p:nvSpPr>
          <p:cNvPr id="14" name="Text Box 14"/>
          <p:cNvSpPr txBox="1">
            <a:spLocks noChangeArrowheads="1"/>
          </p:cNvSpPr>
          <p:nvPr/>
        </p:nvSpPr>
        <p:spPr bwMode="auto">
          <a:xfrm>
            <a:off x="5943601" y="3359944"/>
            <a:ext cx="550151" cy="415498"/>
          </a:xfrm>
          <a:prstGeom prst="rect">
            <a:avLst/>
          </a:prstGeom>
          <a:noFill/>
          <a:ln w="9525">
            <a:noFill/>
            <a:miter lim="800000"/>
            <a:headEnd/>
            <a:tailEnd/>
          </a:ln>
          <a:effectLst/>
        </p:spPr>
        <p:txBody>
          <a:bodyPr wrap="none">
            <a:spAutoFit/>
          </a:bodyPr>
          <a:lstStyle/>
          <a:p>
            <a:r>
              <a:rPr lang="en-US" sz="1050" b="1"/>
              <a:t>Fib(2)</a:t>
            </a:r>
            <a:br>
              <a:rPr lang="en-US" sz="1050" b="1"/>
            </a:br>
            <a:r>
              <a:rPr lang="en-US" sz="1050" b="1"/>
              <a:t>    +</a:t>
            </a:r>
          </a:p>
        </p:txBody>
      </p:sp>
      <p:sp>
        <p:nvSpPr>
          <p:cNvPr id="15" name="Text Box 15"/>
          <p:cNvSpPr txBox="1">
            <a:spLocks noChangeArrowheads="1"/>
          </p:cNvSpPr>
          <p:nvPr/>
        </p:nvSpPr>
        <p:spPr bwMode="auto">
          <a:xfrm>
            <a:off x="7305676" y="3371851"/>
            <a:ext cx="550151" cy="415498"/>
          </a:xfrm>
          <a:prstGeom prst="rect">
            <a:avLst/>
          </a:prstGeom>
          <a:noFill/>
          <a:ln w="9525">
            <a:noFill/>
            <a:miter lim="800000"/>
            <a:headEnd/>
            <a:tailEnd/>
          </a:ln>
          <a:effectLst/>
        </p:spPr>
        <p:txBody>
          <a:bodyPr wrap="none">
            <a:spAutoFit/>
          </a:bodyPr>
          <a:lstStyle/>
          <a:p>
            <a:r>
              <a:rPr lang="en-US" sz="1050" b="1"/>
              <a:t>Fib(1)</a:t>
            </a:r>
            <a:br>
              <a:rPr lang="en-US" sz="1050" b="1"/>
            </a:br>
            <a:r>
              <a:rPr lang="en-US" sz="1050" b="1"/>
              <a:t>    </a:t>
            </a:r>
          </a:p>
        </p:txBody>
      </p:sp>
      <p:sp>
        <p:nvSpPr>
          <p:cNvPr id="16" name="Line 16"/>
          <p:cNvSpPr>
            <a:spLocks noChangeShapeType="1"/>
          </p:cNvSpPr>
          <p:nvPr/>
        </p:nvSpPr>
        <p:spPr bwMode="auto">
          <a:xfrm flipH="1">
            <a:off x="6400800" y="3028950"/>
            <a:ext cx="381000" cy="285750"/>
          </a:xfrm>
          <a:prstGeom prst="line">
            <a:avLst/>
          </a:prstGeom>
          <a:noFill/>
          <a:ln w="9525">
            <a:solidFill>
              <a:schemeClr val="tx1"/>
            </a:solidFill>
            <a:round/>
            <a:headEnd/>
            <a:tailEnd/>
          </a:ln>
          <a:effectLst/>
        </p:spPr>
        <p:txBody>
          <a:bodyPr wrap="none" anchor="ctr"/>
          <a:lstStyle/>
          <a:p>
            <a:endParaRPr lang="en-US" sz="1050" b="1"/>
          </a:p>
        </p:txBody>
      </p:sp>
      <p:sp>
        <p:nvSpPr>
          <p:cNvPr id="17" name="Line 17"/>
          <p:cNvSpPr>
            <a:spLocks noChangeShapeType="1"/>
          </p:cNvSpPr>
          <p:nvPr/>
        </p:nvSpPr>
        <p:spPr bwMode="auto">
          <a:xfrm>
            <a:off x="7162800" y="3028950"/>
            <a:ext cx="381000" cy="342900"/>
          </a:xfrm>
          <a:prstGeom prst="line">
            <a:avLst/>
          </a:prstGeom>
          <a:noFill/>
          <a:ln w="9525">
            <a:solidFill>
              <a:schemeClr val="tx1"/>
            </a:solidFill>
            <a:round/>
            <a:headEnd/>
            <a:tailEnd/>
          </a:ln>
          <a:effectLst/>
        </p:spPr>
        <p:txBody>
          <a:bodyPr wrap="none" anchor="ctr"/>
          <a:lstStyle/>
          <a:p>
            <a:endParaRPr lang="en-US" sz="1050" b="1"/>
          </a:p>
        </p:txBody>
      </p:sp>
      <p:sp>
        <p:nvSpPr>
          <p:cNvPr id="18" name="Text Box 18"/>
          <p:cNvSpPr txBox="1">
            <a:spLocks noChangeArrowheads="1"/>
          </p:cNvSpPr>
          <p:nvPr/>
        </p:nvSpPr>
        <p:spPr bwMode="auto">
          <a:xfrm>
            <a:off x="1219201" y="3988594"/>
            <a:ext cx="550151" cy="415498"/>
          </a:xfrm>
          <a:prstGeom prst="rect">
            <a:avLst/>
          </a:prstGeom>
          <a:noFill/>
          <a:ln w="9525">
            <a:noFill/>
            <a:miter lim="800000"/>
            <a:headEnd/>
            <a:tailEnd/>
          </a:ln>
          <a:effectLst/>
        </p:spPr>
        <p:txBody>
          <a:bodyPr wrap="none">
            <a:spAutoFit/>
          </a:bodyPr>
          <a:lstStyle/>
          <a:p>
            <a:r>
              <a:rPr lang="en-US" sz="1050" b="1"/>
              <a:t>Fib(2)</a:t>
            </a:r>
            <a:br>
              <a:rPr lang="en-US" sz="1050" b="1"/>
            </a:br>
            <a:r>
              <a:rPr lang="en-US" sz="1050" b="1"/>
              <a:t>    +</a:t>
            </a:r>
          </a:p>
        </p:txBody>
      </p:sp>
      <p:sp>
        <p:nvSpPr>
          <p:cNvPr id="19" name="Text Box 19"/>
          <p:cNvSpPr txBox="1">
            <a:spLocks noChangeArrowheads="1"/>
          </p:cNvSpPr>
          <p:nvPr/>
        </p:nvSpPr>
        <p:spPr bwMode="auto">
          <a:xfrm>
            <a:off x="2514601" y="3988594"/>
            <a:ext cx="550151" cy="415498"/>
          </a:xfrm>
          <a:prstGeom prst="rect">
            <a:avLst/>
          </a:prstGeom>
          <a:noFill/>
          <a:ln w="9525">
            <a:noFill/>
            <a:miter lim="800000"/>
            <a:headEnd/>
            <a:tailEnd/>
          </a:ln>
          <a:effectLst/>
        </p:spPr>
        <p:txBody>
          <a:bodyPr wrap="none">
            <a:spAutoFit/>
          </a:bodyPr>
          <a:lstStyle/>
          <a:p>
            <a:r>
              <a:rPr lang="en-US" sz="1050" b="1"/>
              <a:t>Fib(1)</a:t>
            </a:r>
            <a:br>
              <a:rPr lang="en-US" sz="1050" b="1"/>
            </a:br>
            <a:r>
              <a:rPr lang="en-US" sz="1050" b="1"/>
              <a:t>    </a:t>
            </a:r>
          </a:p>
        </p:txBody>
      </p:sp>
      <p:sp>
        <p:nvSpPr>
          <p:cNvPr id="20" name="Text Box 20"/>
          <p:cNvSpPr txBox="1">
            <a:spLocks noChangeArrowheads="1"/>
          </p:cNvSpPr>
          <p:nvPr/>
        </p:nvSpPr>
        <p:spPr bwMode="auto">
          <a:xfrm>
            <a:off x="904876" y="4674394"/>
            <a:ext cx="550151" cy="415498"/>
          </a:xfrm>
          <a:prstGeom prst="rect">
            <a:avLst/>
          </a:prstGeom>
          <a:noFill/>
          <a:ln w="9525">
            <a:noFill/>
            <a:miter lim="800000"/>
            <a:headEnd/>
            <a:tailEnd/>
          </a:ln>
          <a:effectLst/>
        </p:spPr>
        <p:txBody>
          <a:bodyPr wrap="none">
            <a:spAutoFit/>
          </a:bodyPr>
          <a:lstStyle/>
          <a:p>
            <a:r>
              <a:rPr lang="en-US" sz="1050" b="1"/>
              <a:t>Fib(1)</a:t>
            </a:r>
            <a:br>
              <a:rPr lang="en-US" sz="1050" b="1"/>
            </a:br>
            <a:r>
              <a:rPr lang="en-US" sz="1050" b="1"/>
              <a:t>    </a:t>
            </a:r>
          </a:p>
        </p:txBody>
      </p:sp>
      <p:sp>
        <p:nvSpPr>
          <p:cNvPr id="21" name="Text Box 21"/>
          <p:cNvSpPr txBox="1">
            <a:spLocks noChangeArrowheads="1"/>
          </p:cNvSpPr>
          <p:nvPr/>
        </p:nvSpPr>
        <p:spPr bwMode="auto">
          <a:xfrm>
            <a:off x="1895476" y="4674394"/>
            <a:ext cx="550151" cy="415498"/>
          </a:xfrm>
          <a:prstGeom prst="rect">
            <a:avLst/>
          </a:prstGeom>
          <a:noFill/>
          <a:ln w="9525">
            <a:noFill/>
            <a:miter lim="800000"/>
            <a:headEnd/>
            <a:tailEnd/>
          </a:ln>
          <a:effectLst/>
        </p:spPr>
        <p:txBody>
          <a:bodyPr wrap="none">
            <a:spAutoFit/>
          </a:bodyPr>
          <a:lstStyle/>
          <a:p>
            <a:r>
              <a:rPr lang="en-US" sz="1050" b="1"/>
              <a:t>Fib(0)</a:t>
            </a:r>
            <a:br>
              <a:rPr lang="en-US" sz="1050" b="1"/>
            </a:br>
            <a:r>
              <a:rPr lang="en-US" sz="1050" b="1"/>
              <a:t>    </a:t>
            </a:r>
          </a:p>
        </p:txBody>
      </p:sp>
      <p:sp>
        <p:nvSpPr>
          <p:cNvPr id="22" name="Line 22"/>
          <p:cNvSpPr>
            <a:spLocks noChangeShapeType="1"/>
          </p:cNvSpPr>
          <p:nvPr/>
        </p:nvSpPr>
        <p:spPr bwMode="auto">
          <a:xfrm flipH="1">
            <a:off x="1295400" y="4457700"/>
            <a:ext cx="228600" cy="228600"/>
          </a:xfrm>
          <a:prstGeom prst="line">
            <a:avLst/>
          </a:prstGeom>
          <a:noFill/>
          <a:ln w="9525">
            <a:solidFill>
              <a:schemeClr val="tx1"/>
            </a:solidFill>
            <a:round/>
            <a:headEnd/>
            <a:tailEnd/>
          </a:ln>
          <a:effectLst/>
        </p:spPr>
        <p:txBody>
          <a:bodyPr wrap="none" anchor="ctr"/>
          <a:lstStyle/>
          <a:p>
            <a:endParaRPr lang="en-US" sz="1050" b="1"/>
          </a:p>
        </p:txBody>
      </p:sp>
      <p:sp>
        <p:nvSpPr>
          <p:cNvPr id="23" name="Line 23"/>
          <p:cNvSpPr>
            <a:spLocks noChangeShapeType="1"/>
          </p:cNvSpPr>
          <p:nvPr/>
        </p:nvSpPr>
        <p:spPr bwMode="auto">
          <a:xfrm>
            <a:off x="1828800" y="4457700"/>
            <a:ext cx="228600" cy="228600"/>
          </a:xfrm>
          <a:prstGeom prst="line">
            <a:avLst/>
          </a:prstGeom>
          <a:noFill/>
          <a:ln w="9525">
            <a:solidFill>
              <a:schemeClr val="tx1"/>
            </a:solidFill>
            <a:round/>
            <a:headEnd/>
            <a:tailEnd/>
          </a:ln>
          <a:effectLst/>
        </p:spPr>
        <p:txBody>
          <a:bodyPr wrap="none" anchor="ctr"/>
          <a:lstStyle/>
          <a:p>
            <a:endParaRPr lang="en-US" sz="1050" b="1"/>
          </a:p>
        </p:txBody>
      </p:sp>
      <p:sp>
        <p:nvSpPr>
          <p:cNvPr id="24" name="Text Box 24"/>
          <p:cNvSpPr txBox="1">
            <a:spLocks noChangeArrowheads="1"/>
          </p:cNvSpPr>
          <p:nvPr/>
        </p:nvSpPr>
        <p:spPr bwMode="auto">
          <a:xfrm>
            <a:off x="3571876" y="4045744"/>
            <a:ext cx="550151" cy="415498"/>
          </a:xfrm>
          <a:prstGeom prst="rect">
            <a:avLst/>
          </a:prstGeom>
          <a:noFill/>
          <a:ln w="9525">
            <a:noFill/>
            <a:miter lim="800000"/>
            <a:headEnd/>
            <a:tailEnd/>
          </a:ln>
          <a:effectLst/>
        </p:spPr>
        <p:txBody>
          <a:bodyPr wrap="none">
            <a:spAutoFit/>
          </a:bodyPr>
          <a:lstStyle/>
          <a:p>
            <a:r>
              <a:rPr lang="en-US" sz="1050" b="1"/>
              <a:t>Fib(1)</a:t>
            </a:r>
            <a:br>
              <a:rPr lang="en-US" sz="1050" b="1"/>
            </a:br>
            <a:r>
              <a:rPr lang="en-US" sz="1050" b="1"/>
              <a:t>    </a:t>
            </a:r>
          </a:p>
        </p:txBody>
      </p:sp>
      <p:sp>
        <p:nvSpPr>
          <p:cNvPr id="25" name="Text Box 25"/>
          <p:cNvSpPr txBox="1">
            <a:spLocks noChangeArrowheads="1"/>
          </p:cNvSpPr>
          <p:nvPr/>
        </p:nvSpPr>
        <p:spPr bwMode="auto">
          <a:xfrm>
            <a:off x="4562476" y="4045744"/>
            <a:ext cx="550151" cy="415498"/>
          </a:xfrm>
          <a:prstGeom prst="rect">
            <a:avLst/>
          </a:prstGeom>
          <a:noFill/>
          <a:ln w="9525">
            <a:noFill/>
            <a:miter lim="800000"/>
            <a:headEnd/>
            <a:tailEnd/>
          </a:ln>
          <a:effectLst/>
        </p:spPr>
        <p:txBody>
          <a:bodyPr wrap="none">
            <a:spAutoFit/>
          </a:bodyPr>
          <a:lstStyle/>
          <a:p>
            <a:r>
              <a:rPr lang="en-US" sz="1050" b="1"/>
              <a:t>Fib(0)</a:t>
            </a:r>
            <a:br>
              <a:rPr lang="en-US" sz="1050" b="1"/>
            </a:br>
            <a:r>
              <a:rPr lang="en-US" sz="1050" b="1"/>
              <a:t>    </a:t>
            </a:r>
          </a:p>
        </p:txBody>
      </p:sp>
      <p:sp>
        <p:nvSpPr>
          <p:cNvPr id="26" name="Line 26"/>
          <p:cNvSpPr>
            <a:spLocks noChangeShapeType="1"/>
          </p:cNvSpPr>
          <p:nvPr/>
        </p:nvSpPr>
        <p:spPr bwMode="auto">
          <a:xfrm flipH="1">
            <a:off x="3962400" y="3829050"/>
            <a:ext cx="228600" cy="228600"/>
          </a:xfrm>
          <a:prstGeom prst="line">
            <a:avLst/>
          </a:prstGeom>
          <a:noFill/>
          <a:ln w="9525">
            <a:solidFill>
              <a:schemeClr val="tx1"/>
            </a:solidFill>
            <a:round/>
            <a:headEnd/>
            <a:tailEnd/>
          </a:ln>
          <a:effectLst/>
        </p:spPr>
        <p:txBody>
          <a:bodyPr wrap="none" anchor="ctr"/>
          <a:lstStyle/>
          <a:p>
            <a:endParaRPr lang="en-US" sz="1050" b="1"/>
          </a:p>
        </p:txBody>
      </p:sp>
      <p:sp>
        <p:nvSpPr>
          <p:cNvPr id="27" name="Line 27"/>
          <p:cNvSpPr>
            <a:spLocks noChangeShapeType="1"/>
          </p:cNvSpPr>
          <p:nvPr/>
        </p:nvSpPr>
        <p:spPr bwMode="auto">
          <a:xfrm>
            <a:off x="4495800" y="3829050"/>
            <a:ext cx="228600" cy="228600"/>
          </a:xfrm>
          <a:prstGeom prst="line">
            <a:avLst/>
          </a:prstGeom>
          <a:noFill/>
          <a:ln w="9525">
            <a:solidFill>
              <a:schemeClr val="tx1"/>
            </a:solidFill>
            <a:round/>
            <a:headEnd/>
            <a:tailEnd/>
          </a:ln>
          <a:effectLst/>
        </p:spPr>
        <p:txBody>
          <a:bodyPr wrap="none" anchor="ctr"/>
          <a:lstStyle/>
          <a:p>
            <a:endParaRPr lang="en-US" sz="1050" b="1"/>
          </a:p>
        </p:txBody>
      </p:sp>
      <p:sp>
        <p:nvSpPr>
          <p:cNvPr id="28" name="Text Box 28"/>
          <p:cNvSpPr txBox="1">
            <a:spLocks noChangeArrowheads="1"/>
          </p:cNvSpPr>
          <p:nvPr/>
        </p:nvSpPr>
        <p:spPr bwMode="auto">
          <a:xfrm>
            <a:off x="5629276" y="4045744"/>
            <a:ext cx="550151" cy="415498"/>
          </a:xfrm>
          <a:prstGeom prst="rect">
            <a:avLst/>
          </a:prstGeom>
          <a:noFill/>
          <a:ln w="9525">
            <a:noFill/>
            <a:miter lim="800000"/>
            <a:headEnd/>
            <a:tailEnd/>
          </a:ln>
          <a:effectLst/>
        </p:spPr>
        <p:txBody>
          <a:bodyPr wrap="none">
            <a:spAutoFit/>
          </a:bodyPr>
          <a:lstStyle/>
          <a:p>
            <a:r>
              <a:rPr lang="en-US" sz="1050" b="1"/>
              <a:t>Fib(1)</a:t>
            </a:r>
            <a:br>
              <a:rPr lang="en-US" sz="1050" b="1"/>
            </a:br>
            <a:r>
              <a:rPr lang="en-US" sz="1050" b="1"/>
              <a:t>    </a:t>
            </a:r>
          </a:p>
        </p:txBody>
      </p:sp>
      <p:sp>
        <p:nvSpPr>
          <p:cNvPr id="29" name="Text Box 29"/>
          <p:cNvSpPr txBox="1">
            <a:spLocks noChangeArrowheads="1"/>
          </p:cNvSpPr>
          <p:nvPr/>
        </p:nvSpPr>
        <p:spPr bwMode="auto">
          <a:xfrm>
            <a:off x="6619876" y="4045744"/>
            <a:ext cx="550151" cy="415498"/>
          </a:xfrm>
          <a:prstGeom prst="rect">
            <a:avLst/>
          </a:prstGeom>
          <a:noFill/>
          <a:ln w="9525">
            <a:noFill/>
            <a:miter lim="800000"/>
            <a:headEnd/>
            <a:tailEnd/>
          </a:ln>
          <a:effectLst/>
        </p:spPr>
        <p:txBody>
          <a:bodyPr wrap="none">
            <a:spAutoFit/>
          </a:bodyPr>
          <a:lstStyle/>
          <a:p>
            <a:r>
              <a:rPr lang="en-US" sz="1050" b="1"/>
              <a:t>Fib(0)</a:t>
            </a:r>
            <a:br>
              <a:rPr lang="en-US" sz="1050" b="1"/>
            </a:br>
            <a:r>
              <a:rPr lang="en-US" sz="1050" b="1"/>
              <a:t>    </a:t>
            </a:r>
          </a:p>
        </p:txBody>
      </p:sp>
      <p:sp>
        <p:nvSpPr>
          <p:cNvPr id="30" name="Line 30"/>
          <p:cNvSpPr>
            <a:spLocks noChangeShapeType="1"/>
          </p:cNvSpPr>
          <p:nvPr/>
        </p:nvSpPr>
        <p:spPr bwMode="auto">
          <a:xfrm flipH="1">
            <a:off x="6019800" y="3829050"/>
            <a:ext cx="228600" cy="228600"/>
          </a:xfrm>
          <a:prstGeom prst="line">
            <a:avLst/>
          </a:prstGeom>
          <a:noFill/>
          <a:ln w="9525">
            <a:solidFill>
              <a:schemeClr val="tx1"/>
            </a:solidFill>
            <a:round/>
            <a:headEnd/>
            <a:tailEnd/>
          </a:ln>
          <a:effectLst/>
        </p:spPr>
        <p:txBody>
          <a:bodyPr wrap="none" anchor="ctr"/>
          <a:lstStyle/>
          <a:p>
            <a:endParaRPr lang="en-US" sz="1050" b="1"/>
          </a:p>
        </p:txBody>
      </p:sp>
      <p:sp>
        <p:nvSpPr>
          <p:cNvPr id="31" name="Line 31"/>
          <p:cNvSpPr>
            <a:spLocks noChangeShapeType="1"/>
          </p:cNvSpPr>
          <p:nvPr/>
        </p:nvSpPr>
        <p:spPr bwMode="auto">
          <a:xfrm>
            <a:off x="6553200" y="3829050"/>
            <a:ext cx="228600" cy="228600"/>
          </a:xfrm>
          <a:prstGeom prst="line">
            <a:avLst/>
          </a:prstGeom>
          <a:noFill/>
          <a:ln w="9525">
            <a:solidFill>
              <a:schemeClr val="tx1"/>
            </a:solidFill>
            <a:round/>
            <a:headEnd/>
            <a:tailEnd/>
          </a:ln>
          <a:effectLst/>
        </p:spPr>
        <p:txBody>
          <a:bodyPr wrap="none" anchor="ctr"/>
          <a:lstStyle/>
          <a:p>
            <a:endParaRPr lang="en-US" sz="1050" b="1"/>
          </a:p>
        </p:txBody>
      </p:sp>
      <p:sp>
        <p:nvSpPr>
          <p:cNvPr id="32" name="Line 32"/>
          <p:cNvSpPr>
            <a:spLocks noChangeShapeType="1"/>
          </p:cNvSpPr>
          <p:nvPr/>
        </p:nvSpPr>
        <p:spPr bwMode="auto">
          <a:xfrm flipH="1">
            <a:off x="1752600" y="3771900"/>
            <a:ext cx="304800" cy="228600"/>
          </a:xfrm>
          <a:prstGeom prst="line">
            <a:avLst/>
          </a:prstGeom>
          <a:noFill/>
          <a:ln w="9525">
            <a:solidFill>
              <a:schemeClr val="tx1"/>
            </a:solidFill>
            <a:round/>
            <a:headEnd/>
            <a:tailEnd/>
          </a:ln>
          <a:effectLst/>
        </p:spPr>
        <p:txBody>
          <a:bodyPr wrap="none" anchor="ctr"/>
          <a:lstStyle/>
          <a:p>
            <a:endParaRPr lang="en-US" sz="1050" b="1"/>
          </a:p>
        </p:txBody>
      </p:sp>
      <p:sp>
        <p:nvSpPr>
          <p:cNvPr id="33" name="Line 33"/>
          <p:cNvSpPr>
            <a:spLocks noChangeShapeType="1"/>
          </p:cNvSpPr>
          <p:nvPr/>
        </p:nvSpPr>
        <p:spPr bwMode="auto">
          <a:xfrm>
            <a:off x="2667000" y="3771900"/>
            <a:ext cx="228600" cy="171450"/>
          </a:xfrm>
          <a:prstGeom prst="line">
            <a:avLst/>
          </a:prstGeom>
          <a:noFill/>
          <a:ln w="9525">
            <a:solidFill>
              <a:schemeClr val="tx1"/>
            </a:solidFill>
            <a:round/>
            <a:headEnd/>
            <a:tailEnd/>
          </a:ln>
          <a:effectLst/>
        </p:spPr>
        <p:txBody>
          <a:bodyPr wrap="none" anchor="ctr"/>
          <a:lstStyle/>
          <a:p>
            <a:endParaRPr lang="en-US" sz="1050" b="1"/>
          </a:p>
        </p:txBody>
      </p:sp>
      <p:sp>
        <p:nvSpPr>
          <p:cNvPr id="34" name="Oval 34"/>
          <p:cNvSpPr>
            <a:spLocks noChangeArrowheads="1"/>
          </p:cNvSpPr>
          <p:nvPr/>
        </p:nvSpPr>
        <p:spPr bwMode="auto">
          <a:xfrm>
            <a:off x="838200" y="3943350"/>
            <a:ext cx="1905000" cy="1371600"/>
          </a:xfrm>
          <a:prstGeom prst="ellipse">
            <a:avLst/>
          </a:prstGeom>
          <a:noFill/>
          <a:ln w="9525">
            <a:solidFill>
              <a:schemeClr val="tx1"/>
            </a:solidFill>
            <a:prstDash val="dash"/>
            <a:round/>
            <a:headEnd/>
            <a:tailEnd/>
          </a:ln>
          <a:effectLst/>
        </p:spPr>
        <p:txBody>
          <a:bodyPr wrap="none" anchor="ctr"/>
          <a:lstStyle/>
          <a:p>
            <a:endParaRPr lang="en-US" sz="1050" b="1"/>
          </a:p>
        </p:txBody>
      </p:sp>
      <p:sp>
        <p:nvSpPr>
          <p:cNvPr id="35" name="Oval 35"/>
          <p:cNvSpPr>
            <a:spLocks noChangeArrowheads="1"/>
          </p:cNvSpPr>
          <p:nvPr/>
        </p:nvSpPr>
        <p:spPr bwMode="auto">
          <a:xfrm>
            <a:off x="3429000" y="3314700"/>
            <a:ext cx="1905000" cy="1371600"/>
          </a:xfrm>
          <a:prstGeom prst="ellipse">
            <a:avLst/>
          </a:prstGeom>
          <a:noFill/>
          <a:ln w="9525">
            <a:solidFill>
              <a:schemeClr val="tx1"/>
            </a:solidFill>
            <a:prstDash val="dash"/>
            <a:round/>
            <a:headEnd/>
            <a:tailEnd/>
          </a:ln>
          <a:effectLst/>
        </p:spPr>
        <p:txBody>
          <a:bodyPr wrap="none" anchor="ctr"/>
          <a:lstStyle/>
          <a:p>
            <a:endParaRPr lang="en-US" sz="1050" b="1"/>
          </a:p>
        </p:txBody>
      </p:sp>
      <p:sp>
        <p:nvSpPr>
          <p:cNvPr id="36" name="Oval 36"/>
          <p:cNvSpPr>
            <a:spLocks noChangeArrowheads="1"/>
          </p:cNvSpPr>
          <p:nvPr/>
        </p:nvSpPr>
        <p:spPr bwMode="auto">
          <a:xfrm>
            <a:off x="5562600" y="3314700"/>
            <a:ext cx="1905000" cy="1371600"/>
          </a:xfrm>
          <a:prstGeom prst="ellipse">
            <a:avLst/>
          </a:prstGeom>
          <a:noFill/>
          <a:ln w="9525">
            <a:solidFill>
              <a:schemeClr val="tx1"/>
            </a:solidFill>
            <a:prstDash val="dash"/>
            <a:round/>
            <a:headEnd/>
            <a:tailEnd/>
          </a:ln>
          <a:effectLst/>
        </p:spPr>
        <p:txBody>
          <a:bodyPr wrap="none" anchor="ctr"/>
          <a:lstStyle/>
          <a:p>
            <a:endParaRPr lang="en-US" sz="1050" b="1"/>
          </a:p>
        </p:txBody>
      </p:sp>
      <p:sp>
        <p:nvSpPr>
          <p:cNvPr id="37" name="Oval 37"/>
          <p:cNvSpPr>
            <a:spLocks noChangeArrowheads="1"/>
          </p:cNvSpPr>
          <p:nvPr/>
        </p:nvSpPr>
        <p:spPr bwMode="auto">
          <a:xfrm>
            <a:off x="685800" y="3028950"/>
            <a:ext cx="2667000" cy="2686050"/>
          </a:xfrm>
          <a:prstGeom prst="ellipse">
            <a:avLst/>
          </a:prstGeom>
          <a:noFill/>
          <a:ln w="9525">
            <a:solidFill>
              <a:schemeClr val="tx1"/>
            </a:solidFill>
            <a:round/>
            <a:headEnd/>
            <a:tailEnd/>
          </a:ln>
          <a:effectLst/>
        </p:spPr>
        <p:txBody>
          <a:bodyPr wrap="none" anchor="ctr"/>
          <a:lstStyle/>
          <a:p>
            <a:endParaRPr lang="en-US" sz="1050" b="1"/>
          </a:p>
        </p:txBody>
      </p:sp>
      <p:sp>
        <p:nvSpPr>
          <p:cNvPr id="38" name="Oval 38"/>
          <p:cNvSpPr>
            <a:spLocks noChangeArrowheads="1"/>
          </p:cNvSpPr>
          <p:nvPr/>
        </p:nvSpPr>
        <p:spPr bwMode="auto">
          <a:xfrm>
            <a:off x="5486400" y="2514600"/>
            <a:ext cx="2743200" cy="2686050"/>
          </a:xfrm>
          <a:prstGeom prst="ellipse">
            <a:avLst/>
          </a:prstGeom>
          <a:noFill/>
          <a:ln w="9525">
            <a:solidFill>
              <a:schemeClr val="tx1"/>
            </a:solidFill>
            <a:round/>
            <a:headEnd/>
            <a:tailEnd/>
          </a:ln>
          <a:effectLst/>
        </p:spPr>
        <p:txBody>
          <a:bodyPr wrap="none" anchor="ctr"/>
          <a:lstStyle/>
          <a:p>
            <a:endParaRPr lang="en-US" sz="105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977DB9EA-C0EF-42CE-928A-F2311398717A}"/>
              </a:ext>
            </a:extLst>
          </p:cNvPr>
          <p:cNvSpPr>
            <a:spLocks noGrp="1"/>
          </p:cNvSpPr>
          <p:nvPr>
            <p:ph type="sldNum" sz="quarter" idx="11"/>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6E82146C-B8C2-45A1-B9FD-D2E7E43C6362}" type="slidenum">
              <a:rPr lang="en-US" altLang="en-US" smtClean="0"/>
              <a:pPr/>
              <a:t>9</a:t>
            </a:fld>
            <a:endParaRPr lang="en-US" altLang="en-US"/>
          </a:p>
        </p:txBody>
      </p:sp>
      <p:sp>
        <p:nvSpPr>
          <p:cNvPr id="945154" name="Rectangle 2">
            <a:extLst>
              <a:ext uri="{FF2B5EF4-FFF2-40B4-BE49-F238E27FC236}">
                <a16:creationId xmlns:a16="http://schemas.microsoft.com/office/drawing/2014/main" id="{8C69D05F-8747-440F-A0CB-5A3CCE6BAEFB}"/>
              </a:ext>
            </a:extLst>
          </p:cNvPr>
          <p:cNvSpPr>
            <a:spLocks noGrp="1" noChangeArrowheads="1"/>
          </p:cNvSpPr>
          <p:nvPr>
            <p:ph type="title"/>
          </p:nvPr>
        </p:nvSpPr>
        <p:spPr>
          <a:xfrm>
            <a:off x="1295400" y="459720"/>
            <a:ext cx="7772040" cy="1144800"/>
          </a:xfrm>
        </p:spPr>
        <p:txBody>
          <a:bodyPr/>
          <a:lstStyle/>
          <a:p>
            <a:r>
              <a:rPr lang="en-US" altLang="ko-KR" sz="2200" b="1" dirty="0">
                <a:ea typeface="굴림" panose="020B0503020000020004" pitchFamily="34" charset="-127"/>
              </a:rPr>
              <a:t>Algorithmic vs Problem Complexity</a:t>
            </a:r>
          </a:p>
        </p:txBody>
      </p:sp>
      <p:sp>
        <p:nvSpPr>
          <p:cNvPr id="945155" name="Rectangle 3">
            <a:extLst>
              <a:ext uri="{FF2B5EF4-FFF2-40B4-BE49-F238E27FC236}">
                <a16:creationId xmlns:a16="http://schemas.microsoft.com/office/drawing/2014/main" id="{C17D29EC-EB41-43ED-9EA2-7602F406D8B6}"/>
              </a:ext>
            </a:extLst>
          </p:cNvPr>
          <p:cNvSpPr>
            <a:spLocks noGrp="1" noChangeArrowheads="1"/>
          </p:cNvSpPr>
          <p:nvPr>
            <p:ph type="body" idx="1"/>
          </p:nvPr>
        </p:nvSpPr>
        <p:spPr/>
        <p:txBody>
          <a:bodyPr/>
          <a:lstStyle/>
          <a:p>
            <a:r>
              <a:rPr lang="en-US" altLang="ko-KR" dirty="0">
                <a:ea typeface="굴림" panose="020B0503020000020004" pitchFamily="34" charset="-127"/>
              </a:rPr>
              <a:t>The </a:t>
            </a:r>
            <a:r>
              <a:rPr lang="en-US" altLang="ko-KR" b="1" i="1" dirty="0">
                <a:ea typeface="굴림" panose="020B0503020000020004" pitchFamily="34" charset="-127"/>
              </a:rPr>
              <a:t>algorithmic complexity</a:t>
            </a:r>
            <a:r>
              <a:rPr lang="en-US" altLang="ko-KR" dirty="0">
                <a:ea typeface="굴림" panose="020B0503020000020004" pitchFamily="34" charset="-127"/>
              </a:rPr>
              <a:t> of a computation is some measure of how </a:t>
            </a:r>
            <a:r>
              <a:rPr lang="en-US" altLang="ko-KR" i="1" dirty="0">
                <a:ea typeface="굴림" panose="020B0503020000020004" pitchFamily="34" charset="-127"/>
              </a:rPr>
              <a:t>difficult</a:t>
            </a:r>
            <a:r>
              <a:rPr lang="en-US" altLang="ko-KR" dirty="0">
                <a:ea typeface="굴림" panose="020B0503020000020004" pitchFamily="34" charset="-127"/>
              </a:rPr>
              <a:t> is to perform the computation (i.e., specific to an algorithm)</a:t>
            </a:r>
          </a:p>
          <a:p>
            <a:endParaRPr lang="en-US" altLang="ko-KR" dirty="0">
              <a:ea typeface="굴림" panose="020B0503020000020004" pitchFamily="34" charset="-127"/>
            </a:endParaRPr>
          </a:p>
          <a:p>
            <a:r>
              <a:rPr lang="en-US" altLang="ko-KR" dirty="0">
                <a:ea typeface="굴림" panose="020B0503020000020004" pitchFamily="34" charset="-127"/>
              </a:rPr>
              <a:t>The </a:t>
            </a:r>
            <a:r>
              <a:rPr lang="en-US" altLang="ko-KR" b="1" dirty="0">
                <a:ea typeface="굴림" panose="020B0503020000020004" pitchFamily="34" charset="-127"/>
              </a:rPr>
              <a:t>complexity of a computational </a:t>
            </a:r>
            <a:r>
              <a:rPr lang="en-US" altLang="ko-KR" b="1" i="1" dirty="0">
                <a:ea typeface="굴림" panose="020B0503020000020004" pitchFamily="34" charset="-127"/>
              </a:rPr>
              <a:t>problem</a:t>
            </a:r>
            <a:r>
              <a:rPr lang="en-US" altLang="ko-KR" dirty="0">
                <a:ea typeface="굴림" panose="020B0503020000020004" pitchFamily="34" charset="-127"/>
              </a:rPr>
              <a:t> or </a:t>
            </a:r>
            <a:r>
              <a:rPr lang="en-US" altLang="ko-KR" b="1" i="1" dirty="0">
                <a:ea typeface="굴림" panose="020B0503020000020004" pitchFamily="34" charset="-127"/>
              </a:rPr>
              <a:t>task</a:t>
            </a:r>
            <a:r>
              <a:rPr lang="en-US" altLang="ko-KR" dirty="0">
                <a:ea typeface="굴림" panose="020B0503020000020004" pitchFamily="34" charset="-127"/>
              </a:rPr>
              <a:t> is the complexity of the algorithm with the </a:t>
            </a:r>
            <a:r>
              <a:rPr lang="en-US" altLang="ko-KR" b="1" dirty="0">
                <a:ea typeface="굴림" panose="020B0503020000020004" pitchFamily="34" charset="-127"/>
              </a:rPr>
              <a:t>lowest </a:t>
            </a:r>
            <a:r>
              <a:rPr lang="en-US" altLang="ko-KR" dirty="0">
                <a:ea typeface="굴림" panose="020B0503020000020004" pitchFamily="34" charset="-127"/>
              </a:rPr>
              <a:t>order of growth of complexity for solving that problem or performing that task.</a:t>
            </a:r>
          </a:p>
          <a:p>
            <a:pPr lvl="1"/>
            <a:r>
              <a:rPr lang="en-US" altLang="ko-KR" i="1" dirty="0">
                <a:ea typeface="굴림" panose="020B0503020000020004" pitchFamily="34" charset="-127"/>
              </a:rPr>
              <a:t>e.g. </a:t>
            </a:r>
            <a:r>
              <a:rPr lang="en-US" altLang="ko-KR" dirty="0">
                <a:ea typeface="굴림" panose="020B0503020000020004" pitchFamily="34" charset="-127"/>
              </a:rPr>
              <a:t>the problem of searching an ordered list has </a:t>
            </a:r>
            <a:r>
              <a:rPr lang="en-US" altLang="ko-KR" i="1" dirty="0">
                <a:ea typeface="굴림" panose="020B0503020000020004" pitchFamily="34" charset="-127"/>
              </a:rPr>
              <a:t>at most </a:t>
            </a:r>
            <a:r>
              <a:rPr lang="en-US" altLang="ko-KR" b="1" i="1" dirty="0" err="1">
                <a:ea typeface="굴림" panose="020B0503020000020004" pitchFamily="34" charset="-127"/>
              </a:rPr>
              <a:t>logn</a:t>
            </a:r>
            <a:r>
              <a:rPr lang="en-US" altLang="ko-KR" dirty="0">
                <a:ea typeface="굴림" panose="020B0503020000020004" pitchFamily="34" charset="-127"/>
              </a:rPr>
              <a:t> time complexity.  </a:t>
            </a:r>
          </a:p>
          <a:p>
            <a:pPr lvl="1"/>
            <a:endParaRPr lang="en-US" altLang="ko-KR" dirty="0">
              <a:ea typeface="굴림" panose="020B0503020000020004" pitchFamily="34" charset="-127"/>
            </a:endParaRPr>
          </a:p>
          <a:p>
            <a:r>
              <a:rPr lang="en-US" altLang="en-US" b="1" dirty="0"/>
              <a:t>Computational Complexity</a:t>
            </a:r>
            <a:r>
              <a:rPr lang="en-US" altLang="en-US" dirty="0"/>
              <a:t>: deals with classifying problems by how hard they are.</a:t>
            </a:r>
          </a:p>
          <a:p>
            <a:endParaRPr lang="en-US" altLang="ko-KR" dirty="0">
              <a:ea typeface="굴림" panose="020B0503020000020004" pitchFamily="34" charset="-127"/>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4AAE95-EC6F-134F-A23E-FF93AA7F6E3A}" type="slidenum">
              <a:rPr lang="en-US" smtClean="0"/>
              <a:pPr/>
              <a:t>90</a:t>
            </a:fld>
            <a:endParaRPr lang="en-US"/>
          </a:p>
        </p:txBody>
      </p:sp>
      <p:sp>
        <p:nvSpPr>
          <p:cNvPr id="7" name="Rectangle 6"/>
          <p:cNvSpPr/>
          <p:nvPr/>
        </p:nvSpPr>
        <p:spPr>
          <a:xfrm>
            <a:off x="731592" y="1608372"/>
            <a:ext cx="6801862" cy="4062651"/>
          </a:xfrm>
          <a:prstGeom prst="rect">
            <a:avLst/>
          </a:prstGeom>
        </p:spPr>
        <p:txBody>
          <a:bodyPr wrap="none">
            <a:spAutoFit/>
          </a:bodyPr>
          <a:lstStyle/>
          <a:p>
            <a:r>
              <a:rPr lang="en-US" sz="2100" b="1" dirty="0"/>
              <a:t>Dynamic programming</a:t>
            </a:r>
          </a:p>
          <a:p>
            <a:endParaRPr lang="en-US" sz="2100" b="1" dirty="0"/>
          </a:p>
          <a:p>
            <a:r>
              <a:rPr lang="en-US" sz="1800" dirty="0"/>
              <a:t>- Main approach: recursive, holds answers to a sub problem in a </a:t>
            </a:r>
          </a:p>
          <a:p>
            <a:r>
              <a:rPr lang="en-US" sz="1800" dirty="0"/>
              <a:t>table, can be used without </a:t>
            </a:r>
            <a:r>
              <a:rPr lang="en-US" sz="1800" dirty="0" err="1"/>
              <a:t>recomputing</a:t>
            </a:r>
            <a:r>
              <a:rPr lang="en-US" sz="1800" dirty="0"/>
              <a:t>.</a:t>
            </a:r>
          </a:p>
          <a:p>
            <a:endParaRPr lang="en-US" sz="1800" dirty="0"/>
          </a:p>
          <a:p>
            <a:pPr marL="257175" indent="-257175">
              <a:buFontTx/>
              <a:buChar char="-"/>
            </a:pPr>
            <a:r>
              <a:rPr lang="en-US" sz="1800" dirty="0"/>
              <a:t>Can be formulated both via recursion and saving results in a </a:t>
            </a:r>
          </a:p>
          <a:p>
            <a:r>
              <a:rPr lang="en-US" sz="1800" dirty="0"/>
              <a:t>table (</a:t>
            </a:r>
            <a:r>
              <a:rPr lang="en-US" sz="1800" i="1" dirty="0" err="1"/>
              <a:t>memoization</a:t>
            </a:r>
            <a:r>
              <a:rPr lang="en-US" sz="1800" dirty="0"/>
              <a:t>). Typically, we first formulate the recursive </a:t>
            </a:r>
          </a:p>
          <a:p>
            <a:r>
              <a:rPr lang="en-US" sz="1800" dirty="0"/>
              <a:t>solution and then turn it into recursion plus dynamic </a:t>
            </a:r>
          </a:p>
          <a:p>
            <a:r>
              <a:rPr lang="en-US" sz="1800" dirty="0"/>
              <a:t>programming via </a:t>
            </a:r>
            <a:r>
              <a:rPr lang="en-US" sz="1800" i="1" dirty="0" err="1"/>
              <a:t>memoization</a:t>
            </a:r>
            <a:r>
              <a:rPr lang="en-US" sz="1800" dirty="0"/>
              <a:t> or bottom-up.</a:t>
            </a:r>
          </a:p>
          <a:p>
            <a:endParaRPr lang="en-US" sz="1800" dirty="0"/>
          </a:p>
          <a:p>
            <a:r>
              <a:rPr lang="en-US" sz="1800" dirty="0"/>
              <a:t>-”</a:t>
            </a:r>
            <a:r>
              <a:rPr lang="en-US" sz="1800" i="1" dirty="0"/>
              <a:t>programming</a:t>
            </a:r>
            <a:r>
              <a:rPr lang="en-US" sz="1800" dirty="0"/>
              <a:t>” as in tabular not programming code</a:t>
            </a:r>
          </a:p>
          <a:p>
            <a:endParaRPr lang="en-US" sz="1800" dirty="0"/>
          </a:p>
          <a:p>
            <a:endParaRPr lang="en-US" sz="1800" dirty="0"/>
          </a:p>
          <a:p>
            <a:r>
              <a:rPr lang="en-US" sz="1800" dirty="0"/>
              <a:t> </a:t>
            </a:r>
          </a:p>
        </p:txBody>
      </p:sp>
    </p:spTree>
    <p:extLst>
      <p:ext uri="{BB962C8B-B14F-4D97-AF65-F5344CB8AC3E}">
        <p14:creationId xmlns:p14="http://schemas.microsoft.com/office/powerpoint/2010/main" val="374907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1cebd4843c_1_7"/>
          <p:cNvSpPr txBox="1">
            <a:spLocks noGrp="1"/>
          </p:cNvSpPr>
          <p:nvPr>
            <p:ph type="title"/>
          </p:nvPr>
        </p:nvSpPr>
        <p:spPr>
          <a:xfrm>
            <a:off x="628650" y="997894"/>
            <a:ext cx="7886700" cy="920025"/>
          </a:xfrm>
          <a:prstGeom prst="rect">
            <a:avLst/>
          </a:prstGeom>
        </p:spPr>
        <p:txBody>
          <a:bodyPr spcFirstLastPara="1" wrap="square" lIns="68569" tIns="34275" rIns="68569" bIns="34275" anchor="ctr" anchorCtr="0">
            <a:normAutofit/>
          </a:bodyPr>
          <a:lstStyle/>
          <a:p>
            <a:r>
              <a:rPr lang="en-US" b="1"/>
              <a:t>Applications-Real life scenarios</a:t>
            </a:r>
            <a:endParaRPr b="1"/>
          </a:p>
        </p:txBody>
      </p:sp>
      <p:sp>
        <p:nvSpPr>
          <p:cNvPr id="224" name="Google Shape;224;g11cebd4843c_1_7"/>
          <p:cNvSpPr txBox="1">
            <a:spLocks noGrp="1"/>
          </p:cNvSpPr>
          <p:nvPr>
            <p:ph type="body" idx="1"/>
          </p:nvPr>
        </p:nvSpPr>
        <p:spPr>
          <a:xfrm>
            <a:off x="628650" y="2052713"/>
            <a:ext cx="7886700" cy="3437100"/>
          </a:xfrm>
          <a:prstGeom prst="rect">
            <a:avLst/>
          </a:prstGeom>
        </p:spPr>
        <p:txBody>
          <a:bodyPr spcFirstLastPara="1" wrap="square" lIns="68569" tIns="34275" rIns="68569" bIns="34275" anchor="t" anchorCtr="0">
            <a:noAutofit/>
          </a:bodyPr>
          <a:lstStyle/>
          <a:p>
            <a:pPr marL="0" indent="0">
              <a:lnSpc>
                <a:spcPct val="175000"/>
              </a:lnSpc>
              <a:spcBef>
                <a:spcPts val="2175"/>
              </a:spcBef>
              <a:buClr>
                <a:schemeClr val="dk1"/>
              </a:buClr>
              <a:buSzPts val="1100"/>
            </a:pPr>
            <a:r>
              <a:rPr lang="en-US">
                <a:highlight>
                  <a:srgbClr val="FAFBFC"/>
                </a:highlight>
              </a:rPr>
              <a:t>The various applications of Dynamic Programming are :</a:t>
            </a:r>
            <a:endParaRPr>
              <a:highlight>
                <a:srgbClr val="FAFBFC"/>
              </a:highlight>
            </a:endParaRPr>
          </a:p>
          <a:p>
            <a:pPr marL="342900" indent="-285750">
              <a:lnSpc>
                <a:spcPct val="175000"/>
              </a:lnSpc>
              <a:spcBef>
                <a:spcPts val="900"/>
              </a:spcBef>
              <a:buClr>
                <a:schemeClr val="dk1"/>
              </a:buClr>
              <a:buSzPts val="2400"/>
              <a:buFont typeface="Times New Roman"/>
              <a:buAutoNum type="arabicPeriod"/>
            </a:pPr>
            <a:r>
              <a:rPr lang="en-US">
                <a:highlight>
                  <a:srgbClr val="FAFBFC"/>
                </a:highlight>
              </a:rPr>
              <a:t>Longest Common Subsequence</a:t>
            </a:r>
            <a:endParaRPr>
              <a:highlight>
                <a:srgbClr val="FAFBFC"/>
              </a:highlight>
            </a:endParaRPr>
          </a:p>
          <a:p>
            <a:pPr marL="342900" indent="-285750">
              <a:lnSpc>
                <a:spcPct val="175000"/>
              </a:lnSpc>
              <a:buClr>
                <a:schemeClr val="dk1"/>
              </a:buClr>
              <a:buSzPts val="2400"/>
              <a:buFont typeface="Times New Roman"/>
              <a:buAutoNum type="arabicPeriod"/>
            </a:pPr>
            <a:r>
              <a:rPr lang="en-US">
                <a:highlight>
                  <a:srgbClr val="FAFBFC"/>
                </a:highlight>
              </a:rPr>
              <a:t>Finding Shortest Path</a:t>
            </a:r>
            <a:endParaRPr>
              <a:highlight>
                <a:srgbClr val="FAFBFC"/>
              </a:highlight>
            </a:endParaRPr>
          </a:p>
          <a:p>
            <a:pPr marL="342900" indent="-285750">
              <a:lnSpc>
                <a:spcPct val="175000"/>
              </a:lnSpc>
              <a:buClr>
                <a:schemeClr val="dk1"/>
              </a:buClr>
              <a:buSzPts val="2400"/>
              <a:buFont typeface="Times New Roman"/>
              <a:buAutoNum type="arabicPeriod"/>
            </a:pPr>
            <a:r>
              <a:rPr lang="en-US">
                <a:highlight>
                  <a:srgbClr val="FAFBFC"/>
                </a:highlight>
              </a:rPr>
              <a:t>Finding Maximum Profit with other Fixed Constraints</a:t>
            </a:r>
            <a:endParaRPr>
              <a:highlight>
                <a:srgbClr val="FAFBFC"/>
              </a:highlight>
            </a:endParaRPr>
          </a:p>
          <a:p>
            <a:pPr marL="342900" indent="-285750">
              <a:lnSpc>
                <a:spcPct val="175000"/>
              </a:lnSpc>
              <a:buClr>
                <a:schemeClr val="dk1"/>
              </a:buClr>
              <a:buSzPts val="2400"/>
              <a:buFont typeface="Times New Roman"/>
              <a:buAutoNum type="arabicPeriod"/>
            </a:pPr>
            <a:r>
              <a:rPr lang="en-US">
                <a:highlight>
                  <a:srgbClr val="FAFBFC"/>
                </a:highlight>
              </a:rPr>
              <a:t>Job Scheduling in Processor</a:t>
            </a:r>
            <a:endParaRPr>
              <a:highlight>
                <a:srgbClr val="FAFBFC"/>
              </a:highlight>
            </a:endParaRPr>
          </a:p>
          <a:p>
            <a:pPr marL="342900" indent="-285750">
              <a:lnSpc>
                <a:spcPct val="175000"/>
              </a:lnSpc>
              <a:buClr>
                <a:schemeClr val="dk1"/>
              </a:buClr>
              <a:buSzPts val="2400"/>
              <a:buFont typeface="Times New Roman"/>
              <a:buAutoNum type="arabicPeriod"/>
            </a:pPr>
            <a:r>
              <a:rPr lang="en-US">
                <a:highlight>
                  <a:srgbClr val="FAFBFC"/>
                </a:highlight>
              </a:rPr>
              <a:t>BioInformatics</a:t>
            </a:r>
            <a:endParaRPr>
              <a:highlight>
                <a:srgbClr val="FAFBFC"/>
              </a:highlight>
            </a:endParaRPr>
          </a:p>
          <a:p>
            <a:pPr marL="342900" indent="-285750">
              <a:lnSpc>
                <a:spcPct val="175000"/>
              </a:lnSpc>
              <a:buClr>
                <a:schemeClr val="dk1"/>
              </a:buClr>
              <a:buSzPts val="2400"/>
              <a:buFont typeface="Times New Roman"/>
              <a:buAutoNum type="arabicPeriod"/>
            </a:pPr>
            <a:r>
              <a:rPr lang="en-US">
                <a:highlight>
                  <a:srgbClr val="FAFBFC"/>
                </a:highlight>
              </a:rPr>
              <a:t>Optimal search solutions</a:t>
            </a:r>
            <a:endParaRPr>
              <a:highlight>
                <a:srgbClr val="FAFBFC"/>
              </a:highlight>
            </a:endParaRPr>
          </a:p>
          <a:p>
            <a:pPr marL="0" indent="0">
              <a:spcBef>
                <a:spcPts val="900"/>
              </a:spcBef>
            </a:pPr>
            <a:endParaRPr/>
          </a:p>
        </p:txBody>
      </p:sp>
      <p:sp>
        <p:nvSpPr>
          <p:cNvPr id="225" name="Google Shape;225;g11cebd4843c_1_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algn="r">
              <a:buSzPts val="1200"/>
            </a:pPr>
            <a:fld id="{00000000-1234-1234-1234-123412341234}" type="slidenum">
              <a:rPr lang="en-US" smtClean="0"/>
              <a:pPr algn="r">
                <a:buSzPts val="1200"/>
              </a:pPr>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11cebc83d33_0_0"/>
          <p:cNvSpPr txBox="1">
            <a:spLocks noGrp="1"/>
          </p:cNvSpPr>
          <p:nvPr>
            <p:ph type="title"/>
          </p:nvPr>
        </p:nvSpPr>
        <p:spPr>
          <a:xfrm>
            <a:off x="628650" y="1131094"/>
            <a:ext cx="7886700" cy="994275"/>
          </a:xfrm>
          <a:prstGeom prst="rect">
            <a:avLst/>
          </a:prstGeom>
        </p:spPr>
        <p:txBody>
          <a:bodyPr spcFirstLastPara="1" wrap="square" lIns="68569" tIns="34275" rIns="68569" bIns="34275" anchor="ctr" anchorCtr="0">
            <a:normAutofit/>
          </a:bodyPr>
          <a:lstStyle/>
          <a:p>
            <a:r>
              <a:rPr lang="en-US" b="1" dirty="0"/>
              <a:t>Questions</a:t>
            </a:r>
            <a:endParaRPr b="1" dirty="0"/>
          </a:p>
        </p:txBody>
      </p:sp>
      <p:sp>
        <p:nvSpPr>
          <p:cNvPr id="276" name="Google Shape;276;g11cebc83d33_0_0"/>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spcBef>
                <a:spcPts val="750"/>
              </a:spcBef>
            </a:pPr>
            <a:r>
              <a:rPr lang="en-US"/>
              <a:t>Q1. How does the dynamic programming method improves the recursive solution for Fibonacci Numbers?</a:t>
            </a:r>
            <a:endParaRPr/>
          </a:p>
          <a:p>
            <a:pPr marL="0" indent="0">
              <a:spcBef>
                <a:spcPts val="750"/>
              </a:spcBef>
            </a:pPr>
            <a:endParaRPr/>
          </a:p>
          <a:p>
            <a:pPr marL="0" indent="0">
              <a:spcBef>
                <a:spcPts val="750"/>
              </a:spcBef>
            </a:pPr>
            <a:r>
              <a:rPr lang="en-US"/>
              <a:t>Q2. How does the dynamic programming help in the field of bioinformatics?</a:t>
            </a:r>
            <a:endParaRPr/>
          </a:p>
        </p:txBody>
      </p:sp>
      <p:sp>
        <p:nvSpPr>
          <p:cNvPr id="277" name="Google Shape;277;g11cebc83d33_0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algn="r">
              <a:buSzPts val="1200"/>
            </a:pPr>
            <a:fld id="{00000000-1234-1234-1234-123412341234}" type="slidenum">
              <a:rPr lang="en-US" smtClean="0"/>
              <a:pPr algn="r">
                <a:buSzPts val="1200"/>
              </a:pPr>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11cebc83d33_0_7"/>
          <p:cNvSpPr txBox="1">
            <a:spLocks noGrp="1"/>
          </p:cNvSpPr>
          <p:nvPr>
            <p:ph type="title"/>
          </p:nvPr>
        </p:nvSpPr>
        <p:spPr>
          <a:xfrm>
            <a:off x="628650" y="1131094"/>
            <a:ext cx="7886700" cy="994275"/>
          </a:xfrm>
          <a:prstGeom prst="rect">
            <a:avLst/>
          </a:prstGeom>
        </p:spPr>
        <p:txBody>
          <a:bodyPr spcFirstLastPara="1" wrap="square" lIns="68569" tIns="34275" rIns="68569" bIns="34275" anchor="ctr" anchorCtr="0">
            <a:normAutofit/>
          </a:bodyPr>
          <a:lstStyle/>
          <a:p>
            <a:r>
              <a:rPr lang="en-US" b="1" dirty="0"/>
              <a:t>Solutions-</a:t>
            </a:r>
            <a:endParaRPr b="1" dirty="0"/>
          </a:p>
        </p:txBody>
      </p:sp>
      <p:sp>
        <p:nvSpPr>
          <p:cNvPr id="284" name="Google Shape;284;g11cebc83d33_0_7"/>
          <p:cNvSpPr txBox="1">
            <a:spLocks noGrp="1"/>
          </p:cNvSpPr>
          <p:nvPr>
            <p:ph type="body" idx="1"/>
          </p:nvPr>
        </p:nvSpPr>
        <p:spPr>
          <a:xfrm>
            <a:off x="628650" y="2226469"/>
            <a:ext cx="7886700" cy="3263400"/>
          </a:xfrm>
          <a:prstGeom prst="rect">
            <a:avLst/>
          </a:prstGeom>
        </p:spPr>
        <p:txBody>
          <a:bodyPr spcFirstLastPara="1" wrap="square" lIns="68569" tIns="34275" rIns="68569" bIns="34275" anchor="t" anchorCtr="0">
            <a:normAutofit/>
          </a:bodyPr>
          <a:lstStyle/>
          <a:p>
            <a:pPr marL="0" indent="0" algn="just">
              <a:spcBef>
                <a:spcPts val="750"/>
              </a:spcBef>
            </a:pPr>
            <a:r>
              <a:rPr lang="en-US" b="1"/>
              <a:t>Answer 1</a:t>
            </a:r>
            <a:r>
              <a:rPr lang="en-US"/>
              <a:t>: Dynamic programming reduces the time complexity of Fibonacci from exponential [O(n^2)] to polynomial [O(n)].</a:t>
            </a:r>
            <a:endParaRPr/>
          </a:p>
          <a:p>
            <a:pPr marL="0" indent="0" algn="just">
              <a:spcBef>
                <a:spcPts val="750"/>
              </a:spcBef>
            </a:pPr>
            <a:endParaRPr/>
          </a:p>
          <a:p>
            <a:pPr marL="0" indent="0" algn="just">
              <a:spcBef>
                <a:spcPts val="750"/>
              </a:spcBef>
            </a:pPr>
            <a:r>
              <a:rPr lang="en-US" b="1"/>
              <a:t>Answer 2</a:t>
            </a:r>
            <a:r>
              <a:rPr lang="en-US"/>
              <a:t>: </a:t>
            </a:r>
            <a:r>
              <a:rPr lang="en-US">
                <a:highlight>
                  <a:srgbClr val="FFFFFF"/>
                </a:highlight>
              </a:rPr>
              <a:t>Dynamic programming (DP) is a most fundamental programming technique in bioinformatics. Sequence comparison, gene recognition, RNA structure prediction and hundreds of other problems are solved by ever new variants of DP.</a:t>
            </a:r>
            <a:endParaRPr/>
          </a:p>
        </p:txBody>
      </p:sp>
      <p:sp>
        <p:nvSpPr>
          <p:cNvPr id="285" name="Google Shape;285;g11cebc83d33_0_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algn="r">
              <a:buSzPts val="1200"/>
            </a:pPr>
            <a:fld id="{00000000-1234-1234-1234-123412341234}" type="slidenum">
              <a:rPr lang="en-US" smtClean="0"/>
              <a:pPr algn="r">
                <a:buSzPts val="1200"/>
              </a:pPr>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B85709C-A6F3-4E6E-8FAB-09C35787E774}"/>
              </a:ext>
            </a:extLst>
          </p:cNvPr>
          <p:cNvSpPr>
            <a:spLocks noGrp="1"/>
          </p:cNvSpPr>
          <p:nvPr>
            <p:ph type="subTitle" idx="1"/>
          </p:nvPr>
        </p:nvSpPr>
        <p:spPr>
          <a:xfrm>
            <a:off x="457200" y="2743200"/>
            <a:ext cx="8229240" cy="457200"/>
          </a:xfrm>
        </p:spPr>
        <p:txBody>
          <a:bodyPr/>
          <a:lstStyle/>
          <a:p>
            <a:pPr algn="ctr"/>
            <a:r>
              <a:rPr lang="en-IN" sz="2200" b="1" dirty="0"/>
              <a:t>Computational Problems</a:t>
            </a:r>
          </a:p>
        </p:txBody>
      </p:sp>
    </p:spTree>
    <p:extLst>
      <p:ext uri="{BB962C8B-B14F-4D97-AF65-F5344CB8AC3E}">
        <p14:creationId xmlns:p14="http://schemas.microsoft.com/office/powerpoint/2010/main" val="5787423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936E69-3067-4101-956F-194F58CECBC8}"/>
              </a:ext>
            </a:extLst>
          </p:cNvPr>
          <p:cNvPicPr>
            <a:picLocks noChangeAspect="1"/>
          </p:cNvPicPr>
          <p:nvPr/>
        </p:nvPicPr>
        <p:blipFill>
          <a:blip r:embed="rId2"/>
          <a:stretch>
            <a:fillRect/>
          </a:stretch>
        </p:blipFill>
        <p:spPr>
          <a:xfrm>
            <a:off x="435990" y="1447800"/>
            <a:ext cx="8598692" cy="3505200"/>
          </a:xfrm>
          <a:prstGeom prst="rect">
            <a:avLst/>
          </a:prstGeom>
        </p:spPr>
      </p:pic>
      <p:sp>
        <p:nvSpPr>
          <p:cNvPr id="6" name="TextBox 5">
            <a:extLst>
              <a:ext uri="{FF2B5EF4-FFF2-40B4-BE49-F238E27FC236}">
                <a16:creationId xmlns:a16="http://schemas.microsoft.com/office/drawing/2014/main" id="{3F10BF38-A4CE-43A8-B52C-202FC8A897C7}"/>
              </a:ext>
            </a:extLst>
          </p:cNvPr>
          <p:cNvSpPr txBox="1"/>
          <p:nvPr/>
        </p:nvSpPr>
        <p:spPr>
          <a:xfrm>
            <a:off x="982669" y="609600"/>
            <a:ext cx="4595566" cy="430887"/>
          </a:xfrm>
          <a:prstGeom prst="rect">
            <a:avLst/>
          </a:prstGeom>
          <a:noFill/>
        </p:spPr>
        <p:txBody>
          <a:bodyPr wrap="square">
            <a:spAutoFit/>
          </a:bodyPr>
          <a:lstStyle/>
          <a:p>
            <a:pPr algn="l" fontAlgn="base"/>
            <a:r>
              <a:rPr lang="en-IN" sz="2200" b="1" i="0" dirty="0">
                <a:solidFill>
                  <a:srgbClr val="273239"/>
                </a:solidFill>
                <a:effectLst/>
                <a:latin typeface="Times New Roman" panose="02020603050405020304" pitchFamily="18" charset="0"/>
                <a:cs typeface="Times New Roman" panose="02020603050405020304" pitchFamily="18" charset="0"/>
              </a:rPr>
              <a:t>Fractional Knapsack Problem</a:t>
            </a:r>
          </a:p>
        </p:txBody>
      </p:sp>
      <p:sp>
        <p:nvSpPr>
          <p:cNvPr id="7" name="Rectangle 1">
            <a:extLst>
              <a:ext uri="{FF2B5EF4-FFF2-40B4-BE49-F238E27FC236}">
                <a16:creationId xmlns:a16="http://schemas.microsoft.com/office/drawing/2014/main" id="{50D9983C-0DCF-417A-BA15-28E06CFBC8DF}"/>
              </a:ext>
            </a:extLst>
          </p:cNvPr>
          <p:cNvSpPr>
            <a:spLocks noChangeArrowheads="1"/>
          </p:cNvSpPr>
          <p:nvPr/>
        </p:nvSpPr>
        <p:spPr bwMode="auto">
          <a:xfrm>
            <a:off x="457200" y="5140404"/>
            <a:ext cx="8153400"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IN" sz="1800" b="1" dirty="0">
                <a:latin typeface="Times New Roman" panose="02020603050405020304" pitchFamily="18" charset="0"/>
                <a:cs typeface="Times New Roman" panose="02020603050405020304" pitchFamily="18" charset="0"/>
              </a:rPr>
              <a:t>Naive Approach: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Try all possible subsets with all different fractions.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Time Complexity:</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O(2</a:t>
            </a:r>
            <a:r>
              <a:rPr kumimoji="0" lang="en-US" altLang="en-US" sz="1800" b="0" i="0" u="none" strike="noStrike" cap="none" normalizeH="0" baseline="30000" dirty="0">
                <a:ln>
                  <a:noFill/>
                </a:ln>
                <a:solidFill>
                  <a:srgbClr val="273239"/>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9923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10BF38-A4CE-43A8-B52C-202FC8A897C7}"/>
              </a:ext>
            </a:extLst>
          </p:cNvPr>
          <p:cNvSpPr txBox="1"/>
          <p:nvPr/>
        </p:nvSpPr>
        <p:spPr>
          <a:xfrm>
            <a:off x="990600" y="609600"/>
            <a:ext cx="7696200" cy="769441"/>
          </a:xfrm>
          <a:prstGeom prst="rect">
            <a:avLst/>
          </a:prstGeom>
          <a:noFill/>
        </p:spPr>
        <p:txBody>
          <a:bodyPr wrap="square">
            <a:spAutoFit/>
          </a:bodyPr>
          <a:lstStyle/>
          <a:p>
            <a:pPr fontAlgn="base"/>
            <a:r>
              <a:rPr lang="en-IN" sz="2200" b="1" i="0" dirty="0">
                <a:solidFill>
                  <a:srgbClr val="273239"/>
                </a:solidFill>
                <a:effectLst/>
                <a:latin typeface="Times New Roman" panose="02020603050405020304" pitchFamily="18" charset="0"/>
                <a:cs typeface="Times New Roman" panose="02020603050405020304" pitchFamily="18" charset="0"/>
              </a:rPr>
              <a:t>Fractional Knapsack Problem using </a:t>
            </a:r>
            <a:r>
              <a:rPr lang="en-IN" sz="2200" b="1" dirty="0">
                <a:solidFill>
                  <a:srgbClr val="273239"/>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Greedy algorithm</a:t>
            </a:r>
            <a:endParaRPr lang="en-IN" sz="2200" b="1" dirty="0">
              <a:solidFill>
                <a:srgbClr val="273239"/>
              </a:solidFill>
              <a:latin typeface="Times New Roman" panose="02020603050405020304" pitchFamily="18" charset="0"/>
              <a:cs typeface="Times New Roman" panose="02020603050405020304" pitchFamily="18" charset="0"/>
            </a:endParaRPr>
          </a:p>
          <a:p>
            <a:pPr algn="l" fontAlgn="base"/>
            <a:r>
              <a:rPr lang="en-IN" sz="2200" b="1" i="0" dirty="0">
                <a:solidFill>
                  <a:srgbClr val="273239"/>
                </a:solidFill>
                <a:effectLst/>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C1FC27B0-3A6A-4CBA-A192-81326E52B0E1}"/>
              </a:ext>
            </a:extLst>
          </p:cNvPr>
          <p:cNvPicPr>
            <a:picLocks noChangeAspect="1"/>
          </p:cNvPicPr>
          <p:nvPr/>
        </p:nvPicPr>
        <p:blipFill>
          <a:blip r:embed="rId3"/>
          <a:stretch>
            <a:fillRect/>
          </a:stretch>
        </p:blipFill>
        <p:spPr>
          <a:xfrm>
            <a:off x="152400" y="1524000"/>
            <a:ext cx="8918346" cy="2667000"/>
          </a:xfrm>
          <a:prstGeom prst="rect">
            <a:avLst/>
          </a:prstGeom>
        </p:spPr>
      </p:pic>
    </p:spTree>
    <p:extLst>
      <p:ext uri="{BB962C8B-B14F-4D97-AF65-F5344CB8AC3E}">
        <p14:creationId xmlns:p14="http://schemas.microsoft.com/office/powerpoint/2010/main" val="9073420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10BF38-A4CE-43A8-B52C-202FC8A897C7}"/>
              </a:ext>
            </a:extLst>
          </p:cNvPr>
          <p:cNvSpPr txBox="1"/>
          <p:nvPr/>
        </p:nvSpPr>
        <p:spPr>
          <a:xfrm>
            <a:off x="982669" y="609600"/>
            <a:ext cx="4595566" cy="430887"/>
          </a:xfrm>
          <a:prstGeom prst="rect">
            <a:avLst/>
          </a:prstGeom>
          <a:noFill/>
        </p:spPr>
        <p:txBody>
          <a:bodyPr wrap="square">
            <a:spAutoFit/>
          </a:bodyPr>
          <a:lstStyle/>
          <a:p>
            <a:pPr algn="l" fontAlgn="base"/>
            <a:r>
              <a:rPr lang="en-IN" sz="2200" b="1" i="0" dirty="0">
                <a:solidFill>
                  <a:srgbClr val="273239"/>
                </a:solidFill>
                <a:effectLst/>
                <a:latin typeface="Times New Roman" panose="02020603050405020304" pitchFamily="18" charset="0"/>
                <a:cs typeface="Times New Roman" panose="02020603050405020304" pitchFamily="18" charset="0"/>
              </a:rPr>
              <a:t>Fractional Knapsack Problem</a:t>
            </a:r>
          </a:p>
        </p:txBody>
      </p:sp>
      <p:pic>
        <p:nvPicPr>
          <p:cNvPr id="3" name="Picture 2">
            <a:extLst>
              <a:ext uri="{FF2B5EF4-FFF2-40B4-BE49-F238E27FC236}">
                <a16:creationId xmlns:a16="http://schemas.microsoft.com/office/drawing/2014/main" id="{D0EF9580-5235-470A-ABFF-6C64097A0826}"/>
              </a:ext>
            </a:extLst>
          </p:cNvPr>
          <p:cNvPicPr>
            <a:picLocks noChangeAspect="1"/>
          </p:cNvPicPr>
          <p:nvPr/>
        </p:nvPicPr>
        <p:blipFill>
          <a:blip r:embed="rId2"/>
          <a:stretch>
            <a:fillRect/>
          </a:stretch>
        </p:blipFill>
        <p:spPr>
          <a:xfrm>
            <a:off x="178515" y="1447800"/>
            <a:ext cx="8786970" cy="3124200"/>
          </a:xfrm>
          <a:prstGeom prst="rect">
            <a:avLst/>
          </a:prstGeom>
        </p:spPr>
      </p:pic>
    </p:spTree>
    <p:extLst>
      <p:ext uri="{BB962C8B-B14F-4D97-AF65-F5344CB8AC3E}">
        <p14:creationId xmlns:p14="http://schemas.microsoft.com/office/powerpoint/2010/main" val="39237673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10BF38-A4CE-43A8-B52C-202FC8A897C7}"/>
              </a:ext>
            </a:extLst>
          </p:cNvPr>
          <p:cNvSpPr txBox="1"/>
          <p:nvPr/>
        </p:nvSpPr>
        <p:spPr>
          <a:xfrm>
            <a:off x="982669" y="609600"/>
            <a:ext cx="4595566" cy="430887"/>
          </a:xfrm>
          <a:prstGeom prst="rect">
            <a:avLst/>
          </a:prstGeom>
          <a:noFill/>
        </p:spPr>
        <p:txBody>
          <a:bodyPr wrap="square">
            <a:spAutoFit/>
          </a:bodyPr>
          <a:lstStyle/>
          <a:p>
            <a:pPr algn="l" fontAlgn="base"/>
            <a:r>
              <a:rPr lang="en-IN" sz="2200" b="1" i="0" dirty="0">
                <a:solidFill>
                  <a:srgbClr val="273239"/>
                </a:solidFill>
                <a:effectLst/>
                <a:latin typeface="Times New Roman" panose="02020603050405020304" pitchFamily="18" charset="0"/>
                <a:cs typeface="Times New Roman" panose="02020603050405020304" pitchFamily="18" charset="0"/>
              </a:rPr>
              <a:t>Fractional Knapsack Problem</a:t>
            </a:r>
          </a:p>
        </p:txBody>
      </p:sp>
      <p:pic>
        <p:nvPicPr>
          <p:cNvPr id="3" name="Picture 2">
            <a:extLst>
              <a:ext uri="{FF2B5EF4-FFF2-40B4-BE49-F238E27FC236}">
                <a16:creationId xmlns:a16="http://schemas.microsoft.com/office/drawing/2014/main" id="{49E6E4D1-CACD-44D2-8FAC-8C491D4BA56F}"/>
              </a:ext>
            </a:extLst>
          </p:cNvPr>
          <p:cNvPicPr>
            <a:picLocks noChangeAspect="1"/>
          </p:cNvPicPr>
          <p:nvPr/>
        </p:nvPicPr>
        <p:blipFill>
          <a:blip r:embed="rId2"/>
          <a:stretch>
            <a:fillRect/>
          </a:stretch>
        </p:blipFill>
        <p:spPr>
          <a:xfrm>
            <a:off x="304800" y="1371600"/>
            <a:ext cx="8715375" cy="4191000"/>
          </a:xfrm>
          <a:prstGeom prst="rect">
            <a:avLst/>
          </a:prstGeom>
        </p:spPr>
      </p:pic>
      <p:sp>
        <p:nvSpPr>
          <p:cNvPr id="5" name="TextBox 4">
            <a:extLst>
              <a:ext uri="{FF2B5EF4-FFF2-40B4-BE49-F238E27FC236}">
                <a16:creationId xmlns:a16="http://schemas.microsoft.com/office/drawing/2014/main" id="{8A8CBFDB-4369-40FA-9557-F9F4EDA494ED}"/>
              </a:ext>
            </a:extLst>
          </p:cNvPr>
          <p:cNvSpPr txBox="1"/>
          <p:nvPr/>
        </p:nvSpPr>
        <p:spPr>
          <a:xfrm>
            <a:off x="381000" y="5856006"/>
            <a:ext cx="4953000" cy="523220"/>
          </a:xfrm>
          <a:prstGeom prst="rect">
            <a:avLst/>
          </a:prstGeom>
          <a:noFill/>
        </p:spPr>
        <p:txBody>
          <a:bodyPr wrap="square">
            <a:spAutoFit/>
          </a:bodyPr>
          <a:lstStyle/>
          <a:p>
            <a:r>
              <a:rPr lang="pt-BR" b="1" i="0" dirty="0">
                <a:solidFill>
                  <a:srgbClr val="273239"/>
                </a:solidFill>
                <a:effectLst/>
                <a:latin typeface="Nunito" pitchFamily="2" charset="0"/>
              </a:rPr>
              <a:t>Time Complexity:</a:t>
            </a:r>
            <a:r>
              <a:rPr lang="pt-BR" b="0" i="0" dirty="0">
                <a:solidFill>
                  <a:srgbClr val="273239"/>
                </a:solidFill>
                <a:effectLst/>
                <a:latin typeface="Nunito" pitchFamily="2" charset="0"/>
              </a:rPr>
              <a:t> O(N * logN)</a:t>
            </a:r>
            <a:br>
              <a:rPr lang="pt-BR" dirty="0"/>
            </a:br>
            <a:endParaRPr lang="en-IN" dirty="0"/>
          </a:p>
        </p:txBody>
      </p:sp>
    </p:spTree>
    <p:extLst>
      <p:ext uri="{BB962C8B-B14F-4D97-AF65-F5344CB8AC3E}">
        <p14:creationId xmlns:p14="http://schemas.microsoft.com/office/powerpoint/2010/main" val="5641716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219200" y="273600"/>
            <a:ext cx="7467240" cy="1144800"/>
          </a:xfrm>
        </p:spPr>
        <p:txBody>
          <a:bodyPr/>
          <a:lstStyle/>
          <a:p>
            <a:r>
              <a:rPr lang="en-US" b="1" dirty="0"/>
              <a:t>Huffman Code Problem</a:t>
            </a:r>
          </a:p>
        </p:txBody>
      </p:sp>
      <p:sp>
        <p:nvSpPr>
          <p:cNvPr id="13315" name="Rectangle 3"/>
          <p:cNvSpPr>
            <a:spLocks noGrp="1" noChangeArrowheads="1"/>
          </p:cNvSpPr>
          <p:nvPr>
            <p:ph type="body" idx="1"/>
          </p:nvPr>
        </p:nvSpPr>
        <p:spPr/>
        <p:txBody>
          <a:bodyPr/>
          <a:lstStyle/>
          <a:p>
            <a:pPr>
              <a:lnSpc>
                <a:spcPct val="150000"/>
              </a:lnSpc>
            </a:pPr>
            <a:r>
              <a:rPr lang="en-US" dirty="0">
                <a:cs typeface="Times New Roman" pitchFamily="18" charset="0"/>
              </a:rPr>
              <a:t>Huffman’s algorithm achieves data compression by finding the best variable length binary encoding scheme for the symbols that occur in the file to be compressed.</a:t>
            </a:r>
          </a:p>
        </p:txBody>
      </p:sp>
    </p:spTree>
    <p:extLst>
      <p:ext uri="{BB962C8B-B14F-4D97-AF65-F5344CB8AC3E}">
        <p14:creationId xmlns:p14="http://schemas.microsoft.com/office/powerpoint/2010/main" val="20198506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24687</TotalTime>
  <Words>7659</Words>
  <Application>Microsoft Office PowerPoint</Application>
  <PresentationFormat>On-screen Show (4:3)</PresentationFormat>
  <Paragraphs>1112</Paragraphs>
  <Slides>144</Slides>
  <Notes>62</Notes>
  <HiddenSlides>2</HiddenSlides>
  <MMClips>0</MMClips>
  <ScaleCrop>false</ScaleCrop>
  <HeadingPairs>
    <vt:vector size="8" baseType="variant">
      <vt:variant>
        <vt:lpstr>Fonts Used</vt:lpstr>
      </vt:variant>
      <vt:variant>
        <vt:i4>23</vt:i4>
      </vt:variant>
      <vt:variant>
        <vt:lpstr>Theme</vt:lpstr>
      </vt:variant>
      <vt:variant>
        <vt:i4>1</vt:i4>
      </vt:variant>
      <vt:variant>
        <vt:lpstr>Embedded OLE Servers</vt:lpstr>
      </vt:variant>
      <vt:variant>
        <vt:i4>3</vt:i4>
      </vt:variant>
      <vt:variant>
        <vt:lpstr>Slide Titles</vt:lpstr>
      </vt:variant>
      <vt:variant>
        <vt:i4>144</vt:i4>
      </vt:variant>
    </vt:vector>
  </HeadingPairs>
  <TitlesOfParts>
    <vt:vector size="171" baseType="lpstr">
      <vt:lpstr>Arial</vt:lpstr>
      <vt:lpstr>Arial Black</vt:lpstr>
      <vt:lpstr>Bookman Old Style</vt:lpstr>
      <vt:lpstr>Calibri</vt:lpstr>
      <vt:lpstr>Casper</vt:lpstr>
      <vt:lpstr>Comic Sans MS</vt:lpstr>
      <vt:lpstr>erdana</vt:lpstr>
      <vt:lpstr>Garamond</vt:lpstr>
      <vt:lpstr>Helvetica</vt:lpstr>
      <vt:lpstr>inter-bold</vt:lpstr>
      <vt:lpstr>inter-regular</vt:lpstr>
      <vt:lpstr>Marlett</vt:lpstr>
      <vt:lpstr>Monotype Corsiva</vt:lpstr>
      <vt:lpstr>Monotype Sorts</vt:lpstr>
      <vt:lpstr>Noto Sans Symbols</vt:lpstr>
      <vt:lpstr>Nunito</vt:lpstr>
      <vt:lpstr>Raleway ExtraBold</vt:lpstr>
      <vt:lpstr>SymbolMT</vt:lpstr>
      <vt:lpstr>Tahoma</vt:lpstr>
      <vt:lpstr>Times New Roman</vt:lpstr>
      <vt:lpstr>Trebuchet MS</vt:lpstr>
      <vt:lpstr>Wingdings</vt:lpstr>
      <vt:lpstr>Wingdings 3</vt:lpstr>
      <vt:lpstr>Office Theme</vt:lpstr>
      <vt:lpstr>CorelDRAW</vt:lpstr>
      <vt:lpstr>Equation</vt:lpstr>
      <vt:lpstr>Microsoft Equation 3.0</vt:lpstr>
      <vt:lpstr>PowerPoint Presentation</vt:lpstr>
      <vt:lpstr>Contents of the Syllabus  </vt:lpstr>
      <vt:lpstr>Contents of the Syllabus  </vt:lpstr>
      <vt:lpstr>NP-Completeness</vt:lpstr>
      <vt:lpstr>NPC Problems</vt:lpstr>
      <vt:lpstr> Traveling salesperson problem </vt:lpstr>
      <vt:lpstr>Why should we care?</vt:lpstr>
      <vt:lpstr>Optimization &amp; Decision Problems</vt:lpstr>
      <vt:lpstr>Algorithmic vs Problem Complexity</vt:lpstr>
      <vt:lpstr>Class of “P” Problems</vt:lpstr>
      <vt:lpstr>Complexity Class P</vt:lpstr>
      <vt:lpstr>Tractable/Intractable Problems</vt:lpstr>
      <vt:lpstr>Examples of Intractable Problems</vt:lpstr>
      <vt:lpstr>Intractable Problems</vt:lpstr>
      <vt:lpstr>Nondeterministic and NP Algorithms</vt:lpstr>
      <vt:lpstr>Nondeterministic algorithms</vt:lpstr>
      <vt:lpstr>Class of “NP” Problems</vt:lpstr>
      <vt:lpstr>NP problem</vt:lpstr>
      <vt:lpstr>E.g.: Hamiltonian Cycle</vt:lpstr>
      <vt:lpstr>Is P = NP?</vt:lpstr>
      <vt:lpstr>NP-Completeness (informally)</vt:lpstr>
      <vt:lpstr>Reductions</vt:lpstr>
      <vt:lpstr>Polynomial Reductions</vt:lpstr>
      <vt:lpstr>NP-Completeness (formally)</vt:lpstr>
      <vt:lpstr>Polynomial-Time Reducibility</vt:lpstr>
      <vt:lpstr>NP-Hard and NP-Complete</vt:lpstr>
      <vt:lpstr>NPC and NP-hard</vt:lpstr>
      <vt:lpstr>PowerPoint Presentation</vt:lpstr>
      <vt:lpstr>NP-Hard and NP-Complete</vt:lpstr>
      <vt:lpstr>Implications of Reduction</vt:lpstr>
      <vt:lpstr>Proving Polynomial Time</vt:lpstr>
      <vt:lpstr>Proving NP-Completeness</vt:lpstr>
      <vt:lpstr>Proving NP-Completeness In Practice</vt:lpstr>
      <vt:lpstr>Revisit “Is P = NP?”</vt:lpstr>
      <vt:lpstr>NP-Completeness</vt:lpstr>
      <vt:lpstr>Relationship Between NP and P</vt:lpstr>
      <vt:lpstr>P &amp; NP-Complete Problems</vt:lpstr>
      <vt:lpstr>P &amp; NP-Complete Problems</vt:lpstr>
      <vt:lpstr>Some NP-Complete Problems</vt:lpstr>
      <vt:lpstr>Extent and Impact of NP-Completeness</vt:lpstr>
      <vt:lpstr>More Hard Computational Problems</vt:lpstr>
      <vt:lpstr>PTAS</vt:lpstr>
      <vt:lpstr>Algorithm Design Techniques</vt:lpstr>
      <vt:lpstr>Backtracking</vt:lpstr>
      <vt:lpstr>Backtracking:</vt:lpstr>
      <vt:lpstr>When to use a Backtracking algorithm? </vt:lpstr>
      <vt:lpstr>How does Backtracking work? </vt:lpstr>
      <vt:lpstr>PowerPoint Presentation</vt:lpstr>
      <vt:lpstr>PowerPoint Presentation</vt:lpstr>
      <vt:lpstr>The terms related to the backtracking are:</vt:lpstr>
      <vt:lpstr>Recursive Backtracking:</vt:lpstr>
      <vt:lpstr>Problem :Hamiltonian Circuit Problem:</vt:lpstr>
      <vt:lpstr>Solution:</vt:lpstr>
      <vt:lpstr>PowerPoint Presentation</vt:lpstr>
      <vt:lpstr>PowerPoint Presentation</vt:lpstr>
      <vt:lpstr>PowerPoint Presentation</vt:lpstr>
      <vt:lpstr>PowerPoint Presentation</vt:lpstr>
      <vt:lpstr>Branch-and-Bound</vt:lpstr>
      <vt:lpstr> Divide-and-Conquer </vt:lpstr>
      <vt:lpstr>Divide and Conquer (contd.)</vt:lpstr>
      <vt:lpstr>PowerPoint Presentation</vt:lpstr>
      <vt:lpstr>PowerPoint Presentation</vt:lpstr>
      <vt:lpstr>PowerPoint Presentation</vt:lpstr>
      <vt:lpstr>PowerPoint Presentation</vt:lpstr>
      <vt:lpstr>PowerPoint Presentation</vt:lpstr>
      <vt:lpstr>When to use Divide &amp; Conquer</vt:lpstr>
      <vt:lpstr> Divide-and-Conquer Examples  </vt:lpstr>
      <vt:lpstr> </vt:lpstr>
      <vt:lpstr>Example: Counting Money</vt:lpstr>
      <vt:lpstr>Greedy Algorithm Failure </vt:lpstr>
      <vt:lpstr>APPLICATIONS</vt:lpstr>
      <vt:lpstr>Dynamic Programming</vt:lpstr>
      <vt:lpstr>How does it works?</vt:lpstr>
      <vt:lpstr> </vt:lpstr>
      <vt:lpstr> </vt:lpstr>
      <vt:lpstr> </vt:lpstr>
      <vt:lpstr> </vt:lpstr>
      <vt:lpstr>Dynamic Programming: Computing View</vt:lpstr>
      <vt:lpstr>Dynamic Programming: Computing View</vt:lpstr>
      <vt:lpstr>PowerPoint Presentation</vt:lpstr>
      <vt:lpstr>Dynamic Programming</vt:lpstr>
      <vt:lpstr>PowerPoint Presentation</vt:lpstr>
      <vt:lpstr>Properties of a problem that can be solved with dynamic programming</vt:lpstr>
      <vt:lpstr>PowerPoint Presentation</vt:lpstr>
      <vt:lpstr>PowerPoint Presentation</vt:lpstr>
      <vt:lpstr>PowerPoint Presentation</vt:lpstr>
      <vt:lpstr>PowerPoint Presentation</vt:lpstr>
      <vt:lpstr>PowerPoint Presentation</vt:lpstr>
      <vt:lpstr>Fibonacci Numbers</vt:lpstr>
      <vt:lpstr>PowerPoint Presentation</vt:lpstr>
      <vt:lpstr>Applications-Real life scenarios</vt:lpstr>
      <vt:lpstr>Questions</vt:lpstr>
      <vt:lpstr>Solutions-</vt:lpstr>
      <vt:lpstr>PowerPoint Presentation</vt:lpstr>
      <vt:lpstr>PowerPoint Presentation</vt:lpstr>
      <vt:lpstr>PowerPoint Presentation</vt:lpstr>
      <vt:lpstr>PowerPoint Presentation</vt:lpstr>
      <vt:lpstr>PowerPoint Presentation</vt:lpstr>
      <vt:lpstr>Huffman Code Problem</vt:lpstr>
      <vt:lpstr>Huffman Code Problem</vt:lpstr>
      <vt:lpstr>Overview</vt:lpstr>
      <vt:lpstr>Example</vt:lpstr>
      <vt:lpstr>Huffman Code Problem</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Problem1:SUDOKU</vt:lpstr>
      <vt:lpstr>Solving Sudoku – Brute Force</vt:lpstr>
      <vt:lpstr>Solving Sudoku:</vt:lpstr>
      <vt:lpstr>PowerPoint Presentation</vt:lpstr>
      <vt:lpstr>Sudoku – A Dead End</vt:lpstr>
      <vt:lpstr>Backing Up:</vt:lpstr>
      <vt:lpstr>PowerPoint Presentation</vt:lpstr>
      <vt:lpstr>PowerPoint Presentation</vt:lpstr>
      <vt:lpstr>PowerPoint Presentation</vt:lpstr>
      <vt:lpstr>Example of Large-Integer Multiplication </vt:lpstr>
      <vt:lpstr>Travelling Salesman Problem</vt:lpstr>
      <vt:lpstr>Coin set Problem</vt:lpstr>
      <vt:lpstr>A solution</vt:lpstr>
      <vt:lpstr>A dynamic programming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Jaspreet  Singh</dc:creator>
  <cp:lastModifiedBy>RANJIT SINGH</cp:lastModifiedBy>
  <cp:revision>87</cp:revision>
  <dcterms:created xsi:type="dcterms:W3CDTF">2015-02-03T14:31:06Z</dcterms:created>
  <dcterms:modified xsi:type="dcterms:W3CDTF">2023-11-20T11:05:02Z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24</vt:i4>
  </property>
  <property fmtid="{D5CDD505-2E9C-101B-9397-08002B2CF9AE}" pid="3" name="PresentationFormat">
    <vt:lpwstr>On-screen Show (4:3)</vt:lpwstr>
  </property>
  <property fmtid="{D5CDD505-2E9C-101B-9397-08002B2CF9AE}" pid="4" name="Slides">
    <vt:i4>28</vt:i4>
  </property>
</Properties>
</file>