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83"/>
  </p:notesMasterIdLst>
  <p:sldIdLst>
    <p:sldId id="772" r:id="rId2"/>
    <p:sldId id="339" r:id="rId3"/>
    <p:sldId id="340" r:id="rId4"/>
    <p:sldId id="277" r:id="rId5"/>
    <p:sldId id="278" r:id="rId6"/>
    <p:sldId id="279" r:id="rId7"/>
    <p:sldId id="280" r:id="rId8"/>
    <p:sldId id="798" r:id="rId9"/>
    <p:sldId id="799" r:id="rId10"/>
    <p:sldId id="800" r:id="rId11"/>
    <p:sldId id="801" r:id="rId12"/>
    <p:sldId id="802" r:id="rId13"/>
    <p:sldId id="803" r:id="rId14"/>
    <p:sldId id="804" r:id="rId15"/>
    <p:sldId id="805" r:id="rId16"/>
    <p:sldId id="817" r:id="rId17"/>
    <p:sldId id="257" r:id="rId18"/>
    <p:sldId id="818" r:id="rId19"/>
    <p:sldId id="819" r:id="rId20"/>
    <p:sldId id="820" r:id="rId21"/>
    <p:sldId id="821" r:id="rId22"/>
    <p:sldId id="822" r:id="rId23"/>
    <p:sldId id="267" r:id="rId24"/>
    <p:sldId id="268" r:id="rId25"/>
    <p:sldId id="270" r:id="rId26"/>
    <p:sldId id="827" r:id="rId27"/>
    <p:sldId id="272" r:id="rId28"/>
    <p:sldId id="828" r:id="rId29"/>
    <p:sldId id="829" r:id="rId30"/>
    <p:sldId id="832" r:id="rId31"/>
    <p:sldId id="833" r:id="rId32"/>
    <p:sldId id="835" r:id="rId33"/>
    <p:sldId id="845" r:id="rId34"/>
    <p:sldId id="296" r:id="rId35"/>
    <p:sldId id="297" r:id="rId36"/>
    <p:sldId id="298" r:id="rId37"/>
    <p:sldId id="299" r:id="rId38"/>
    <p:sldId id="300" r:id="rId39"/>
    <p:sldId id="301" r:id="rId40"/>
    <p:sldId id="302" r:id="rId41"/>
    <p:sldId id="303" r:id="rId42"/>
    <p:sldId id="304" r:id="rId43"/>
    <p:sldId id="846" r:id="rId44"/>
    <p:sldId id="847" r:id="rId45"/>
    <p:sldId id="848" r:id="rId46"/>
    <p:sldId id="849" r:id="rId47"/>
    <p:sldId id="850" r:id="rId48"/>
    <p:sldId id="851" r:id="rId49"/>
    <p:sldId id="852" r:id="rId50"/>
    <p:sldId id="853" r:id="rId51"/>
    <p:sldId id="854" r:id="rId52"/>
    <p:sldId id="855" r:id="rId53"/>
    <p:sldId id="856" r:id="rId54"/>
    <p:sldId id="857" r:id="rId55"/>
    <p:sldId id="317" r:id="rId56"/>
    <p:sldId id="318" r:id="rId57"/>
    <p:sldId id="319" r:id="rId58"/>
    <p:sldId id="320" r:id="rId59"/>
    <p:sldId id="372" r:id="rId60"/>
    <p:sldId id="863" r:id="rId61"/>
    <p:sldId id="864" r:id="rId62"/>
    <p:sldId id="375" r:id="rId63"/>
    <p:sldId id="376" r:id="rId64"/>
    <p:sldId id="334" r:id="rId65"/>
    <p:sldId id="858" r:id="rId66"/>
    <p:sldId id="336" r:id="rId67"/>
    <p:sldId id="337" r:id="rId68"/>
    <p:sldId id="859" r:id="rId69"/>
    <p:sldId id="860" r:id="rId70"/>
    <p:sldId id="861" r:id="rId71"/>
    <p:sldId id="341" r:id="rId72"/>
    <p:sldId id="342" r:id="rId73"/>
    <p:sldId id="343" r:id="rId74"/>
    <p:sldId id="862" r:id="rId75"/>
    <p:sldId id="865" r:id="rId76"/>
    <p:sldId id="866" r:id="rId77"/>
    <p:sldId id="867" r:id="rId78"/>
    <p:sldId id="868" r:id="rId79"/>
    <p:sldId id="869" r:id="rId80"/>
    <p:sldId id="870" r:id="rId81"/>
    <p:sldId id="293" r:id="rId8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ABB1D28-8786-4EFE-A763-B6F6BFA27B17}">
          <p14:sldIdLst>
            <p14:sldId id="772"/>
            <p14:sldId id="339"/>
            <p14:sldId id="340"/>
            <p14:sldId id="277"/>
            <p14:sldId id="278"/>
            <p14:sldId id="279"/>
            <p14:sldId id="280"/>
            <p14:sldId id="798"/>
            <p14:sldId id="799"/>
            <p14:sldId id="800"/>
            <p14:sldId id="801"/>
            <p14:sldId id="802"/>
            <p14:sldId id="803"/>
            <p14:sldId id="804"/>
            <p14:sldId id="805"/>
            <p14:sldId id="817"/>
            <p14:sldId id="257"/>
            <p14:sldId id="818"/>
            <p14:sldId id="819"/>
            <p14:sldId id="820"/>
            <p14:sldId id="821"/>
            <p14:sldId id="822"/>
            <p14:sldId id="267"/>
            <p14:sldId id="268"/>
            <p14:sldId id="270"/>
            <p14:sldId id="827"/>
            <p14:sldId id="272"/>
            <p14:sldId id="828"/>
            <p14:sldId id="829"/>
            <p14:sldId id="832"/>
            <p14:sldId id="833"/>
            <p14:sldId id="835"/>
            <p14:sldId id="845"/>
            <p14:sldId id="296"/>
            <p14:sldId id="297"/>
            <p14:sldId id="298"/>
            <p14:sldId id="299"/>
            <p14:sldId id="300"/>
            <p14:sldId id="301"/>
            <p14:sldId id="302"/>
            <p14:sldId id="303"/>
            <p14:sldId id="304"/>
            <p14:sldId id="846"/>
            <p14:sldId id="847"/>
            <p14:sldId id="848"/>
            <p14:sldId id="849"/>
            <p14:sldId id="850"/>
            <p14:sldId id="851"/>
            <p14:sldId id="852"/>
            <p14:sldId id="853"/>
            <p14:sldId id="854"/>
            <p14:sldId id="855"/>
            <p14:sldId id="856"/>
            <p14:sldId id="857"/>
            <p14:sldId id="317"/>
            <p14:sldId id="318"/>
            <p14:sldId id="319"/>
            <p14:sldId id="320"/>
            <p14:sldId id="372"/>
            <p14:sldId id="863"/>
            <p14:sldId id="864"/>
            <p14:sldId id="375"/>
            <p14:sldId id="376"/>
            <p14:sldId id="334"/>
            <p14:sldId id="858"/>
            <p14:sldId id="336"/>
            <p14:sldId id="337"/>
            <p14:sldId id="859"/>
            <p14:sldId id="860"/>
            <p14:sldId id="861"/>
            <p14:sldId id="341"/>
            <p14:sldId id="342"/>
            <p14:sldId id="343"/>
            <p14:sldId id="862"/>
            <p14:sldId id="865"/>
            <p14:sldId id="866"/>
            <p14:sldId id="867"/>
            <p14:sldId id="868"/>
            <p14:sldId id="869"/>
            <p14:sldId id="870"/>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9" roundtripDataSignature="AMtx7mg+cVuLiVSOD/8K+YFAxcXMOnrQ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42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221"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219" Type="http://customschemas.google.com/relationships/presentationmetadata" Target="metadata"/><Relationship Id="rId3" Type="http://schemas.openxmlformats.org/officeDocument/2006/relationships/slide" Target="slides/slide2.xml"/><Relationship Id="rId22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20" Type="http://schemas.openxmlformats.org/officeDocument/2006/relationships/presProps" Target="presProps.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SzPts val="1400"/>
              <a:buFont typeface="Times New Roman"/>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SzPts val="1400"/>
              <a:buFont typeface="Times New Roman"/>
              <a:buNone/>
            </a:pPr>
            <a:fld id="{00000000-1234-1234-1234-123412341234}" type="slidenum">
              <a:rPr lang="en-IN" sz="1400" b="0" i="0" u="none" strike="noStrike" cap="none">
                <a:latin typeface="Times New Roman"/>
                <a:ea typeface="Times New Roman"/>
                <a:cs typeface="Times New Roman"/>
                <a:sym typeface="Times New Roman"/>
              </a:rPr>
              <a:pPr marL="0" marR="0" lvl="0" indent="0" algn="r" rtl="0">
                <a:spcBef>
                  <a:spcPts val="0"/>
                </a:spcBef>
                <a:spcAft>
                  <a:spcPts val="0"/>
                </a:spcAft>
                <a:buSzPts val="1400"/>
                <a:buFont typeface="Times New Roman"/>
                <a:buNone/>
              </a:p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23</a:t>
            </a:fld>
            <a:endParaRPr sz="1200">
              <a:solidFill>
                <a:schemeClr val="dk1"/>
              </a:solidFill>
              <a:latin typeface="Times New Roman"/>
              <a:ea typeface="Times New Roman"/>
              <a:cs typeface="Times New Roman"/>
              <a:sym typeface="Times New Roman"/>
            </a:endParaRPr>
          </a:p>
        </p:txBody>
      </p:sp>
      <p:sp>
        <p:nvSpPr>
          <p:cNvPr id="154" name="Google Shape;15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24</a:t>
            </a:fld>
            <a:endParaRPr sz="1200">
              <a:solidFill>
                <a:schemeClr val="dk1"/>
              </a:solidFill>
              <a:latin typeface="Times New Roman"/>
              <a:ea typeface="Times New Roman"/>
              <a:cs typeface="Times New Roman"/>
              <a:sym typeface="Times New Roman"/>
            </a:endParaRPr>
          </a:p>
        </p:txBody>
      </p:sp>
      <p:sp>
        <p:nvSpPr>
          <p:cNvPr id="165" name="Google Shape;1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25</a:t>
            </a:fld>
            <a:endParaRPr sz="1200">
              <a:solidFill>
                <a:schemeClr val="dk1"/>
              </a:solidFill>
              <a:latin typeface="Times New Roman"/>
              <a:ea typeface="Times New Roman"/>
              <a:cs typeface="Times New Roman"/>
              <a:sym typeface="Times New Roman"/>
            </a:endParaRPr>
          </a:p>
        </p:txBody>
      </p:sp>
      <p:sp>
        <p:nvSpPr>
          <p:cNvPr id="178" name="Google Shape;17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29</a:t>
            </a:fld>
            <a:endParaRPr sz="1200">
              <a:solidFill>
                <a:schemeClr val="dk1"/>
              </a:solidFill>
              <a:latin typeface="Times New Roman"/>
              <a:ea typeface="Times New Roman"/>
              <a:cs typeface="Times New Roman"/>
              <a:sym typeface="Times New Roman"/>
            </a:endParaRPr>
          </a:p>
        </p:txBody>
      </p:sp>
      <p:sp>
        <p:nvSpPr>
          <p:cNvPr id="229" name="Google Shape;2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165DE24-3DD7-4F9D-8098-5C4791908343}" type="slidenum">
              <a:rPr lang="ar-SA" smtClean="0"/>
              <a:pPr/>
              <a:t>4</a:t>
            </a:fld>
            <a:endParaRPr lang="en-US"/>
          </a:p>
        </p:txBody>
      </p:sp>
      <p:sp>
        <p:nvSpPr>
          <p:cNvPr id="31747" name="Rectangle 2"/>
          <p:cNvSpPr>
            <a:spLocks noGrp="1" noRot="1" noChangeAspect="1" noChangeArrowheads="1" noTextEdit="1"/>
          </p:cNvSpPr>
          <p:nvPr>
            <p:ph type="sldImg"/>
          </p:nvPr>
        </p:nvSpPr>
        <p:spPr>
          <a:xfrm>
            <a:off x="1108075" y="812800"/>
            <a:ext cx="5343525" cy="4008438"/>
          </a:xfrm>
          <a:ln/>
        </p:spPr>
      </p:sp>
      <p:sp>
        <p:nvSpPr>
          <p:cNvPr id="317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278089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8B8AA11-5230-40FE-8AF6-72F225106F1B}" type="slidenum">
              <a:rPr lang="ar-SA" smtClean="0"/>
              <a:pPr/>
              <a:t>5</a:t>
            </a:fld>
            <a:endParaRPr lang="en-US"/>
          </a:p>
        </p:txBody>
      </p:sp>
      <p:sp>
        <p:nvSpPr>
          <p:cNvPr id="32771" name="Rectangle 2"/>
          <p:cNvSpPr>
            <a:spLocks noGrp="1" noRot="1" noChangeAspect="1" noChangeArrowheads="1" noTextEdit="1"/>
          </p:cNvSpPr>
          <p:nvPr>
            <p:ph type="sldImg"/>
          </p:nvPr>
        </p:nvSpPr>
        <p:spPr>
          <a:xfrm>
            <a:off x="1108075" y="812800"/>
            <a:ext cx="5343525" cy="4008438"/>
          </a:xfrm>
          <a:ln/>
        </p:spPr>
      </p:sp>
      <p:sp>
        <p:nvSpPr>
          <p:cNvPr id="3277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14325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CC5A53F-12FA-4D34-AB9D-57469EC00D3D}" type="slidenum">
              <a:rPr lang="ar-SA" smtClean="0"/>
              <a:pPr/>
              <a:t>6</a:t>
            </a:fld>
            <a:endParaRPr lang="en-US"/>
          </a:p>
        </p:txBody>
      </p:sp>
      <p:sp>
        <p:nvSpPr>
          <p:cNvPr id="33795" name="Rectangle 2"/>
          <p:cNvSpPr>
            <a:spLocks noGrp="1" noRot="1" noChangeAspect="1" noChangeArrowheads="1" noTextEdit="1"/>
          </p:cNvSpPr>
          <p:nvPr>
            <p:ph type="sldImg"/>
          </p:nvPr>
        </p:nvSpPr>
        <p:spPr>
          <a:xfrm>
            <a:off x="1108075" y="812800"/>
            <a:ext cx="5343525" cy="4008438"/>
          </a:xfrm>
          <a:ln/>
        </p:spPr>
      </p:sp>
      <p:sp>
        <p:nvSpPr>
          <p:cNvPr id="337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067560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2" name="Google Shape;582;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4" name="Google Shape;974;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756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250B0F3-6661-4DC2-966E-B9069D2C41FC}" type="slidenum">
              <a:rPr lang="ar-SA" smtClean="0"/>
              <a:pPr/>
              <a:t>7</a:t>
            </a:fld>
            <a:endParaRPr lang="en-US"/>
          </a:p>
        </p:txBody>
      </p:sp>
      <p:sp>
        <p:nvSpPr>
          <p:cNvPr id="34819" name="Rectangle 2"/>
          <p:cNvSpPr>
            <a:spLocks noGrp="1" noRot="1" noChangeAspect="1" noChangeArrowheads="1" noTextEdit="1"/>
          </p:cNvSpPr>
          <p:nvPr>
            <p:ph type="sldImg"/>
          </p:nvPr>
        </p:nvSpPr>
        <p:spPr>
          <a:xfrm>
            <a:off x="1108075" y="812800"/>
            <a:ext cx="5343525" cy="4008438"/>
          </a:xfrm>
          <a:ln/>
        </p:spPr>
      </p:sp>
      <p:sp>
        <p:nvSpPr>
          <p:cNvPr id="348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25314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9" name="Google Shape;979;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21617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1644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1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3" name="Google Shape;993;p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727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p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8" name="Google Shape;998;p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56596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4" name="Google Shape;714;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9" name="Google Shape;739;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9" name="Google Shape;749;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4" name="Google Shape;764;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6421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6"/>
        <p:cNvGrpSpPr/>
        <p:nvPr/>
      </p:nvGrpSpPr>
      <p:grpSpPr>
        <a:xfrm>
          <a:off x="0" y="0"/>
          <a:ext cx="0" cy="0"/>
          <a:chOff x="0" y="0"/>
          <a:chExt cx="0" cy="0"/>
        </a:xfrm>
      </p:grpSpPr>
      <p:sp>
        <p:nvSpPr>
          <p:cNvPr id="77" name="Google Shape;77;p4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5"/>
        <p:cNvGrpSpPr/>
        <p:nvPr/>
      </p:nvGrpSpPr>
      <p:grpSpPr>
        <a:xfrm>
          <a:off x="0" y="0"/>
          <a:ext cx="0" cy="0"/>
          <a:chOff x="0" y="0"/>
          <a:chExt cx="0" cy="0"/>
        </a:xfrm>
      </p:grpSpPr>
      <p:sp>
        <p:nvSpPr>
          <p:cNvPr id="86" name="Google Shape;86;p4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7"/>
        <p:cNvGrpSpPr/>
        <p:nvPr/>
      </p:nvGrpSpPr>
      <p:grpSpPr>
        <a:xfrm>
          <a:off x="0" y="0"/>
          <a:ext cx="0" cy="0"/>
          <a:chOff x="0" y="0"/>
          <a:chExt cx="0" cy="0"/>
        </a:xfrm>
      </p:grpSpPr>
      <p:sp>
        <p:nvSpPr>
          <p:cNvPr id="88" name="Google Shape;88;p4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4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4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2"/>
        <p:cNvGrpSpPr/>
        <p:nvPr/>
      </p:nvGrpSpPr>
      <p:grpSpPr>
        <a:xfrm>
          <a:off x="0" y="0"/>
          <a:ext cx="0" cy="0"/>
          <a:chOff x="0" y="0"/>
          <a:chExt cx="0" cy="0"/>
        </a:xfrm>
      </p:grpSpPr>
      <p:sp>
        <p:nvSpPr>
          <p:cNvPr id="93" name="Google Shape;93;p4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4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4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7"/>
        <p:cNvGrpSpPr/>
        <p:nvPr/>
      </p:nvGrpSpPr>
      <p:grpSpPr>
        <a:xfrm>
          <a:off x="0" y="0"/>
          <a:ext cx="0" cy="0"/>
          <a:chOff x="0" y="0"/>
          <a:chExt cx="0" cy="0"/>
        </a:xfrm>
      </p:grpSpPr>
      <p:sp>
        <p:nvSpPr>
          <p:cNvPr id="98" name="Google Shape;98;p4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4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4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2"/>
        <p:cNvGrpSpPr/>
        <p:nvPr/>
      </p:nvGrpSpPr>
      <p:grpSpPr>
        <a:xfrm>
          <a:off x="0" y="0"/>
          <a:ext cx="0" cy="0"/>
          <a:chOff x="0" y="0"/>
          <a:chExt cx="0" cy="0"/>
        </a:xfrm>
      </p:grpSpPr>
      <p:sp>
        <p:nvSpPr>
          <p:cNvPr id="103" name="Google Shape;103;p4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4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6"/>
        <p:cNvGrpSpPr/>
        <p:nvPr/>
      </p:nvGrpSpPr>
      <p:grpSpPr>
        <a:xfrm>
          <a:off x="0" y="0"/>
          <a:ext cx="0" cy="0"/>
          <a:chOff x="0" y="0"/>
          <a:chExt cx="0" cy="0"/>
        </a:xfrm>
      </p:grpSpPr>
      <p:sp>
        <p:nvSpPr>
          <p:cNvPr id="107" name="Google Shape;107;p4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4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4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4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2"/>
        <p:cNvGrpSpPr/>
        <p:nvPr/>
      </p:nvGrpSpPr>
      <p:grpSpPr>
        <a:xfrm>
          <a:off x="0" y="0"/>
          <a:ext cx="0" cy="0"/>
          <a:chOff x="0" y="0"/>
          <a:chExt cx="0" cy="0"/>
        </a:xfrm>
      </p:grpSpPr>
      <p:sp>
        <p:nvSpPr>
          <p:cNvPr id="113" name="Google Shape;113;p5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5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5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5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5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5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r>
              <a:rPr lang="en-US" altLang="en-US"/>
              <a:t>A. Levitin “Introduction to the Design &amp; Analysis of Algorithms,” 3rd ed., Ch. 5 ©2012 Pearson Education, Inc. Upper Saddle River, NJ. All Rights Reserved. </a:t>
            </a:r>
          </a:p>
        </p:txBody>
      </p:sp>
      <p:sp>
        <p:nvSpPr>
          <p:cNvPr id="4" name="Slide Number Placeholder 3"/>
          <p:cNvSpPr>
            <a:spLocks noGrp="1"/>
          </p:cNvSpPr>
          <p:nvPr>
            <p:ph type="sldNum" sz="quarter" idx="12"/>
          </p:nvPr>
        </p:nvSpPr>
        <p:spPr/>
        <p:txBody>
          <a:bodyPr/>
          <a:lstStyle/>
          <a:p>
            <a:fld id="{DE583D77-8B10-4615-AF5A-2A7BFE69FD01}" type="slidenum">
              <a:rPr lang="en-US" altLang="en-US" smtClean="0"/>
              <a:pPr/>
              <a:t>‹#›</a:t>
            </a:fld>
            <a:endParaRPr lang="en-US" altLang="en-US"/>
          </a:p>
        </p:txBody>
      </p:sp>
    </p:spTree>
    <p:extLst>
      <p:ext uri="{BB962C8B-B14F-4D97-AF65-F5344CB8AC3E}">
        <p14:creationId xmlns:p14="http://schemas.microsoft.com/office/powerpoint/2010/main" val="17109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Google Shape;65;p25"/>
          <p:cNvSpPr/>
          <p:nvPr/>
        </p:nvSpPr>
        <p:spPr>
          <a:xfrm>
            <a:off x="0" y="6458040"/>
            <a:ext cx="9143280" cy="3952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000"/>
              <a:buFont typeface="Calibri"/>
              <a:buNone/>
            </a:pPr>
            <a:r>
              <a:rPr lang="en-IN" sz="2000" b="1" i="0" u="none" strike="noStrike" cap="none">
                <a:solidFill>
                  <a:srgbClr val="000000"/>
                </a:solidFill>
                <a:latin typeface="Calibri"/>
                <a:ea typeface="Calibri"/>
                <a:cs typeface="Calibri"/>
                <a:sym typeface="Calibri"/>
              </a:rPr>
              <a:t>University Institute of Engineering (UIE)</a:t>
            </a:r>
            <a:endParaRPr sz="2000" b="0" i="0" u="none" strike="noStrike" cap="none">
              <a:latin typeface="Arial"/>
              <a:ea typeface="Arial"/>
              <a:cs typeface="Arial"/>
              <a:sym typeface="Arial"/>
            </a:endParaRPr>
          </a:p>
        </p:txBody>
      </p:sp>
      <p:sp>
        <p:nvSpPr>
          <p:cNvPr id="66" name="Google Shape;66;p25"/>
          <p:cNvSpPr/>
          <p:nvPr/>
        </p:nvSpPr>
        <p:spPr>
          <a:xfrm>
            <a:off x="0" y="6400800"/>
            <a:ext cx="9143280" cy="360"/>
          </a:xfrm>
          <a:custGeom>
            <a:avLst/>
            <a:gdLst/>
            <a:ahLst/>
            <a:cxnLst/>
            <a:rect l="l" t="t" r="r" b="b"/>
            <a:pathLst>
              <a:path w="21600" h="21600" extrusionOk="0">
                <a:moveTo>
                  <a:pt x="0" y="0"/>
                </a:moveTo>
                <a:lnTo>
                  <a:pt x="21600" y="21600"/>
                </a:lnTo>
              </a:path>
            </a:pathLst>
          </a:custGeom>
          <a:noFill/>
          <a:ln w="88900" cap="flat" cmpd="sng">
            <a:solidFill>
              <a:srgbClr val="C00000"/>
            </a:solidFill>
            <a:prstDash val="solid"/>
            <a:round/>
            <a:headEnd type="none" w="sm" len="sm"/>
            <a:tailEnd type="none" w="sm" len="sm"/>
          </a:ln>
        </p:spPr>
      </p:sp>
      <p:pic>
        <p:nvPicPr>
          <p:cNvPr id="67" name="Google Shape;67;p25" descr="https://encrypted-tbn3.gstatic.com/images?q=tbn:ANd9GcTyg3Gq4WoxkxO75aZWNEjYFvavmMfWdiMvs57jpDF8YRR3yCybqQ">
            <a:hlinkClick r:id="rId11"/>
          </p:cNvPr>
          <p:cNvPicPr preferRelativeResize="0"/>
          <p:nvPr/>
        </p:nvPicPr>
        <p:blipFill rotWithShape="1">
          <a:blip r:embed="rId12">
            <a:alphaModFix/>
          </a:blip>
          <a:srcRect/>
          <a:stretch/>
        </p:blipFill>
        <p:spPr>
          <a:xfrm>
            <a:off x="152280" y="152280"/>
            <a:ext cx="767520" cy="1218600"/>
          </a:xfrm>
          <a:prstGeom prst="rect">
            <a:avLst/>
          </a:prstGeom>
          <a:noFill/>
          <a:ln>
            <a:noFill/>
          </a:ln>
        </p:spPr>
      </p:pic>
      <p:sp>
        <p:nvSpPr>
          <p:cNvPr id="68" name="Google Shape;68;p25"/>
          <p:cNvSpPr/>
          <p:nvPr/>
        </p:nvSpPr>
        <p:spPr>
          <a:xfrm>
            <a:off x="2813040" y="87480"/>
            <a:ext cx="5438160" cy="364680"/>
          </a:xfrm>
          <a:prstGeom prst="rect">
            <a:avLst/>
          </a:prstGeom>
          <a:noFill/>
          <a:ln w="50800" cap="flat" cmpd="sng">
            <a:solidFill>
              <a:srgbClr val="C0000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IN" sz="1800" b="0" i="0" u="none" strike="noStrike" cap="none">
                <a:solidFill>
                  <a:srgbClr val="000000"/>
                </a:solidFill>
                <a:latin typeface="Calibri"/>
                <a:ea typeface="Calibri"/>
                <a:cs typeface="Calibri"/>
                <a:sym typeface="Calibri"/>
              </a:rPr>
              <a:t>Department of Computer Science and Engineering (CSE)</a:t>
            </a:r>
            <a:endParaRPr sz="1800" b="0" i="0" u="none" strike="noStrike" cap="none">
              <a:latin typeface="Arial"/>
              <a:ea typeface="Arial"/>
              <a:cs typeface="Arial"/>
              <a:sym typeface="Arial"/>
            </a:endParaRPr>
          </a:p>
        </p:txBody>
      </p:sp>
      <p:sp>
        <p:nvSpPr>
          <p:cNvPr id="69" name="Google Shape;69;p25"/>
          <p:cNvSpPr/>
          <p:nvPr/>
        </p:nvSpPr>
        <p:spPr>
          <a:xfrm>
            <a:off x="2813040" y="87480"/>
            <a:ext cx="5438160" cy="364680"/>
          </a:xfrm>
          <a:prstGeom prst="rect">
            <a:avLst/>
          </a:prstGeom>
          <a:noFill/>
          <a:ln w="50800" cap="flat" cmpd="sng">
            <a:solidFill>
              <a:srgbClr val="C0000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IN" sz="1800" b="0" i="0" u="none" strike="noStrike" cap="none">
                <a:solidFill>
                  <a:srgbClr val="000000"/>
                </a:solidFill>
                <a:latin typeface="Calibri"/>
                <a:ea typeface="Calibri"/>
                <a:cs typeface="Calibri"/>
                <a:sym typeface="Calibri"/>
              </a:rPr>
              <a:t>Department of Computer Science and Engineering (CSE)</a:t>
            </a:r>
            <a:endParaRPr sz="1800" b="0" i="0" u="none" strike="noStrike" cap="none">
              <a:latin typeface="Arial"/>
              <a:ea typeface="Arial"/>
              <a:cs typeface="Arial"/>
              <a:sym typeface="Arial"/>
            </a:endParaRPr>
          </a:p>
        </p:txBody>
      </p:sp>
      <p:sp>
        <p:nvSpPr>
          <p:cNvPr id="70" name="Google Shape;70;p2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1" name="Google Shape;71;p2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aler.com/topics/data-structures/"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08279" y="609600"/>
            <a:ext cx="7392987" cy="699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 </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endParaRPr lang="en-US" altLang="en-US" sz="3200" b="1" dirty="0">
              <a:latin typeface="Times New Roman" panose="02020603050405020304" pitchFamily="18" charset="0"/>
              <a:ea typeface="Karla"/>
              <a:cs typeface="Times New Roman" panose="02020603050405020304" pitchFamily="18" charset="0"/>
            </a:endParaRP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a:endParaRPr lang="en-US" sz="2000" dirty="0">
              <a:latin typeface="Times New Roman" panose="02020603050405020304" pitchFamily="18" charset="0"/>
              <a:cs typeface="Times New Roman" pitchFamily="18" charset="0"/>
            </a:endParaRPr>
          </a:p>
          <a:p>
            <a:pPr algn="ctr"/>
            <a:r>
              <a:rPr lang="en-US" sz="2000" dirty="0">
                <a:latin typeface="Times New Roman" panose="02020603050405020304" pitchFamily="18" charset="0"/>
                <a:cs typeface="Times New Roman" pitchFamily="18" charset="0"/>
              </a:rPr>
              <a:t>By : Dr. Ranjit Singh (E10947)</a:t>
            </a:r>
          </a:p>
          <a:p>
            <a:pPr algn="ctr"/>
            <a:endParaRPr lang="en-US" sz="2000" dirty="0">
              <a:latin typeface="Times New Roman" panose="02020603050405020304" pitchFamily="18" charset="0"/>
              <a:cs typeface="Times New Roman" pitchFamily="18" charset="0"/>
            </a:endParaRP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68F80F-3AA0-4BDE-925C-0AB77CFC6DFB}"/>
              </a:ext>
            </a:extLst>
          </p:cNvPr>
          <p:cNvSpPr txBox="1"/>
          <p:nvPr/>
        </p:nvSpPr>
        <p:spPr>
          <a:xfrm>
            <a:off x="1219200" y="685800"/>
            <a:ext cx="5181600" cy="369332"/>
          </a:xfrm>
          <a:prstGeom prst="rect">
            <a:avLst/>
          </a:prstGeom>
          <a:noFill/>
        </p:spPr>
        <p:txBody>
          <a:bodyPr wrap="square">
            <a:spAutoFit/>
          </a:bodyPr>
          <a:lstStyle/>
          <a:p>
            <a:pPr algn="l"/>
            <a:r>
              <a:rPr lang="en-US" sz="1800" b="1" i="0" dirty="0">
                <a:effectLst/>
                <a:latin typeface="Times New Roman" panose="02020603050405020304" pitchFamily="18" charset="0"/>
                <a:cs typeface="Times New Roman" panose="02020603050405020304" pitchFamily="18" charset="0"/>
              </a:rPr>
              <a:t>Karger's Algorithm for Minimum Cut</a:t>
            </a:r>
          </a:p>
        </p:txBody>
      </p:sp>
      <p:pic>
        <p:nvPicPr>
          <p:cNvPr id="3" name="Picture 2">
            <a:extLst>
              <a:ext uri="{FF2B5EF4-FFF2-40B4-BE49-F238E27FC236}">
                <a16:creationId xmlns:a16="http://schemas.microsoft.com/office/drawing/2014/main" id="{2F8A9886-8759-41B5-B297-2347C7CE87BC}"/>
              </a:ext>
            </a:extLst>
          </p:cNvPr>
          <p:cNvPicPr>
            <a:picLocks noChangeAspect="1"/>
          </p:cNvPicPr>
          <p:nvPr/>
        </p:nvPicPr>
        <p:blipFill>
          <a:blip r:embed="rId2"/>
          <a:stretch>
            <a:fillRect/>
          </a:stretch>
        </p:blipFill>
        <p:spPr>
          <a:xfrm>
            <a:off x="248092" y="1462869"/>
            <a:ext cx="8619311" cy="4556931"/>
          </a:xfrm>
          <a:prstGeom prst="rect">
            <a:avLst/>
          </a:prstGeom>
        </p:spPr>
      </p:pic>
    </p:spTree>
    <p:extLst>
      <p:ext uri="{BB962C8B-B14F-4D97-AF65-F5344CB8AC3E}">
        <p14:creationId xmlns:p14="http://schemas.microsoft.com/office/powerpoint/2010/main" val="3781173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68F80F-3AA0-4BDE-925C-0AB77CFC6DFB}"/>
              </a:ext>
            </a:extLst>
          </p:cNvPr>
          <p:cNvSpPr txBox="1"/>
          <p:nvPr/>
        </p:nvSpPr>
        <p:spPr>
          <a:xfrm>
            <a:off x="1219200" y="685800"/>
            <a:ext cx="5181600" cy="369332"/>
          </a:xfrm>
          <a:prstGeom prst="rect">
            <a:avLst/>
          </a:prstGeom>
          <a:noFill/>
        </p:spPr>
        <p:txBody>
          <a:bodyPr wrap="square">
            <a:spAutoFit/>
          </a:bodyPr>
          <a:lstStyle/>
          <a:p>
            <a:pPr algn="l"/>
            <a:r>
              <a:rPr lang="en-US" sz="1800" b="1" i="0" dirty="0">
                <a:effectLst/>
                <a:latin typeface="Times New Roman" panose="02020603050405020304" pitchFamily="18" charset="0"/>
                <a:cs typeface="Times New Roman" panose="02020603050405020304" pitchFamily="18" charset="0"/>
              </a:rPr>
              <a:t>Karger's Algorithm for Minimum Cut</a:t>
            </a:r>
          </a:p>
        </p:txBody>
      </p:sp>
      <p:pic>
        <p:nvPicPr>
          <p:cNvPr id="3" name="Picture 2">
            <a:extLst>
              <a:ext uri="{FF2B5EF4-FFF2-40B4-BE49-F238E27FC236}">
                <a16:creationId xmlns:a16="http://schemas.microsoft.com/office/drawing/2014/main" id="{125A1F88-0198-46E9-B3B8-08A5EB3A6CBE}"/>
              </a:ext>
            </a:extLst>
          </p:cNvPr>
          <p:cNvPicPr>
            <a:picLocks noChangeAspect="1"/>
          </p:cNvPicPr>
          <p:nvPr/>
        </p:nvPicPr>
        <p:blipFill>
          <a:blip r:embed="rId2"/>
          <a:stretch>
            <a:fillRect/>
          </a:stretch>
        </p:blipFill>
        <p:spPr>
          <a:xfrm>
            <a:off x="914400" y="1280990"/>
            <a:ext cx="8153400" cy="5043610"/>
          </a:xfrm>
          <a:prstGeom prst="rect">
            <a:avLst/>
          </a:prstGeom>
        </p:spPr>
      </p:pic>
    </p:spTree>
    <p:extLst>
      <p:ext uri="{BB962C8B-B14F-4D97-AF65-F5344CB8AC3E}">
        <p14:creationId xmlns:p14="http://schemas.microsoft.com/office/powerpoint/2010/main" val="319791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68F80F-3AA0-4BDE-925C-0AB77CFC6DFB}"/>
              </a:ext>
            </a:extLst>
          </p:cNvPr>
          <p:cNvSpPr txBox="1"/>
          <p:nvPr/>
        </p:nvSpPr>
        <p:spPr>
          <a:xfrm>
            <a:off x="1219200" y="685800"/>
            <a:ext cx="5181600" cy="369332"/>
          </a:xfrm>
          <a:prstGeom prst="rect">
            <a:avLst/>
          </a:prstGeom>
          <a:noFill/>
        </p:spPr>
        <p:txBody>
          <a:bodyPr wrap="square">
            <a:spAutoFit/>
          </a:bodyPr>
          <a:lstStyle/>
          <a:p>
            <a:pPr algn="l"/>
            <a:r>
              <a:rPr lang="en-US" sz="1800" b="1" i="0" dirty="0">
                <a:effectLst/>
                <a:latin typeface="Times New Roman" panose="02020603050405020304" pitchFamily="18" charset="0"/>
                <a:cs typeface="Times New Roman" panose="02020603050405020304" pitchFamily="18" charset="0"/>
              </a:rPr>
              <a:t>Karger's Algorithm for Minimum Cut</a:t>
            </a:r>
          </a:p>
        </p:txBody>
      </p:sp>
      <p:pic>
        <p:nvPicPr>
          <p:cNvPr id="3" name="Picture 2">
            <a:extLst>
              <a:ext uri="{FF2B5EF4-FFF2-40B4-BE49-F238E27FC236}">
                <a16:creationId xmlns:a16="http://schemas.microsoft.com/office/drawing/2014/main" id="{E3C37294-0158-4D56-A37B-0CA39669D767}"/>
              </a:ext>
            </a:extLst>
          </p:cNvPr>
          <p:cNvPicPr>
            <a:picLocks noChangeAspect="1"/>
          </p:cNvPicPr>
          <p:nvPr/>
        </p:nvPicPr>
        <p:blipFill>
          <a:blip r:embed="rId2"/>
          <a:stretch>
            <a:fillRect/>
          </a:stretch>
        </p:blipFill>
        <p:spPr>
          <a:xfrm>
            <a:off x="685800" y="1424862"/>
            <a:ext cx="8280330" cy="4442538"/>
          </a:xfrm>
          <a:prstGeom prst="rect">
            <a:avLst/>
          </a:prstGeom>
        </p:spPr>
      </p:pic>
    </p:spTree>
    <p:extLst>
      <p:ext uri="{BB962C8B-B14F-4D97-AF65-F5344CB8AC3E}">
        <p14:creationId xmlns:p14="http://schemas.microsoft.com/office/powerpoint/2010/main" val="366945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68F80F-3AA0-4BDE-925C-0AB77CFC6DFB}"/>
              </a:ext>
            </a:extLst>
          </p:cNvPr>
          <p:cNvSpPr txBox="1"/>
          <p:nvPr/>
        </p:nvSpPr>
        <p:spPr>
          <a:xfrm>
            <a:off x="1219200" y="685800"/>
            <a:ext cx="5181600" cy="369332"/>
          </a:xfrm>
          <a:prstGeom prst="rect">
            <a:avLst/>
          </a:prstGeom>
          <a:noFill/>
        </p:spPr>
        <p:txBody>
          <a:bodyPr wrap="square">
            <a:spAutoFit/>
          </a:bodyPr>
          <a:lstStyle/>
          <a:p>
            <a:pPr algn="l"/>
            <a:r>
              <a:rPr lang="en-US" sz="1800" b="1" i="0" dirty="0">
                <a:effectLst/>
                <a:latin typeface="Times New Roman" panose="02020603050405020304" pitchFamily="18" charset="0"/>
                <a:cs typeface="Times New Roman" panose="02020603050405020304" pitchFamily="18" charset="0"/>
              </a:rPr>
              <a:t>Karger's Algorithm for Minimum Cut</a:t>
            </a:r>
          </a:p>
        </p:txBody>
      </p:sp>
      <p:pic>
        <p:nvPicPr>
          <p:cNvPr id="3" name="Picture 2">
            <a:extLst>
              <a:ext uri="{FF2B5EF4-FFF2-40B4-BE49-F238E27FC236}">
                <a16:creationId xmlns:a16="http://schemas.microsoft.com/office/drawing/2014/main" id="{7FA365EC-8400-434C-819B-C91368BCAABE}"/>
              </a:ext>
            </a:extLst>
          </p:cNvPr>
          <p:cNvPicPr>
            <a:picLocks noChangeAspect="1"/>
          </p:cNvPicPr>
          <p:nvPr/>
        </p:nvPicPr>
        <p:blipFill>
          <a:blip r:embed="rId2"/>
          <a:stretch>
            <a:fillRect/>
          </a:stretch>
        </p:blipFill>
        <p:spPr>
          <a:xfrm>
            <a:off x="102124" y="1371599"/>
            <a:ext cx="8965676" cy="3989111"/>
          </a:xfrm>
          <a:prstGeom prst="rect">
            <a:avLst/>
          </a:prstGeom>
        </p:spPr>
      </p:pic>
    </p:spTree>
    <p:extLst>
      <p:ext uri="{BB962C8B-B14F-4D97-AF65-F5344CB8AC3E}">
        <p14:creationId xmlns:p14="http://schemas.microsoft.com/office/powerpoint/2010/main" val="186422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68F80F-3AA0-4BDE-925C-0AB77CFC6DFB}"/>
              </a:ext>
            </a:extLst>
          </p:cNvPr>
          <p:cNvSpPr txBox="1"/>
          <p:nvPr/>
        </p:nvSpPr>
        <p:spPr>
          <a:xfrm>
            <a:off x="1219200" y="533400"/>
            <a:ext cx="5181600" cy="369332"/>
          </a:xfrm>
          <a:prstGeom prst="rect">
            <a:avLst/>
          </a:prstGeom>
          <a:noFill/>
        </p:spPr>
        <p:txBody>
          <a:bodyPr wrap="square">
            <a:spAutoFit/>
          </a:bodyPr>
          <a:lstStyle/>
          <a:p>
            <a:pPr algn="l"/>
            <a:r>
              <a:rPr lang="en-US" sz="1800" b="1" i="0" dirty="0">
                <a:effectLst/>
                <a:latin typeface="Times New Roman" panose="02020603050405020304" pitchFamily="18" charset="0"/>
                <a:cs typeface="Times New Roman" panose="02020603050405020304" pitchFamily="18" charset="0"/>
              </a:rPr>
              <a:t>Karger's Algorithm for Minimum Cut</a:t>
            </a:r>
          </a:p>
        </p:txBody>
      </p:sp>
      <p:pic>
        <p:nvPicPr>
          <p:cNvPr id="3" name="Picture 2">
            <a:extLst>
              <a:ext uri="{FF2B5EF4-FFF2-40B4-BE49-F238E27FC236}">
                <a16:creationId xmlns:a16="http://schemas.microsoft.com/office/drawing/2014/main" id="{839D3BC7-FA48-40B1-8170-0791DAB52072}"/>
              </a:ext>
            </a:extLst>
          </p:cNvPr>
          <p:cNvPicPr>
            <a:picLocks noChangeAspect="1"/>
          </p:cNvPicPr>
          <p:nvPr/>
        </p:nvPicPr>
        <p:blipFill>
          <a:blip r:embed="rId2"/>
          <a:stretch>
            <a:fillRect/>
          </a:stretch>
        </p:blipFill>
        <p:spPr>
          <a:xfrm>
            <a:off x="1806150" y="914400"/>
            <a:ext cx="5181600" cy="5385921"/>
          </a:xfrm>
          <a:prstGeom prst="rect">
            <a:avLst/>
          </a:prstGeom>
        </p:spPr>
      </p:pic>
    </p:spTree>
    <p:extLst>
      <p:ext uri="{BB962C8B-B14F-4D97-AF65-F5344CB8AC3E}">
        <p14:creationId xmlns:p14="http://schemas.microsoft.com/office/powerpoint/2010/main" val="3718168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68F80F-3AA0-4BDE-925C-0AB77CFC6DFB}"/>
              </a:ext>
            </a:extLst>
          </p:cNvPr>
          <p:cNvSpPr txBox="1"/>
          <p:nvPr/>
        </p:nvSpPr>
        <p:spPr>
          <a:xfrm>
            <a:off x="1219200" y="685800"/>
            <a:ext cx="5181600" cy="369332"/>
          </a:xfrm>
          <a:prstGeom prst="rect">
            <a:avLst/>
          </a:prstGeom>
          <a:noFill/>
        </p:spPr>
        <p:txBody>
          <a:bodyPr wrap="square">
            <a:spAutoFit/>
          </a:bodyPr>
          <a:lstStyle/>
          <a:p>
            <a:pPr algn="l"/>
            <a:r>
              <a:rPr lang="en-US" sz="1800" b="1" i="0" dirty="0">
                <a:effectLst/>
                <a:latin typeface="Times New Roman" panose="02020603050405020304" pitchFamily="18" charset="0"/>
                <a:cs typeface="Times New Roman" panose="02020603050405020304" pitchFamily="18" charset="0"/>
              </a:rPr>
              <a:t>Karger's Algorithm for Minimum Cut</a:t>
            </a:r>
          </a:p>
        </p:txBody>
      </p:sp>
      <p:sp>
        <p:nvSpPr>
          <p:cNvPr id="5" name="TextBox 4">
            <a:extLst>
              <a:ext uri="{FF2B5EF4-FFF2-40B4-BE49-F238E27FC236}">
                <a16:creationId xmlns:a16="http://schemas.microsoft.com/office/drawing/2014/main" id="{F36FAEFB-AD71-4ECC-A414-93CA27EB2281}"/>
              </a:ext>
            </a:extLst>
          </p:cNvPr>
          <p:cNvSpPr txBox="1"/>
          <p:nvPr/>
        </p:nvSpPr>
        <p:spPr>
          <a:xfrm>
            <a:off x="914400" y="1219200"/>
            <a:ext cx="7848600" cy="3782061"/>
          </a:xfrm>
          <a:prstGeom prst="rect">
            <a:avLst/>
          </a:prstGeom>
          <a:noFill/>
        </p:spPr>
        <p:txBody>
          <a:bodyPr wrap="square">
            <a:spAutoFit/>
          </a:bodyPr>
          <a:lstStyle/>
          <a:p>
            <a:pPr algn="just">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Karger's algorithm is a randomized algorithm (</a:t>
            </a:r>
            <a:r>
              <a:rPr lang="en-US" sz="1800" b="0" i="1" dirty="0">
                <a:solidFill>
                  <a:schemeClr val="tx1"/>
                </a:solidFill>
                <a:effectLst/>
                <a:latin typeface="Times New Roman" panose="02020603050405020304" pitchFamily="18" charset="0"/>
                <a:cs typeface="Times New Roman" panose="02020603050405020304" pitchFamily="18" charset="0"/>
              </a:rPr>
              <a:t>an algorithm which have some degree of randomness associated in its procedure</a:t>
            </a:r>
            <a:r>
              <a:rPr lang="en-US" sz="1800" b="0" i="0" dirty="0">
                <a:solidFill>
                  <a:schemeClr val="tx1"/>
                </a:solidFill>
                <a:effectLst/>
                <a:latin typeface="Times New Roman" panose="02020603050405020304" pitchFamily="18" charset="0"/>
                <a:cs typeface="Times New Roman" panose="02020603050405020304" pitchFamily="18" charset="0"/>
              </a:rPr>
              <a:t>) to compute a minimum cut of a connected, undirected, and unweighted graph </a:t>
            </a:r>
            <a:r>
              <a:rPr lang="en-US" sz="1800" b="0" i="1" dirty="0">
                <a:solidFill>
                  <a:schemeClr val="tx1"/>
                </a:solidFill>
                <a:effectLst/>
                <a:latin typeface="Times New Roman" panose="02020603050405020304" pitchFamily="18" charset="0"/>
                <a:cs typeface="Times New Roman" panose="02020603050405020304" pitchFamily="18" charset="0"/>
              </a:rPr>
              <a:t>G</a:t>
            </a:r>
            <a:r>
              <a:rPr lang="en-US" sz="1800" b="0" i="0" dirty="0">
                <a:solidFill>
                  <a:schemeClr val="tx1"/>
                </a:solidFill>
                <a:effectLst/>
                <a:latin typeface="Times New Roman" panose="02020603050405020304" pitchFamily="18" charset="0"/>
                <a:cs typeface="Times New Roman" panose="02020603050405020304" pitchFamily="18" charset="0"/>
              </a:rPr>
              <a:t>=(</a:t>
            </a:r>
            <a:r>
              <a:rPr lang="en-US" sz="1800" b="0" i="1" dirty="0">
                <a:solidFill>
                  <a:schemeClr val="tx1"/>
                </a:solidFill>
                <a:effectLst/>
                <a:latin typeface="Times New Roman" panose="02020603050405020304" pitchFamily="18" charset="0"/>
                <a:cs typeface="Times New Roman" panose="02020603050405020304" pitchFamily="18" charset="0"/>
              </a:rPr>
              <a:t>V</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0" i="1" dirty="0">
                <a:solidFill>
                  <a:schemeClr val="tx1"/>
                </a:solidFill>
                <a:effectLst/>
                <a:latin typeface="Times New Roman" panose="02020603050405020304" pitchFamily="18" charset="0"/>
                <a:cs typeface="Times New Roman" panose="02020603050405020304" pitchFamily="18" charset="0"/>
              </a:rPr>
              <a:t>E</a:t>
            </a:r>
            <a:r>
              <a:rPr lang="en-US" sz="1800" b="0" i="0" dirty="0">
                <a:solidFill>
                  <a:schemeClr val="tx1"/>
                </a:solidFill>
                <a:effectLst/>
                <a:latin typeface="Times New Roman" panose="02020603050405020304" pitchFamily="18" charset="0"/>
                <a:cs typeface="Times New Roman" panose="02020603050405020304" pitchFamily="18" charset="0"/>
              </a:rPr>
              <a:t>). It is a "</a:t>
            </a:r>
            <a:r>
              <a:rPr lang="en-US" sz="1800" b="0" i="1" dirty="0">
                <a:solidFill>
                  <a:schemeClr val="tx1"/>
                </a:solidFill>
                <a:effectLst/>
                <a:latin typeface="Times New Roman" panose="02020603050405020304" pitchFamily="18" charset="0"/>
                <a:cs typeface="Times New Roman" panose="02020603050405020304" pitchFamily="18" charset="0"/>
              </a:rPr>
              <a:t>Monte Carlo</a:t>
            </a:r>
            <a:r>
              <a:rPr lang="en-US" sz="1800" b="0" i="0" dirty="0">
                <a:solidFill>
                  <a:schemeClr val="tx1"/>
                </a:solidFill>
                <a:effectLst/>
                <a:latin typeface="Times New Roman" panose="02020603050405020304" pitchFamily="18" charset="0"/>
                <a:cs typeface="Times New Roman" panose="02020603050405020304" pitchFamily="18" charset="0"/>
              </a:rPr>
              <a:t>" algorithm which means it may also produce a wrong output with a certain (usually low) probability.</a:t>
            </a: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As Karger algorithm being a "Monte Carlo" algorithm can also give wrong answers so by repeating the algorithm many times the minimum cut of the graph can be found with a certainly high probability.</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10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609600" y="23622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600" dirty="0"/>
              <a:t>Data Compression</a:t>
            </a:r>
            <a:endParaRPr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Introduction to Compression</a:t>
            </a:r>
            <a:endParaRPr/>
          </a:p>
        </p:txBody>
      </p:sp>
      <p:sp>
        <p:nvSpPr>
          <p:cNvPr id="94" name="Google Shape;94;p2"/>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5" name="Google Shape;95;p2"/>
          <p:cNvSpPr/>
          <p:nvPr/>
        </p:nvSpPr>
        <p:spPr>
          <a:xfrm>
            <a:off x="419100" y="1900401"/>
            <a:ext cx="8305800" cy="440116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The general problem of compression is to reduce the amount of data required to represent a digital entity. </a:t>
            </a:r>
            <a:endParaRPr sz="2800" b="0" i="0" u="none" strike="noStrike" cap="none" dirty="0">
              <a:solidFill>
                <a:schemeClr val="dk1"/>
              </a:solidFill>
              <a:latin typeface="Calibri"/>
              <a:ea typeface="Calibri"/>
              <a:cs typeface="Calibri"/>
              <a:sym typeface="Calibri"/>
            </a:endParaRPr>
          </a:p>
          <a:p>
            <a:pPr marL="342900" marR="0" lvl="0" indent="-165100" algn="just" rtl="0">
              <a:spcBef>
                <a:spcPts val="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Data compression involves minimizing the size (in bytes) of an data or image file. This reduces the amount of disk space or memory required to store the data. </a:t>
            </a:r>
            <a:endParaRPr sz="2800" b="0" i="0" u="none" strike="noStrike" cap="none" dirty="0">
              <a:solidFill>
                <a:schemeClr val="dk1"/>
              </a:solidFill>
              <a:latin typeface="Calibri"/>
              <a:ea typeface="Calibri"/>
              <a:cs typeface="Calibri"/>
              <a:sym typeface="Calibri"/>
            </a:endParaRPr>
          </a:p>
          <a:p>
            <a:pPr marL="342900" marR="0" lvl="0" indent="-165100" algn="just" rtl="0">
              <a:spcBef>
                <a:spcPts val="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The key challenge to compressing a data is to identify and remove redundancy in all forms.</a:t>
            </a:r>
            <a:endParaRPr sz="2800" b="0" i="0" u="none" strike="noStrike" cap="none" dirty="0">
              <a:solidFill>
                <a:schemeClr val="accent2"/>
              </a:solidFill>
              <a:latin typeface="Calibri"/>
              <a:ea typeface="Calibri"/>
              <a:cs typeface="Calibri"/>
              <a:sym typeface="Calibri"/>
            </a:endParaRPr>
          </a:p>
        </p:txBody>
      </p:sp>
      <p:sp>
        <p:nvSpPr>
          <p:cNvPr id="96" name="Google Shape;96;p2"/>
          <p:cNvSpPr/>
          <p:nvPr/>
        </p:nvSpPr>
        <p:spPr>
          <a:xfrm>
            <a:off x="957504" y="1180961"/>
            <a:ext cx="592328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chemeClr val="dk1"/>
                </a:solidFill>
                <a:latin typeface="Calibri"/>
                <a:ea typeface="Calibri"/>
                <a:cs typeface="Calibri"/>
                <a:sym typeface="Calibri"/>
              </a:rPr>
              <a:t>What happens in data compression ?</a:t>
            </a:r>
            <a:endParaRPr sz="2800"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984794" y="5591632"/>
            <a:ext cx="4758690" cy="0"/>
          </a:xfrm>
          <a:custGeom>
            <a:avLst/>
            <a:gdLst/>
            <a:ahLst/>
            <a:cxnLst/>
            <a:rect l="l" t="t" r="r" b="b"/>
            <a:pathLst>
              <a:path w="4758690" h="120000" extrusionOk="0">
                <a:moveTo>
                  <a:pt x="0" y="0"/>
                </a:moveTo>
                <a:lnTo>
                  <a:pt x="4758292" y="0"/>
                </a:lnTo>
              </a:path>
            </a:pathLst>
          </a:custGeom>
          <a:noFill/>
          <a:ln w="120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txBox="1"/>
          <p:nvPr/>
        </p:nvSpPr>
        <p:spPr>
          <a:xfrm>
            <a:off x="257962" y="1550034"/>
            <a:ext cx="8725535" cy="4469803"/>
          </a:xfrm>
          <a:prstGeom prst="rect">
            <a:avLst/>
          </a:prstGeom>
          <a:noFill/>
          <a:ln>
            <a:noFill/>
          </a:ln>
        </p:spPr>
        <p:txBody>
          <a:bodyPr spcFirstLastPara="1" wrap="square" lIns="0" tIns="13325" rIns="0" bIns="0" anchor="t" anchorCtr="0">
            <a:spAutoFit/>
          </a:bodyPr>
          <a:lstStyle/>
          <a:p>
            <a:pPr marL="50800" marR="217170" lvl="0" indent="0" algn="just" rtl="0">
              <a:lnSpc>
                <a:spcPct val="80000"/>
              </a:lnSpc>
              <a:spcBef>
                <a:spcPts val="0"/>
              </a:spcBef>
              <a:spcAft>
                <a:spcPts val="0"/>
              </a:spcAft>
              <a:buNone/>
            </a:pPr>
            <a:r>
              <a:rPr lang="en-US" sz="2200" dirty="0">
                <a:solidFill>
                  <a:schemeClr val="dk1"/>
                </a:solidFill>
                <a:latin typeface="Times"/>
                <a:ea typeface="Times"/>
                <a:cs typeface="Times"/>
                <a:sym typeface="Times"/>
              </a:rPr>
              <a:t>The amount of data required for digital images is enormous.  For example, a single 512×512, 8-bit image requires 2,097,152  bits for storage. If we wanted to transmission this image over  the World Wide Web, it would probably take minutes for  transmission –too long for most people to wait.</a:t>
            </a:r>
            <a:endParaRPr sz="2200" dirty="0">
              <a:solidFill>
                <a:schemeClr val="dk1"/>
              </a:solidFill>
              <a:latin typeface="Times"/>
              <a:ea typeface="Times"/>
              <a:cs typeface="Times"/>
              <a:sym typeface="Times"/>
            </a:endParaRPr>
          </a:p>
          <a:p>
            <a:pPr marL="50800" marR="0" lvl="0" indent="0" algn="just" rtl="0">
              <a:lnSpc>
                <a:spcPct val="100000"/>
              </a:lnSpc>
              <a:spcBef>
                <a:spcPts val="0"/>
              </a:spcBef>
              <a:spcAft>
                <a:spcPts val="0"/>
              </a:spcAft>
              <a:buNone/>
            </a:pPr>
            <a:r>
              <a:rPr lang="en-US" sz="2200" dirty="0">
                <a:solidFill>
                  <a:schemeClr val="dk1"/>
                </a:solidFill>
                <a:latin typeface="Times"/>
                <a:ea typeface="Times"/>
                <a:cs typeface="Times"/>
                <a:sym typeface="Times"/>
              </a:rPr>
              <a:t>512 ×512×8= 2,097,152.</a:t>
            </a:r>
            <a:endParaRPr sz="2200" dirty="0">
              <a:solidFill>
                <a:schemeClr val="dk1"/>
              </a:solidFill>
              <a:latin typeface="Times"/>
              <a:ea typeface="Times"/>
              <a:cs typeface="Times"/>
              <a:sym typeface="Times"/>
            </a:endParaRPr>
          </a:p>
          <a:p>
            <a:pPr marL="50800" marR="0" lvl="0" indent="0" algn="just" rtl="0">
              <a:lnSpc>
                <a:spcPct val="100000"/>
              </a:lnSpc>
              <a:spcBef>
                <a:spcPts val="0"/>
              </a:spcBef>
              <a:spcAft>
                <a:spcPts val="0"/>
              </a:spcAft>
              <a:buNone/>
            </a:pPr>
            <a:endParaRPr sz="2200" dirty="0">
              <a:solidFill>
                <a:schemeClr val="dk1"/>
              </a:solidFill>
              <a:latin typeface="Times"/>
              <a:ea typeface="Times"/>
              <a:cs typeface="Times"/>
              <a:sym typeface="Times"/>
            </a:endParaRPr>
          </a:p>
          <a:p>
            <a:pPr marL="50800" marR="0" lvl="0" indent="0" algn="just" rtl="0">
              <a:lnSpc>
                <a:spcPct val="100000"/>
              </a:lnSpc>
              <a:spcBef>
                <a:spcPts val="0"/>
              </a:spcBef>
              <a:spcAft>
                <a:spcPts val="0"/>
              </a:spcAft>
              <a:buNone/>
            </a:pPr>
            <a:endParaRPr sz="2200" dirty="0">
              <a:solidFill>
                <a:schemeClr val="dk1"/>
              </a:solidFill>
              <a:latin typeface="Times"/>
              <a:ea typeface="Times"/>
              <a:cs typeface="Times"/>
              <a:sym typeface="Times"/>
            </a:endParaRPr>
          </a:p>
          <a:p>
            <a:pPr marL="50800" marR="0" lvl="0" indent="0" algn="just" rtl="0">
              <a:lnSpc>
                <a:spcPct val="100000"/>
              </a:lnSpc>
              <a:spcBef>
                <a:spcPts val="5"/>
              </a:spcBef>
              <a:spcAft>
                <a:spcPts val="0"/>
              </a:spcAft>
              <a:buNone/>
            </a:pPr>
            <a:r>
              <a:rPr lang="en-US" sz="2200" u="sng" dirty="0">
                <a:solidFill>
                  <a:schemeClr val="dk1"/>
                </a:solidFill>
                <a:latin typeface="Times"/>
                <a:ea typeface="Times"/>
                <a:cs typeface="Times"/>
                <a:sym typeface="Times"/>
              </a:rPr>
              <a:t>Example</a:t>
            </a:r>
            <a:endParaRPr sz="2200" dirty="0">
              <a:solidFill>
                <a:schemeClr val="dk1"/>
              </a:solidFill>
              <a:latin typeface="Times"/>
              <a:ea typeface="Times"/>
              <a:cs typeface="Times"/>
              <a:sym typeface="Times"/>
            </a:endParaRPr>
          </a:p>
          <a:p>
            <a:pPr marL="50800" marR="43180" lvl="0" indent="0" algn="just" rtl="0">
              <a:lnSpc>
                <a:spcPct val="106382"/>
              </a:lnSpc>
              <a:spcBef>
                <a:spcPts val="600"/>
              </a:spcBef>
              <a:spcAft>
                <a:spcPts val="0"/>
              </a:spcAft>
              <a:buNone/>
            </a:pPr>
            <a:r>
              <a:rPr lang="en-US" sz="2200" dirty="0">
                <a:solidFill>
                  <a:schemeClr val="dk1"/>
                </a:solidFill>
                <a:latin typeface="Times"/>
                <a:ea typeface="Times"/>
                <a:cs typeface="Times"/>
                <a:sym typeface="Times"/>
              </a:rPr>
              <a:t>To transmit a digitized color scanned at 3,000×2,000 pixels, and  24 bits, at 28.8 kbps, it would take about</a:t>
            </a:r>
            <a:endParaRPr sz="2200" dirty="0">
              <a:solidFill>
                <a:schemeClr val="dk1"/>
              </a:solidFill>
              <a:latin typeface="Times"/>
              <a:ea typeface="Times"/>
              <a:cs typeface="Times"/>
              <a:sym typeface="Times"/>
            </a:endParaRPr>
          </a:p>
          <a:p>
            <a:pPr marL="1397000" marR="1200150" lvl="0" indent="-652780" algn="l" rtl="0">
              <a:lnSpc>
                <a:spcPct val="117700"/>
              </a:lnSpc>
              <a:spcBef>
                <a:spcPts val="65"/>
              </a:spcBef>
              <a:spcAft>
                <a:spcPts val="0"/>
              </a:spcAft>
              <a:buNone/>
            </a:pPr>
            <a:endParaRPr lang="en-US" sz="2200" dirty="0">
              <a:solidFill>
                <a:schemeClr val="dk1"/>
              </a:solidFill>
              <a:latin typeface="Times"/>
              <a:ea typeface="Times"/>
              <a:cs typeface="Times"/>
              <a:sym typeface="Times"/>
            </a:endParaRPr>
          </a:p>
          <a:p>
            <a:pPr marL="1397000" marR="1200150" lvl="0" indent="-652780" algn="l" rtl="0">
              <a:lnSpc>
                <a:spcPct val="117700"/>
              </a:lnSpc>
              <a:spcBef>
                <a:spcPts val="65"/>
              </a:spcBef>
              <a:spcAft>
                <a:spcPts val="0"/>
              </a:spcAft>
              <a:buNone/>
            </a:pPr>
            <a:r>
              <a:rPr lang="en-US" sz="2200" dirty="0">
                <a:solidFill>
                  <a:schemeClr val="dk1"/>
                </a:solidFill>
                <a:latin typeface="Times"/>
                <a:ea typeface="Times"/>
                <a:cs typeface="Times"/>
                <a:sym typeface="Times"/>
              </a:rPr>
              <a:t>(3000  *2000 pixels)(24 bits/pixels )          </a:t>
            </a:r>
            <a:r>
              <a:rPr lang="en-US" sz="2200" baseline="-25000" dirty="0">
                <a:solidFill>
                  <a:schemeClr val="dk1"/>
                </a:solidFill>
                <a:latin typeface="Times"/>
                <a:ea typeface="Times"/>
                <a:cs typeface="Times"/>
                <a:sym typeface="Times"/>
              </a:rPr>
              <a:t>=    4883 second </a:t>
            </a:r>
            <a:r>
              <a:rPr lang="en-US" sz="2200" dirty="0">
                <a:solidFill>
                  <a:schemeClr val="dk1"/>
                </a:solidFill>
                <a:latin typeface="Times"/>
                <a:ea typeface="Times"/>
                <a:cs typeface="Times"/>
                <a:sym typeface="Times"/>
              </a:rPr>
              <a:t>(28.8*1024 bits / second)                   = 81 minutes.</a:t>
            </a:r>
            <a:endParaRPr sz="2200" dirty="0">
              <a:solidFill>
                <a:schemeClr val="dk1"/>
              </a:solidFill>
              <a:latin typeface="Times"/>
              <a:ea typeface="Times"/>
              <a:cs typeface="Times"/>
              <a:sym typeface="Times"/>
            </a:endParaRPr>
          </a:p>
        </p:txBody>
      </p:sp>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Example 1</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625408" y="1"/>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Example 2</a:t>
            </a:r>
            <a:endParaRPr>
              <a:solidFill>
                <a:srgbClr val="FF0000"/>
              </a:solidFill>
            </a:endParaRPr>
          </a:p>
        </p:txBody>
      </p:sp>
      <p:sp>
        <p:nvSpPr>
          <p:cNvPr id="109" name="Google Shape;109;p4"/>
          <p:cNvSpPr txBox="1">
            <a:spLocks noGrp="1"/>
          </p:cNvSpPr>
          <p:nvPr>
            <p:ph type="body" idx="1"/>
          </p:nvPr>
        </p:nvSpPr>
        <p:spPr>
          <a:xfrm>
            <a:off x="871370" y="1165867"/>
            <a:ext cx="7401260" cy="5082533"/>
          </a:xfrm>
          <a:prstGeom prst="rect">
            <a:avLst/>
          </a:prstGeom>
          <a:blipFill rotWithShape="1">
            <a:blip r:embed="rId3">
              <a:alphaModFix/>
            </a:blip>
            <a:stretch>
              <a:fillRect l="-988" t="-217" r="-987"/>
            </a:stretch>
          </a:blip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533401"/>
            <a:ext cx="7886700" cy="685800"/>
          </a:xfrm>
        </p:spPr>
        <p:txBody>
          <a:bodyPr>
            <a:normAutofit/>
          </a:bodyPr>
          <a:lstStyle/>
          <a:p>
            <a:pPr algn="ctr" eaLnBrk="1" hangingPunct="1">
              <a:defRPr/>
            </a:pPr>
            <a:r>
              <a:rPr lang="en-US" sz="2100" u="sng" dirty="0"/>
              <a:t>Contents of the Syllabus</a:t>
            </a:r>
            <a:br>
              <a:rPr lang="en-US" sz="2100" dirty="0"/>
            </a:br>
            <a:r>
              <a:rPr lang="en-US" sz="2100" dirty="0"/>
              <a:t> </a:t>
            </a:r>
            <a:endParaRPr lang="en-US" dirty="0"/>
          </a:p>
        </p:txBody>
      </p:sp>
      <p:sp>
        <p:nvSpPr>
          <p:cNvPr id="3" name="Content Placeholder 2"/>
          <p:cNvSpPr>
            <a:spLocks noGrp="1"/>
          </p:cNvSpPr>
          <p:nvPr>
            <p:ph idx="1"/>
          </p:nvPr>
        </p:nvSpPr>
        <p:spPr>
          <a:xfrm>
            <a:off x="598885" y="1403748"/>
            <a:ext cx="8154590" cy="4344590"/>
          </a:xfrm>
        </p:spPr>
        <p:txBody>
          <a:bodyPr>
            <a:normAutofit/>
          </a:bodyPr>
          <a:lstStyle/>
          <a:p>
            <a:pPr algn="ctr" eaLnBrk="1" hangingPunct="1">
              <a:buFont typeface="Arial" pitchFamily="34" charset="0"/>
              <a:buNone/>
              <a:defRPr/>
            </a:pPr>
            <a:endParaRPr lang="en-US" sz="1275" b="1" dirty="0">
              <a:latin typeface="Times New Roman" pitchFamily="18" charset="0"/>
              <a:cs typeface="Times New Roman" pitchFamily="18" charset="0"/>
            </a:endParaRPr>
          </a:p>
          <a:p>
            <a:pPr algn="ctr" eaLnBrk="1" hangingPunct="1">
              <a:buFont typeface="Arial" pitchFamily="34" charset="0"/>
              <a:buNone/>
              <a:defRPr/>
            </a:pPr>
            <a:r>
              <a:rPr lang="en-US" sz="1275" b="1" dirty="0">
                <a:latin typeface="Times New Roman" pitchFamily="18" charset="0"/>
                <a:cs typeface="Times New Roman" pitchFamily="18" charset="0"/>
              </a:rPr>
              <a:t>UNIT-I (15h)</a:t>
            </a:r>
            <a:endParaRPr lang="en-US" sz="1350" b="1" dirty="0">
              <a:solidFill>
                <a:srgbClr val="000000"/>
              </a:solidFill>
              <a:latin typeface="Times New Roman"/>
              <a:cs typeface="Times New Roman" pitchFamily="18" charset="0"/>
            </a:endParaRPr>
          </a:p>
          <a:p>
            <a:pPr algn="ctr" eaLnBrk="1" hangingPunct="1">
              <a:buFont typeface="Arial" pitchFamily="34" charset="0"/>
              <a:buNone/>
              <a:defRPr/>
            </a:pPr>
            <a:r>
              <a:rPr lang="en-US" sz="1350" b="1" dirty="0">
                <a:solidFill>
                  <a:srgbClr val="000000"/>
                </a:solidFill>
                <a:latin typeface="Times New Roman"/>
                <a:ea typeface="Tahoma" panose="020B0604030504040204" pitchFamily="34" charset="0"/>
              </a:rPr>
              <a:t>Introduction to Basic Data Structures</a:t>
            </a:r>
            <a:r>
              <a:rPr lang="en-US" sz="1350" dirty="0">
                <a:solidFill>
                  <a:srgbClr val="000000"/>
                </a:solidFill>
                <a:latin typeface="Times New Roman"/>
                <a:ea typeface="Tahoma" panose="020B0604030504040204" pitchFamily="34" charset="0"/>
              </a:rPr>
              <a:t>: Importance and need of good data structures and algorithms, Introduction to linear and non-linear data structure and its importance,</a:t>
            </a:r>
            <a:r>
              <a:rPr lang="en-US" sz="1350" b="1" dirty="0">
                <a:latin typeface="Times New Roman"/>
                <a:ea typeface="Tahoma" panose="020B0604030504040204" pitchFamily="34" charset="0"/>
              </a:rPr>
              <a:t> </a:t>
            </a:r>
            <a:r>
              <a:rPr lang="en-IN" sz="1350" dirty="0">
                <a:solidFill>
                  <a:srgbClr val="000000"/>
                </a:solidFill>
                <a:latin typeface="Times New Roman"/>
                <a:ea typeface="Tahoma" panose="020B0604030504040204" pitchFamily="34" charset="0"/>
              </a:rPr>
              <a:t>Algorithms Complexity and Analysis</a:t>
            </a:r>
            <a:r>
              <a:rPr lang="en-US" sz="1350" dirty="0">
                <a:solidFill>
                  <a:srgbClr val="000000"/>
                </a:solidFill>
                <a:latin typeface="Times New Roman"/>
                <a:ea typeface="Tahoma" panose="020B0604030504040204" pitchFamily="34" charset="0"/>
              </a:rPr>
              <a:t>.                [3]</a:t>
            </a:r>
            <a:endParaRPr lang="en-US" sz="1350" dirty="0"/>
          </a:p>
          <a:p>
            <a:pPr algn="just">
              <a:buNone/>
            </a:pPr>
            <a:r>
              <a:rPr lang="en-IN" sz="1350" b="1" dirty="0">
                <a:latin typeface="Times New Roman"/>
                <a:ea typeface="Tahoma" panose="020B0604030504040204" pitchFamily="34" charset="0"/>
              </a:rPr>
              <a:t>Linear and Non –Linear Data Structures : </a:t>
            </a:r>
            <a:r>
              <a:rPr lang="en-IN" sz="1350" dirty="0">
                <a:latin typeface="Times New Roman"/>
                <a:ea typeface="Tahoma" panose="020B0604030504040204" pitchFamily="34" charset="0"/>
              </a:rPr>
              <a:t>Arrays , Link Lists, Queues , Trees and related algorithms              [6]</a:t>
            </a:r>
            <a:endParaRPr lang="en-US" sz="1350" dirty="0"/>
          </a:p>
          <a:p>
            <a:pPr>
              <a:buNone/>
            </a:pPr>
            <a:r>
              <a:rPr lang="en-IN" sz="1350" b="1" dirty="0">
                <a:latin typeface="Times New Roman"/>
                <a:ea typeface="Tahoma" panose="020B0604030504040204" pitchFamily="34" charset="0"/>
              </a:rPr>
              <a:t>Advanced Data Structures: </a:t>
            </a:r>
            <a:r>
              <a:rPr lang="en-US" sz="1350" dirty="0">
                <a:latin typeface="Times New Roman"/>
              </a:rPr>
              <a:t>AVL Trees (Insertion , Deletion , Searching), Red-Black Trees, B-trees, </a:t>
            </a:r>
            <a:r>
              <a:rPr lang="en-US" sz="1350" dirty="0" err="1">
                <a:latin typeface="Times New Roman"/>
              </a:rPr>
              <a:t>B+trees</a:t>
            </a:r>
            <a:r>
              <a:rPr lang="en-US" sz="1350" dirty="0">
                <a:latin typeface="Times New Roman"/>
              </a:rPr>
              <a:t>, Heaps. Data structure for disjoint sets, Augmented data structures. </a:t>
            </a:r>
            <a:r>
              <a:rPr lang="en-IN" sz="1350" dirty="0">
                <a:latin typeface="Times New Roman"/>
              </a:rPr>
              <a:t>                                                                 </a:t>
            </a:r>
            <a:r>
              <a:rPr lang="en-US" sz="1350" dirty="0">
                <a:solidFill>
                  <a:srgbClr val="000000"/>
                </a:solidFill>
                <a:latin typeface="Times New Roman"/>
                <a:ea typeface="Tahoma" panose="020B0604030504040204" pitchFamily="34" charset="0"/>
              </a:rPr>
              <a:t>[6]</a:t>
            </a:r>
            <a:endParaRPr lang="en-US" sz="1350" dirty="0"/>
          </a:p>
          <a:p>
            <a:pPr algn="just">
              <a:buNone/>
            </a:pPr>
            <a:r>
              <a:rPr lang="en-US" sz="1350" dirty="0">
                <a:solidFill>
                  <a:srgbClr val="000000"/>
                </a:solidFill>
                <a:latin typeface="Times New Roman"/>
                <a:ea typeface="Tahoma" panose="020B0604030504040204" pitchFamily="34" charset="0"/>
              </a:rPr>
              <a:t> </a:t>
            </a:r>
            <a:endParaRPr lang="en-US" sz="1350" dirty="0"/>
          </a:p>
          <a:p>
            <a:pPr algn="ctr">
              <a:buNone/>
            </a:pPr>
            <a:r>
              <a:rPr lang="en-US" sz="1350" b="1" dirty="0">
                <a:latin typeface="Times New Roman" pitchFamily="18" charset="0"/>
                <a:cs typeface="Times New Roman" pitchFamily="18" charset="0"/>
              </a:rPr>
              <a:t>UNIT-II </a:t>
            </a:r>
            <a:r>
              <a:rPr lang="en-US" sz="1400" b="1" dirty="0">
                <a:latin typeface="Times New Roman" pitchFamily="18" charset="0"/>
                <a:cs typeface="Times New Roman" pitchFamily="18" charset="0"/>
              </a:rPr>
              <a:t>(15h)</a:t>
            </a:r>
            <a:endParaRPr lang="en-US" sz="1350" b="1" dirty="0">
              <a:latin typeface="Times New Roman" pitchFamily="18" charset="0"/>
              <a:cs typeface="Times New Roman" pitchFamily="18" charset="0"/>
            </a:endParaRPr>
          </a:p>
          <a:p>
            <a:pPr algn="just">
              <a:buNone/>
            </a:pPr>
            <a:r>
              <a:rPr lang="en-IN" sz="1350" b="1" dirty="0">
                <a:latin typeface="Times New Roman"/>
                <a:ea typeface="Tahoma" panose="020B0604030504040204" pitchFamily="34" charset="0"/>
              </a:rPr>
              <a:t>Searching and Sorting :</a:t>
            </a:r>
            <a:r>
              <a:rPr lang="en-IN" sz="1350" dirty="0">
                <a:latin typeface="Times New Roman"/>
                <a:ea typeface="Tahoma" panose="020B0604030504040204" pitchFamily="34" charset="0"/>
              </a:rPr>
              <a:t> Internal and External Sorting algorithms: Linear Search, Binary Search, Bubble Sort, Selection Sort, Insertion Sort, Shell Sort, Quick Sort, Heap Sort, Merge Sort, Counting Sort, Radix Sort and analysis of their complexities and Hashing 		                                                                         </a:t>
            </a:r>
            <a:r>
              <a:rPr lang="en-US" sz="1350" dirty="0">
                <a:solidFill>
                  <a:srgbClr val="000000"/>
                </a:solidFill>
                <a:latin typeface="Times New Roman"/>
                <a:ea typeface="Tahoma" panose="020B0604030504040204" pitchFamily="34" charset="0"/>
              </a:rPr>
              <a:t>[4]</a:t>
            </a:r>
            <a:endParaRPr lang="en-US" sz="1350" dirty="0"/>
          </a:p>
          <a:p>
            <a:pPr algn="just">
              <a:buNone/>
            </a:pPr>
            <a:r>
              <a:rPr lang="en-IN" sz="1350" b="1" dirty="0">
                <a:latin typeface="Times New Roman"/>
                <a:ea typeface="Tahoma" panose="020B0604030504040204" pitchFamily="34" charset="0"/>
              </a:rPr>
              <a:t> Graphs &amp; Algorithms:</a:t>
            </a:r>
            <a:r>
              <a:rPr lang="en-IN" sz="1350" dirty="0">
                <a:latin typeface="Times New Roman"/>
                <a:ea typeface="Tahoma" panose="020B0604030504040204" pitchFamily="34" charset="0"/>
              </a:rPr>
              <a:t> </a:t>
            </a:r>
            <a:r>
              <a:rPr lang="en-IN" sz="1350" dirty="0">
                <a:latin typeface="Times New Roman"/>
              </a:rPr>
              <a:t>Representation, Type of Graphs, Depth- and breadth-first traversals, Planar graphs, isomorphism, graph </a:t>
            </a:r>
            <a:r>
              <a:rPr lang="en-IN" sz="1350" dirty="0" err="1">
                <a:latin typeface="Times New Roman"/>
              </a:rPr>
              <a:t>coloring</a:t>
            </a:r>
            <a:r>
              <a:rPr lang="en-IN" sz="1350" dirty="0">
                <a:latin typeface="Times New Roman"/>
              </a:rPr>
              <a:t>, covering and partition, Minimum Spanning Tree: Prim’s and Kruskal’s algorithms.  </a:t>
            </a:r>
            <a:r>
              <a:rPr lang="en-IN" sz="1350" dirty="0">
                <a:latin typeface="Times New Roman"/>
                <a:ea typeface="Tahoma" panose="020B0604030504040204" pitchFamily="34" charset="0"/>
              </a:rPr>
              <a:t>	                                                                                                                                         [6]</a:t>
            </a:r>
            <a:endParaRPr lang="en-US" sz="1350" dirty="0"/>
          </a:p>
          <a:p>
            <a:pPr algn="just">
              <a:buNone/>
            </a:pPr>
            <a:r>
              <a:rPr lang="en-US" sz="1350" dirty="0">
                <a:solidFill>
                  <a:srgbClr val="000000"/>
                </a:solidFill>
                <a:latin typeface="Times New Roman"/>
                <a:ea typeface="Tahoma" panose="020B0604030504040204" pitchFamily="34" charset="0"/>
              </a:rPr>
              <a:t> </a:t>
            </a:r>
            <a:r>
              <a:rPr lang="en-IN" sz="1350" b="1" dirty="0">
                <a:latin typeface="Times New Roman"/>
                <a:ea typeface="Tahoma" panose="020B0604030504040204" pitchFamily="34" charset="0"/>
              </a:rPr>
              <a:t>String Matching Algorithms: </a:t>
            </a:r>
            <a:r>
              <a:rPr lang="en-IN" sz="1350" dirty="0">
                <a:latin typeface="Times New Roman"/>
              </a:rPr>
              <a:t>Naïve String Matching, Suffix arrays, Suffix trees, Rabin-Karp, Knuth-Morris-Pratt, </a:t>
            </a:r>
            <a:r>
              <a:rPr lang="en-IN" sz="1350" dirty="0" err="1">
                <a:latin typeface="Times New Roman"/>
              </a:rPr>
              <a:t>Booyer</a:t>
            </a:r>
            <a:r>
              <a:rPr lang="en-IN" sz="1350" dirty="0">
                <a:latin typeface="Times New Roman"/>
              </a:rPr>
              <a:t>-Moore algorithm                                                                                                                          </a:t>
            </a:r>
            <a:r>
              <a:rPr lang="en-US" sz="1350" dirty="0">
                <a:solidFill>
                  <a:srgbClr val="000000"/>
                </a:solidFill>
                <a:latin typeface="Times New Roman"/>
                <a:ea typeface="Tahoma" panose="020B0604030504040204" pitchFamily="34" charset="0"/>
              </a:rPr>
              <a:t>[5]</a:t>
            </a:r>
            <a:endParaRPr lang="en-US" sz="1350" dirty="0"/>
          </a:p>
          <a:p>
            <a:pPr algn="ctr" eaLnBrk="1" hangingPunct="1">
              <a:buNone/>
              <a:defRPr/>
            </a:pPr>
            <a:endParaRPr lang="en-US" sz="135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88390786-F88B-40EB-B365-500B2C1170FF}" type="slidenum">
              <a:rPr lang="en-US" smtClean="0"/>
              <a:pPr>
                <a:defRPr/>
              </a:pPr>
              <a:t>2</a:t>
            </a:fld>
            <a:endParaRPr lang="en-US"/>
          </a:p>
        </p:txBody>
      </p:sp>
      <p:sp>
        <p:nvSpPr>
          <p:cNvPr id="5" name="Rectangle 4"/>
          <p:cNvSpPr/>
          <p:nvPr/>
        </p:nvSpPr>
        <p:spPr>
          <a:xfrm>
            <a:off x="628650" y="1613298"/>
            <a:ext cx="8124825" cy="423624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592116" y="1"/>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Introduction</a:t>
            </a:r>
            <a:endParaRPr/>
          </a:p>
        </p:txBody>
      </p:sp>
      <p:sp>
        <p:nvSpPr>
          <p:cNvPr id="115" name="Google Shape;115;p5"/>
          <p:cNvSpPr txBox="1">
            <a:spLocks noGrp="1"/>
          </p:cNvSpPr>
          <p:nvPr>
            <p:ph type="body" idx="1"/>
          </p:nvPr>
        </p:nvSpPr>
        <p:spPr>
          <a:xfrm>
            <a:off x="479395" y="1290154"/>
            <a:ext cx="8376081" cy="4805846"/>
          </a:xfrm>
          <a:prstGeom prst="rect">
            <a:avLst/>
          </a:prstGeom>
          <a:blipFill rotWithShape="1">
            <a:blip r:embed="rId3">
              <a:alphaModFix/>
            </a:blip>
            <a:stretch>
              <a:fillRect l="-599" t="-766" r="-709"/>
            </a:stretch>
          </a:blip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685331" y="245656"/>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Introduction</a:t>
            </a:r>
            <a:endParaRPr/>
          </a:p>
        </p:txBody>
      </p:sp>
      <p:sp>
        <p:nvSpPr>
          <p:cNvPr id="121" name="Google Shape;121;p6"/>
          <p:cNvSpPr txBox="1">
            <a:spLocks noGrp="1"/>
          </p:cNvSpPr>
          <p:nvPr>
            <p:ph type="body" idx="1"/>
          </p:nvPr>
        </p:nvSpPr>
        <p:spPr>
          <a:xfrm>
            <a:off x="76200" y="1600200"/>
            <a:ext cx="8991600" cy="3276600"/>
          </a:xfrm>
          <a:prstGeom prst="rect">
            <a:avLst/>
          </a:prstGeom>
          <a:blipFill rotWithShape="1">
            <a:blip r:embed="rId3">
              <a:alphaModFix/>
            </a:blip>
            <a:stretch>
              <a:fillRect l="-317" t="-160" b="-3864"/>
            </a:stretch>
          </a:blip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p:nvPr/>
        </p:nvSpPr>
        <p:spPr>
          <a:xfrm>
            <a:off x="609600" y="1401901"/>
            <a:ext cx="8077200" cy="31700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dirty="0">
                <a:solidFill>
                  <a:srgbClr val="FF0000"/>
                </a:solidFill>
                <a:latin typeface="Times New Roman"/>
                <a:ea typeface="Times New Roman"/>
                <a:cs typeface="Times New Roman"/>
                <a:sym typeface="Times New Roman"/>
              </a:rPr>
              <a:t>    This explains the power and need of data compression.</a:t>
            </a:r>
            <a:endParaRPr dirty="0"/>
          </a:p>
          <a:p>
            <a:pPr marL="0" marR="0" lvl="0" indent="0" algn="just" rtl="0">
              <a:spcBef>
                <a:spcPts val="2400"/>
              </a:spcBef>
              <a:spcAft>
                <a:spcPts val="0"/>
              </a:spcAft>
              <a:buNone/>
            </a:pPr>
            <a:endParaRPr sz="2400" b="1" dirty="0">
              <a:solidFill>
                <a:srgbClr val="FF0000"/>
              </a:solidFill>
              <a:latin typeface="Times New Roman"/>
              <a:ea typeface="Times New Roman"/>
              <a:cs typeface="Times New Roman"/>
              <a:sym typeface="Times New Roman"/>
            </a:endParaRPr>
          </a:p>
          <a:p>
            <a:pPr marL="0" marR="0" lvl="0" indent="0" algn="just" rtl="0">
              <a:spcBef>
                <a:spcPts val="2400"/>
              </a:spcBef>
              <a:spcAft>
                <a:spcPts val="0"/>
              </a:spcAft>
              <a:buNone/>
            </a:pPr>
            <a:r>
              <a:rPr lang="en-US" sz="2400" dirty="0">
                <a:solidFill>
                  <a:schemeClr val="dk1"/>
                </a:solidFill>
                <a:latin typeface="Times New Roman"/>
                <a:ea typeface="Times New Roman"/>
                <a:cs typeface="Times New Roman"/>
                <a:sym typeface="Times New Roman"/>
              </a:rPr>
              <a:t>We need to do data Compression, so that there is requirement of</a:t>
            </a:r>
            <a:endParaRPr dirty="0"/>
          </a:p>
          <a:p>
            <a:pPr marL="285750" marR="0" lvl="0" indent="-285750" algn="just" rtl="0">
              <a:spcBef>
                <a:spcPts val="2400"/>
              </a:spcBef>
              <a:spcAft>
                <a:spcPts val="0"/>
              </a:spcAft>
              <a:buClr>
                <a:schemeClr val="dk1"/>
              </a:buClr>
              <a:buSzPts val="2400"/>
              <a:buFont typeface="Arial"/>
              <a:buChar char="•"/>
            </a:pPr>
            <a:r>
              <a:rPr lang="en-US" sz="2400" dirty="0">
                <a:solidFill>
                  <a:schemeClr val="dk1"/>
                </a:solidFill>
                <a:latin typeface="Times New Roman"/>
                <a:ea typeface="Times New Roman"/>
                <a:cs typeface="Times New Roman"/>
                <a:sym typeface="Times New Roman"/>
              </a:rPr>
              <a:t>Low STORAGE </a:t>
            </a:r>
            <a:endParaRPr dirty="0"/>
          </a:p>
          <a:p>
            <a:pPr marL="285750" marR="0" lvl="0" indent="-285750" algn="just" rtl="0">
              <a:spcBef>
                <a:spcPts val="2400"/>
              </a:spcBef>
              <a:spcAft>
                <a:spcPts val="0"/>
              </a:spcAft>
              <a:buClr>
                <a:schemeClr val="dk1"/>
              </a:buClr>
              <a:buSzPts val="2400"/>
              <a:buFont typeface="Arial"/>
              <a:buChar char="•"/>
            </a:pPr>
            <a:r>
              <a:rPr lang="en-US" sz="2400" dirty="0">
                <a:solidFill>
                  <a:schemeClr val="dk1"/>
                </a:solidFill>
                <a:latin typeface="Times New Roman"/>
                <a:ea typeface="Times New Roman"/>
                <a:cs typeface="Times New Roman"/>
                <a:sym typeface="Times New Roman"/>
              </a:rPr>
              <a:t>Less Transmission time</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685331" y="218064"/>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Compression Ratio</a:t>
            </a:r>
            <a:endParaRPr/>
          </a:p>
        </p:txBody>
      </p:sp>
      <p:pic>
        <p:nvPicPr>
          <p:cNvPr id="158" name="Google Shape;158;p12"/>
          <p:cNvPicPr preferRelativeResize="0"/>
          <p:nvPr/>
        </p:nvPicPr>
        <p:blipFill rotWithShape="1">
          <a:blip r:embed="rId3">
            <a:alphaModFix/>
          </a:blip>
          <a:srcRect r="52893"/>
          <a:stretch/>
        </p:blipFill>
        <p:spPr>
          <a:xfrm>
            <a:off x="2171700" y="1905000"/>
            <a:ext cx="1657350" cy="3009900"/>
          </a:xfrm>
          <a:prstGeom prst="rect">
            <a:avLst/>
          </a:prstGeom>
          <a:noFill/>
          <a:ln>
            <a:noFill/>
          </a:ln>
        </p:spPr>
      </p:pic>
      <p:pic>
        <p:nvPicPr>
          <p:cNvPr id="159" name="Google Shape;159;p12"/>
          <p:cNvPicPr preferRelativeResize="0"/>
          <p:nvPr/>
        </p:nvPicPr>
        <p:blipFill rotWithShape="1">
          <a:blip r:embed="rId3">
            <a:alphaModFix/>
          </a:blip>
          <a:srcRect l="51980"/>
          <a:stretch/>
        </p:blipFill>
        <p:spPr>
          <a:xfrm>
            <a:off x="5543551" y="1905000"/>
            <a:ext cx="1689497" cy="3009900"/>
          </a:xfrm>
          <a:prstGeom prst="rect">
            <a:avLst/>
          </a:prstGeom>
          <a:noFill/>
          <a:ln>
            <a:noFill/>
          </a:ln>
        </p:spPr>
      </p:pic>
      <p:sp>
        <p:nvSpPr>
          <p:cNvPr id="160" name="Google Shape;160;p12"/>
          <p:cNvSpPr/>
          <p:nvPr/>
        </p:nvSpPr>
        <p:spPr>
          <a:xfrm>
            <a:off x="4400550" y="3048000"/>
            <a:ext cx="742950" cy="533400"/>
          </a:xfrm>
          <a:prstGeom prst="rightArrow">
            <a:avLst>
              <a:gd name="adj1" fmla="val 50000"/>
              <a:gd name="adj2" fmla="val 49997"/>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2"/>
          <p:cNvSpPr txBox="1"/>
          <p:nvPr/>
        </p:nvSpPr>
        <p:spPr>
          <a:xfrm>
            <a:off x="4057650" y="2514600"/>
            <a:ext cx="173957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compression</a:t>
            </a:r>
            <a:endParaRPr/>
          </a:p>
        </p:txBody>
      </p:sp>
      <p:sp>
        <p:nvSpPr>
          <p:cNvPr id="162" name="Google Shape;162;p12"/>
          <p:cNvSpPr/>
          <p:nvPr/>
        </p:nvSpPr>
        <p:spPr>
          <a:xfrm>
            <a:off x="2171700" y="5005659"/>
            <a:ext cx="4882586" cy="1014141"/>
          </a:xfrm>
          <a:prstGeom prst="rect">
            <a:avLst/>
          </a:prstGeom>
          <a:blipFill rotWithShape="1">
            <a:blip r:embed="rId4">
              <a:alphaModFix/>
            </a:blip>
            <a:stretch>
              <a:fillRect l="-1216" r="-1215" b="-1209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685331" y="254533"/>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Compression Ratio</a:t>
            </a:r>
            <a:endParaRPr/>
          </a:p>
        </p:txBody>
      </p:sp>
      <p:sp>
        <p:nvSpPr>
          <p:cNvPr id="169" name="Google Shape;169;p13"/>
          <p:cNvSpPr txBox="1">
            <a:spLocks noGrp="1"/>
          </p:cNvSpPr>
          <p:nvPr>
            <p:ph type="body" idx="1"/>
          </p:nvPr>
        </p:nvSpPr>
        <p:spPr>
          <a:xfrm>
            <a:off x="1320362" y="1730922"/>
            <a:ext cx="6503276" cy="2917278"/>
          </a:xfrm>
          <a:prstGeom prst="rect">
            <a:avLst/>
          </a:prstGeom>
          <a:blipFill rotWithShape="1">
            <a:blip r:embed="rId3">
              <a:alphaModFix/>
            </a:blip>
            <a:stretch>
              <a:fillRect l="-1264" t="-1615" r="-1193"/>
            </a:stretch>
          </a:blip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685331" y="1"/>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Types of Data Redundancy</a:t>
            </a:r>
            <a:endParaRPr/>
          </a:p>
        </p:txBody>
      </p:sp>
      <p:sp>
        <p:nvSpPr>
          <p:cNvPr id="182" name="Google Shape;182;p15"/>
          <p:cNvSpPr txBox="1">
            <a:spLocks noGrp="1"/>
          </p:cNvSpPr>
          <p:nvPr>
            <p:ph type="body" idx="1"/>
          </p:nvPr>
        </p:nvSpPr>
        <p:spPr>
          <a:xfrm>
            <a:off x="1344011" y="1333500"/>
            <a:ext cx="6455979" cy="55245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2800"/>
              <a:buFont typeface="Noto Sans Symbols"/>
              <a:buChar char="❑"/>
            </a:pPr>
            <a:r>
              <a:rPr lang="en-US" sz="2200" cap="none" dirty="0">
                <a:latin typeface="Times New Roman"/>
                <a:ea typeface="Times New Roman"/>
                <a:cs typeface="Times New Roman"/>
                <a:sym typeface="Times New Roman"/>
              </a:rPr>
              <a:t>Three principal types of data redundancies that can be identified and exploited in digital images	</a:t>
            </a:r>
            <a:endParaRPr sz="2200" dirty="0"/>
          </a:p>
          <a:p>
            <a:pPr marL="803275" lvl="0" indent="-457200" algn="l" rtl="0">
              <a:spcBef>
                <a:spcPts val="2360"/>
              </a:spcBef>
              <a:spcAft>
                <a:spcPts val="0"/>
              </a:spcAft>
              <a:buClr>
                <a:schemeClr val="dk1"/>
              </a:buClr>
              <a:buSzPts val="2800"/>
              <a:buFont typeface="Calibri"/>
              <a:buAutoNum type="arabicPeriod"/>
            </a:pPr>
            <a:r>
              <a:rPr lang="en-US" sz="2200" cap="none" dirty="0">
                <a:latin typeface="Times New Roman"/>
                <a:ea typeface="Times New Roman"/>
                <a:cs typeface="Times New Roman"/>
                <a:sym typeface="Times New Roman"/>
              </a:rPr>
              <a:t>Coding redundancy</a:t>
            </a:r>
            <a:endParaRPr sz="2200" dirty="0"/>
          </a:p>
          <a:p>
            <a:pPr marL="803275" lvl="0" indent="-457200" algn="l" rtl="0">
              <a:spcBef>
                <a:spcPts val="560"/>
              </a:spcBef>
              <a:spcAft>
                <a:spcPts val="0"/>
              </a:spcAft>
              <a:buClr>
                <a:schemeClr val="dk1"/>
              </a:buClr>
              <a:buSzPts val="2800"/>
              <a:buFont typeface="Calibri"/>
              <a:buAutoNum type="arabicPeriod"/>
            </a:pPr>
            <a:r>
              <a:rPr lang="en-US" sz="2200" cap="none" dirty="0">
                <a:latin typeface="Times New Roman"/>
                <a:ea typeface="Times New Roman"/>
                <a:cs typeface="Times New Roman"/>
                <a:sym typeface="Times New Roman"/>
              </a:rPr>
              <a:t>Spatial or temporal (interpixel) redundancy</a:t>
            </a:r>
            <a:endParaRPr sz="2200" dirty="0"/>
          </a:p>
          <a:p>
            <a:pPr marL="803275" lvl="0" indent="-457200" algn="l" rtl="0">
              <a:spcBef>
                <a:spcPts val="560"/>
              </a:spcBef>
              <a:spcAft>
                <a:spcPts val="0"/>
              </a:spcAft>
              <a:buClr>
                <a:schemeClr val="dk1"/>
              </a:buClr>
              <a:buSzPts val="2800"/>
              <a:buFont typeface="Calibri"/>
              <a:buAutoNum type="arabicPeriod"/>
            </a:pPr>
            <a:r>
              <a:rPr lang="en-US" sz="2200" cap="none" dirty="0">
                <a:latin typeface="Times New Roman"/>
                <a:ea typeface="Times New Roman"/>
                <a:cs typeface="Times New Roman"/>
                <a:sym typeface="Times New Roman"/>
              </a:rPr>
              <a:t>Psychovisual redundancy (irrelevant information)</a:t>
            </a:r>
            <a:endParaRPr sz="2200" dirty="0"/>
          </a:p>
          <a:p>
            <a:pPr marL="0" lvl="0" indent="0" algn="l" rtl="0">
              <a:spcBef>
                <a:spcPts val="560"/>
              </a:spcBef>
              <a:spcAft>
                <a:spcPts val="0"/>
              </a:spcAft>
              <a:buClr>
                <a:schemeClr val="dk1"/>
              </a:buClr>
              <a:buSzPts val="2800"/>
              <a:buNone/>
            </a:pPr>
            <a:endParaRPr sz="2200" cap="none" dirty="0">
              <a:latin typeface="Times New Roman"/>
              <a:ea typeface="Times New Roman"/>
              <a:cs typeface="Times New Roman"/>
              <a:sym typeface="Times New Roman"/>
            </a:endParaRPr>
          </a:p>
          <a:p>
            <a:pPr marL="457200" lvl="0" indent="-457200" algn="l" rtl="0">
              <a:spcBef>
                <a:spcPts val="560"/>
              </a:spcBef>
              <a:spcAft>
                <a:spcPts val="0"/>
              </a:spcAft>
              <a:buClr>
                <a:schemeClr val="dk1"/>
              </a:buClr>
              <a:buSzPts val="2800"/>
              <a:buFont typeface="Noto Sans Symbols"/>
              <a:buChar char="❑"/>
            </a:pPr>
            <a:r>
              <a:rPr lang="en-US" sz="2200" cap="none" dirty="0">
                <a:latin typeface="Times New Roman"/>
                <a:ea typeface="Times New Roman"/>
                <a:cs typeface="Times New Roman"/>
                <a:sym typeface="Times New Roman"/>
              </a:rPr>
              <a:t>Data compression attempts to reduce one or more of these redundancy types.</a:t>
            </a:r>
            <a:endParaRPr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682042" y="130246"/>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Coding Redundancy</a:t>
            </a:r>
            <a:endParaRPr/>
          </a:p>
        </p:txBody>
      </p:sp>
      <p:pic>
        <p:nvPicPr>
          <p:cNvPr id="188" name="Google Shape;188;p16"/>
          <p:cNvPicPr preferRelativeResize="0"/>
          <p:nvPr/>
        </p:nvPicPr>
        <p:blipFill rotWithShape="1">
          <a:blip r:embed="rId3">
            <a:alphaModFix/>
          </a:blip>
          <a:srcRect/>
          <a:stretch/>
        </p:blipFill>
        <p:spPr>
          <a:xfrm>
            <a:off x="3124200" y="1476322"/>
            <a:ext cx="2438400" cy="2333678"/>
          </a:xfrm>
          <a:prstGeom prst="rect">
            <a:avLst/>
          </a:prstGeom>
          <a:noFill/>
          <a:ln>
            <a:noFill/>
          </a:ln>
        </p:spPr>
      </p:pic>
      <p:pic>
        <p:nvPicPr>
          <p:cNvPr id="189" name="Google Shape;189;p16"/>
          <p:cNvPicPr preferRelativeResize="0"/>
          <p:nvPr/>
        </p:nvPicPr>
        <p:blipFill rotWithShape="1">
          <a:blip r:embed="rId4">
            <a:alphaModFix/>
          </a:blip>
          <a:srcRect/>
          <a:stretch/>
        </p:blipFill>
        <p:spPr>
          <a:xfrm>
            <a:off x="990600" y="4157715"/>
            <a:ext cx="7315200" cy="2096813"/>
          </a:xfrm>
          <a:prstGeom prst="rect">
            <a:avLst/>
          </a:prstGeom>
          <a:noFill/>
          <a:ln>
            <a:noFill/>
          </a:ln>
        </p:spPr>
      </p:pic>
      <p:sp>
        <p:nvSpPr>
          <p:cNvPr id="190" name="Google Shape;190;p16"/>
          <p:cNvSpPr/>
          <p:nvPr/>
        </p:nvSpPr>
        <p:spPr>
          <a:xfrm>
            <a:off x="484006" y="1571842"/>
            <a:ext cx="2480708" cy="255454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The 8-bit codes that are used to represent the intensities in most 2-D intensity arrays contain more bits than are needed to represent the intensities.</a:t>
            </a:r>
            <a:endParaRPr/>
          </a:p>
        </p:txBody>
      </p:sp>
      <p:sp>
        <p:nvSpPr>
          <p:cNvPr id="191" name="Google Shape;191;p16"/>
          <p:cNvSpPr/>
          <p:nvPr/>
        </p:nvSpPr>
        <p:spPr>
          <a:xfrm>
            <a:off x="5675490" y="1526368"/>
            <a:ext cx="3046822" cy="1323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Because, we go for uniform coding, in general.</a:t>
            </a:r>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We can solve the problem by variable length coding.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txBox="1">
            <a:spLocks noGrp="1"/>
          </p:cNvSpPr>
          <p:nvPr>
            <p:ph type="title"/>
          </p:nvPr>
        </p:nvSpPr>
        <p:spPr>
          <a:xfrm>
            <a:off x="685331" y="1"/>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200"/>
              <a:buFont typeface="Calibri"/>
              <a:buNone/>
            </a:pPr>
            <a:r>
              <a:rPr lang="en-US" sz="2600" dirty="0">
                <a:solidFill>
                  <a:srgbClr val="FF0000"/>
                </a:solidFill>
              </a:rPr>
              <a:t>Spatial or Temporal (interpixel) Redundancy</a:t>
            </a:r>
            <a:endParaRPr sz="2600" dirty="0"/>
          </a:p>
        </p:txBody>
      </p:sp>
      <p:sp>
        <p:nvSpPr>
          <p:cNvPr id="197" name="Google Shape;197;p17"/>
          <p:cNvSpPr txBox="1">
            <a:spLocks noGrp="1"/>
          </p:cNvSpPr>
          <p:nvPr>
            <p:ph type="body" idx="1"/>
          </p:nvPr>
        </p:nvSpPr>
        <p:spPr>
          <a:xfrm>
            <a:off x="46609" y="1905000"/>
            <a:ext cx="4427738" cy="889438"/>
          </a:xfrm>
          <a:prstGeom prst="rect">
            <a:avLst/>
          </a:prstGeom>
          <a:blipFill rotWithShape="1">
            <a:blip r:embed="rId3">
              <a:alphaModFix/>
            </a:blip>
            <a:stretch>
              <a:fillRect l="-309" t="-1369" b="-3423"/>
            </a:stretch>
          </a:blip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a:t> </a:t>
            </a:r>
            <a:endParaRPr/>
          </a:p>
        </p:txBody>
      </p:sp>
      <p:pic>
        <p:nvPicPr>
          <p:cNvPr id="198" name="Google Shape;198;p17"/>
          <p:cNvPicPr preferRelativeResize="0"/>
          <p:nvPr/>
        </p:nvPicPr>
        <p:blipFill rotWithShape="1">
          <a:blip r:embed="rId4">
            <a:alphaModFix/>
          </a:blip>
          <a:srcRect/>
          <a:stretch/>
        </p:blipFill>
        <p:spPr>
          <a:xfrm>
            <a:off x="1172781" y="2895600"/>
            <a:ext cx="2567865" cy="3471374"/>
          </a:xfrm>
          <a:prstGeom prst="rect">
            <a:avLst/>
          </a:prstGeom>
          <a:noFill/>
          <a:ln>
            <a:noFill/>
          </a:ln>
        </p:spPr>
      </p:pic>
      <p:sp>
        <p:nvSpPr>
          <p:cNvPr id="199" name="Google Shape;199;p17"/>
          <p:cNvSpPr txBox="1"/>
          <p:nvPr/>
        </p:nvSpPr>
        <p:spPr>
          <a:xfrm>
            <a:off x="194007" y="3778478"/>
            <a:ext cx="4280339" cy="123110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256, 255</a:t>
            </a:r>
            <a:endParaRPr/>
          </a:p>
          <a:p>
            <a:pPr marL="0" marR="0" lvl="0" indent="0" algn="just" rtl="0">
              <a:spcBef>
                <a:spcPts val="1200"/>
              </a:spcBef>
              <a:spcAft>
                <a:spcPts val="0"/>
              </a:spcAft>
              <a:buNone/>
            </a:pPr>
            <a:r>
              <a:rPr lang="en-US" sz="1800">
                <a:solidFill>
                  <a:schemeClr val="dk1"/>
                </a:solidFill>
                <a:latin typeface="Times New Roman"/>
                <a:ea typeface="Times New Roman"/>
                <a:cs typeface="Times New Roman"/>
                <a:sym typeface="Times New Roman"/>
              </a:rPr>
              <a:t>256, 0</a:t>
            </a:r>
            <a:endParaRPr/>
          </a:p>
          <a:p>
            <a:pPr marL="0" marR="0" lvl="0" indent="0" algn="just" rtl="0">
              <a:spcBef>
                <a:spcPts val="1200"/>
              </a:spcBef>
              <a:spcAft>
                <a:spcPts val="0"/>
              </a:spcAft>
              <a:buNone/>
            </a:pPr>
            <a:r>
              <a:rPr lang="en-US" sz="1800">
                <a:solidFill>
                  <a:schemeClr val="dk1"/>
                </a:solidFill>
                <a:latin typeface="Times New Roman"/>
                <a:ea typeface="Times New Roman"/>
                <a:cs typeface="Times New Roman"/>
                <a:sym typeface="Times New Roman"/>
              </a:rPr>
              <a:t>256, 1</a:t>
            </a:r>
            <a:endParaRPr/>
          </a:p>
        </p:txBody>
      </p:sp>
      <p:sp>
        <p:nvSpPr>
          <p:cNvPr id="200" name="Google Shape;200;p17"/>
          <p:cNvSpPr/>
          <p:nvPr/>
        </p:nvSpPr>
        <p:spPr>
          <a:xfrm>
            <a:off x="1172781" y="1091174"/>
            <a:ext cx="7164462" cy="707846"/>
          </a:xfrm>
          <a:prstGeom prst="rect">
            <a:avLst/>
          </a:prstGeom>
          <a:noFill/>
          <a:ln>
            <a:noFill/>
          </a:ln>
        </p:spPr>
        <p:txBody>
          <a:bodyPr spcFirstLastPara="1" wrap="square" lIns="91425" tIns="45700" rIns="91425" bIns="45700" anchor="t" anchorCtr="0">
            <a:spAutoFit/>
          </a:bodyPr>
          <a:lstStyle/>
          <a:p>
            <a:pPr marL="14288" marR="0" lvl="0" indent="0" algn="just" rtl="0">
              <a:spcBef>
                <a:spcPts val="0"/>
              </a:spcBef>
              <a:spcAft>
                <a:spcPts val="0"/>
              </a:spcAft>
              <a:buClr>
                <a:schemeClr val="dk1"/>
              </a:buClr>
              <a:buSzPts val="2200"/>
              <a:buFont typeface="Times New Roman"/>
              <a:buNone/>
            </a:pPr>
            <a:r>
              <a:rPr lang="en-US" sz="2000" b="1" dirty="0">
                <a:solidFill>
                  <a:schemeClr val="dk1"/>
                </a:solidFill>
                <a:latin typeface="Times New Roman"/>
                <a:ea typeface="Times New Roman"/>
                <a:cs typeface="Times New Roman"/>
                <a:sym typeface="Times New Roman"/>
              </a:rPr>
              <a:t>Interpixel redundancy implies that pixel values are correlated </a:t>
            </a:r>
            <a:endParaRPr sz="2000" dirty="0"/>
          </a:p>
          <a:p>
            <a:pPr marL="14288" marR="0" lvl="0" indent="0" algn="just" rtl="0">
              <a:spcBef>
                <a:spcPts val="0"/>
              </a:spcBef>
              <a:spcAft>
                <a:spcPts val="0"/>
              </a:spcAft>
              <a:buClr>
                <a:schemeClr val="dk1"/>
              </a:buClr>
              <a:buSzPts val="2200"/>
              <a:buFont typeface="Times New Roman"/>
              <a:buNone/>
            </a:pPr>
            <a:r>
              <a:rPr lang="en-US" sz="2000" b="1" dirty="0">
                <a:solidFill>
                  <a:schemeClr val="dk1"/>
                </a:solidFill>
                <a:latin typeface="Times New Roman"/>
                <a:ea typeface="Times New Roman"/>
                <a:cs typeface="Times New Roman"/>
                <a:sym typeface="Times New Roman"/>
              </a:rPr>
              <a:t>(i.e., A pixel value can be reasonably predicted by its neighbors).</a:t>
            </a:r>
            <a:endParaRPr sz="2000" dirty="0"/>
          </a:p>
        </p:txBody>
      </p:sp>
      <p:sp>
        <p:nvSpPr>
          <p:cNvPr id="201" name="Google Shape;201;p17"/>
          <p:cNvSpPr/>
          <p:nvPr/>
        </p:nvSpPr>
        <p:spPr>
          <a:xfrm>
            <a:off x="2184230" y="2510135"/>
            <a:ext cx="132097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Spatial</a:t>
            </a:r>
            <a:endParaRPr sz="2400">
              <a:solidFill>
                <a:schemeClr val="dk1"/>
              </a:solidFill>
              <a:latin typeface="Calibri"/>
              <a:ea typeface="Calibri"/>
              <a:cs typeface="Calibri"/>
              <a:sym typeface="Calibri"/>
            </a:endParaRPr>
          </a:p>
        </p:txBody>
      </p:sp>
      <p:sp>
        <p:nvSpPr>
          <p:cNvPr id="202" name="Google Shape;202;p17"/>
          <p:cNvSpPr txBox="1"/>
          <p:nvPr/>
        </p:nvSpPr>
        <p:spPr>
          <a:xfrm>
            <a:off x="4471246" y="2474592"/>
            <a:ext cx="4427738" cy="889438"/>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chemeClr val="dk1"/>
              </a:buClr>
              <a:buSzPts val="1400"/>
              <a:buFont typeface="Arial"/>
              <a:buNone/>
            </a:pPr>
            <a:r>
              <a:rPr lang="en-US" sz="1400" cap="none">
                <a:solidFill>
                  <a:schemeClr val="dk1"/>
                </a:solidFill>
                <a:latin typeface="Times New Roman"/>
                <a:ea typeface="Times New Roman"/>
                <a:cs typeface="Times New Roman"/>
                <a:sym typeface="Times New Roman"/>
              </a:rPr>
              <a:t>Related to 3D (videos)</a:t>
            </a:r>
            <a:endParaRPr/>
          </a:p>
        </p:txBody>
      </p:sp>
      <p:sp>
        <p:nvSpPr>
          <p:cNvPr id="203" name="Google Shape;203;p17"/>
          <p:cNvSpPr/>
          <p:nvPr/>
        </p:nvSpPr>
        <p:spPr>
          <a:xfrm>
            <a:off x="4627667" y="2057400"/>
            <a:ext cx="154453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Calibri"/>
                <a:ea typeface="Calibri"/>
                <a:cs typeface="Calibri"/>
                <a:sym typeface="Calibri"/>
              </a:rPr>
              <a:t>Temporal</a:t>
            </a:r>
            <a:endParaRPr sz="2400">
              <a:solidFill>
                <a:schemeClr val="dk1"/>
              </a:solidFill>
              <a:latin typeface="Calibri"/>
              <a:ea typeface="Calibri"/>
              <a:cs typeface="Calibri"/>
              <a:sym typeface="Calibri"/>
            </a:endParaRPr>
          </a:p>
        </p:txBody>
      </p:sp>
      <p:sp>
        <p:nvSpPr>
          <p:cNvPr id="204" name="Google Shape;204;p17"/>
          <p:cNvSpPr/>
          <p:nvPr/>
        </p:nvSpPr>
        <p:spPr>
          <a:xfrm>
            <a:off x="4925073" y="2957786"/>
            <a:ext cx="1071979" cy="1645554"/>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17"/>
          <p:cNvSpPr/>
          <p:nvPr/>
        </p:nvSpPr>
        <p:spPr>
          <a:xfrm>
            <a:off x="4782938" y="3160908"/>
            <a:ext cx="1071979" cy="1645554"/>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7"/>
          <p:cNvSpPr/>
          <p:nvPr/>
        </p:nvSpPr>
        <p:spPr>
          <a:xfrm>
            <a:off x="4640802" y="3364030"/>
            <a:ext cx="1071979" cy="1645554"/>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17"/>
          <p:cNvSpPr txBox="1"/>
          <p:nvPr/>
        </p:nvSpPr>
        <p:spPr>
          <a:xfrm>
            <a:off x="4346959" y="4057779"/>
            <a:ext cx="3040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a:t>
            </a:r>
            <a:endParaRPr/>
          </a:p>
        </p:txBody>
      </p:sp>
      <p:sp>
        <p:nvSpPr>
          <p:cNvPr id="208" name="Google Shape;208;p17"/>
          <p:cNvSpPr txBox="1"/>
          <p:nvPr/>
        </p:nvSpPr>
        <p:spPr>
          <a:xfrm>
            <a:off x="5071690" y="5009584"/>
            <a:ext cx="3040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X</a:t>
            </a:r>
            <a:endParaRPr/>
          </a:p>
        </p:txBody>
      </p:sp>
      <p:cxnSp>
        <p:nvCxnSpPr>
          <p:cNvPr id="209" name="Google Shape;209;p17"/>
          <p:cNvCxnSpPr/>
          <p:nvPr/>
        </p:nvCxnSpPr>
        <p:spPr>
          <a:xfrm rot="10800000" flipH="1">
            <a:off x="5811124" y="4707830"/>
            <a:ext cx="323942" cy="387788"/>
          </a:xfrm>
          <a:prstGeom prst="straightConnector1">
            <a:avLst/>
          </a:prstGeom>
          <a:noFill/>
          <a:ln w="9525" cap="flat" cmpd="sng">
            <a:solidFill>
              <a:srgbClr val="4A7DBA"/>
            </a:solidFill>
            <a:prstDash val="solid"/>
            <a:round/>
            <a:headEnd type="none" w="sm" len="sm"/>
            <a:tailEnd type="triangle" w="med" len="med"/>
          </a:ln>
        </p:spPr>
      </p:cxnSp>
      <p:sp>
        <p:nvSpPr>
          <p:cNvPr id="210" name="Google Shape;210;p17"/>
          <p:cNvSpPr txBox="1"/>
          <p:nvPr/>
        </p:nvSpPr>
        <p:spPr>
          <a:xfrm>
            <a:off x="5997052" y="4901724"/>
            <a:ext cx="5733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 (Z)</a:t>
            </a:r>
            <a:endParaRPr/>
          </a:p>
        </p:txBody>
      </p:sp>
      <p:sp>
        <p:nvSpPr>
          <p:cNvPr id="211" name="Google Shape;211;p17"/>
          <p:cNvSpPr txBox="1"/>
          <p:nvPr/>
        </p:nvSpPr>
        <p:spPr>
          <a:xfrm>
            <a:off x="6331999" y="2831977"/>
            <a:ext cx="2516819"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frame is moving w.r.t time (t)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refresh rate = 60 fps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same coordinate (x,y) and diff times say t1, t2, t3,…. that intensity remains same</a:t>
            </a:r>
            <a:endParaRPr/>
          </a:p>
        </p:txBody>
      </p:sp>
      <p:sp>
        <p:nvSpPr>
          <p:cNvPr id="212" name="Google Shape;212;p17"/>
          <p:cNvSpPr/>
          <p:nvPr/>
        </p:nvSpPr>
        <p:spPr>
          <a:xfrm>
            <a:off x="6612937" y="4983846"/>
            <a:ext cx="1071979" cy="1645554"/>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17"/>
          <p:cNvSpPr txBox="1"/>
          <p:nvPr/>
        </p:nvSpPr>
        <p:spPr>
          <a:xfrm>
            <a:off x="7012946" y="6353384"/>
            <a:ext cx="5733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t1</a:t>
            </a:r>
            <a:endParaRPr/>
          </a:p>
        </p:txBody>
      </p:sp>
      <p:sp>
        <p:nvSpPr>
          <p:cNvPr id="214" name="Google Shape;214;p17"/>
          <p:cNvSpPr txBox="1"/>
          <p:nvPr/>
        </p:nvSpPr>
        <p:spPr>
          <a:xfrm>
            <a:off x="8271356" y="6353384"/>
            <a:ext cx="5733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t2</a:t>
            </a:r>
            <a:endParaRPr/>
          </a:p>
        </p:txBody>
      </p:sp>
      <p:sp>
        <p:nvSpPr>
          <p:cNvPr id="215" name="Google Shape;215;p17"/>
          <p:cNvSpPr/>
          <p:nvPr/>
        </p:nvSpPr>
        <p:spPr>
          <a:xfrm>
            <a:off x="6685116" y="4901724"/>
            <a:ext cx="166226" cy="193894"/>
          </a:xfrm>
          <a:prstGeom prst="rect">
            <a:avLst/>
          </a:prstGeom>
          <a:solidFill>
            <a:schemeClr val="accent3"/>
          </a:solidFill>
          <a:ln w="25400" cap="flat" cmpd="sng">
            <a:solidFill>
              <a:srgbClr val="7188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17"/>
          <p:cNvSpPr/>
          <p:nvPr/>
        </p:nvSpPr>
        <p:spPr>
          <a:xfrm>
            <a:off x="7838288" y="4983846"/>
            <a:ext cx="1071979" cy="1645554"/>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17"/>
          <p:cNvSpPr/>
          <p:nvPr/>
        </p:nvSpPr>
        <p:spPr>
          <a:xfrm>
            <a:off x="7910467" y="4901724"/>
            <a:ext cx="166226" cy="193894"/>
          </a:xfrm>
          <a:prstGeom prst="rect">
            <a:avLst/>
          </a:prstGeom>
          <a:solidFill>
            <a:schemeClr val="accent3"/>
          </a:solidFill>
          <a:ln w="25400" cap="flat" cmpd="sng">
            <a:solidFill>
              <a:srgbClr val="7188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8" name="Google Shape;218;p17"/>
          <p:cNvPicPr preferRelativeResize="0"/>
          <p:nvPr/>
        </p:nvPicPr>
        <p:blipFill rotWithShape="1">
          <a:blip r:embed="rId5">
            <a:alphaModFix/>
          </a:blip>
          <a:srcRect/>
          <a:stretch/>
        </p:blipFill>
        <p:spPr>
          <a:xfrm>
            <a:off x="4719419" y="5378916"/>
            <a:ext cx="1071980" cy="13785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8"/>
          <p:cNvPicPr preferRelativeResize="0"/>
          <p:nvPr/>
        </p:nvPicPr>
        <p:blipFill rotWithShape="1">
          <a:blip r:embed="rId3">
            <a:alphaModFix/>
          </a:blip>
          <a:srcRect/>
          <a:stretch/>
        </p:blipFill>
        <p:spPr>
          <a:xfrm>
            <a:off x="458388" y="1600200"/>
            <a:ext cx="3443349" cy="4591132"/>
          </a:xfrm>
          <a:prstGeom prst="rect">
            <a:avLst/>
          </a:prstGeom>
          <a:noFill/>
          <a:ln>
            <a:noFill/>
          </a:ln>
        </p:spPr>
      </p:pic>
      <p:sp>
        <p:nvSpPr>
          <p:cNvPr id="224" name="Google Shape;224;p18"/>
          <p:cNvSpPr txBox="1"/>
          <p:nvPr/>
        </p:nvSpPr>
        <p:spPr>
          <a:xfrm>
            <a:off x="685331" y="337352"/>
            <a:ext cx="7773338" cy="159617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0000"/>
              </a:buClr>
              <a:buSzPts val="3600"/>
              <a:buFont typeface="Calibri"/>
              <a:buNone/>
            </a:pPr>
            <a:endParaRPr lang="en-US" sz="2600" cap="none" dirty="0">
              <a:solidFill>
                <a:srgbClr val="FF0000"/>
              </a:solidFill>
              <a:latin typeface="Calibri"/>
              <a:ea typeface="Calibri"/>
              <a:cs typeface="Calibri"/>
              <a:sym typeface="Calibri"/>
            </a:endParaRPr>
          </a:p>
          <a:p>
            <a:pPr marL="0" marR="0" lvl="0" indent="0" algn="ctr" rtl="0">
              <a:lnSpc>
                <a:spcPct val="90000"/>
              </a:lnSpc>
              <a:spcBef>
                <a:spcPts val="0"/>
              </a:spcBef>
              <a:spcAft>
                <a:spcPts val="0"/>
              </a:spcAft>
              <a:buClr>
                <a:srgbClr val="FF0000"/>
              </a:buClr>
              <a:buSzPts val="3600"/>
              <a:buFont typeface="Calibri"/>
              <a:buNone/>
            </a:pPr>
            <a:r>
              <a:rPr lang="en-US" sz="2600" cap="none" dirty="0">
                <a:solidFill>
                  <a:srgbClr val="FF0000"/>
                </a:solidFill>
                <a:latin typeface="Calibri"/>
                <a:ea typeface="Calibri"/>
                <a:cs typeface="Calibri"/>
                <a:sym typeface="Calibri"/>
              </a:rPr>
              <a:t>PSYCHOVISUAL REDUNDANCY </a:t>
            </a:r>
            <a:endParaRPr sz="2600" dirty="0"/>
          </a:p>
          <a:p>
            <a:pPr marL="0" marR="0" lvl="0" indent="0" algn="ctr" rtl="0">
              <a:lnSpc>
                <a:spcPct val="90000"/>
              </a:lnSpc>
              <a:spcBef>
                <a:spcPts val="0"/>
              </a:spcBef>
              <a:spcAft>
                <a:spcPts val="0"/>
              </a:spcAft>
              <a:buClr>
                <a:srgbClr val="FF0000"/>
              </a:buClr>
              <a:buSzPts val="3600"/>
              <a:buFont typeface="Times New Roman"/>
              <a:buNone/>
            </a:pPr>
            <a:r>
              <a:rPr lang="en-US" sz="2600" b="1" cap="none" dirty="0">
                <a:solidFill>
                  <a:srgbClr val="FF0000"/>
                </a:solidFill>
                <a:latin typeface="Times New Roman"/>
                <a:ea typeface="Times New Roman"/>
                <a:cs typeface="Times New Roman"/>
                <a:sym typeface="Times New Roman"/>
              </a:rPr>
              <a:t>(irrelevant information)</a:t>
            </a:r>
            <a:endParaRPr sz="2600" dirty="0"/>
          </a:p>
          <a:p>
            <a:pPr marL="0" marR="0" lvl="0" indent="0" algn="ctr" rtl="0">
              <a:lnSpc>
                <a:spcPct val="90000"/>
              </a:lnSpc>
              <a:spcBef>
                <a:spcPts val="0"/>
              </a:spcBef>
              <a:spcAft>
                <a:spcPts val="0"/>
              </a:spcAft>
              <a:buClr>
                <a:schemeClr val="dk1"/>
              </a:buClr>
              <a:buSzPts val="3600"/>
              <a:buFont typeface="Calibri"/>
              <a:buNone/>
            </a:pPr>
            <a:endParaRPr sz="2600" cap="none" dirty="0">
              <a:solidFill>
                <a:srgbClr val="FF0000"/>
              </a:solidFill>
              <a:latin typeface="Calibri"/>
              <a:ea typeface="Calibri"/>
              <a:cs typeface="Calibri"/>
              <a:sym typeface="Calibri"/>
            </a:endParaRPr>
          </a:p>
        </p:txBody>
      </p:sp>
      <p:pic>
        <p:nvPicPr>
          <p:cNvPr id="225" name="Google Shape;225;p18" descr="Converting RGB image to the Grayscale image in Java"/>
          <p:cNvPicPr preferRelativeResize="0"/>
          <p:nvPr/>
        </p:nvPicPr>
        <p:blipFill rotWithShape="1">
          <a:blip r:embed="rId4">
            <a:alphaModFix/>
          </a:blip>
          <a:srcRect/>
          <a:stretch/>
        </p:blipFill>
        <p:spPr>
          <a:xfrm>
            <a:off x="4167385" y="3897944"/>
            <a:ext cx="4518227" cy="2198056"/>
          </a:xfrm>
          <a:prstGeom prst="rect">
            <a:avLst/>
          </a:prstGeom>
          <a:noFill/>
          <a:ln>
            <a:noFill/>
          </a:ln>
        </p:spPr>
      </p:pic>
      <p:sp>
        <p:nvSpPr>
          <p:cNvPr id="226" name="Google Shape;226;p18"/>
          <p:cNvSpPr/>
          <p:nvPr/>
        </p:nvSpPr>
        <p:spPr>
          <a:xfrm>
            <a:off x="4298593" y="1726175"/>
            <a:ext cx="4255811" cy="2123658"/>
          </a:xfrm>
          <a:prstGeom prst="rect">
            <a:avLst/>
          </a:prstGeom>
          <a:noFill/>
          <a:ln>
            <a:noFill/>
          </a:ln>
        </p:spPr>
        <p:txBody>
          <a:bodyPr spcFirstLastPara="1" wrap="square" lIns="91425" tIns="45700" rIns="91425" bIns="45700" anchor="t" anchorCtr="0">
            <a:spAutoFit/>
          </a:bodyPr>
          <a:lstStyle/>
          <a:p>
            <a:pPr marL="14288" marR="0" lvl="0" indent="0" algn="just" rtl="0">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Most images contain information that is ignored by the human visual system and/or irrelevant to the intended use of the image. It is redundant in the sense that it is not used.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9"/>
          <p:cNvSpPr txBox="1">
            <a:spLocks noGrp="1"/>
          </p:cNvSpPr>
          <p:nvPr>
            <p:ph type="title" idx="4294967295"/>
          </p:nvPr>
        </p:nvSpPr>
        <p:spPr>
          <a:xfrm>
            <a:off x="0" y="68264"/>
            <a:ext cx="7772400" cy="159543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Coding - Definitions</a:t>
            </a:r>
            <a:endParaRPr/>
          </a:p>
        </p:txBody>
      </p:sp>
      <p:sp>
        <p:nvSpPr>
          <p:cNvPr id="233" name="Google Shape;233;p19"/>
          <p:cNvSpPr txBox="1">
            <a:spLocks noGrp="1"/>
          </p:cNvSpPr>
          <p:nvPr>
            <p:ph type="body" idx="4294967295"/>
          </p:nvPr>
        </p:nvSpPr>
        <p:spPr>
          <a:xfrm>
            <a:off x="1304925" y="1471614"/>
            <a:ext cx="6391275" cy="2822575"/>
          </a:xfrm>
          <a:prstGeom prst="rect">
            <a:avLst/>
          </a:prstGeom>
          <a:noFill/>
          <a:ln>
            <a:noFill/>
          </a:ln>
        </p:spPr>
        <p:txBody>
          <a:bodyPr spcFirstLastPara="1" wrap="square" lIns="91425" tIns="45700" rIns="91425" bIns="45700" anchor="t" anchorCtr="0">
            <a:normAutofit fontScale="92500" lnSpcReduction="20000"/>
          </a:bodyPr>
          <a:lstStyle/>
          <a:p>
            <a:pPr marL="457200" lvl="0" indent="-457200" algn="just" rtl="0">
              <a:spcBef>
                <a:spcPts val="0"/>
              </a:spcBef>
              <a:spcAft>
                <a:spcPts val="0"/>
              </a:spcAft>
              <a:buClr>
                <a:schemeClr val="dk1"/>
              </a:buClr>
              <a:buSzPct val="100000"/>
              <a:buFont typeface="Noto Sans Symbols"/>
              <a:buChar char="❑"/>
            </a:pPr>
            <a:r>
              <a:rPr lang="en-US" sz="2800" b="1" cap="none" dirty="0">
                <a:latin typeface="Times New Roman"/>
                <a:ea typeface="Times New Roman"/>
                <a:cs typeface="Times New Roman"/>
                <a:sym typeface="Times New Roman"/>
              </a:rPr>
              <a:t>Code:</a:t>
            </a:r>
            <a:r>
              <a:rPr lang="en-US" sz="2800" cap="none" dirty="0">
                <a:latin typeface="Times New Roman"/>
                <a:ea typeface="Times New Roman"/>
                <a:cs typeface="Times New Roman"/>
                <a:sym typeface="Times New Roman"/>
              </a:rPr>
              <a:t> a list of symbols (letters, numbers, bits etc.)</a:t>
            </a:r>
            <a:endParaRPr dirty="0"/>
          </a:p>
          <a:p>
            <a:pPr marL="457200" lvl="0" indent="-457200" algn="just" rtl="0">
              <a:spcBef>
                <a:spcPts val="1800"/>
              </a:spcBef>
              <a:spcAft>
                <a:spcPts val="0"/>
              </a:spcAft>
              <a:buClr>
                <a:schemeClr val="dk1"/>
              </a:buClr>
              <a:buSzPct val="100000"/>
              <a:buFont typeface="Noto Sans Symbols"/>
              <a:buChar char="❑"/>
            </a:pPr>
            <a:r>
              <a:rPr lang="en-US" sz="2800" b="1" cap="none" dirty="0">
                <a:latin typeface="Times New Roman"/>
                <a:ea typeface="Times New Roman"/>
                <a:cs typeface="Times New Roman"/>
                <a:sym typeface="Times New Roman"/>
              </a:rPr>
              <a:t>Code word: </a:t>
            </a:r>
            <a:r>
              <a:rPr lang="en-US" sz="2800" cap="none" dirty="0">
                <a:latin typeface="Times New Roman"/>
                <a:ea typeface="Times New Roman"/>
                <a:cs typeface="Times New Roman"/>
                <a:sym typeface="Times New Roman"/>
              </a:rPr>
              <a:t>a sequence of symbols used to represent some information (e.g., Gray levels).</a:t>
            </a:r>
            <a:endParaRPr dirty="0"/>
          </a:p>
          <a:p>
            <a:pPr marL="457200" lvl="0" indent="-457200" algn="just" rtl="0">
              <a:spcBef>
                <a:spcPts val="1800"/>
              </a:spcBef>
              <a:spcAft>
                <a:spcPts val="0"/>
              </a:spcAft>
              <a:buClr>
                <a:schemeClr val="dk1"/>
              </a:buClr>
              <a:buSzPct val="100000"/>
              <a:buFont typeface="Noto Sans Symbols"/>
              <a:buChar char="❑"/>
            </a:pPr>
            <a:r>
              <a:rPr lang="en-US" sz="2800" b="1" cap="none" dirty="0">
                <a:latin typeface="Times New Roman"/>
                <a:ea typeface="Times New Roman"/>
                <a:cs typeface="Times New Roman"/>
                <a:sym typeface="Times New Roman"/>
              </a:rPr>
              <a:t>Code word length: </a:t>
            </a:r>
            <a:r>
              <a:rPr lang="en-US" sz="2800" cap="none" dirty="0">
                <a:latin typeface="Times New Roman"/>
                <a:ea typeface="Times New Roman"/>
                <a:cs typeface="Times New Roman"/>
                <a:sym typeface="Times New Roman"/>
              </a:rPr>
              <a:t>number of symbols in a code word.</a:t>
            </a:r>
            <a:endParaRPr dirty="0"/>
          </a:p>
        </p:txBody>
      </p:sp>
      <p:pic>
        <p:nvPicPr>
          <p:cNvPr id="234" name="Google Shape;234;p19"/>
          <p:cNvPicPr preferRelativeResize="0"/>
          <p:nvPr/>
        </p:nvPicPr>
        <p:blipFill rotWithShape="1">
          <a:blip r:embed="rId3">
            <a:alphaModFix/>
          </a:blip>
          <a:srcRect/>
          <a:stretch/>
        </p:blipFill>
        <p:spPr>
          <a:xfrm>
            <a:off x="1524000" y="4399734"/>
            <a:ext cx="6553200" cy="1973304"/>
          </a:xfrm>
          <a:prstGeom prst="rect">
            <a:avLst/>
          </a:prstGeom>
          <a:noFill/>
          <a:ln>
            <a:noFill/>
          </a:ln>
        </p:spPr>
      </p:pic>
      <p:sp>
        <p:nvSpPr>
          <p:cNvPr id="235" name="Google Shape;235;p19"/>
          <p:cNvSpPr txBox="1"/>
          <p:nvPr/>
        </p:nvSpPr>
        <p:spPr>
          <a:xfrm>
            <a:off x="2146451" y="4876800"/>
            <a:ext cx="174446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dk1"/>
                </a:solidFill>
                <a:latin typeface="Calibri"/>
                <a:ea typeface="Calibri"/>
                <a:cs typeface="Calibri"/>
                <a:sym typeface="Calibri"/>
              </a:rPr>
              <a:t>CODE : CODE WORD</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981075"/>
            <a:ext cx="7886700" cy="503635"/>
          </a:xfrm>
        </p:spPr>
        <p:txBody>
          <a:bodyPr>
            <a:normAutofit fontScale="90000"/>
          </a:bodyPr>
          <a:lstStyle/>
          <a:p>
            <a:pPr algn="ctr" eaLnBrk="1" hangingPunct="1">
              <a:defRPr/>
            </a:pPr>
            <a:r>
              <a:rPr lang="en-US" sz="2100" dirty="0"/>
              <a:t>Contents of the Syllabus</a:t>
            </a:r>
            <a:br>
              <a:rPr lang="en-US" sz="2100" dirty="0"/>
            </a:br>
            <a:r>
              <a:rPr lang="en-US" sz="2100" dirty="0"/>
              <a:t> </a:t>
            </a:r>
            <a:endParaRPr lang="en-US" dirty="0"/>
          </a:p>
        </p:txBody>
      </p:sp>
      <p:sp>
        <p:nvSpPr>
          <p:cNvPr id="3" name="Content Placeholder 2"/>
          <p:cNvSpPr>
            <a:spLocks noGrp="1"/>
          </p:cNvSpPr>
          <p:nvPr>
            <p:ph idx="1"/>
          </p:nvPr>
        </p:nvSpPr>
        <p:spPr>
          <a:xfrm>
            <a:off x="598885" y="1403748"/>
            <a:ext cx="8154590" cy="4344590"/>
          </a:xfrm>
        </p:spPr>
        <p:txBody>
          <a:bodyPr>
            <a:normAutofit/>
          </a:bodyPr>
          <a:lstStyle/>
          <a:p>
            <a:pPr algn="ctr" eaLnBrk="1" hangingPunct="1">
              <a:buFont typeface="Arial" pitchFamily="34" charset="0"/>
              <a:buNone/>
              <a:defRPr/>
            </a:pPr>
            <a:endParaRPr lang="en-US" sz="1275" b="1" dirty="0">
              <a:latin typeface="Times New Roman" pitchFamily="18" charset="0"/>
              <a:cs typeface="Times New Roman" pitchFamily="18" charset="0"/>
            </a:endParaRPr>
          </a:p>
          <a:p>
            <a:pPr algn="ctr">
              <a:buNone/>
              <a:defRPr/>
            </a:pPr>
            <a:r>
              <a:rPr lang="en-US" sz="1275" b="1" dirty="0">
                <a:latin typeface="Times New Roman" pitchFamily="18" charset="0"/>
                <a:cs typeface="Times New Roman" pitchFamily="18" charset="0"/>
              </a:rPr>
              <a:t>UNIT-III </a:t>
            </a:r>
            <a:r>
              <a:rPr lang="en-US" sz="1200" b="1" dirty="0">
                <a:latin typeface="Times New Roman" pitchFamily="18" charset="0"/>
                <a:cs typeface="Times New Roman" pitchFamily="18" charset="0"/>
              </a:rPr>
              <a:t>(15h)</a:t>
            </a:r>
            <a:r>
              <a:rPr lang="en-IN" sz="1200" b="1" dirty="0">
                <a:latin typeface="Times New Roman"/>
                <a:ea typeface="Times New Roman"/>
              </a:rPr>
              <a:t>	     </a:t>
            </a:r>
            <a:endParaRPr lang="en-US" sz="1200" dirty="0"/>
          </a:p>
          <a:p>
            <a:pPr algn="just">
              <a:buNone/>
            </a:pPr>
            <a:r>
              <a:rPr lang="en-IN" sz="1250" b="1" dirty="0">
                <a:latin typeface="Times New Roman"/>
                <a:ea typeface="Times New Roman"/>
              </a:rPr>
              <a:t>Approximation algorithms: </a:t>
            </a:r>
            <a:r>
              <a:rPr lang="en-IN" sz="1250" dirty="0">
                <a:latin typeface="Times New Roman"/>
              </a:rPr>
              <a:t>Need of approximation algorithms: Introduction to P, NP, NP-Hard and NP-Complete Greedy Approach, Dynamic Approach, Knapsack, Huffman Coding, TSP, All pair shortest path, Longest Common Subsequence Problem, Matrix Chain Multiplication. 	                                                                                 </a:t>
            </a:r>
            <a:r>
              <a:rPr lang="en-US" sz="1250" dirty="0">
                <a:latin typeface="Times New Roman"/>
              </a:rPr>
              <a:t>[7]</a:t>
            </a:r>
          </a:p>
          <a:p>
            <a:pPr algn="just">
              <a:buNone/>
            </a:pPr>
            <a:endParaRPr lang="en-US" sz="1250" b="1" dirty="0">
              <a:latin typeface="Times New Roman"/>
            </a:endParaRPr>
          </a:p>
          <a:p>
            <a:pPr algn="just">
              <a:buNone/>
            </a:pPr>
            <a:r>
              <a:rPr lang="en-US" sz="1250" b="1" dirty="0">
                <a:latin typeface="Times New Roman"/>
              </a:rPr>
              <a:t>Randomized algorithms: </a:t>
            </a:r>
            <a:r>
              <a:rPr lang="en-US" sz="1250" dirty="0">
                <a:latin typeface="Times New Roman"/>
              </a:rPr>
              <a:t>Introduction, type of randomized algorithms, Quick sort, min cut                                                 [4]</a:t>
            </a:r>
          </a:p>
          <a:p>
            <a:pPr algn="just">
              <a:buNone/>
            </a:pPr>
            <a:endParaRPr lang="en-US" sz="1250" dirty="0">
              <a:latin typeface="Times New Roman"/>
            </a:endParaRPr>
          </a:p>
          <a:p>
            <a:pPr algn="just">
              <a:buNone/>
            </a:pPr>
            <a:r>
              <a:rPr lang="en-IN" sz="1250" b="1" dirty="0">
                <a:latin typeface="Times New Roman"/>
                <a:ea typeface="Times New Roman"/>
              </a:rPr>
              <a:t>Online Algorithms: </a:t>
            </a:r>
            <a:r>
              <a:rPr lang="en-IN" sz="1250" dirty="0">
                <a:latin typeface="Times New Roman"/>
                <a:ea typeface="Times New Roman"/>
              </a:rPr>
              <a:t>Introduction,</a:t>
            </a:r>
            <a:r>
              <a:rPr lang="en-IN" sz="1250" b="1" dirty="0">
                <a:latin typeface="Times New Roman"/>
                <a:ea typeface="Times New Roman"/>
              </a:rPr>
              <a:t> </a:t>
            </a:r>
            <a:r>
              <a:rPr lang="en-IN" sz="1250" dirty="0">
                <a:latin typeface="Times New Roman"/>
                <a:ea typeface="Times New Roman"/>
              </a:rPr>
              <a:t>Online Paging Problem, k-server Problem.</a:t>
            </a:r>
            <a:r>
              <a:rPr lang="en-IN" sz="1250" dirty="0">
                <a:solidFill>
                  <a:srgbClr val="000000"/>
                </a:solidFill>
                <a:latin typeface="Times New Roman"/>
                <a:ea typeface="Times New Roman"/>
              </a:rPr>
              <a:t> </a:t>
            </a:r>
            <a:r>
              <a:rPr lang="en-IN" sz="1250" dirty="0"/>
              <a:t>Data compression: Huffman’s coding, BWT, LZW</a:t>
            </a:r>
            <a:r>
              <a:rPr lang="en-IN" sz="1250" dirty="0">
                <a:latin typeface="Times New Roman"/>
              </a:rPr>
              <a:t>.</a:t>
            </a:r>
            <a:r>
              <a:rPr lang="en-IN" sz="1250" dirty="0">
                <a:solidFill>
                  <a:srgbClr val="000000"/>
                </a:solidFill>
                <a:latin typeface="Times New Roman"/>
              </a:rPr>
              <a:t>                                                                                                                                                                       </a:t>
            </a:r>
            <a:r>
              <a:rPr lang="en-US" sz="1250" dirty="0">
                <a:solidFill>
                  <a:srgbClr val="000000"/>
                </a:solidFill>
                <a:latin typeface="Times New Roman"/>
                <a:ea typeface="Times New Roman"/>
              </a:rPr>
              <a:t>[4]</a:t>
            </a:r>
            <a:r>
              <a:rPr lang="en-US" sz="1250" dirty="0">
                <a:latin typeface="Times New Roman"/>
                <a:ea typeface="Times New Roman"/>
              </a:rPr>
              <a:t> </a:t>
            </a:r>
            <a:endParaRPr lang="en-US" sz="1250" dirty="0"/>
          </a:p>
          <a:p>
            <a:pPr eaLnBrk="1" hangingPunct="1">
              <a:buFont typeface="Arial" pitchFamily="34" charset="0"/>
              <a:buNone/>
              <a:defRPr/>
            </a:pPr>
            <a:endParaRPr lang="en-US" sz="1575" b="1" dirty="0">
              <a:latin typeface="Times New Roman" pitchFamily="18" charset="0"/>
              <a:cs typeface="Times New Roman" pitchFamily="18" charset="0"/>
            </a:endParaRPr>
          </a:p>
          <a:p>
            <a:r>
              <a:rPr lang="en-US" sz="1350" b="1" dirty="0"/>
              <a:t>Recommended Books:</a:t>
            </a:r>
            <a:endParaRPr lang="en-US" sz="1350" dirty="0"/>
          </a:p>
          <a:p>
            <a:r>
              <a:rPr lang="en-US" sz="1350" dirty="0"/>
              <a:t>1. </a:t>
            </a:r>
            <a:r>
              <a:rPr lang="en-US" sz="1350" dirty="0" err="1"/>
              <a:t>Cormen</a:t>
            </a:r>
            <a:r>
              <a:rPr lang="en-US" sz="1350" dirty="0"/>
              <a:t>, </a:t>
            </a:r>
            <a:r>
              <a:rPr lang="en-US" sz="1350" dirty="0" err="1"/>
              <a:t>Leiserson</a:t>
            </a:r>
            <a:r>
              <a:rPr lang="en-US" sz="1350" dirty="0"/>
              <a:t>, </a:t>
            </a:r>
            <a:r>
              <a:rPr lang="en-US" sz="1350" dirty="0" err="1"/>
              <a:t>Rivest</a:t>
            </a:r>
            <a:r>
              <a:rPr lang="en-US" sz="1350" dirty="0"/>
              <a:t>, Stein, “</a:t>
            </a:r>
            <a:r>
              <a:rPr lang="en-US" sz="1350" i="1" dirty="0"/>
              <a:t>Introduction to Algorithms</a:t>
            </a:r>
            <a:r>
              <a:rPr lang="en-US" sz="1350" dirty="0"/>
              <a:t>”, Prentice Hall of India, 3</a:t>
            </a:r>
            <a:r>
              <a:rPr lang="en-US" sz="1350" baseline="30000" dirty="0"/>
              <a:t>rd</a:t>
            </a:r>
            <a:r>
              <a:rPr lang="en-US" sz="1350" dirty="0"/>
              <a:t> edition 2012. </a:t>
            </a:r>
          </a:p>
          <a:p>
            <a:r>
              <a:rPr lang="en-US" sz="1350" dirty="0"/>
              <a:t>2. Horowitz, </a:t>
            </a:r>
            <a:r>
              <a:rPr lang="en-US" sz="1350" dirty="0" err="1"/>
              <a:t>Sahni</a:t>
            </a:r>
            <a:r>
              <a:rPr lang="en-US" sz="1350" dirty="0"/>
              <a:t> and </a:t>
            </a:r>
            <a:r>
              <a:rPr lang="en-US" sz="1350" dirty="0" err="1"/>
              <a:t>Rajasekaran</a:t>
            </a:r>
            <a:r>
              <a:rPr lang="en-US" sz="1350" dirty="0"/>
              <a:t>, “</a:t>
            </a:r>
            <a:r>
              <a:rPr lang="en-US" sz="1350" i="1" dirty="0"/>
              <a:t>Fundamental of Computer, Algorithms”</a:t>
            </a:r>
            <a:r>
              <a:rPr lang="en-US" sz="1350" dirty="0"/>
              <a:t>, University Press (India), 2</a:t>
            </a:r>
            <a:r>
              <a:rPr lang="en-US" sz="1350" baseline="30000" dirty="0"/>
              <a:t>nd</a:t>
            </a:r>
            <a:r>
              <a:rPr lang="en-US" sz="1350" dirty="0"/>
              <a:t> edition.</a:t>
            </a:r>
          </a:p>
          <a:p>
            <a:r>
              <a:rPr lang="en-US" sz="1350" dirty="0"/>
              <a:t>3. </a:t>
            </a:r>
            <a:r>
              <a:rPr lang="en-US" sz="1350" dirty="0" err="1"/>
              <a:t>Aho</a:t>
            </a:r>
            <a:r>
              <a:rPr lang="en-US" sz="1350" dirty="0"/>
              <a:t>, </a:t>
            </a:r>
            <a:r>
              <a:rPr lang="en-US" sz="1350" dirty="0" err="1"/>
              <a:t>Haperoft</a:t>
            </a:r>
            <a:r>
              <a:rPr lang="en-US" sz="1350" dirty="0"/>
              <a:t> and </a:t>
            </a:r>
            <a:r>
              <a:rPr lang="en-US" sz="1350" dirty="0" err="1"/>
              <a:t>Ullman</a:t>
            </a:r>
            <a:r>
              <a:rPr lang="en-US" sz="1350" dirty="0"/>
              <a:t>, “</a:t>
            </a:r>
            <a:r>
              <a:rPr lang="en-US" sz="1350" i="1" dirty="0"/>
              <a:t>The Design and analysis of Computer Algorithms</a:t>
            </a:r>
            <a:r>
              <a:rPr lang="en-US" sz="1350" dirty="0"/>
              <a:t>”, Pearson Education India.</a:t>
            </a:r>
          </a:p>
          <a:p>
            <a:pPr algn="just" eaLnBrk="1" hangingPunct="1">
              <a:buFont typeface="Arial" pitchFamily="34" charset="0"/>
              <a:buNone/>
              <a:defRPr/>
            </a:pPr>
            <a:endParaRPr lang="en-US" sz="1350" dirty="0"/>
          </a:p>
          <a:p>
            <a:pPr algn="just" eaLnBrk="1" hangingPunct="1">
              <a:buFont typeface="Arial" pitchFamily="34" charset="0"/>
              <a:buNone/>
              <a:defRPr/>
            </a:pPr>
            <a:endParaRPr lang="en-US" sz="135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88390786-F88B-40EB-B365-500B2C1170FF}" type="slidenum">
              <a:rPr lang="en-US" smtClean="0"/>
              <a:pPr>
                <a:defRPr/>
              </a:pPr>
              <a:t>3</a:t>
            </a:fld>
            <a:endParaRPr lang="en-US"/>
          </a:p>
        </p:txBody>
      </p:sp>
      <p:sp>
        <p:nvSpPr>
          <p:cNvPr id="5" name="Rectangle 4"/>
          <p:cNvSpPr/>
          <p:nvPr/>
        </p:nvSpPr>
        <p:spPr>
          <a:xfrm>
            <a:off x="628650" y="1457325"/>
            <a:ext cx="8124825" cy="43767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2"/>
          <p:cNvSpPr txBox="1">
            <a:spLocks noGrp="1"/>
          </p:cNvSpPr>
          <p:nvPr>
            <p:ph type="title"/>
          </p:nvPr>
        </p:nvSpPr>
        <p:spPr>
          <a:xfrm>
            <a:off x="682042" y="227901"/>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Coding Redundancy</a:t>
            </a:r>
            <a:endParaRPr/>
          </a:p>
        </p:txBody>
      </p:sp>
      <p:pic>
        <p:nvPicPr>
          <p:cNvPr id="253" name="Google Shape;253;p22"/>
          <p:cNvPicPr preferRelativeResize="0"/>
          <p:nvPr/>
        </p:nvPicPr>
        <p:blipFill rotWithShape="1">
          <a:blip r:embed="rId3">
            <a:alphaModFix/>
          </a:blip>
          <a:srcRect/>
          <a:stretch/>
        </p:blipFill>
        <p:spPr>
          <a:xfrm>
            <a:off x="2743200" y="1590633"/>
            <a:ext cx="2431354" cy="2130032"/>
          </a:xfrm>
          <a:prstGeom prst="rect">
            <a:avLst/>
          </a:prstGeom>
          <a:noFill/>
          <a:ln>
            <a:noFill/>
          </a:ln>
        </p:spPr>
      </p:pic>
      <p:pic>
        <p:nvPicPr>
          <p:cNvPr id="254" name="Google Shape;254;p22"/>
          <p:cNvPicPr preferRelativeResize="0"/>
          <p:nvPr/>
        </p:nvPicPr>
        <p:blipFill rotWithShape="1">
          <a:blip r:embed="rId4">
            <a:alphaModFix/>
          </a:blip>
          <a:srcRect/>
          <a:stretch/>
        </p:blipFill>
        <p:spPr>
          <a:xfrm>
            <a:off x="914400" y="4114800"/>
            <a:ext cx="7239000" cy="2096813"/>
          </a:xfrm>
          <a:prstGeom prst="rect">
            <a:avLst/>
          </a:prstGeom>
          <a:noFill/>
          <a:ln>
            <a:noFill/>
          </a:ln>
        </p:spPr>
      </p:pic>
      <p:sp>
        <p:nvSpPr>
          <p:cNvPr id="255" name="Google Shape;255;p22"/>
          <p:cNvSpPr txBox="1"/>
          <p:nvPr/>
        </p:nvSpPr>
        <p:spPr>
          <a:xfrm>
            <a:off x="5638800" y="1941962"/>
            <a:ext cx="32004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Code 1 equal length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Code 2 variable length code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obt</a:t>
            </a:r>
            <a:r>
              <a:rPr lang="en-US" sz="1800" dirty="0">
                <a:solidFill>
                  <a:schemeClr val="dk1"/>
                </a:solidFill>
                <a:latin typeface="Calibri"/>
                <a:ea typeface="Calibri"/>
                <a:cs typeface="Calibri"/>
                <a:sym typeface="Calibri"/>
              </a:rPr>
              <a:t> by Huffman Coding)</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Min bits 🡪 higher probability</a:t>
            </a:r>
            <a:endParaRPr sz="1800" dirty="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605433" y="1"/>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Coding Redundancy</a:t>
            </a:r>
            <a:endParaRPr/>
          </a:p>
        </p:txBody>
      </p:sp>
      <p:sp>
        <p:nvSpPr>
          <p:cNvPr id="261" name="Google Shape;261;p23"/>
          <p:cNvSpPr txBox="1">
            <a:spLocks noGrp="1"/>
          </p:cNvSpPr>
          <p:nvPr>
            <p:ph type="body" idx="1"/>
          </p:nvPr>
        </p:nvSpPr>
        <p:spPr>
          <a:xfrm>
            <a:off x="1344010" y="1333500"/>
            <a:ext cx="6455979" cy="4229100"/>
          </a:xfrm>
          <a:prstGeom prst="rect">
            <a:avLst/>
          </a:prstGeom>
          <a:blipFill rotWithShape="1">
            <a:blip r:embed="rId3">
              <a:alphaModFix/>
            </a:blip>
            <a:stretch>
              <a:fillRect l="-1132"/>
            </a:stretch>
          </a:blip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a:t> </a:t>
            </a:r>
            <a:endParaRPr/>
          </a:p>
        </p:txBody>
      </p:sp>
      <p:sp>
        <p:nvSpPr>
          <p:cNvPr id="262" name="Google Shape;262;p23"/>
          <p:cNvSpPr txBox="1"/>
          <p:nvPr/>
        </p:nvSpPr>
        <p:spPr>
          <a:xfrm>
            <a:off x="914400" y="4344650"/>
            <a:ext cx="2601316" cy="14465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dirty="0">
                <a:solidFill>
                  <a:schemeClr val="dk1"/>
                </a:solidFill>
                <a:latin typeface="Times New Roman"/>
                <a:ea typeface="Times New Roman"/>
                <a:cs typeface="Times New Roman"/>
                <a:sym typeface="Times New Roman"/>
              </a:rPr>
              <a:t>Thus, 77.4% of the data in the original 8-bit 2-D intensity array is redundant.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667595" y="1"/>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Coding Redundancy</a:t>
            </a:r>
            <a:endParaRPr/>
          </a:p>
        </p:txBody>
      </p:sp>
      <p:sp>
        <p:nvSpPr>
          <p:cNvPr id="275" name="Google Shape;275;p25"/>
          <p:cNvSpPr txBox="1">
            <a:spLocks noGrp="1"/>
          </p:cNvSpPr>
          <p:nvPr>
            <p:ph type="body" idx="1"/>
          </p:nvPr>
        </p:nvSpPr>
        <p:spPr>
          <a:xfrm>
            <a:off x="1308539" y="1333502"/>
            <a:ext cx="6491452" cy="4105603"/>
          </a:xfrm>
          <a:prstGeom prst="rect">
            <a:avLst/>
          </a:prstGeom>
          <a:noFill/>
          <a:ln>
            <a:noFill/>
          </a:ln>
        </p:spPr>
        <p:txBody>
          <a:bodyPr spcFirstLastPara="1" wrap="square" lIns="91425" tIns="45700" rIns="91425" bIns="45700" anchor="t" anchorCtr="0">
            <a:normAutofit fontScale="92500" lnSpcReduction="20000"/>
          </a:bodyPr>
          <a:lstStyle/>
          <a:p>
            <a:pPr marL="457200" lvl="0" indent="-457200" algn="just" rtl="0">
              <a:spcBef>
                <a:spcPts val="0"/>
              </a:spcBef>
              <a:spcAft>
                <a:spcPts val="0"/>
              </a:spcAft>
              <a:buClr>
                <a:schemeClr val="dk1"/>
              </a:buClr>
              <a:buSzPct val="100000"/>
              <a:buFont typeface="Noto Sans Symbols"/>
              <a:buChar char="❑"/>
            </a:pPr>
            <a:r>
              <a:rPr lang="en-US" sz="2800" cap="none">
                <a:latin typeface="Times New Roman"/>
                <a:ea typeface="Times New Roman"/>
                <a:cs typeface="Times New Roman"/>
                <a:sym typeface="Times New Roman"/>
              </a:rPr>
              <a:t>Coding redundancy is present when the codes assigned to intensity values do not take </a:t>
            </a:r>
            <a:r>
              <a:rPr lang="en-US" sz="2800" b="1" cap="none">
                <a:latin typeface="Times New Roman"/>
                <a:ea typeface="Times New Roman"/>
                <a:cs typeface="Times New Roman"/>
                <a:sym typeface="Times New Roman"/>
              </a:rPr>
              <a:t>full advantage of their probabilities of occurrence. </a:t>
            </a:r>
            <a:endParaRPr/>
          </a:p>
          <a:p>
            <a:pPr marL="457200" lvl="0" indent="-457200" algn="just" rtl="0">
              <a:spcBef>
                <a:spcPts val="1800"/>
              </a:spcBef>
              <a:spcAft>
                <a:spcPts val="0"/>
              </a:spcAft>
              <a:buClr>
                <a:schemeClr val="dk1"/>
              </a:buClr>
              <a:buSzPct val="100000"/>
              <a:buFont typeface="Noto Sans Symbols"/>
              <a:buChar char="❑"/>
            </a:pPr>
            <a:r>
              <a:rPr lang="en-US" sz="2800" cap="none">
                <a:latin typeface="Times New Roman"/>
                <a:ea typeface="Times New Roman"/>
                <a:cs typeface="Times New Roman"/>
                <a:sym typeface="Times New Roman"/>
              </a:rPr>
              <a:t>The </a:t>
            </a:r>
            <a:r>
              <a:rPr lang="en-US" sz="2800" b="1" cap="none">
                <a:latin typeface="Times New Roman"/>
                <a:ea typeface="Times New Roman"/>
                <a:cs typeface="Times New Roman"/>
                <a:sym typeface="Times New Roman"/>
              </a:rPr>
              <a:t>natural consequence is that, for most images, certain intensities are more probable than others.</a:t>
            </a:r>
            <a:endParaRPr/>
          </a:p>
          <a:p>
            <a:pPr marL="457200" lvl="0" indent="-457200" algn="just" rtl="0">
              <a:spcBef>
                <a:spcPts val="1800"/>
              </a:spcBef>
              <a:spcAft>
                <a:spcPts val="0"/>
              </a:spcAft>
              <a:buClr>
                <a:schemeClr val="dk1"/>
              </a:buClr>
              <a:buSzPct val="100000"/>
              <a:buFont typeface="Noto Sans Symbols"/>
              <a:buChar char="❑"/>
            </a:pPr>
            <a:r>
              <a:rPr lang="en-US" sz="2800" cap="none">
                <a:latin typeface="Times New Roman"/>
                <a:ea typeface="Times New Roman"/>
                <a:cs typeface="Times New Roman"/>
                <a:sym typeface="Times New Roman"/>
              </a:rPr>
              <a:t>A natural binary encoding assigns the same number of bits to both the most and least probable values, failing to minimize and resulting in coding redundancy.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Compression Method</a:t>
            </a:r>
            <a:endParaRPr/>
          </a:p>
        </p:txBody>
      </p:sp>
      <p:sp>
        <p:nvSpPr>
          <p:cNvPr id="384" name="Google Shape;384;p38"/>
          <p:cNvSpPr txBox="1"/>
          <p:nvPr/>
        </p:nvSpPr>
        <p:spPr>
          <a:xfrm>
            <a:off x="685800" y="2147888"/>
            <a:ext cx="7772400" cy="411480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200"/>
              <a:buFont typeface="Times New Roman"/>
              <a:buNone/>
            </a:pPr>
            <a:r>
              <a:rPr lang="en-US" sz="2200" dirty="0">
                <a:solidFill>
                  <a:schemeClr val="dk1"/>
                </a:solidFill>
                <a:latin typeface="Times New Roman"/>
                <a:ea typeface="Times New Roman"/>
                <a:cs typeface="Times New Roman"/>
                <a:sym typeface="Times New Roman"/>
              </a:rPr>
              <a:t>There are two types of compression methods:</a:t>
            </a:r>
            <a:endParaRPr dirty="0"/>
          </a:p>
          <a:p>
            <a:pPr marL="742950" marR="0" lvl="1" indent="-285750" algn="just" rtl="0">
              <a:spcBef>
                <a:spcPts val="440"/>
              </a:spcBef>
              <a:spcAft>
                <a:spcPts val="0"/>
              </a:spcAft>
              <a:buClr>
                <a:schemeClr val="dk1"/>
              </a:buClr>
              <a:buSzPts val="1650"/>
              <a:buFont typeface="Arial"/>
              <a:buChar char="•"/>
            </a:pPr>
            <a:r>
              <a:rPr lang="en-US" sz="2200" b="0" i="0" u="none" strike="noStrike" cap="none" dirty="0">
                <a:solidFill>
                  <a:schemeClr val="dk1"/>
                </a:solidFill>
                <a:latin typeface="Times New Roman"/>
                <a:ea typeface="Times New Roman"/>
                <a:cs typeface="Times New Roman"/>
                <a:sym typeface="Times New Roman"/>
              </a:rPr>
              <a:t>Lossy compression </a:t>
            </a:r>
            <a:endParaRPr dirty="0"/>
          </a:p>
          <a:p>
            <a:pPr marL="742950" marR="0" lvl="1" indent="-285750" algn="just" rtl="0">
              <a:spcBef>
                <a:spcPts val="440"/>
              </a:spcBef>
              <a:spcAft>
                <a:spcPts val="0"/>
              </a:spcAft>
              <a:buClr>
                <a:schemeClr val="dk1"/>
              </a:buClr>
              <a:buSzPts val="1650"/>
              <a:buFont typeface="Arial"/>
              <a:buChar char="•"/>
            </a:pPr>
            <a:r>
              <a:rPr lang="en-US" sz="2200" b="0" i="0" u="none" strike="noStrike" cap="none" dirty="0">
                <a:solidFill>
                  <a:schemeClr val="dk1"/>
                </a:solidFill>
                <a:latin typeface="Times New Roman"/>
                <a:ea typeface="Times New Roman"/>
                <a:cs typeface="Times New Roman"/>
                <a:sym typeface="Times New Roman"/>
              </a:rPr>
              <a:t>Lossless compression</a:t>
            </a:r>
            <a:endParaRPr dirty="0"/>
          </a:p>
          <a:p>
            <a:pPr marL="342900" marR="0" lvl="0" indent="-203200" algn="just" rtl="0">
              <a:spcBef>
                <a:spcPts val="440"/>
              </a:spcBef>
              <a:spcAft>
                <a:spcPts val="0"/>
              </a:spcAft>
              <a:buClr>
                <a:schemeClr val="dk1"/>
              </a:buClr>
              <a:buSzPts val="2200"/>
              <a:buFont typeface="Calibri"/>
              <a:buNone/>
            </a:pPr>
            <a:endParaRPr sz="2200" dirty="0">
              <a:solidFill>
                <a:schemeClr val="dk1"/>
              </a:solidFill>
              <a:latin typeface="Times New Roman"/>
              <a:ea typeface="Times New Roman"/>
              <a:cs typeface="Times New Roman"/>
              <a:sym typeface="Times New Roman"/>
            </a:endParaRPr>
          </a:p>
          <a:p>
            <a:pPr marL="457200" marR="0" lvl="1" indent="0" algn="just" rtl="0">
              <a:spcBef>
                <a:spcPts val="440"/>
              </a:spcBef>
              <a:spcAft>
                <a:spcPts val="0"/>
              </a:spcAft>
              <a:buClr>
                <a:schemeClr val="dk1"/>
              </a:buClr>
              <a:buSzPts val="1650"/>
              <a:buFont typeface="Calibri"/>
              <a:buNone/>
            </a:pPr>
            <a:endParaRPr sz="2200" b="0" i="0" u="none" strike="noStrike" cap="none" dirty="0">
              <a:solidFill>
                <a:schemeClr val="dk1"/>
              </a:solidFill>
              <a:latin typeface="Times New Roman"/>
              <a:ea typeface="Times New Roman"/>
              <a:cs typeface="Times New Roman"/>
              <a:sym typeface="Times New Roman"/>
            </a:endParaRPr>
          </a:p>
          <a:p>
            <a:pPr marL="2057400" marR="0" lvl="4" indent="-88900" algn="just" rtl="0">
              <a:spcBef>
                <a:spcPts val="440"/>
              </a:spcBef>
              <a:spcAft>
                <a:spcPts val="0"/>
              </a:spcAft>
              <a:buClr>
                <a:schemeClr val="dk2"/>
              </a:buClr>
              <a:buSzPts val="2200"/>
              <a:buFont typeface="Calibri"/>
              <a:buNone/>
            </a:pPr>
            <a:endParaRPr sz="2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1"/>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a:solidFill>
                  <a:srgbClr val="FF0000"/>
                </a:solidFill>
              </a:rPr>
              <a:t>Lossless</a:t>
            </a:r>
            <a:r>
              <a:rPr lang="en-US" sz="2800" i="1">
                <a:solidFill>
                  <a:srgbClr val="FF0000"/>
                </a:solidFill>
              </a:rPr>
              <a:t> </a:t>
            </a:r>
            <a:r>
              <a:rPr lang="en-US" sz="2800">
                <a:solidFill>
                  <a:srgbClr val="FF0000"/>
                </a:solidFill>
              </a:rPr>
              <a:t>Compression</a:t>
            </a:r>
            <a:endParaRPr/>
          </a:p>
        </p:txBody>
      </p:sp>
      <p:sp>
        <p:nvSpPr>
          <p:cNvPr id="402" name="Google Shape;402;p41"/>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41"/>
          <p:cNvSpPr/>
          <p:nvPr/>
        </p:nvSpPr>
        <p:spPr>
          <a:xfrm>
            <a:off x="571500" y="1654629"/>
            <a:ext cx="7924800" cy="39703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a:solidFill>
                  <a:schemeClr val="dk1"/>
                </a:solidFill>
                <a:latin typeface="Calibri"/>
                <a:ea typeface="Calibri"/>
                <a:cs typeface="Calibri"/>
                <a:sym typeface="Calibri"/>
              </a:rPr>
              <a:t>Error free compression techniques generally are composed of two relatively independent operations;</a:t>
            </a:r>
            <a:endParaRPr/>
          </a:p>
          <a:p>
            <a:pPr marL="0" marR="0" lvl="0" indent="0" algn="just" rtl="0">
              <a:spcBef>
                <a:spcPts val="0"/>
              </a:spcBef>
              <a:spcAft>
                <a:spcPts val="0"/>
              </a:spcAft>
              <a:buNone/>
            </a:pPr>
            <a:endParaRPr sz="2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800">
                <a:solidFill>
                  <a:schemeClr val="dk1"/>
                </a:solidFill>
                <a:latin typeface="Calibri"/>
                <a:ea typeface="Calibri"/>
                <a:cs typeface="Calibri"/>
                <a:sym typeface="Calibri"/>
              </a:rPr>
              <a:t>i) Devising an alternative representation of the image in  which inter-pixel redundancies are reduced.</a:t>
            </a:r>
            <a:endParaRPr/>
          </a:p>
          <a:p>
            <a:pPr marL="0" marR="0" lvl="0" indent="0" algn="just" rtl="0">
              <a:spcBef>
                <a:spcPts val="0"/>
              </a:spcBef>
              <a:spcAft>
                <a:spcPts val="0"/>
              </a:spcAft>
              <a:buNone/>
            </a:pPr>
            <a:r>
              <a:rPr lang="en-US" sz="2800">
                <a:solidFill>
                  <a:schemeClr val="dk1"/>
                </a:solidFill>
                <a:latin typeface="Calibri"/>
                <a:ea typeface="Calibri"/>
                <a:cs typeface="Calibri"/>
                <a:sym typeface="Calibri"/>
              </a:rPr>
              <a:t>	</a:t>
            </a:r>
            <a:endParaRPr/>
          </a:p>
          <a:p>
            <a:pPr marL="0" marR="0" lvl="0" indent="0" algn="just" rtl="0">
              <a:spcBef>
                <a:spcPts val="0"/>
              </a:spcBef>
              <a:spcAft>
                <a:spcPts val="0"/>
              </a:spcAft>
              <a:buNone/>
            </a:pPr>
            <a:r>
              <a:rPr lang="en-US" sz="2800">
                <a:solidFill>
                  <a:schemeClr val="dk1"/>
                </a:solidFill>
                <a:latin typeface="Calibri"/>
                <a:ea typeface="Calibri"/>
                <a:cs typeface="Calibri"/>
                <a:sym typeface="Calibri"/>
              </a:rPr>
              <a:t>ii) Coding the representation to eliminate coding     redundancies.</a:t>
            </a:r>
            <a:endParaRPr/>
          </a:p>
          <a:p>
            <a:pPr marL="0" marR="0" lvl="0" indent="0" algn="just"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2"/>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Lossless Compression</a:t>
            </a:r>
            <a:endParaRPr/>
          </a:p>
        </p:txBody>
      </p:sp>
      <p:sp>
        <p:nvSpPr>
          <p:cNvPr id="409" name="Google Shape;409;p42"/>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10" name="Google Shape;410;p42"/>
          <p:cNvSpPr/>
          <p:nvPr/>
        </p:nvSpPr>
        <p:spPr>
          <a:xfrm>
            <a:off x="702624" y="1676400"/>
            <a:ext cx="79248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There are some error free compression strategies that are currently in use;</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1257300" marR="0" lvl="2" indent="-342900" algn="l" rtl="0">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Huffman coding</a:t>
            </a:r>
            <a:endParaRPr/>
          </a:p>
          <a:p>
            <a:pPr marL="1257300" marR="0" lvl="2" indent="-342900" algn="l" rtl="0">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Arithmetic coding</a:t>
            </a:r>
            <a:endParaRPr/>
          </a:p>
          <a:p>
            <a:pPr marL="1257300" marR="0" lvl="2" indent="-342900" algn="l" rtl="0">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LZW coding</a:t>
            </a:r>
            <a:endParaRPr/>
          </a:p>
          <a:p>
            <a:pPr marL="1257300" marR="0" lvl="2" indent="-342900" algn="l" rtl="0">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Bit-Plane coding</a:t>
            </a:r>
            <a:endParaRPr/>
          </a:p>
          <a:p>
            <a:pPr marL="1257300" marR="0" lvl="2" indent="-342900" algn="l" rtl="0">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Lossless Predictive coding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914400" y="762000"/>
            <a:ext cx="7924800" cy="457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Dealing with Coding Redundancy</a:t>
            </a:r>
            <a:endParaRPr/>
          </a:p>
        </p:txBody>
      </p:sp>
      <p:sp>
        <p:nvSpPr>
          <p:cNvPr id="416" name="Google Shape;416;p43"/>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43"/>
          <p:cNvSpPr/>
          <p:nvPr/>
        </p:nvSpPr>
        <p:spPr>
          <a:xfrm>
            <a:off x="762000" y="1828800"/>
            <a:ext cx="7696200" cy="267765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simplest approach to error-free image compression is to reduce only coding redundancy. </a:t>
            </a:r>
            <a:endParaRPr/>
          </a:p>
          <a:p>
            <a:pPr marL="342900" marR="0" lvl="0" indent="-165100" algn="just" rtl="0">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most popular encoding technique is the </a:t>
            </a:r>
            <a:r>
              <a:rPr lang="en-US" sz="2800" b="1">
                <a:solidFill>
                  <a:schemeClr val="dk1"/>
                </a:solidFill>
                <a:latin typeface="Calibri"/>
                <a:ea typeface="Calibri"/>
                <a:cs typeface="Calibri"/>
                <a:sym typeface="Calibri"/>
              </a:rPr>
              <a:t>Huffman coding.</a:t>
            </a:r>
            <a:endParaRPr sz="2800" b="1">
              <a:solidFill>
                <a:schemeClr val="accent2"/>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4"/>
          <p:cNvSpPr txBox="1">
            <a:spLocks noGrp="1"/>
          </p:cNvSpPr>
          <p:nvPr>
            <p:ph type="title"/>
          </p:nvPr>
        </p:nvSpPr>
        <p:spPr>
          <a:xfrm>
            <a:off x="685331" y="337353"/>
            <a:ext cx="7773338" cy="159617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US">
                <a:solidFill>
                  <a:srgbClr val="FF0000"/>
                </a:solidFill>
              </a:rPr>
              <a:t>Huffman Coding</a:t>
            </a:r>
            <a:endParaRPr/>
          </a:p>
        </p:txBody>
      </p:sp>
      <p:sp>
        <p:nvSpPr>
          <p:cNvPr id="423" name="Google Shape;423;p44"/>
          <p:cNvSpPr txBox="1">
            <a:spLocks noGrp="1"/>
          </p:cNvSpPr>
          <p:nvPr>
            <p:ph type="body" idx="1"/>
          </p:nvPr>
        </p:nvSpPr>
        <p:spPr>
          <a:xfrm>
            <a:off x="334134" y="1839527"/>
            <a:ext cx="7942074" cy="5524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cap="none">
                <a:latin typeface="Times New Roman"/>
                <a:ea typeface="Times New Roman"/>
                <a:cs typeface="Times New Roman"/>
                <a:sym typeface="Times New Roman"/>
              </a:rPr>
              <a:t>A measure to reduce coding redundancy</a:t>
            </a:r>
            <a:endParaRPr/>
          </a:p>
          <a:p>
            <a:pPr marL="342900" lvl="0" indent="-342900" algn="l" rtl="0">
              <a:spcBef>
                <a:spcPts val="560"/>
              </a:spcBef>
              <a:spcAft>
                <a:spcPts val="0"/>
              </a:spcAft>
              <a:buClr>
                <a:schemeClr val="dk1"/>
              </a:buClr>
              <a:buSzPts val="2800"/>
              <a:buChar char="•"/>
            </a:pPr>
            <a:r>
              <a:rPr lang="en-US" sz="2800" cap="none">
                <a:latin typeface="Times New Roman"/>
                <a:ea typeface="Times New Roman"/>
                <a:cs typeface="Times New Roman"/>
                <a:sym typeface="Times New Roman"/>
              </a:rPr>
              <a:t>Most popular coding redundancy technique</a:t>
            </a:r>
            <a:endParaRPr/>
          </a:p>
          <a:p>
            <a:pPr marL="342900" lvl="0" indent="-342900" algn="l" rtl="0">
              <a:spcBef>
                <a:spcPts val="560"/>
              </a:spcBef>
              <a:spcAft>
                <a:spcPts val="0"/>
              </a:spcAft>
              <a:buClr>
                <a:schemeClr val="dk1"/>
              </a:buClr>
              <a:buSzPts val="2800"/>
              <a:buChar char="•"/>
            </a:pPr>
            <a:r>
              <a:rPr lang="en-US" sz="2800" cap="none">
                <a:latin typeface="Times New Roman"/>
                <a:ea typeface="Times New Roman"/>
                <a:cs typeface="Times New Roman"/>
                <a:sym typeface="Times New Roman"/>
              </a:rPr>
              <a:t>Variable length code</a:t>
            </a:r>
            <a:endParaRPr/>
          </a:p>
          <a:p>
            <a:pPr marL="342900" lvl="0" indent="-342900" algn="l" rtl="0">
              <a:spcBef>
                <a:spcPts val="560"/>
              </a:spcBef>
              <a:spcAft>
                <a:spcPts val="0"/>
              </a:spcAft>
              <a:buClr>
                <a:schemeClr val="dk1"/>
              </a:buClr>
              <a:buSzPts val="2800"/>
              <a:buChar char="•"/>
            </a:pPr>
            <a:r>
              <a:rPr lang="en-US" sz="2800" cap="none">
                <a:latin typeface="Times New Roman"/>
                <a:ea typeface="Times New Roman"/>
                <a:cs typeface="Times New Roman"/>
                <a:sym typeface="Times New Roman"/>
              </a:rPr>
              <a:t>Min length code is assigned to one with highest probability</a:t>
            </a:r>
            <a:endParaRPr/>
          </a:p>
          <a:p>
            <a:pPr marL="342900" lvl="0" indent="-165100" algn="l" rtl="0">
              <a:spcBef>
                <a:spcPts val="560"/>
              </a:spcBef>
              <a:spcAft>
                <a:spcPts val="0"/>
              </a:spcAft>
              <a:buClr>
                <a:schemeClr val="dk1"/>
              </a:buClr>
              <a:buSzPts val="2800"/>
              <a:buNone/>
            </a:pPr>
            <a:endParaRPr sz="2800" cap="none">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cap="none">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5"/>
          <p:cNvSpPr txBox="1">
            <a:spLocks noGrp="1"/>
          </p:cNvSpPr>
          <p:nvPr>
            <p:ph type="title"/>
          </p:nvPr>
        </p:nvSpPr>
        <p:spPr>
          <a:xfrm>
            <a:off x="914400" y="6858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Dealing with Coding Redundancy</a:t>
            </a:r>
            <a:endParaRPr/>
          </a:p>
        </p:txBody>
      </p:sp>
      <p:sp>
        <p:nvSpPr>
          <p:cNvPr id="429" name="Google Shape;429;p45"/>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30" name="Google Shape;430;p45"/>
          <p:cNvSpPr/>
          <p:nvPr/>
        </p:nvSpPr>
        <p:spPr>
          <a:xfrm>
            <a:off x="762000" y="1676400"/>
            <a:ext cx="7772400" cy="39703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a:solidFill>
                  <a:srgbClr val="FF0000"/>
                </a:solidFill>
                <a:latin typeface="Calibri"/>
                <a:ea typeface="Calibri"/>
                <a:cs typeface="Calibri"/>
                <a:sym typeface="Calibri"/>
              </a:rPr>
              <a:t>Huffman coding: </a:t>
            </a:r>
            <a:r>
              <a:rPr lang="en-US" sz="2800">
                <a:solidFill>
                  <a:schemeClr val="dk1"/>
                </a:solidFill>
                <a:latin typeface="Calibri"/>
                <a:ea typeface="Calibri"/>
                <a:cs typeface="Calibri"/>
                <a:sym typeface="Calibri"/>
              </a:rPr>
              <a:t>It provides the smallest possible number of code symbols per source symbol.</a:t>
            </a:r>
            <a:endParaRPr/>
          </a:p>
          <a:p>
            <a:pPr marL="0" marR="0" lvl="0" indent="0" algn="just" rtl="0">
              <a:spcBef>
                <a:spcPts val="0"/>
              </a:spcBef>
              <a:spcAft>
                <a:spcPts val="0"/>
              </a:spcAft>
              <a:buNone/>
            </a:pPr>
            <a:endParaRPr sz="2800">
              <a:solidFill>
                <a:schemeClr val="accent2"/>
              </a:solidFill>
              <a:latin typeface="Calibri"/>
              <a:ea typeface="Calibri"/>
              <a:cs typeface="Calibri"/>
              <a:sym typeface="Calibri"/>
            </a:endParaRPr>
          </a:p>
          <a:p>
            <a:pPr marL="0" marR="0" lvl="0" indent="0" algn="just" rtl="0">
              <a:spcBef>
                <a:spcPts val="0"/>
              </a:spcBef>
              <a:spcAft>
                <a:spcPts val="0"/>
              </a:spcAft>
              <a:buNone/>
            </a:pPr>
            <a:r>
              <a:rPr lang="en-US" sz="2800" b="1">
                <a:solidFill>
                  <a:srgbClr val="FF0000"/>
                </a:solidFill>
                <a:latin typeface="Calibri"/>
                <a:ea typeface="Calibri"/>
                <a:cs typeface="Calibri"/>
                <a:sym typeface="Calibri"/>
              </a:rPr>
              <a:t>Basic idea: </a:t>
            </a:r>
            <a:r>
              <a:rPr lang="en-US" sz="2800">
                <a:solidFill>
                  <a:schemeClr val="dk1"/>
                </a:solidFill>
                <a:latin typeface="Calibri"/>
                <a:ea typeface="Calibri"/>
                <a:cs typeface="Calibri"/>
                <a:sym typeface="Calibri"/>
              </a:rPr>
              <a:t>Different gray levels occur with different probability (non uniform histogram). Use shorter code words for the more common gray levels and longer code words for less common gray levels. This is called </a:t>
            </a:r>
            <a:r>
              <a:rPr lang="en-US" sz="2800" i="1">
                <a:solidFill>
                  <a:schemeClr val="dk1"/>
                </a:solidFill>
                <a:latin typeface="Calibri"/>
                <a:ea typeface="Calibri"/>
                <a:cs typeface="Calibri"/>
                <a:sym typeface="Calibri"/>
              </a:rPr>
              <a:t>Variable Code Length.</a:t>
            </a:r>
            <a:endParaRPr sz="2800">
              <a:solidFill>
                <a:schemeClr val="dk1"/>
              </a:solidFill>
              <a:latin typeface="Calibri"/>
              <a:ea typeface="Calibri"/>
              <a:cs typeface="Calibri"/>
              <a:sym typeface="Calibri"/>
            </a:endParaRPr>
          </a:p>
          <a:p>
            <a:pPr marL="0" marR="0" lvl="0" indent="0" algn="just" rtl="0">
              <a:spcBef>
                <a:spcPts val="0"/>
              </a:spcBef>
              <a:spcAft>
                <a:spcPts val="0"/>
              </a:spcAft>
              <a:buNone/>
            </a:pPr>
            <a:endParaRPr sz="2800">
              <a:solidFill>
                <a:schemeClr val="accent2"/>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6"/>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dirty="0">
                <a:solidFill>
                  <a:srgbClr val="FF0000"/>
                </a:solidFill>
              </a:rPr>
              <a:t>Dealing with Coding Redundancy</a:t>
            </a:r>
            <a:endParaRPr dirty="0"/>
          </a:p>
        </p:txBody>
      </p:sp>
      <p:sp>
        <p:nvSpPr>
          <p:cNvPr id="436" name="Google Shape;436;p46"/>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46"/>
          <p:cNvSpPr/>
          <p:nvPr/>
        </p:nvSpPr>
        <p:spPr>
          <a:xfrm>
            <a:off x="457199" y="1447800"/>
            <a:ext cx="8153401" cy="449353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600"/>
              <a:buFont typeface="Arial"/>
              <a:buChar char="•"/>
            </a:pPr>
            <a:r>
              <a:rPr lang="en-US" sz="2600" b="1" dirty="0">
                <a:solidFill>
                  <a:schemeClr val="dk1"/>
                </a:solidFill>
                <a:latin typeface="Calibri"/>
                <a:ea typeface="Calibri"/>
                <a:cs typeface="Calibri"/>
                <a:sym typeface="Calibri"/>
              </a:rPr>
              <a:t>Firstly</a:t>
            </a:r>
            <a:endParaRPr sz="26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600" dirty="0">
                <a:solidFill>
                  <a:schemeClr val="dk1"/>
                </a:solidFill>
                <a:latin typeface="Calibri"/>
                <a:ea typeface="Calibri"/>
                <a:cs typeface="Calibri"/>
                <a:sym typeface="Calibri"/>
              </a:rPr>
              <a:t>1. Sort the gray levels by decreasing probability.</a:t>
            </a:r>
            <a:endParaRPr dirty="0"/>
          </a:p>
          <a:p>
            <a:pPr marL="0" marR="0" lvl="0" indent="0" algn="just" rtl="0">
              <a:spcBef>
                <a:spcPts val="0"/>
              </a:spcBef>
              <a:spcAft>
                <a:spcPts val="0"/>
              </a:spcAft>
              <a:buNone/>
            </a:pPr>
            <a:r>
              <a:rPr lang="en-US" sz="2600" dirty="0">
                <a:solidFill>
                  <a:schemeClr val="dk1"/>
                </a:solidFill>
                <a:latin typeface="Calibri"/>
                <a:ea typeface="Calibri"/>
                <a:cs typeface="Calibri"/>
                <a:sym typeface="Calibri"/>
              </a:rPr>
              <a:t>2. Sum the two smallest probabilities.</a:t>
            </a:r>
            <a:endParaRPr dirty="0"/>
          </a:p>
          <a:p>
            <a:pPr marL="0" marR="0" lvl="0" indent="0" algn="just" rtl="0">
              <a:spcBef>
                <a:spcPts val="0"/>
              </a:spcBef>
              <a:spcAft>
                <a:spcPts val="0"/>
              </a:spcAft>
              <a:buNone/>
            </a:pPr>
            <a:r>
              <a:rPr lang="en-US" sz="2600" dirty="0">
                <a:solidFill>
                  <a:schemeClr val="dk1"/>
                </a:solidFill>
                <a:latin typeface="Calibri"/>
                <a:ea typeface="Calibri"/>
                <a:cs typeface="Calibri"/>
                <a:sym typeface="Calibri"/>
              </a:rPr>
              <a:t>3. Sort the new value into the list.</a:t>
            </a:r>
            <a:endParaRPr dirty="0"/>
          </a:p>
          <a:p>
            <a:pPr marL="0" marR="0" lvl="0" indent="0" algn="just" rtl="0">
              <a:spcBef>
                <a:spcPts val="0"/>
              </a:spcBef>
              <a:spcAft>
                <a:spcPts val="0"/>
              </a:spcAft>
              <a:buNone/>
            </a:pPr>
            <a:r>
              <a:rPr lang="en-US" sz="2600" dirty="0">
                <a:solidFill>
                  <a:schemeClr val="dk1"/>
                </a:solidFill>
                <a:latin typeface="Calibri"/>
                <a:ea typeface="Calibri"/>
                <a:cs typeface="Calibri"/>
                <a:sym typeface="Calibri"/>
              </a:rPr>
              <a:t>4. Repeat 1 to 3 until only two probabilities remains.</a:t>
            </a:r>
            <a:endParaRPr dirty="0"/>
          </a:p>
          <a:p>
            <a:pPr marL="0" marR="0" lvl="0" indent="0" algn="just" rtl="0">
              <a:spcBef>
                <a:spcPts val="0"/>
              </a:spcBef>
              <a:spcAft>
                <a:spcPts val="0"/>
              </a:spcAft>
              <a:buNone/>
            </a:pPr>
            <a:endParaRPr sz="1600" dirty="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600"/>
              <a:buFont typeface="Arial"/>
              <a:buChar char="•"/>
            </a:pPr>
            <a:r>
              <a:rPr lang="en-US" sz="2600" b="1" dirty="0">
                <a:solidFill>
                  <a:schemeClr val="dk1"/>
                </a:solidFill>
                <a:latin typeface="Calibri"/>
                <a:ea typeface="Calibri"/>
                <a:cs typeface="Calibri"/>
                <a:sym typeface="Calibri"/>
              </a:rPr>
              <a:t>Second</a:t>
            </a:r>
            <a:endParaRPr dirty="0"/>
          </a:p>
          <a:p>
            <a:pPr marL="514350" marR="0" lvl="0" indent="-514350" algn="just" rtl="0">
              <a:spcBef>
                <a:spcPts val="0"/>
              </a:spcBef>
              <a:spcAft>
                <a:spcPts val="0"/>
              </a:spcAft>
              <a:buClr>
                <a:schemeClr val="dk1"/>
              </a:buClr>
              <a:buSzPts val="2600"/>
              <a:buFont typeface="Calibri"/>
              <a:buAutoNum type="arabicPeriod"/>
            </a:pPr>
            <a:r>
              <a:rPr lang="en-US" sz="2600" dirty="0">
                <a:solidFill>
                  <a:schemeClr val="dk1"/>
                </a:solidFill>
                <a:latin typeface="Calibri"/>
                <a:ea typeface="Calibri"/>
                <a:cs typeface="Calibri"/>
                <a:sym typeface="Calibri"/>
              </a:rPr>
              <a:t>Give the code 0 to the highest probability, and the code  </a:t>
            </a:r>
            <a:endParaRPr dirty="0"/>
          </a:p>
          <a:p>
            <a:pPr marL="0" marR="0" lvl="0" indent="0" algn="just" rtl="0">
              <a:spcBef>
                <a:spcPts val="0"/>
              </a:spcBef>
              <a:spcAft>
                <a:spcPts val="0"/>
              </a:spcAft>
              <a:buNone/>
            </a:pPr>
            <a:r>
              <a:rPr lang="en-US" sz="2600" dirty="0">
                <a:solidFill>
                  <a:schemeClr val="dk1"/>
                </a:solidFill>
                <a:latin typeface="Calibri"/>
                <a:ea typeface="Calibri"/>
                <a:cs typeface="Calibri"/>
                <a:sym typeface="Calibri"/>
              </a:rPr>
              <a:t>       to the lowest probability in the summed pair.</a:t>
            </a:r>
            <a:endParaRPr dirty="0"/>
          </a:p>
          <a:p>
            <a:pPr marL="0" marR="0" lvl="0" indent="0" algn="just" rtl="0">
              <a:spcBef>
                <a:spcPts val="0"/>
              </a:spcBef>
              <a:spcAft>
                <a:spcPts val="0"/>
              </a:spcAft>
              <a:buNone/>
            </a:pPr>
            <a:r>
              <a:rPr lang="en-US" sz="2600" dirty="0">
                <a:solidFill>
                  <a:schemeClr val="dk1"/>
                </a:solidFill>
                <a:latin typeface="Calibri"/>
                <a:ea typeface="Calibri"/>
                <a:cs typeface="Calibri"/>
                <a:sym typeface="Calibri"/>
              </a:rPr>
              <a:t>2.   Go backwards through the tree one node and repeat </a:t>
            </a:r>
            <a:endParaRPr dirty="0"/>
          </a:p>
          <a:p>
            <a:pPr marL="0" marR="0" lvl="0" indent="0" algn="just" rtl="0">
              <a:spcBef>
                <a:spcPts val="0"/>
              </a:spcBef>
              <a:spcAft>
                <a:spcPts val="0"/>
              </a:spcAft>
              <a:buNone/>
            </a:pPr>
            <a:r>
              <a:rPr lang="en-US" sz="2600" dirty="0">
                <a:solidFill>
                  <a:schemeClr val="dk1"/>
                </a:solidFill>
                <a:latin typeface="Calibri"/>
                <a:ea typeface="Calibri"/>
                <a:cs typeface="Calibri"/>
                <a:sym typeface="Calibri"/>
              </a:rPr>
              <a:t>       from 1 until all gray levels have a unique code.</a:t>
            </a:r>
            <a:endParaRPr sz="2600" dirty="0">
              <a:solidFill>
                <a:schemeClr val="accent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8650" y="1131094"/>
            <a:ext cx="7886700" cy="723683"/>
          </a:xfrm>
        </p:spPr>
        <p:txBody>
          <a:bodyPr/>
          <a:lstStyle/>
          <a:p>
            <a:r>
              <a:rPr lang="en-US" altLang="zh-TW" dirty="0">
                <a:ea typeface="PMingLiU" pitchFamily="18" charset="-120"/>
              </a:rPr>
              <a:t>Overview</a:t>
            </a:r>
          </a:p>
        </p:txBody>
      </p:sp>
      <p:sp>
        <p:nvSpPr>
          <p:cNvPr id="15363" name="Rectangle 3"/>
          <p:cNvSpPr>
            <a:spLocks noGrp="1" noChangeArrowheads="1"/>
          </p:cNvSpPr>
          <p:nvPr>
            <p:ph type="body" idx="1"/>
          </p:nvPr>
        </p:nvSpPr>
        <p:spPr>
          <a:xfrm>
            <a:off x="533400" y="1618061"/>
            <a:ext cx="7772400" cy="3296840"/>
          </a:xfrm>
        </p:spPr>
        <p:txBody>
          <a:bodyPr/>
          <a:lstStyle/>
          <a:p>
            <a:r>
              <a:rPr lang="en-US" altLang="zh-TW" dirty="0">
                <a:ea typeface="PMingLiU" pitchFamily="18" charset="-120"/>
              </a:rPr>
              <a:t>Huffman codes: compressing data (savings of 20% to 90%)</a:t>
            </a:r>
          </a:p>
          <a:p>
            <a:r>
              <a:rPr lang="en-US" altLang="zh-TW" dirty="0">
                <a:ea typeface="PMingLiU" pitchFamily="18" charset="-120"/>
              </a:rPr>
              <a:t>Huffman’s greedy algorithm uses a table of the frequencies of occurrence of each character to build up an optimal way of representing each character as a binary string</a:t>
            </a:r>
          </a:p>
        </p:txBody>
      </p:sp>
      <p:pic>
        <p:nvPicPr>
          <p:cNvPr id="15364" name="Picture 4" descr="fig16-3"/>
          <p:cNvPicPr>
            <a:picLocks noChangeAspect="1" noChangeArrowheads="1"/>
          </p:cNvPicPr>
          <p:nvPr/>
        </p:nvPicPr>
        <p:blipFill>
          <a:blip r:embed="rId3"/>
          <a:srcRect/>
          <a:stretch>
            <a:fillRect/>
          </a:stretch>
        </p:blipFill>
        <p:spPr bwMode="auto">
          <a:xfrm>
            <a:off x="0" y="3371850"/>
            <a:ext cx="9144000" cy="2628900"/>
          </a:xfrm>
          <a:prstGeom prst="rect">
            <a:avLst/>
          </a:prstGeom>
          <a:noFill/>
          <a:ln w="9525">
            <a:noFill/>
            <a:miter lim="800000"/>
            <a:headEnd/>
            <a:tailEnd/>
          </a:ln>
        </p:spPr>
      </p:pic>
      <p:sp>
        <p:nvSpPr>
          <p:cNvPr id="15365" name="Rectangle 5"/>
          <p:cNvSpPr>
            <a:spLocks noChangeArrowheads="1"/>
          </p:cNvSpPr>
          <p:nvPr/>
        </p:nvSpPr>
        <p:spPr bwMode="auto">
          <a:xfrm>
            <a:off x="152400" y="4140994"/>
            <a:ext cx="2438400" cy="228600"/>
          </a:xfrm>
          <a:prstGeom prst="rect">
            <a:avLst/>
          </a:prstGeom>
          <a:noFill/>
          <a:ln w="9525">
            <a:solidFill>
              <a:schemeClr val="hlink"/>
            </a:solidFill>
            <a:miter lim="800000"/>
            <a:headEnd/>
            <a:tailEnd/>
          </a:ln>
        </p:spPr>
        <p:txBody>
          <a:bodyPr wrap="none" anchor="ctr"/>
          <a:lstStyle/>
          <a:p>
            <a:endParaRPr lang="en-US" sz="1050"/>
          </a:p>
        </p:txBody>
      </p:sp>
      <p:sp>
        <p:nvSpPr>
          <p:cNvPr id="15366" name="Rectangle 6"/>
          <p:cNvSpPr>
            <a:spLocks noChangeArrowheads="1"/>
          </p:cNvSpPr>
          <p:nvPr/>
        </p:nvSpPr>
        <p:spPr bwMode="auto">
          <a:xfrm>
            <a:off x="152400" y="3886200"/>
            <a:ext cx="2438400" cy="228600"/>
          </a:xfrm>
          <a:prstGeom prst="rect">
            <a:avLst/>
          </a:prstGeom>
          <a:noFill/>
          <a:ln w="9525">
            <a:solidFill>
              <a:schemeClr val="hlink"/>
            </a:solidFill>
            <a:miter lim="800000"/>
            <a:headEnd/>
            <a:tailEnd/>
          </a:ln>
        </p:spPr>
        <p:txBody>
          <a:bodyPr wrap="none" anchor="ctr"/>
          <a:lstStyle/>
          <a:p>
            <a:endParaRPr lang="en-US" sz="1050"/>
          </a:p>
        </p:txBody>
      </p:sp>
      <p:grpSp>
        <p:nvGrpSpPr>
          <p:cNvPr id="2" name="Group 7"/>
          <p:cNvGrpSpPr>
            <a:grpSpLocks/>
          </p:cNvGrpSpPr>
          <p:nvPr/>
        </p:nvGrpSpPr>
        <p:grpSpPr bwMode="auto">
          <a:xfrm>
            <a:off x="2743201" y="3369466"/>
            <a:ext cx="4965702" cy="259556"/>
            <a:chOff x="1728" y="2110"/>
            <a:chExt cx="3128" cy="218"/>
          </a:xfrm>
        </p:grpSpPr>
        <p:sp>
          <p:nvSpPr>
            <p:cNvPr id="15368" name="Rectangle 8"/>
            <p:cNvSpPr>
              <a:spLocks noChangeArrowheads="1"/>
            </p:cNvSpPr>
            <p:nvPr/>
          </p:nvSpPr>
          <p:spPr bwMode="auto">
            <a:xfrm>
              <a:off x="1728" y="2176"/>
              <a:ext cx="2304" cy="152"/>
            </a:xfrm>
            <a:prstGeom prst="rect">
              <a:avLst/>
            </a:prstGeom>
            <a:noFill/>
            <a:ln w="28575">
              <a:solidFill>
                <a:schemeClr val="accent2"/>
              </a:solidFill>
              <a:miter lim="800000"/>
              <a:headEnd/>
              <a:tailEnd/>
            </a:ln>
          </p:spPr>
          <p:txBody>
            <a:bodyPr wrap="none" anchor="ctr"/>
            <a:lstStyle/>
            <a:p>
              <a:endParaRPr lang="en-US" sz="1050"/>
            </a:p>
          </p:txBody>
        </p:sp>
        <p:sp>
          <p:nvSpPr>
            <p:cNvPr id="15369" name="Line 9"/>
            <p:cNvSpPr>
              <a:spLocks noChangeShapeType="1"/>
            </p:cNvSpPr>
            <p:nvPr/>
          </p:nvSpPr>
          <p:spPr bwMode="auto">
            <a:xfrm flipH="1">
              <a:off x="4024" y="2246"/>
              <a:ext cx="271" cy="0"/>
            </a:xfrm>
            <a:prstGeom prst="line">
              <a:avLst/>
            </a:prstGeom>
            <a:noFill/>
            <a:ln w="28575">
              <a:solidFill>
                <a:schemeClr val="accent2"/>
              </a:solidFill>
              <a:round/>
              <a:headEnd/>
              <a:tailEnd type="triangle" w="med" len="med"/>
            </a:ln>
          </p:spPr>
          <p:txBody>
            <a:bodyPr wrap="none" anchor="ctr"/>
            <a:lstStyle/>
            <a:p>
              <a:endParaRPr lang="en-US" sz="1050"/>
            </a:p>
          </p:txBody>
        </p:sp>
        <p:sp>
          <p:nvSpPr>
            <p:cNvPr id="15370" name="Text Box 10"/>
            <p:cNvSpPr txBox="1">
              <a:spLocks noChangeArrowheads="1"/>
            </p:cNvSpPr>
            <p:nvPr/>
          </p:nvSpPr>
          <p:spPr bwMode="auto">
            <a:xfrm>
              <a:off x="4295" y="2110"/>
              <a:ext cx="561" cy="213"/>
            </a:xfrm>
            <a:prstGeom prst="rect">
              <a:avLst/>
            </a:prstGeom>
            <a:noFill/>
            <a:ln w="9525">
              <a:noFill/>
              <a:miter lim="800000"/>
              <a:headEnd/>
              <a:tailEnd/>
            </a:ln>
          </p:spPr>
          <p:txBody>
            <a:bodyPr wrap="none">
              <a:spAutoFit/>
            </a:bodyPr>
            <a:lstStyle/>
            <a:p>
              <a:r>
                <a:rPr kumimoji="1" lang="en-US" altLang="zh-TW" sz="1050">
                  <a:solidFill>
                    <a:schemeClr val="accent2"/>
                  </a:solidFill>
                  <a:ea typeface="DFKai-SB" pitchFamily="65" charset="-120"/>
                </a:rPr>
                <a:t>C: Alphabet</a:t>
              </a:r>
            </a:p>
          </p:txBody>
        </p:sp>
      </p:grpSp>
    </p:spTree>
    <p:extLst>
      <p:ext uri="{BB962C8B-B14F-4D97-AF65-F5344CB8AC3E}">
        <p14:creationId xmlns:p14="http://schemas.microsoft.com/office/powerpoint/2010/main" val="215980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7"/>
          <p:cNvSpPr txBox="1"/>
          <p:nvPr/>
        </p:nvSpPr>
        <p:spPr>
          <a:xfrm>
            <a:off x="685331" y="307627"/>
            <a:ext cx="7773338" cy="159617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0000"/>
              </a:buClr>
              <a:buSzPts val="3600"/>
              <a:buFont typeface="Calibri"/>
              <a:buNone/>
            </a:pPr>
            <a:endParaRPr lang="en-US" sz="3600" cap="none" dirty="0">
              <a:solidFill>
                <a:srgbClr val="FF0000"/>
              </a:solidFill>
              <a:latin typeface="Calibri"/>
              <a:ea typeface="Calibri"/>
              <a:cs typeface="Calibri"/>
              <a:sym typeface="Calibri"/>
            </a:endParaRPr>
          </a:p>
          <a:p>
            <a:pPr marL="0" marR="0" lvl="0" indent="0" algn="ctr" rtl="0">
              <a:lnSpc>
                <a:spcPct val="90000"/>
              </a:lnSpc>
              <a:spcBef>
                <a:spcPts val="0"/>
              </a:spcBef>
              <a:spcAft>
                <a:spcPts val="0"/>
              </a:spcAft>
              <a:buClr>
                <a:srgbClr val="FF0000"/>
              </a:buClr>
              <a:buSzPts val="3600"/>
              <a:buFont typeface="Calibri"/>
              <a:buNone/>
            </a:pPr>
            <a:r>
              <a:rPr lang="en-US" sz="3600" cap="none" dirty="0">
                <a:solidFill>
                  <a:srgbClr val="FF0000"/>
                </a:solidFill>
                <a:latin typeface="Calibri"/>
                <a:ea typeface="Calibri"/>
                <a:cs typeface="Calibri"/>
                <a:sym typeface="Calibri"/>
              </a:rPr>
              <a:t>HUFFMAN CODING</a:t>
            </a:r>
            <a:endParaRPr dirty="0"/>
          </a:p>
        </p:txBody>
      </p:sp>
      <p:sp>
        <p:nvSpPr>
          <p:cNvPr id="443" name="Google Shape;443;p47"/>
          <p:cNvSpPr txBox="1"/>
          <p:nvPr/>
        </p:nvSpPr>
        <p:spPr>
          <a:xfrm>
            <a:off x="317377" y="2057400"/>
            <a:ext cx="844562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Say, Image size: 10 x 10 (5 bit image)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Frequency: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a2 = 40		a6 = 30		a1 = 10		a4 = 10		a3 = 6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a5 = 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graphicFrame>
        <p:nvGraphicFramePr>
          <p:cNvPr id="448" name="Google Shape;448;p48"/>
          <p:cNvGraphicFramePr/>
          <p:nvPr>
            <p:extLst>
              <p:ext uri="{D42A27DB-BD31-4B8C-83A1-F6EECF244321}">
                <p14:modId xmlns:p14="http://schemas.microsoft.com/office/powerpoint/2010/main" val="1923260328"/>
              </p:ext>
            </p:extLst>
          </p:nvPr>
        </p:nvGraphicFramePr>
        <p:xfrm>
          <a:off x="124288" y="2743200"/>
          <a:ext cx="8895450" cy="3322390"/>
        </p:xfrm>
        <a:graphic>
          <a:graphicData uri="http://schemas.openxmlformats.org/drawingml/2006/table">
            <a:tbl>
              <a:tblPr firstRow="1" bandRow="1">
                <a:noFill/>
              </a:tblPr>
              <a:tblGrid>
                <a:gridCol w="1624625">
                  <a:extLst>
                    <a:ext uri="{9D8B030D-6E8A-4147-A177-3AD203B41FA5}">
                      <a16:colId xmlns:a16="http://schemas.microsoft.com/office/drawing/2014/main" val="20000"/>
                    </a:ext>
                  </a:extLst>
                </a:gridCol>
                <a:gridCol w="1451487">
                  <a:extLst>
                    <a:ext uri="{9D8B030D-6E8A-4147-A177-3AD203B41FA5}">
                      <a16:colId xmlns:a16="http://schemas.microsoft.com/office/drawing/2014/main" val="20001"/>
                    </a:ext>
                  </a:extLst>
                </a:gridCol>
                <a:gridCol w="1371613">
                  <a:extLst>
                    <a:ext uri="{9D8B030D-6E8A-4147-A177-3AD203B41FA5}">
                      <a16:colId xmlns:a16="http://schemas.microsoft.com/office/drawing/2014/main" val="20002"/>
                    </a:ext>
                  </a:extLst>
                </a:gridCol>
                <a:gridCol w="1482575">
                  <a:extLst>
                    <a:ext uri="{9D8B030D-6E8A-4147-A177-3AD203B41FA5}">
                      <a16:colId xmlns:a16="http://schemas.microsoft.com/office/drawing/2014/main" val="20003"/>
                    </a:ext>
                  </a:extLst>
                </a:gridCol>
                <a:gridCol w="1482575">
                  <a:extLst>
                    <a:ext uri="{9D8B030D-6E8A-4147-A177-3AD203B41FA5}">
                      <a16:colId xmlns:a16="http://schemas.microsoft.com/office/drawing/2014/main" val="20004"/>
                    </a:ext>
                  </a:extLst>
                </a:gridCol>
                <a:gridCol w="1482575">
                  <a:extLst>
                    <a:ext uri="{9D8B030D-6E8A-4147-A177-3AD203B41FA5}">
                      <a16:colId xmlns:a16="http://schemas.microsoft.com/office/drawing/2014/main" val="20005"/>
                    </a:ext>
                  </a:extLst>
                </a:gridCol>
              </a:tblGrid>
              <a:tr h="457200">
                <a:tc rowSpan="2">
                  <a:txBody>
                    <a:bodyPr/>
                    <a:lstStyle/>
                    <a:p>
                      <a:pPr marL="0" marR="0" lvl="0" indent="0" algn="ctr" rtl="0">
                        <a:spcBef>
                          <a:spcPts val="0"/>
                        </a:spcBef>
                        <a:spcAft>
                          <a:spcPts val="0"/>
                        </a:spcAft>
                        <a:buNone/>
                      </a:pPr>
                      <a:r>
                        <a:rPr lang="en-US" sz="1800" u="none" strike="noStrike" cap="none"/>
                        <a:t>Symbols</a:t>
                      </a:r>
                      <a:endParaRPr/>
                    </a:p>
                    <a:p>
                      <a:pPr marL="0" marR="0" lvl="0" indent="0" algn="ctr" rtl="0">
                        <a:spcBef>
                          <a:spcPts val="0"/>
                        </a:spcBef>
                        <a:spcAft>
                          <a:spcPts val="0"/>
                        </a:spcAft>
                        <a:buNone/>
                      </a:pPr>
                      <a:r>
                        <a:rPr lang="en-US" sz="1800" u="none" strike="noStrike" cap="none"/>
                        <a:t>(like intensity levels)</a:t>
                      </a:r>
                      <a:endParaRPr/>
                    </a:p>
                  </a:txBody>
                  <a:tcPr marL="68575" marR="68575" marT="45725" marB="45725"/>
                </a:tc>
                <a:tc rowSpan="2">
                  <a:txBody>
                    <a:bodyPr/>
                    <a:lstStyle/>
                    <a:p>
                      <a:pPr marL="0" marR="0" lvl="0" indent="0" algn="ctr" rtl="0">
                        <a:spcBef>
                          <a:spcPts val="0"/>
                        </a:spcBef>
                        <a:spcAft>
                          <a:spcPts val="0"/>
                        </a:spcAft>
                        <a:buNone/>
                      </a:pPr>
                      <a:r>
                        <a:rPr lang="en-US" sz="1800" u="none" strike="noStrike" cap="none"/>
                        <a:t>Probabilities</a:t>
                      </a:r>
                      <a:endParaRPr/>
                    </a:p>
                    <a:p>
                      <a:pPr marL="0" marR="0" lvl="0" indent="0" algn="ctr" rtl="0">
                        <a:spcBef>
                          <a:spcPts val="0"/>
                        </a:spcBef>
                        <a:spcAft>
                          <a:spcPts val="0"/>
                        </a:spcAft>
                        <a:buNone/>
                      </a:pPr>
                      <a:r>
                        <a:rPr lang="en-US" sz="1800" u="none" strike="noStrike" cap="none"/>
                        <a:t>(sorted)</a:t>
                      </a:r>
                      <a:endParaRPr/>
                    </a:p>
                  </a:txBody>
                  <a:tcPr marL="68575" marR="68575" marT="45725" marB="45725"/>
                </a:tc>
                <a:tc gridSpan="4">
                  <a:txBody>
                    <a:bodyPr/>
                    <a:lstStyle/>
                    <a:p>
                      <a:pPr marL="0" marR="0" lvl="0" indent="0" algn="ctr" rtl="0">
                        <a:spcBef>
                          <a:spcPts val="0"/>
                        </a:spcBef>
                        <a:spcAft>
                          <a:spcPts val="0"/>
                        </a:spcAft>
                        <a:buNone/>
                      </a:pPr>
                      <a:r>
                        <a:rPr lang="en-US" sz="1800" u="none" strike="noStrike" cap="none"/>
                        <a:t>Source Reduction (do till two values are left)</a:t>
                      </a:r>
                      <a:endParaRPr/>
                    </a:p>
                    <a:p>
                      <a:pPr marL="0" marR="0" lvl="0" indent="0" algn="ctr" rtl="0">
                        <a:spcBef>
                          <a:spcPts val="0"/>
                        </a:spcBef>
                        <a:spcAft>
                          <a:spcPts val="0"/>
                        </a:spcAft>
                        <a:buNone/>
                      </a:pPr>
                      <a:r>
                        <a:rPr lang="en-US" sz="1800" u="none" strike="noStrike" cap="none"/>
                        <a:t>(Maintain in sorted order here as well)</a:t>
                      </a:r>
                      <a:endParaRPr/>
                    </a:p>
                  </a:txBody>
                  <a:tcPr marL="68575" marR="68575" marT="45725" marB="457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vMerge="1">
                  <a:txBody>
                    <a:bodyPr/>
                    <a:lstStyle/>
                    <a:p>
                      <a:endParaRPr lang="en-US"/>
                    </a:p>
                  </a:txBody>
                  <a:tcPr/>
                </a:tc>
                <a:tc vMerge="1">
                  <a:txBody>
                    <a:bodyPr/>
                    <a:lstStyle/>
                    <a:p>
                      <a:endParaRPr lang="en-US"/>
                    </a:p>
                  </a:txBody>
                  <a:tcPr/>
                </a:tc>
                <a:tc>
                  <a:txBody>
                    <a:bodyPr/>
                    <a:lstStyle/>
                    <a:p>
                      <a:pPr marL="0" marR="0" lvl="0" indent="0" algn="ctr" rtl="0">
                        <a:spcBef>
                          <a:spcPts val="0"/>
                        </a:spcBef>
                        <a:spcAft>
                          <a:spcPts val="0"/>
                        </a:spcAft>
                        <a:buNone/>
                      </a:pPr>
                      <a:r>
                        <a:rPr lang="en-US" sz="1800" u="none" strike="noStrike" cap="none"/>
                        <a:t>1</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2</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3</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4</a:t>
                      </a:r>
                      <a:endParaRPr/>
                    </a:p>
                  </a:txBody>
                  <a:tcPr marL="68575" marR="68575"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a2</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0.4</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0.4</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0.4</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0.4</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0.6</a:t>
                      </a:r>
                      <a:endParaRPr/>
                    </a:p>
                  </a:txBody>
                  <a:tcPr marL="68575" marR="68575"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t>a6</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0.3</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0.3</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0.3</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0.3</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0.4</a:t>
                      </a:r>
                      <a:endParaRPr/>
                    </a:p>
                  </a:txBody>
                  <a:tcPr marL="68575" marR="68575"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t>a1</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0.1</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0.1</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0.2</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0.3</a:t>
                      </a:r>
                      <a:endParaRPr/>
                    </a:p>
                  </a:txBody>
                  <a:tcPr marL="68575" marR="68575" marT="45725" marB="45725"/>
                </a:tc>
                <a:tc>
                  <a:txBody>
                    <a:bodyPr/>
                    <a:lstStyle/>
                    <a:p>
                      <a:pPr marL="0" marR="0" lvl="0" indent="0" algn="ctr" rtl="0">
                        <a:spcBef>
                          <a:spcPts val="0"/>
                        </a:spcBef>
                        <a:spcAft>
                          <a:spcPts val="0"/>
                        </a:spcAft>
                        <a:buNone/>
                      </a:pPr>
                      <a:endParaRPr sz="1800" u="none" strike="noStrike" cap="none"/>
                    </a:p>
                  </a:txBody>
                  <a:tcPr marL="68575" marR="68575"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cap="none"/>
                        <a:t>a4</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0.1</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0.1</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0.1</a:t>
                      </a:r>
                      <a:endParaRPr/>
                    </a:p>
                  </a:txBody>
                  <a:tcPr marL="68575" marR="68575" marT="45725" marB="45725"/>
                </a:tc>
                <a:tc>
                  <a:txBody>
                    <a:bodyPr/>
                    <a:lstStyle/>
                    <a:p>
                      <a:pPr marL="0" marR="0" lvl="0" indent="0" algn="ctr" rtl="0">
                        <a:spcBef>
                          <a:spcPts val="0"/>
                        </a:spcBef>
                        <a:spcAft>
                          <a:spcPts val="0"/>
                        </a:spcAft>
                        <a:buNone/>
                      </a:pPr>
                      <a:endParaRPr sz="1800" u="none" strike="noStrike" cap="none"/>
                    </a:p>
                  </a:txBody>
                  <a:tcPr marL="68575" marR="68575" marT="45725" marB="45725"/>
                </a:tc>
                <a:tc>
                  <a:txBody>
                    <a:bodyPr/>
                    <a:lstStyle/>
                    <a:p>
                      <a:pPr marL="0" marR="0" lvl="0" indent="0" algn="ctr" rtl="0">
                        <a:spcBef>
                          <a:spcPts val="0"/>
                        </a:spcBef>
                        <a:spcAft>
                          <a:spcPts val="0"/>
                        </a:spcAft>
                        <a:buNone/>
                      </a:pPr>
                      <a:endParaRPr sz="1800" u="none" strike="noStrike" cap="none"/>
                    </a:p>
                  </a:txBody>
                  <a:tcPr marL="68575" marR="68575"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u="none" strike="noStrike" cap="none"/>
                        <a:t>a3</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0.06</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0.1</a:t>
                      </a:r>
                      <a:endParaRPr/>
                    </a:p>
                  </a:txBody>
                  <a:tcPr marL="68575" marR="68575" marT="45725" marB="45725"/>
                </a:tc>
                <a:tc>
                  <a:txBody>
                    <a:bodyPr/>
                    <a:lstStyle/>
                    <a:p>
                      <a:pPr marL="0" marR="0" lvl="0" indent="0" algn="ctr" rtl="0">
                        <a:spcBef>
                          <a:spcPts val="0"/>
                        </a:spcBef>
                        <a:spcAft>
                          <a:spcPts val="0"/>
                        </a:spcAft>
                        <a:buNone/>
                      </a:pPr>
                      <a:endParaRPr sz="1800" u="none" strike="noStrike" cap="none"/>
                    </a:p>
                  </a:txBody>
                  <a:tcPr marL="68575" marR="68575" marT="45725" marB="45725"/>
                </a:tc>
                <a:tc>
                  <a:txBody>
                    <a:bodyPr/>
                    <a:lstStyle/>
                    <a:p>
                      <a:pPr marL="0" marR="0" lvl="0" indent="0" algn="ctr" rtl="0">
                        <a:spcBef>
                          <a:spcPts val="0"/>
                        </a:spcBef>
                        <a:spcAft>
                          <a:spcPts val="0"/>
                        </a:spcAft>
                        <a:buNone/>
                      </a:pPr>
                      <a:endParaRPr sz="1800" u="none" strike="noStrike" cap="none"/>
                    </a:p>
                  </a:txBody>
                  <a:tcPr marL="68575" marR="68575" marT="45725" marB="45725"/>
                </a:tc>
                <a:tc>
                  <a:txBody>
                    <a:bodyPr/>
                    <a:lstStyle/>
                    <a:p>
                      <a:pPr marL="0" marR="0" lvl="0" indent="0" algn="ctr" rtl="0">
                        <a:spcBef>
                          <a:spcPts val="0"/>
                        </a:spcBef>
                        <a:spcAft>
                          <a:spcPts val="0"/>
                        </a:spcAft>
                        <a:buNone/>
                      </a:pPr>
                      <a:endParaRPr sz="1800" u="none" strike="noStrike" cap="none"/>
                    </a:p>
                  </a:txBody>
                  <a:tcPr marL="68575" marR="68575"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u="none" strike="noStrike" cap="none"/>
                        <a:t>a5</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0.04</a:t>
                      </a:r>
                      <a:endParaRPr/>
                    </a:p>
                  </a:txBody>
                  <a:tcPr marL="68575" marR="68575" marT="45725" marB="45725"/>
                </a:tc>
                <a:tc>
                  <a:txBody>
                    <a:bodyPr/>
                    <a:lstStyle/>
                    <a:p>
                      <a:pPr marL="0" marR="0" lvl="0" indent="0" algn="ctr" rtl="0">
                        <a:spcBef>
                          <a:spcPts val="0"/>
                        </a:spcBef>
                        <a:spcAft>
                          <a:spcPts val="0"/>
                        </a:spcAft>
                        <a:buNone/>
                      </a:pPr>
                      <a:endParaRPr sz="1800" u="none" strike="noStrike" cap="none"/>
                    </a:p>
                  </a:txBody>
                  <a:tcPr marL="68575" marR="68575" marT="45725" marB="45725"/>
                </a:tc>
                <a:tc>
                  <a:txBody>
                    <a:bodyPr/>
                    <a:lstStyle/>
                    <a:p>
                      <a:pPr marL="0" marR="0" lvl="0" indent="0" algn="ctr" rtl="0">
                        <a:spcBef>
                          <a:spcPts val="0"/>
                        </a:spcBef>
                        <a:spcAft>
                          <a:spcPts val="0"/>
                        </a:spcAft>
                        <a:buNone/>
                      </a:pPr>
                      <a:endParaRPr sz="1800" u="none" strike="noStrike" cap="none"/>
                    </a:p>
                  </a:txBody>
                  <a:tcPr marL="68575" marR="68575" marT="45725" marB="45725"/>
                </a:tc>
                <a:tc>
                  <a:txBody>
                    <a:bodyPr/>
                    <a:lstStyle/>
                    <a:p>
                      <a:pPr marL="0" marR="0" lvl="0" indent="0" algn="ctr" rtl="0">
                        <a:spcBef>
                          <a:spcPts val="0"/>
                        </a:spcBef>
                        <a:spcAft>
                          <a:spcPts val="0"/>
                        </a:spcAft>
                        <a:buNone/>
                      </a:pPr>
                      <a:endParaRPr sz="1800" u="none" strike="noStrike" cap="none"/>
                    </a:p>
                  </a:txBody>
                  <a:tcPr marL="68575" marR="68575" marT="45725" marB="45725"/>
                </a:tc>
                <a:tc>
                  <a:txBody>
                    <a:bodyPr/>
                    <a:lstStyle/>
                    <a:p>
                      <a:pPr marL="0" marR="0" lvl="0" indent="0" algn="ctr" rtl="0">
                        <a:spcBef>
                          <a:spcPts val="0"/>
                        </a:spcBef>
                        <a:spcAft>
                          <a:spcPts val="0"/>
                        </a:spcAft>
                        <a:buNone/>
                      </a:pPr>
                      <a:endParaRPr sz="1800" u="none" strike="noStrike" cap="none" dirty="0"/>
                    </a:p>
                  </a:txBody>
                  <a:tcPr marL="68575" marR="68575" marT="45725" marB="45725"/>
                </a:tc>
                <a:extLst>
                  <a:ext uri="{0D108BD9-81ED-4DB2-BD59-A6C34878D82A}">
                    <a16:rowId xmlns:a16="http://schemas.microsoft.com/office/drawing/2014/main" val="10007"/>
                  </a:ext>
                </a:extLst>
              </a:tr>
            </a:tbl>
          </a:graphicData>
        </a:graphic>
      </p:graphicFrame>
      <p:cxnSp>
        <p:nvCxnSpPr>
          <p:cNvPr id="449" name="Google Shape;449;p48"/>
          <p:cNvCxnSpPr/>
          <p:nvPr/>
        </p:nvCxnSpPr>
        <p:spPr>
          <a:xfrm>
            <a:off x="2874147" y="5471633"/>
            <a:ext cx="506027" cy="0"/>
          </a:xfrm>
          <a:prstGeom prst="straightConnector1">
            <a:avLst/>
          </a:prstGeom>
          <a:noFill/>
          <a:ln w="9525" cap="flat" cmpd="sng">
            <a:solidFill>
              <a:srgbClr val="4A7DBA"/>
            </a:solidFill>
            <a:prstDash val="solid"/>
            <a:round/>
            <a:headEnd type="none" w="sm" len="sm"/>
            <a:tailEnd type="triangle" w="med" len="med"/>
          </a:ln>
        </p:spPr>
      </p:cxnSp>
      <p:cxnSp>
        <p:nvCxnSpPr>
          <p:cNvPr id="450" name="Google Shape;450;p48"/>
          <p:cNvCxnSpPr/>
          <p:nvPr/>
        </p:nvCxnSpPr>
        <p:spPr>
          <a:xfrm>
            <a:off x="3193742" y="5471633"/>
            <a:ext cx="0" cy="381740"/>
          </a:xfrm>
          <a:prstGeom prst="straightConnector1">
            <a:avLst/>
          </a:prstGeom>
          <a:noFill/>
          <a:ln w="9525" cap="flat" cmpd="sng">
            <a:solidFill>
              <a:srgbClr val="4A7DBA"/>
            </a:solidFill>
            <a:prstDash val="solid"/>
            <a:round/>
            <a:headEnd type="none" w="sm" len="sm"/>
            <a:tailEnd type="none" w="sm" len="sm"/>
          </a:ln>
        </p:spPr>
      </p:cxnSp>
      <p:cxnSp>
        <p:nvCxnSpPr>
          <p:cNvPr id="451" name="Google Shape;451;p48"/>
          <p:cNvCxnSpPr/>
          <p:nvPr/>
        </p:nvCxnSpPr>
        <p:spPr>
          <a:xfrm rot="10800000">
            <a:off x="2874146" y="5853373"/>
            <a:ext cx="319596" cy="0"/>
          </a:xfrm>
          <a:prstGeom prst="straightConnector1">
            <a:avLst/>
          </a:prstGeom>
          <a:noFill/>
          <a:ln w="9525" cap="flat" cmpd="sng">
            <a:solidFill>
              <a:srgbClr val="4A7DBA"/>
            </a:solidFill>
            <a:prstDash val="solid"/>
            <a:round/>
            <a:headEnd type="none" w="sm" len="sm"/>
            <a:tailEnd type="none" w="sm" len="sm"/>
          </a:ln>
        </p:spPr>
      </p:cxnSp>
      <p:cxnSp>
        <p:nvCxnSpPr>
          <p:cNvPr id="452" name="Google Shape;452;p48"/>
          <p:cNvCxnSpPr/>
          <p:nvPr/>
        </p:nvCxnSpPr>
        <p:spPr>
          <a:xfrm>
            <a:off x="4636363" y="5089893"/>
            <a:ext cx="0" cy="381740"/>
          </a:xfrm>
          <a:prstGeom prst="straightConnector1">
            <a:avLst/>
          </a:prstGeom>
          <a:noFill/>
          <a:ln w="9525" cap="flat" cmpd="sng">
            <a:solidFill>
              <a:srgbClr val="4A7DBA"/>
            </a:solidFill>
            <a:prstDash val="solid"/>
            <a:round/>
            <a:headEnd type="none" w="sm" len="sm"/>
            <a:tailEnd type="none" w="sm" len="sm"/>
          </a:ln>
        </p:spPr>
      </p:cxnSp>
      <p:cxnSp>
        <p:nvCxnSpPr>
          <p:cNvPr id="453" name="Google Shape;453;p48"/>
          <p:cNvCxnSpPr/>
          <p:nvPr/>
        </p:nvCxnSpPr>
        <p:spPr>
          <a:xfrm rot="10800000">
            <a:off x="4316767" y="5471633"/>
            <a:ext cx="319596" cy="0"/>
          </a:xfrm>
          <a:prstGeom prst="straightConnector1">
            <a:avLst/>
          </a:prstGeom>
          <a:noFill/>
          <a:ln w="9525" cap="flat" cmpd="sng">
            <a:solidFill>
              <a:srgbClr val="4A7DBA"/>
            </a:solidFill>
            <a:prstDash val="solid"/>
            <a:round/>
            <a:headEnd type="none" w="sm" len="sm"/>
            <a:tailEnd type="none" w="sm" len="sm"/>
          </a:ln>
        </p:spPr>
      </p:cxnSp>
      <p:cxnSp>
        <p:nvCxnSpPr>
          <p:cNvPr id="454" name="Google Shape;454;p48"/>
          <p:cNvCxnSpPr/>
          <p:nvPr/>
        </p:nvCxnSpPr>
        <p:spPr>
          <a:xfrm>
            <a:off x="4316767" y="5089893"/>
            <a:ext cx="554855" cy="0"/>
          </a:xfrm>
          <a:prstGeom prst="straightConnector1">
            <a:avLst/>
          </a:prstGeom>
          <a:noFill/>
          <a:ln w="9525" cap="flat" cmpd="sng">
            <a:solidFill>
              <a:srgbClr val="4A7DBA"/>
            </a:solidFill>
            <a:prstDash val="solid"/>
            <a:round/>
            <a:headEnd type="none" w="sm" len="sm"/>
            <a:tailEnd type="none" w="sm" len="sm"/>
          </a:ln>
        </p:spPr>
      </p:cxnSp>
      <p:cxnSp>
        <p:nvCxnSpPr>
          <p:cNvPr id="455" name="Google Shape;455;p48"/>
          <p:cNvCxnSpPr/>
          <p:nvPr/>
        </p:nvCxnSpPr>
        <p:spPr>
          <a:xfrm rot="10800000">
            <a:off x="4871621" y="4779175"/>
            <a:ext cx="0" cy="310719"/>
          </a:xfrm>
          <a:prstGeom prst="straightConnector1">
            <a:avLst/>
          </a:prstGeom>
          <a:noFill/>
          <a:ln w="9525" cap="flat" cmpd="sng">
            <a:solidFill>
              <a:srgbClr val="4A7DBA"/>
            </a:solidFill>
            <a:prstDash val="solid"/>
            <a:round/>
            <a:headEnd type="none" w="sm" len="sm"/>
            <a:tailEnd type="none" w="sm" len="sm"/>
          </a:ln>
        </p:spPr>
      </p:cxnSp>
      <p:cxnSp>
        <p:nvCxnSpPr>
          <p:cNvPr id="456" name="Google Shape;456;p48"/>
          <p:cNvCxnSpPr/>
          <p:nvPr/>
        </p:nvCxnSpPr>
        <p:spPr>
          <a:xfrm>
            <a:off x="4871622" y="4779174"/>
            <a:ext cx="219722" cy="0"/>
          </a:xfrm>
          <a:prstGeom prst="straightConnector1">
            <a:avLst/>
          </a:prstGeom>
          <a:noFill/>
          <a:ln w="9525" cap="flat" cmpd="sng">
            <a:solidFill>
              <a:srgbClr val="4A7DBA"/>
            </a:solidFill>
            <a:prstDash val="solid"/>
            <a:round/>
            <a:headEnd type="none" w="sm" len="sm"/>
            <a:tailEnd type="triangle" w="med" len="med"/>
          </a:ln>
        </p:spPr>
      </p:cxnSp>
      <p:cxnSp>
        <p:nvCxnSpPr>
          <p:cNvPr id="457" name="Google Shape;457;p48"/>
          <p:cNvCxnSpPr/>
          <p:nvPr/>
        </p:nvCxnSpPr>
        <p:spPr>
          <a:xfrm>
            <a:off x="5884787" y="4762898"/>
            <a:ext cx="506027" cy="0"/>
          </a:xfrm>
          <a:prstGeom prst="straightConnector1">
            <a:avLst/>
          </a:prstGeom>
          <a:noFill/>
          <a:ln w="9525" cap="flat" cmpd="sng">
            <a:solidFill>
              <a:srgbClr val="4A7DBA"/>
            </a:solidFill>
            <a:prstDash val="solid"/>
            <a:round/>
            <a:headEnd type="none" w="sm" len="sm"/>
            <a:tailEnd type="triangle" w="med" len="med"/>
          </a:ln>
        </p:spPr>
      </p:cxnSp>
      <p:cxnSp>
        <p:nvCxnSpPr>
          <p:cNvPr id="458" name="Google Shape;458;p48"/>
          <p:cNvCxnSpPr/>
          <p:nvPr/>
        </p:nvCxnSpPr>
        <p:spPr>
          <a:xfrm>
            <a:off x="6204383" y="4762898"/>
            <a:ext cx="0" cy="381740"/>
          </a:xfrm>
          <a:prstGeom prst="straightConnector1">
            <a:avLst/>
          </a:prstGeom>
          <a:noFill/>
          <a:ln w="9525" cap="flat" cmpd="sng">
            <a:solidFill>
              <a:srgbClr val="4A7DBA"/>
            </a:solidFill>
            <a:prstDash val="solid"/>
            <a:round/>
            <a:headEnd type="none" w="sm" len="sm"/>
            <a:tailEnd type="none" w="sm" len="sm"/>
          </a:ln>
        </p:spPr>
      </p:cxnSp>
      <p:cxnSp>
        <p:nvCxnSpPr>
          <p:cNvPr id="459" name="Google Shape;459;p48"/>
          <p:cNvCxnSpPr/>
          <p:nvPr/>
        </p:nvCxnSpPr>
        <p:spPr>
          <a:xfrm rot="10800000">
            <a:off x="5884786" y="5144638"/>
            <a:ext cx="319596" cy="0"/>
          </a:xfrm>
          <a:prstGeom prst="straightConnector1">
            <a:avLst/>
          </a:prstGeom>
          <a:noFill/>
          <a:ln w="9525" cap="flat" cmpd="sng">
            <a:solidFill>
              <a:srgbClr val="4A7DBA"/>
            </a:solidFill>
            <a:prstDash val="solid"/>
            <a:round/>
            <a:headEnd type="none" w="sm" len="sm"/>
            <a:tailEnd type="none" w="sm" len="sm"/>
          </a:ln>
        </p:spPr>
      </p:cxnSp>
      <p:cxnSp>
        <p:nvCxnSpPr>
          <p:cNvPr id="460" name="Google Shape;460;p48"/>
          <p:cNvCxnSpPr/>
          <p:nvPr/>
        </p:nvCxnSpPr>
        <p:spPr>
          <a:xfrm>
            <a:off x="7413964" y="4319015"/>
            <a:ext cx="0" cy="381740"/>
          </a:xfrm>
          <a:prstGeom prst="straightConnector1">
            <a:avLst/>
          </a:prstGeom>
          <a:noFill/>
          <a:ln w="9525" cap="flat" cmpd="sng">
            <a:solidFill>
              <a:srgbClr val="4A7DBA"/>
            </a:solidFill>
            <a:prstDash val="solid"/>
            <a:round/>
            <a:headEnd type="none" w="sm" len="sm"/>
            <a:tailEnd type="none" w="sm" len="sm"/>
          </a:ln>
        </p:spPr>
      </p:cxnSp>
      <p:cxnSp>
        <p:nvCxnSpPr>
          <p:cNvPr id="461" name="Google Shape;461;p48"/>
          <p:cNvCxnSpPr/>
          <p:nvPr/>
        </p:nvCxnSpPr>
        <p:spPr>
          <a:xfrm rot="10800000">
            <a:off x="7094368" y="4700755"/>
            <a:ext cx="319596" cy="0"/>
          </a:xfrm>
          <a:prstGeom prst="straightConnector1">
            <a:avLst/>
          </a:prstGeom>
          <a:noFill/>
          <a:ln w="9525" cap="flat" cmpd="sng">
            <a:solidFill>
              <a:srgbClr val="4A7DBA"/>
            </a:solidFill>
            <a:prstDash val="solid"/>
            <a:round/>
            <a:headEnd type="none" w="sm" len="sm"/>
            <a:tailEnd type="none" w="sm" len="sm"/>
          </a:ln>
        </p:spPr>
      </p:cxnSp>
      <p:cxnSp>
        <p:nvCxnSpPr>
          <p:cNvPr id="462" name="Google Shape;462;p48"/>
          <p:cNvCxnSpPr/>
          <p:nvPr/>
        </p:nvCxnSpPr>
        <p:spPr>
          <a:xfrm>
            <a:off x="7094368" y="4319015"/>
            <a:ext cx="554855" cy="0"/>
          </a:xfrm>
          <a:prstGeom prst="straightConnector1">
            <a:avLst/>
          </a:prstGeom>
          <a:noFill/>
          <a:ln w="9525" cap="flat" cmpd="sng">
            <a:solidFill>
              <a:srgbClr val="4A7DBA"/>
            </a:solidFill>
            <a:prstDash val="solid"/>
            <a:round/>
            <a:headEnd type="none" w="sm" len="sm"/>
            <a:tailEnd type="none" w="sm" len="sm"/>
          </a:ln>
        </p:spPr>
      </p:cxnSp>
      <p:cxnSp>
        <p:nvCxnSpPr>
          <p:cNvPr id="463" name="Google Shape;463;p48"/>
          <p:cNvCxnSpPr/>
          <p:nvPr/>
        </p:nvCxnSpPr>
        <p:spPr>
          <a:xfrm rot="10800000">
            <a:off x="7649222" y="4008297"/>
            <a:ext cx="0" cy="310719"/>
          </a:xfrm>
          <a:prstGeom prst="straightConnector1">
            <a:avLst/>
          </a:prstGeom>
          <a:noFill/>
          <a:ln w="9525" cap="flat" cmpd="sng">
            <a:solidFill>
              <a:srgbClr val="4A7DBA"/>
            </a:solidFill>
            <a:prstDash val="solid"/>
            <a:round/>
            <a:headEnd type="none" w="sm" len="sm"/>
            <a:tailEnd type="none" w="sm" len="sm"/>
          </a:ln>
        </p:spPr>
      </p:cxnSp>
      <p:cxnSp>
        <p:nvCxnSpPr>
          <p:cNvPr id="464" name="Google Shape;464;p48"/>
          <p:cNvCxnSpPr/>
          <p:nvPr/>
        </p:nvCxnSpPr>
        <p:spPr>
          <a:xfrm>
            <a:off x="7649223" y="4008296"/>
            <a:ext cx="219722" cy="0"/>
          </a:xfrm>
          <a:prstGeom prst="straightConnector1">
            <a:avLst/>
          </a:prstGeom>
          <a:noFill/>
          <a:ln w="9525" cap="flat" cmpd="sng">
            <a:solidFill>
              <a:srgbClr val="4A7DBA"/>
            </a:solidFill>
            <a:prstDash val="solid"/>
            <a:round/>
            <a:headEnd type="none" w="sm" len="sm"/>
            <a:tailEnd type="triangle" w="med" len="med"/>
          </a:ln>
        </p:spPr>
      </p:cxnSp>
      <p:sp>
        <p:nvSpPr>
          <p:cNvPr id="465" name="Google Shape;465;p48"/>
          <p:cNvSpPr txBox="1"/>
          <p:nvPr/>
        </p:nvSpPr>
        <p:spPr>
          <a:xfrm>
            <a:off x="685331" y="392705"/>
            <a:ext cx="7773338" cy="59789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0000"/>
              </a:buClr>
              <a:buSzPts val="3600"/>
              <a:buFont typeface="Calibri"/>
              <a:buNone/>
            </a:pPr>
            <a:r>
              <a:rPr lang="en-US" sz="3600" cap="none" dirty="0">
                <a:solidFill>
                  <a:srgbClr val="FF0000"/>
                </a:solidFill>
                <a:latin typeface="Calibri"/>
                <a:ea typeface="Calibri"/>
                <a:cs typeface="Calibri"/>
                <a:sym typeface="Calibri"/>
              </a:rPr>
              <a:t>HUFFMAN CODING</a:t>
            </a:r>
            <a:endParaRPr dirty="0"/>
          </a:p>
        </p:txBody>
      </p:sp>
      <p:sp>
        <p:nvSpPr>
          <p:cNvPr id="466" name="Google Shape;466;p48"/>
          <p:cNvSpPr txBox="1"/>
          <p:nvPr/>
        </p:nvSpPr>
        <p:spPr>
          <a:xfrm>
            <a:off x="1066800" y="905522"/>
            <a:ext cx="7952913"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Say, Image size: 10 x 10 (5 bit image)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Frequency: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a2 = 40		a6 = 30		a1 = 10		a4 = 10		</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a3 = 6	                  a5 = 4</a:t>
            </a:r>
            <a:endParaRPr lang="en-US" dirty="0">
              <a:ea typeface="Calibri"/>
            </a:endParaRP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P(a2) = 40/100 = 0.4</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aphicFrame>
        <p:nvGraphicFramePr>
          <p:cNvPr id="471" name="Google Shape;471;p49"/>
          <p:cNvGraphicFramePr/>
          <p:nvPr>
            <p:extLst>
              <p:ext uri="{D42A27DB-BD31-4B8C-83A1-F6EECF244321}">
                <p14:modId xmlns:p14="http://schemas.microsoft.com/office/powerpoint/2010/main" val="339999158"/>
              </p:ext>
            </p:extLst>
          </p:nvPr>
        </p:nvGraphicFramePr>
        <p:xfrm>
          <a:off x="990576" y="692960"/>
          <a:ext cx="7969212" cy="3345640"/>
        </p:xfrm>
        <a:graphic>
          <a:graphicData uri="http://schemas.openxmlformats.org/drawingml/2006/table">
            <a:tbl>
              <a:tblPr firstRow="1" bandRow="1">
                <a:noFill/>
              </a:tblPr>
              <a:tblGrid>
                <a:gridCol w="1455461">
                  <a:extLst>
                    <a:ext uri="{9D8B030D-6E8A-4147-A177-3AD203B41FA5}">
                      <a16:colId xmlns:a16="http://schemas.microsoft.com/office/drawing/2014/main" val="20000"/>
                    </a:ext>
                  </a:extLst>
                </a:gridCol>
                <a:gridCol w="1200943">
                  <a:extLst>
                    <a:ext uri="{9D8B030D-6E8A-4147-A177-3AD203B41FA5}">
                      <a16:colId xmlns:a16="http://schemas.microsoft.com/office/drawing/2014/main" val="20001"/>
                    </a:ext>
                  </a:extLst>
                </a:gridCol>
                <a:gridCol w="1328202">
                  <a:extLst>
                    <a:ext uri="{9D8B030D-6E8A-4147-A177-3AD203B41FA5}">
                      <a16:colId xmlns:a16="http://schemas.microsoft.com/office/drawing/2014/main" val="20002"/>
                    </a:ext>
                  </a:extLst>
                </a:gridCol>
                <a:gridCol w="1328202">
                  <a:extLst>
                    <a:ext uri="{9D8B030D-6E8A-4147-A177-3AD203B41FA5}">
                      <a16:colId xmlns:a16="http://schemas.microsoft.com/office/drawing/2014/main" val="20003"/>
                    </a:ext>
                  </a:extLst>
                </a:gridCol>
                <a:gridCol w="1328202">
                  <a:extLst>
                    <a:ext uri="{9D8B030D-6E8A-4147-A177-3AD203B41FA5}">
                      <a16:colId xmlns:a16="http://schemas.microsoft.com/office/drawing/2014/main" val="20004"/>
                    </a:ext>
                  </a:extLst>
                </a:gridCol>
                <a:gridCol w="1328202">
                  <a:extLst>
                    <a:ext uri="{9D8B030D-6E8A-4147-A177-3AD203B41FA5}">
                      <a16:colId xmlns:a16="http://schemas.microsoft.com/office/drawing/2014/main" val="20005"/>
                    </a:ext>
                  </a:extLst>
                </a:gridCol>
              </a:tblGrid>
              <a:tr h="554671">
                <a:tc rowSpan="2">
                  <a:txBody>
                    <a:bodyPr/>
                    <a:lstStyle/>
                    <a:p>
                      <a:pPr marL="0" marR="0" lvl="0" indent="0" algn="ctr" rtl="0">
                        <a:spcBef>
                          <a:spcPts val="0"/>
                        </a:spcBef>
                        <a:spcAft>
                          <a:spcPts val="0"/>
                        </a:spcAft>
                        <a:buNone/>
                      </a:pPr>
                      <a:r>
                        <a:rPr lang="en-US" sz="1400" u="none" strike="noStrike" cap="none" dirty="0"/>
                        <a:t>Symbols</a:t>
                      </a:r>
                      <a:endParaRPr sz="1400" dirty="0"/>
                    </a:p>
                    <a:p>
                      <a:pPr marL="0" marR="0" lvl="0" indent="0" algn="ctr" rtl="0">
                        <a:spcBef>
                          <a:spcPts val="0"/>
                        </a:spcBef>
                        <a:spcAft>
                          <a:spcPts val="0"/>
                        </a:spcAft>
                        <a:buNone/>
                      </a:pPr>
                      <a:r>
                        <a:rPr lang="en-US" sz="1400" u="none" strike="noStrike" cap="none" dirty="0"/>
                        <a:t>(like intensity levels)</a:t>
                      </a:r>
                      <a:endParaRPr sz="1400" dirty="0"/>
                    </a:p>
                  </a:txBody>
                  <a:tcPr marL="68575" marR="68575" marT="45725" marB="45725"/>
                </a:tc>
                <a:tc rowSpan="2">
                  <a:txBody>
                    <a:bodyPr/>
                    <a:lstStyle/>
                    <a:p>
                      <a:pPr marL="0" marR="0" lvl="0" indent="0" algn="ctr" rtl="0">
                        <a:spcBef>
                          <a:spcPts val="0"/>
                        </a:spcBef>
                        <a:spcAft>
                          <a:spcPts val="0"/>
                        </a:spcAft>
                        <a:buNone/>
                      </a:pPr>
                      <a:r>
                        <a:rPr lang="en-US" sz="1400" u="none" strike="noStrike" cap="none"/>
                        <a:t>Probabilities</a:t>
                      </a:r>
                      <a:endParaRPr sz="1400"/>
                    </a:p>
                    <a:p>
                      <a:pPr marL="0" marR="0" lvl="0" indent="0" algn="ctr" rtl="0">
                        <a:spcBef>
                          <a:spcPts val="0"/>
                        </a:spcBef>
                        <a:spcAft>
                          <a:spcPts val="0"/>
                        </a:spcAft>
                        <a:buNone/>
                      </a:pPr>
                      <a:r>
                        <a:rPr lang="en-US" sz="1400" u="none" strike="noStrike" cap="none"/>
                        <a:t>(sorted)</a:t>
                      </a:r>
                      <a:endParaRPr sz="1400"/>
                    </a:p>
                  </a:txBody>
                  <a:tcPr marL="68575" marR="68575" marT="45725" marB="45725"/>
                </a:tc>
                <a:tc gridSpan="4">
                  <a:txBody>
                    <a:bodyPr/>
                    <a:lstStyle/>
                    <a:p>
                      <a:pPr marL="0" marR="0" lvl="0" indent="0" algn="ctr" rtl="0">
                        <a:spcBef>
                          <a:spcPts val="0"/>
                        </a:spcBef>
                        <a:spcAft>
                          <a:spcPts val="0"/>
                        </a:spcAft>
                        <a:buNone/>
                      </a:pPr>
                      <a:r>
                        <a:rPr lang="en-US" sz="1400" u="none" strike="noStrike" cap="none"/>
                        <a:t>Source Reduction (do till two values are left)</a:t>
                      </a:r>
                      <a:endParaRPr sz="1400"/>
                    </a:p>
                    <a:p>
                      <a:pPr marL="0" marR="0" lvl="0" indent="0" algn="ctr" rtl="0">
                        <a:spcBef>
                          <a:spcPts val="0"/>
                        </a:spcBef>
                        <a:spcAft>
                          <a:spcPts val="0"/>
                        </a:spcAft>
                        <a:buNone/>
                      </a:pPr>
                      <a:r>
                        <a:rPr lang="en-US" sz="1400" u="none" strike="noStrike" cap="none"/>
                        <a:t>(Maintain in sorted order here as well)</a:t>
                      </a:r>
                      <a:endParaRPr sz="1400"/>
                    </a:p>
                  </a:txBody>
                  <a:tcPr marL="68575" marR="68575" marT="45725" marB="457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187">
                <a:tc vMerge="1">
                  <a:txBody>
                    <a:bodyPr/>
                    <a:lstStyle/>
                    <a:p>
                      <a:endParaRPr lang="en-US"/>
                    </a:p>
                  </a:txBody>
                  <a:tcPr/>
                </a:tc>
                <a:tc vMerge="1">
                  <a:txBody>
                    <a:bodyPr/>
                    <a:lstStyle/>
                    <a:p>
                      <a:endParaRPr lang="en-US"/>
                    </a:p>
                  </a:txBody>
                  <a:tcPr/>
                </a:tc>
                <a:tc>
                  <a:txBody>
                    <a:bodyPr/>
                    <a:lstStyle/>
                    <a:p>
                      <a:pPr marL="0" marR="0" lvl="0" indent="0" algn="ctr" rtl="0">
                        <a:spcBef>
                          <a:spcPts val="0"/>
                        </a:spcBef>
                        <a:spcAft>
                          <a:spcPts val="0"/>
                        </a:spcAft>
                        <a:buNone/>
                      </a:pPr>
                      <a:r>
                        <a:rPr lang="en-US" sz="1400" u="none" strike="noStrike" cap="none"/>
                        <a:t>1</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2</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3</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4</a:t>
                      </a:r>
                      <a:endParaRPr sz="1400"/>
                    </a:p>
                  </a:txBody>
                  <a:tcPr marL="68575" marR="68575" marT="45725" marB="45725"/>
                </a:tc>
                <a:extLst>
                  <a:ext uri="{0D108BD9-81ED-4DB2-BD59-A6C34878D82A}">
                    <a16:rowId xmlns:a16="http://schemas.microsoft.com/office/drawing/2014/main" val="10001"/>
                  </a:ext>
                </a:extLst>
              </a:tr>
              <a:tr h="321360">
                <a:tc>
                  <a:txBody>
                    <a:bodyPr/>
                    <a:lstStyle/>
                    <a:p>
                      <a:pPr marL="0" marR="0" lvl="0" indent="0" algn="ctr" rtl="0">
                        <a:spcBef>
                          <a:spcPts val="0"/>
                        </a:spcBef>
                        <a:spcAft>
                          <a:spcPts val="0"/>
                        </a:spcAft>
                        <a:buNone/>
                      </a:pPr>
                      <a:r>
                        <a:rPr lang="en-US" sz="1400" u="none" strike="noStrike" cap="none"/>
                        <a:t>a2</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0.4     </a:t>
                      </a:r>
                      <a:r>
                        <a:rPr lang="en-US" sz="1400" u="none" strike="noStrike" cap="none">
                          <a:solidFill>
                            <a:srgbClr val="FF0000"/>
                          </a:solidFill>
                        </a:rPr>
                        <a:t>1</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0.4</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0.4</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0.4</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0.6     </a:t>
                      </a:r>
                      <a:r>
                        <a:rPr lang="en-US" sz="1400" u="none" strike="noStrike" cap="none">
                          <a:solidFill>
                            <a:srgbClr val="FF0000"/>
                          </a:solidFill>
                        </a:rPr>
                        <a:t>0</a:t>
                      </a:r>
                      <a:endParaRPr sz="1400"/>
                    </a:p>
                  </a:txBody>
                  <a:tcPr marL="68575" marR="68575" marT="45725" marB="45725"/>
                </a:tc>
                <a:extLst>
                  <a:ext uri="{0D108BD9-81ED-4DB2-BD59-A6C34878D82A}">
                    <a16:rowId xmlns:a16="http://schemas.microsoft.com/office/drawing/2014/main" val="10002"/>
                  </a:ext>
                </a:extLst>
              </a:tr>
              <a:tr h="321360">
                <a:tc>
                  <a:txBody>
                    <a:bodyPr/>
                    <a:lstStyle/>
                    <a:p>
                      <a:pPr marL="0" marR="0" lvl="0" indent="0" algn="ctr" rtl="0">
                        <a:spcBef>
                          <a:spcPts val="0"/>
                        </a:spcBef>
                        <a:spcAft>
                          <a:spcPts val="0"/>
                        </a:spcAft>
                        <a:buNone/>
                      </a:pPr>
                      <a:r>
                        <a:rPr lang="en-US" sz="1400" u="none" strike="noStrike" cap="none"/>
                        <a:t>a6</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0.3     </a:t>
                      </a:r>
                      <a:r>
                        <a:rPr lang="en-US" sz="1400" u="none" strike="noStrike" cap="none">
                          <a:solidFill>
                            <a:srgbClr val="FF0000"/>
                          </a:solidFill>
                        </a:rPr>
                        <a:t>00</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0.3</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0.3</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0.3    </a:t>
                      </a:r>
                      <a:r>
                        <a:rPr lang="en-US" sz="1400" u="none" strike="noStrike" cap="none">
                          <a:solidFill>
                            <a:srgbClr val="FF0000"/>
                          </a:solidFill>
                        </a:rPr>
                        <a:t>00</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0.4     </a:t>
                      </a:r>
                      <a:r>
                        <a:rPr lang="en-US" sz="1400" u="none" strike="noStrike" cap="none">
                          <a:solidFill>
                            <a:srgbClr val="FF0000"/>
                          </a:solidFill>
                        </a:rPr>
                        <a:t>1</a:t>
                      </a:r>
                      <a:endParaRPr sz="1400"/>
                    </a:p>
                  </a:txBody>
                  <a:tcPr marL="68575" marR="68575" marT="45725" marB="45725"/>
                </a:tc>
                <a:extLst>
                  <a:ext uri="{0D108BD9-81ED-4DB2-BD59-A6C34878D82A}">
                    <a16:rowId xmlns:a16="http://schemas.microsoft.com/office/drawing/2014/main" val="10003"/>
                  </a:ext>
                </a:extLst>
              </a:tr>
              <a:tr h="321360">
                <a:tc>
                  <a:txBody>
                    <a:bodyPr/>
                    <a:lstStyle/>
                    <a:p>
                      <a:pPr marL="0" marR="0" lvl="0" indent="0" algn="ctr" rtl="0">
                        <a:spcBef>
                          <a:spcPts val="0"/>
                        </a:spcBef>
                        <a:spcAft>
                          <a:spcPts val="0"/>
                        </a:spcAft>
                        <a:buNone/>
                      </a:pPr>
                      <a:r>
                        <a:rPr lang="en-US" sz="1400" u="none" strike="noStrike" cap="none"/>
                        <a:t>a1</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dirty="0"/>
                        <a:t>0.1    </a:t>
                      </a:r>
                      <a:r>
                        <a:rPr lang="en-US" sz="1400" u="none" strike="noStrike" cap="none" dirty="0">
                          <a:solidFill>
                            <a:srgbClr val="FF0000"/>
                          </a:solidFill>
                        </a:rPr>
                        <a:t> 011     </a:t>
                      </a:r>
                      <a:endParaRPr sz="1400" dirty="0"/>
                    </a:p>
                  </a:txBody>
                  <a:tcPr marL="68575" marR="68575" marT="45725" marB="45725"/>
                </a:tc>
                <a:tc>
                  <a:txBody>
                    <a:bodyPr/>
                    <a:lstStyle/>
                    <a:p>
                      <a:pPr marL="0" marR="0" lvl="0" indent="0" algn="ctr" rtl="0">
                        <a:spcBef>
                          <a:spcPts val="0"/>
                        </a:spcBef>
                        <a:spcAft>
                          <a:spcPts val="0"/>
                        </a:spcAft>
                        <a:buNone/>
                      </a:pPr>
                      <a:r>
                        <a:rPr lang="en-US" sz="1400" u="none" strike="noStrike" cap="none"/>
                        <a:t>0.1</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0.2     </a:t>
                      </a:r>
                      <a:r>
                        <a:rPr lang="en-US" sz="1400" u="none" strike="noStrike" cap="none">
                          <a:solidFill>
                            <a:srgbClr val="FF0000"/>
                          </a:solidFill>
                        </a:rPr>
                        <a:t>010</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0.3     </a:t>
                      </a:r>
                      <a:r>
                        <a:rPr lang="en-US" sz="1400" u="none" strike="noStrike" cap="none">
                          <a:solidFill>
                            <a:srgbClr val="FF0000"/>
                          </a:solidFill>
                        </a:rPr>
                        <a:t>01</a:t>
                      </a:r>
                      <a:endParaRPr sz="1400"/>
                    </a:p>
                  </a:txBody>
                  <a:tcPr marL="68575" marR="68575" marT="45725" marB="45725"/>
                </a:tc>
                <a:tc>
                  <a:txBody>
                    <a:bodyPr/>
                    <a:lstStyle/>
                    <a:p>
                      <a:pPr marL="0" marR="0" lvl="0" indent="0" algn="ctr" rtl="0">
                        <a:spcBef>
                          <a:spcPts val="0"/>
                        </a:spcBef>
                        <a:spcAft>
                          <a:spcPts val="0"/>
                        </a:spcAft>
                        <a:buNone/>
                      </a:pPr>
                      <a:endParaRPr sz="1400" u="none" strike="noStrike" cap="none"/>
                    </a:p>
                  </a:txBody>
                  <a:tcPr marL="68575" marR="68575" marT="45725" marB="45725"/>
                </a:tc>
                <a:extLst>
                  <a:ext uri="{0D108BD9-81ED-4DB2-BD59-A6C34878D82A}">
                    <a16:rowId xmlns:a16="http://schemas.microsoft.com/office/drawing/2014/main" val="10004"/>
                  </a:ext>
                </a:extLst>
              </a:tr>
              <a:tr h="321360">
                <a:tc>
                  <a:txBody>
                    <a:bodyPr/>
                    <a:lstStyle/>
                    <a:p>
                      <a:pPr marL="0" marR="0" lvl="0" indent="0" algn="ctr" rtl="0">
                        <a:spcBef>
                          <a:spcPts val="0"/>
                        </a:spcBef>
                        <a:spcAft>
                          <a:spcPts val="0"/>
                        </a:spcAft>
                        <a:buNone/>
                      </a:pPr>
                      <a:r>
                        <a:rPr lang="en-US" sz="1400" u="none" strike="noStrike" cap="none"/>
                        <a:t>a4</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0.1     </a:t>
                      </a:r>
                      <a:r>
                        <a:rPr lang="en-US" sz="1400" u="none" strike="noStrike" cap="none">
                          <a:solidFill>
                            <a:srgbClr val="FF0000"/>
                          </a:solidFill>
                        </a:rPr>
                        <a:t>0100</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0.1     </a:t>
                      </a:r>
                      <a:r>
                        <a:rPr lang="en-US" sz="1400" u="none" strike="noStrike" cap="none">
                          <a:solidFill>
                            <a:srgbClr val="FF0000"/>
                          </a:solidFill>
                        </a:rPr>
                        <a:t>0100</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0.1    </a:t>
                      </a:r>
                      <a:r>
                        <a:rPr lang="en-US" sz="1400" u="none" strike="noStrike" cap="none">
                          <a:solidFill>
                            <a:srgbClr val="FF0000"/>
                          </a:solidFill>
                        </a:rPr>
                        <a:t>011</a:t>
                      </a:r>
                      <a:endParaRPr sz="1400"/>
                    </a:p>
                  </a:txBody>
                  <a:tcPr marL="68575" marR="68575" marT="45725" marB="45725"/>
                </a:tc>
                <a:tc>
                  <a:txBody>
                    <a:bodyPr/>
                    <a:lstStyle/>
                    <a:p>
                      <a:pPr marL="0" marR="0" lvl="0" indent="0" algn="ctr" rtl="0">
                        <a:spcBef>
                          <a:spcPts val="0"/>
                        </a:spcBef>
                        <a:spcAft>
                          <a:spcPts val="0"/>
                        </a:spcAft>
                        <a:buNone/>
                      </a:pPr>
                      <a:endParaRPr sz="1400" u="none" strike="noStrike" cap="none"/>
                    </a:p>
                  </a:txBody>
                  <a:tcPr marL="68575" marR="68575" marT="45725" marB="45725"/>
                </a:tc>
                <a:tc>
                  <a:txBody>
                    <a:bodyPr/>
                    <a:lstStyle/>
                    <a:p>
                      <a:pPr marL="0" marR="0" lvl="0" indent="0" algn="ctr" rtl="0">
                        <a:spcBef>
                          <a:spcPts val="0"/>
                        </a:spcBef>
                        <a:spcAft>
                          <a:spcPts val="0"/>
                        </a:spcAft>
                        <a:buNone/>
                      </a:pPr>
                      <a:endParaRPr sz="1400" u="none" strike="noStrike" cap="none"/>
                    </a:p>
                  </a:txBody>
                  <a:tcPr marL="68575" marR="68575" marT="45725" marB="45725"/>
                </a:tc>
                <a:extLst>
                  <a:ext uri="{0D108BD9-81ED-4DB2-BD59-A6C34878D82A}">
                    <a16:rowId xmlns:a16="http://schemas.microsoft.com/office/drawing/2014/main" val="10005"/>
                  </a:ext>
                </a:extLst>
              </a:tr>
              <a:tr h="554671">
                <a:tc>
                  <a:txBody>
                    <a:bodyPr/>
                    <a:lstStyle/>
                    <a:p>
                      <a:pPr marL="0" marR="0" lvl="0" indent="0" algn="ctr" rtl="0">
                        <a:spcBef>
                          <a:spcPts val="0"/>
                        </a:spcBef>
                        <a:spcAft>
                          <a:spcPts val="0"/>
                        </a:spcAft>
                        <a:buNone/>
                      </a:pPr>
                      <a:r>
                        <a:rPr lang="en-US" sz="1400" u="none" strike="noStrike" cap="none"/>
                        <a:t>a3</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0.06     </a:t>
                      </a:r>
                      <a:r>
                        <a:rPr lang="en-US" sz="1400" u="none" strike="noStrike" cap="none">
                          <a:solidFill>
                            <a:srgbClr val="FF0000"/>
                          </a:solidFill>
                        </a:rPr>
                        <a:t>01010</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0.1     </a:t>
                      </a:r>
                      <a:r>
                        <a:rPr lang="en-US" sz="1400" u="none" strike="noStrike" cap="none">
                          <a:solidFill>
                            <a:srgbClr val="FF0000"/>
                          </a:solidFill>
                        </a:rPr>
                        <a:t>0101</a:t>
                      </a:r>
                      <a:endParaRPr sz="1400"/>
                    </a:p>
                  </a:txBody>
                  <a:tcPr marL="68575" marR="68575" marT="45725" marB="45725"/>
                </a:tc>
                <a:tc>
                  <a:txBody>
                    <a:bodyPr/>
                    <a:lstStyle/>
                    <a:p>
                      <a:pPr marL="0" marR="0" lvl="0" indent="0" algn="ctr" rtl="0">
                        <a:spcBef>
                          <a:spcPts val="0"/>
                        </a:spcBef>
                        <a:spcAft>
                          <a:spcPts val="0"/>
                        </a:spcAft>
                        <a:buNone/>
                      </a:pPr>
                      <a:endParaRPr sz="1400" u="none" strike="noStrike" cap="none"/>
                    </a:p>
                  </a:txBody>
                  <a:tcPr marL="68575" marR="68575" marT="45725" marB="45725"/>
                </a:tc>
                <a:tc>
                  <a:txBody>
                    <a:bodyPr/>
                    <a:lstStyle/>
                    <a:p>
                      <a:pPr marL="0" marR="0" lvl="0" indent="0" algn="ctr" rtl="0">
                        <a:spcBef>
                          <a:spcPts val="0"/>
                        </a:spcBef>
                        <a:spcAft>
                          <a:spcPts val="0"/>
                        </a:spcAft>
                        <a:buNone/>
                      </a:pPr>
                      <a:endParaRPr sz="1400" u="none" strike="noStrike" cap="none"/>
                    </a:p>
                  </a:txBody>
                  <a:tcPr marL="68575" marR="68575" marT="45725" marB="45725"/>
                </a:tc>
                <a:tc>
                  <a:txBody>
                    <a:bodyPr/>
                    <a:lstStyle/>
                    <a:p>
                      <a:pPr marL="0" marR="0" lvl="0" indent="0" algn="ctr" rtl="0">
                        <a:spcBef>
                          <a:spcPts val="0"/>
                        </a:spcBef>
                        <a:spcAft>
                          <a:spcPts val="0"/>
                        </a:spcAft>
                        <a:buNone/>
                      </a:pPr>
                      <a:endParaRPr sz="1400" u="none" strike="noStrike" cap="none"/>
                    </a:p>
                  </a:txBody>
                  <a:tcPr marL="68575" marR="68575" marT="45725" marB="45725"/>
                </a:tc>
                <a:extLst>
                  <a:ext uri="{0D108BD9-81ED-4DB2-BD59-A6C34878D82A}">
                    <a16:rowId xmlns:a16="http://schemas.microsoft.com/office/drawing/2014/main" val="10006"/>
                  </a:ext>
                </a:extLst>
              </a:tr>
              <a:tr h="554671">
                <a:tc>
                  <a:txBody>
                    <a:bodyPr/>
                    <a:lstStyle/>
                    <a:p>
                      <a:pPr marL="0" marR="0" lvl="0" indent="0" algn="ctr" rtl="0">
                        <a:spcBef>
                          <a:spcPts val="0"/>
                        </a:spcBef>
                        <a:spcAft>
                          <a:spcPts val="0"/>
                        </a:spcAft>
                        <a:buNone/>
                      </a:pPr>
                      <a:r>
                        <a:rPr lang="en-US" sz="1400" u="none" strike="noStrike" cap="none"/>
                        <a:t>a5</a:t>
                      </a:r>
                      <a:endParaRPr sz="1400"/>
                    </a:p>
                  </a:txBody>
                  <a:tcPr marL="68575" marR="68575" marT="45725" marB="45725"/>
                </a:tc>
                <a:tc>
                  <a:txBody>
                    <a:bodyPr/>
                    <a:lstStyle/>
                    <a:p>
                      <a:pPr marL="0" marR="0" lvl="0" indent="0" algn="ctr" rtl="0">
                        <a:spcBef>
                          <a:spcPts val="0"/>
                        </a:spcBef>
                        <a:spcAft>
                          <a:spcPts val="0"/>
                        </a:spcAft>
                        <a:buNone/>
                      </a:pPr>
                      <a:r>
                        <a:rPr lang="en-US" sz="1400" u="none" strike="noStrike" cap="none"/>
                        <a:t>0.04     </a:t>
                      </a:r>
                      <a:r>
                        <a:rPr lang="en-US" sz="1400" u="none" strike="noStrike" cap="none">
                          <a:solidFill>
                            <a:srgbClr val="FF0000"/>
                          </a:solidFill>
                        </a:rPr>
                        <a:t>01011</a:t>
                      </a:r>
                      <a:endParaRPr sz="1400"/>
                    </a:p>
                  </a:txBody>
                  <a:tcPr marL="68575" marR="68575" marT="45725" marB="45725"/>
                </a:tc>
                <a:tc>
                  <a:txBody>
                    <a:bodyPr/>
                    <a:lstStyle/>
                    <a:p>
                      <a:pPr marL="0" marR="0" lvl="0" indent="0" algn="ctr" rtl="0">
                        <a:spcBef>
                          <a:spcPts val="0"/>
                        </a:spcBef>
                        <a:spcAft>
                          <a:spcPts val="0"/>
                        </a:spcAft>
                        <a:buNone/>
                      </a:pPr>
                      <a:endParaRPr sz="1400" u="none" strike="noStrike" cap="none"/>
                    </a:p>
                  </a:txBody>
                  <a:tcPr marL="68575" marR="68575" marT="45725" marB="45725"/>
                </a:tc>
                <a:tc>
                  <a:txBody>
                    <a:bodyPr/>
                    <a:lstStyle/>
                    <a:p>
                      <a:pPr marL="0" marR="0" lvl="0" indent="0" algn="ctr" rtl="0">
                        <a:spcBef>
                          <a:spcPts val="0"/>
                        </a:spcBef>
                        <a:spcAft>
                          <a:spcPts val="0"/>
                        </a:spcAft>
                        <a:buNone/>
                      </a:pPr>
                      <a:endParaRPr sz="1400" u="none" strike="noStrike" cap="none"/>
                    </a:p>
                  </a:txBody>
                  <a:tcPr marL="68575" marR="68575" marT="45725" marB="45725"/>
                </a:tc>
                <a:tc>
                  <a:txBody>
                    <a:bodyPr/>
                    <a:lstStyle/>
                    <a:p>
                      <a:pPr marL="0" marR="0" lvl="0" indent="0" algn="ctr" rtl="0">
                        <a:spcBef>
                          <a:spcPts val="0"/>
                        </a:spcBef>
                        <a:spcAft>
                          <a:spcPts val="0"/>
                        </a:spcAft>
                        <a:buNone/>
                      </a:pPr>
                      <a:endParaRPr sz="1400" u="none" strike="noStrike" cap="none"/>
                    </a:p>
                  </a:txBody>
                  <a:tcPr marL="68575" marR="68575" marT="45725" marB="45725"/>
                </a:tc>
                <a:tc>
                  <a:txBody>
                    <a:bodyPr/>
                    <a:lstStyle/>
                    <a:p>
                      <a:pPr marL="0" marR="0" lvl="0" indent="0" algn="ctr" rtl="0">
                        <a:spcBef>
                          <a:spcPts val="0"/>
                        </a:spcBef>
                        <a:spcAft>
                          <a:spcPts val="0"/>
                        </a:spcAft>
                        <a:buNone/>
                      </a:pPr>
                      <a:endParaRPr sz="1400" u="none" strike="noStrike" cap="none" dirty="0"/>
                    </a:p>
                  </a:txBody>
                  <a:tcPr marL="68575" marR="68575" marT="45725" marB="45725"/>
                </a:tc>
                <a:extLst>
                  <a:ext uri="{0D108BD9-81ED-4DB2-BD59-A6C34878D82A}">
                    <a16:rowId xmlns:a16="http://schemas.microsoft.com/office/drawing/2014/main" val="10007"/>
                  </a:ext>
                </a:extLst>
              </a:tr>
            </a:tbl>
          </a:graphicData>
        </a:graphic>
      </p:graphicFrame>
      <p:cxnSp>
        <p:nvCxnSpPr>
          <p:cNvPr id="472" name="Google Shape;472;p49"/>
          <p:cNvCxnSpPr/>
          <p:nvPr/>
        </p:nvCxnSpPr>
        <p:spPr>
          <a:xfrm>
            <a:off x="3261805" y="3238130"/>
            <a:ext cx="506027" cy="0"/>
          </a:xfrm>
          <a:prstGeom prst="straightConnector1">
            <a:avLst/>
          </a:prstGeom>
          <a:noFill/>
          <a:ln w="9525" cap="flat" cmpd="sng">
            <a:solidFill>
              <a:srgbClr val="4A7DBA"/>
            </a:solidFill>
            <a:prstDash val="solid"/>
            <a:round/>
            <a:headEnd type="none" w="sm" len="sm"/>
            <a:tailEnd type="triangle" w="med" len="med"/>
          </a:ln>
        </p:spPr>
      </p:cxnSp>
      <p:cxnSp>
        <p:nvCxnSpPr>
          <p:cNvPr id="473" name="Google Shape;473;p49"/>
          <p:cNvCxnSpPr/>
          <p:nvPr/>
        </p:nvCxnSpPr>
        <p:spPr>
          <a:xfrm>
            <a:off x="3581400" y="3238130"/>
            <a:ext cx="0" cy="381740"/>
          </a:xfrm>
          <a:prstGeom prst="straightConnector1">
            <a:avLst/>
          </a:prstGeom>
          <a:noFill/>
          <a:ln w="9525" cap="flat" cmpd="sng">
            <a:solidFill>
              <a:srgbClr val="4A7DBA"/>
            </a:solidFill>
            <a:prstDash val="solid"/>
            <a:round/>
            <a:headEnd type="none" w="sm" len="sm"/>
            <a:tailEnd type="none" w="sm" len="sm"/>
          </a:ln>
        </p:spPr>
      </p:cxnSp>
      <p:cxnSp>
        <p:nvCxnSpPr>
          <p:cNvPr id="474" name="Google Shape;474;p49"/>
          <p:cNvCxnSpPr/>
          <p:nvPr/>
        </p:nvCxnSpPr>
        <p:spPr>
          <a:xfrm rot="10800000">
            <a:off x="3261804" y="3619870"/>
            <a:ext cx="319596" cy="0"/>
          </a:xfrm>
          <a:prstGeom prst="straightConnector1">
            <a:avLst/>
          </a:prstGeom>
          <a:noFill/>
          <a:ln w="9525" cap="flat" cmpd="sng">
            <a:solidFill>
              <a:srgbClr val="4A7DBA"/>
            </a:solidFill>
            <a:prstDash val="solid"/>
            <a:round/>
            <a:headEnd type="none" w="sm" len="sm"/>
            <a:tailEnd type="none" w="sm" len="sm"/>
          </a:ln>
        </p:spPr>
      </p:cxnSp>
      <p:cxnSp>
        <p:nvCxnSpPr>
          <p:cNvPr id="480" name="Google Shape;480;p49"/>
          <p:cNvCxnSpPr/>
          <p:nvPr/>
        </p:nvCxnSpPr>
        <p:spPr>
          <a:xfrm>
            <a:off x="5824863" y="2300795"/>
            <a:ext cx="506027" cy="0"/>
          </a:xfrm>
          <a:prstGeom prst="straightConnector1">
            <a:avLst/>
          </a:prstGeom>
          <a:noFill/>
          <a:ln w="9525" cap="flat" cmpd="sng">
            <a:solidFill>
              <a:srgbClr val="4A7DBA"/>
            </a:solidFill>
            <a:prstDash val="solid"/>
            <a:round/>
            <a:headEnd type="none" w="sm" len="sm"/>
            <a:tailEnd type="triangle" w="med" len="med"/>
          </a:ln>
        </p:spPr>
      </p:cxnSp>
      <p:cxnSp>
        <p:nvCxnSpPr>
          <p:cNvPr id="481" name="Google Shape;481;p49"/>
          <p:cNvCxnSpPr/>
          <p:nvPr/>
        </p:nvCxnSpPr>
        <p:spPr>
          <a:xfrm>
            <a:off x="6144458" y="2300795"/>
            <a:ext cx="0" cy="381740"/>
          </a:xfrm>
          <a:prstGeom prst="straightConnector1">
            <a:avLst/>
          </a:prstGeom>
          <a:noFill/>
          <a:ln w="9525" cap="flat" cmpd="sng">
            <a:solidFill>
              <a:srgbClr val="4A7DBA"/>
            </a:solidFill>
            <a:prstDash val="solid"/>
            <a:round/>
            <a:headEnd type="none" w="sm" len="sm"/>
            <a:tailEnd type="none" w="sm" len="sm"/>
          </a:ln>
        </p:spPr>
      </p:cxnSp>
      <p:cxnSp>
        <p:nvCxnSpPr>
          <p:cNvPr id="482" name="Google Shape;482;p49"/>
          <p:cNvCxnSpPr/>
          <p:nvPr/>
        </p:nvCxnSpPr>
        <p:spPr>
          <a:xfrm rot="10800000">
            <a:off x="5824862" y="2682535"/>
            <a:ext cx="319596" cy="0"/>
          </a:xfrm>
          <a:prstGeom prst="straightConnector1">
            <a:avLst/>
          </a:prstGeom>
          <a:noFill/>
          <a:ln w="9525" cap="flat" cmpd="sng">
            <a:solidFill>
              <a:srgbClr val="4A7DBA"/>
            </a:solidFill>
            <a:prstDash val="solid"/>
            <a:round/>
            <a:headEnd type="none" w="sm" len="sm"/>
            <a:tailEnd type="none" w="sm" len="sm"/>
          </a:ln>
        </p:spPr>
      </p:cxnSp>
      <p:cxnSp>
        <p:nvCxnSpPr>
          <p:cNvPr id="483" name="Google Shape;483;p49"/>
          <p:cNvCxnSpPr/>
          <p:nvPr/>
        </p:nvCxnSpPr>
        <p:spPr>
          <a:xfrm>
            <a:off x="7354040" y="2063319"/>
            <a:ext cx="0" cy="381740"/>
          </a:xfrm>
          <a:prstGeom prst="straightConnector1">
            <a:avLst/>
          </a:prstGeom>
          <a:noFill/>
          <a:ln w="9525" cap="flat" cmpd="sng">
            <a:solidFill>
              <a:srgbClr val="4A7DBA"/>
            </a:solidFill>
            <a:prstDash val="solid"/>
            <a:round/>
            <a:headEnd type="none" w="sm" len="sm"/>
            <a:tailEnd type="none" w="sm" len="sm"/>
          </a:ln>
        </p:spPr>
      </p:cxnSp>
      <p:cxnSp>
        <p:nvCxnSpPr>
          <p:cNvPr id="484" name="Google Shape;484;p49"/>
          <p:cNvCxnSpPr/>
          <p:nvPr/>
        </p:nvCxnSpPr>
        <p:spPr>
          <a:xfrm rot="10800000">
            <a:off x="7034444" y="2445059"/>
            <a:ext cx="319596" cy="0"/>
          </a:xfrm>
          <a:prstGeom prst="straightConnector1">
            <a:avLst/>
          </a:prstGeom>
          <a:noFill/>
          <a:ln w="9525" cap="flat" cmpd="sng">
            <a:solidFill>
              <a:srgbClr val="4A7DBA"/>
            </a:solidFill>
            <a:prstDash val="solid"/>
            <a:round/>
            <a:headEnd type="none" w="sm" len="sm"/>
            <a:tailEnd type="none" w="sm" len="sm"/>
          </a:ln>
        </p:spPr>
      </p:cxnSp>
      <p:cxnSp>
        <p:nvCxnSpPr>
          <p:cNvPr id="485" name="Google Shape;485;p49"/>
          <p:cNvCxnSpPr/>
          <p:nvPr/>
        </p:nvCxnSpPr>
        <p:spPr>
          <a:xfrm>
            <a:off x="7034443" y="2063319"/>
            <a:ext cx="554855" cy="0"/>
          </a:xfrm>
          <a:prstGeom prst="straightConnector1">
            <a:avLst/>
          </a:prstGeom>
          <a:noFill/>
          <a:ln w="9525" cap="flat" cmpd="sng">
            <a:solidFill>
              <a:srgbClr val="4A7DBA"/>
            </a:solidFill>
            <a:prstDash val="solid"/>
            <a:round/>
            <a:headEnd type="none" w="sm" len="sm"/>
            <a:tailEnd type="none" w="sm" len="sm"/>
          </a:ln>
        </p:spPr>
      </p:cxnSp>
      <p:cxnSp>
        <p:nvCxnSpPr>
          <p:cNvPr id="486" name="Google Shape;486;p49"/>
          <p:cNvCxnSpPr/>
          <p:nvPr/>
        </p:nvCxnSpPr>
        <p:spPr>
          <a:xfrm rot="10800000">
            <a:off x="7589298" y="1752601"/>
            <a:ext cx="0" cy="310719"/>
          </a:xfrm>
          <a:prstGeom prst="straightConnector1">
            <a:avLst/>
          </a:prstGeom>
          <a:noFill/>
          <a:ln w="9525" cap="flat" cmpd="sng">
            <a:solidFill>
              <a:srgbClr val="4A7DBA"/>
            </a:solidFill>
            <a:prstDash val="solid"/>
            <a:round/>
            <a:headEnd type="none" w="sm" len="sm"/>
            <a:tailEnd type="none" w="sm" len="sm"/>
          </a:ln>
        </p:spPr>
      </p:cxnSp>
      <p:cxnSp>
        <p:nvCxnSpPr>
          <p:cNvPr id="487" name="Google Shape;487;p49"/>
          <p:cNvCxnSpPr/>
          <p:nvPr/>
        </p:nvCxnSpPr>
        <p:spPr>
          <a:xfrm>
            <a:off x="7589299" y="1752600"/>
            <a:ext cx="219722" cy="0"/>
          </a:xfrm>
          <a:prstGeom prst="straightConnector1">
            <a:avLst/>
          </a:prstGeom>
          <a:noFill/>
          <a:ln w="9525" cap="flat" cmpd="sng">
            <a:solidFill>
              <a:srgbClr val="4A7DBA"/>
            </a:solidFill>
            <a:prstDash val="solid"/>
            <a:round/>
            <a:headEnd type="none" w="sm" len="sm"/>
            <a:tailEnd type="triangle" w="med" len="med"/>
          </a:ln>
        </p:spPr>
      </p:cxnSp>
      <p:sp>
        <p:nvSpPr>
          <p:cNvPr id="488" name="Google Shape;488;p49"/>
          <p:cNvSpPr txBox="1"/>
          <p:nvPr/>
        </p:nvSpPr>
        <p:spPr>
          <a:xfrm>
            <a:off x="113190" y="4191001"/>
            <a:ext cx="8846598" cy="24621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solidFill>
                  <a:schemeClr val="dk1"/>
                </a:solidFill>
                <a:latin typeface="Calibri"/>
                <a:ea typeface="Calibri"/>
                <a:cs typeface="Calibri"/>
                <a:sym typeface="Calibri"/>
              </a:rPr>
              <a:t>Encoded String: 01010  011 1 1 00</a:t>
            </a:r>
            <a:endParaRPr dirty="0"/>
          </a:p>
          <a:p>
            <a:pPr marL="0" marR="0" lvl="0" indent="0" algn="l" rtl="0">
              <a:spcBef>
                <a:spcPts val="0"/>
              </a:spcBef>
              <a:spcAft>
                <a:spcPts val="0"/>
              </a:spcAft>
              <a:buNone/>
            </a:pPr>
            <a:r>
              <a:rPr lang="en-US" dirty="0">
                <a:solidFill>
                  <a:schemeClr val="dk1"/>
                </a:solidFill>
                <a:latin typeface="Calibri"/>
                <a:ea typeface="Calibri"/>
                <a:cs typeface="Calibri"/>
                <a:sym typeface="Calibri"/>
              </a:rPr>
              <a:t>Decoding        : a3   a1  a2  </a:t>
            </a:r>
            <a:r>
              <a:rPr lang="en-US" dirty="0" err="1">
                <a:solidFill>
                  <a:schemeClr val="dk1"/>
                </a:solidFill>
                <a:latin typeface="Calibri"/>
                <a:ea typeface="Calibri"/>
                <a:cs typeface="Calibri"/>
                <a:sym typeface="Calibri"/>
              </a:rPr>
              <a:t>a2</a:t>
            </a:r>
            <a:r>
              <a:rPr lang="en-US" dirty="0">
                <a:solidFill>
                  <a:schemeClr val="dk1"/>
                </a:solidFill>
                <a:latin typeface="Calibri"/>
                <a:ea typeface="Calibri"/>
                <a:cs typeface="Calibri"/>
                <a:sym typeface="Calibri"/>
              </a:rPr>
              <a:t> a6</a:t>
            </a:r>
            <a:endParaRPr dirty="0"/>
          </a:p>
          <a:p>
            <a:pPr marL="0" marR="0" lvl="0" indent="0" algn="l" rtl="0">
              <a:spcBef>
                <a:spcPts val="0"/>
              </a:spcBef>
              <a:spcAft>
                <a:spcPts val="0"/>
              </a:spcAft>
              <a:buNone/>
            </a:pPr>
            <a:r>
              <a:rPr lang="en-US" b="1" dirty="0">
                <a:solidFill>
                  <a:schemeClr val="dk1"/>
                </a:solidFill>
                <a:latin typeface="Calibri"/>
                <a:ea typeface="Calibri"/>
                <a:cs typeface="Calibri"/>
                <a:sym typeface="Calibri"/>
              </a:rPr>
              <a:t>Parameters:</a:t>
            </a:r>
            <a:endParaRPr dirty="0"/>
          </a:p>
          <a:p>
            <a:pPr marL="342900" marR="0" lvl="0" indent="-342900" algn="l" rtl="0">
              <a:spcBef>
                <a:spcPts val="0"/>
              </a:spcBef>
              <a:spcAft>
                <a:spcPts val="0"/>
              </a:spcAft>
              <a:buClr>
                <a:schemeClr val="dk1"/>
              </a:buClr>
              <a:buSzPts val="1600"/>
              <a:buFont typeface="Calibri"/>
              <a:buAutoNum type="arabicPeriod"/>
            </a:pPr>
            <a:r>
              <a:rPr lang="en-US" dirty="0">
                <a:solidFill>
                  <a:schemeClr val="dk1"/>
                </a:solidFill>
                <a:latin typeface="Calibri"/>
                <a:ea typeface="Calibri"/>
                <a:cs typeface="Calibri"/>
                <a:sym typeface="Calibri"/>
              </a:rPr>
              <a:t>Average length of code</a:t>
            </a:r>
            <a:endParaRPr dirty="0"/>
          </a:p>
          <a:p>
            <a:pPr marL="457200" marR="0" lvl="1" indent="0" algn="l" rtl="0">
              <a:spcBef>
                <a:spcPts val="0"/>
              </a:spcBef>
              <a:spcAft>
                <a:spcPts val="0"/>
              </a:spcAft>
              <a:buNone/>
            </a:pPr>
            <a:r>
              <a:rPr lang="en-US" b="0" i="0" u="none" strike="noStrike" cap="none" dirty="0" err="1">
                <a:solidFill>
                  <a:schemeClr val="dk1"/>
                </a:solidFill>
                <a:latin typeface="Calibri"/>
                <a:ea typeface="Calibri"/>
                <a:cs typeface="Calibri"/>
                <a:sym typeface="Calibri"/>
              </a:rPr>
              <a:t>Lavg</a:t>
            </a:r>
            <a:r>
              <a:rPr lang="en-US" b="0" i="0" u="none" strike="noStrike" cap="none" dirty="0">
                <a:solidFill>
                  <a:schemeClr val="dk1"/>
                </a:solidFill>
                <a:latin typeface="Calibri"/>
                <a:ea typeface="Calibri"/>
                <a:cs typeface="Calibri"/>
                <a:sym typeface="Calibri"/>
              </a:rPr>
              <a:t> = 0.4 * 1 + 0.3 * 2 + 0.1 * 3 + 0.1 * 4 + 0.06 * 5 + 0.04 * 5 = 2.2 bits/symbol</a:t>
            </a:r>
            <a:endParaRPr dirty="0"/>
          </a:p>
          <a:p>
            <a:pPr marL="342900" marR="0" lvl="0" indent="-342900" algn="l" rtl="0">
              <a:spcBef>
                <a:spcPts val="0"/>
              </a:spcBef>
              <a:spcAft>
                <a:spcPts val="0"/>
              </a:spcAft>
              <a:buClr>
                <a:schemeClr val="dk1"/>
              </a:buClr>
              <a:buSzPts val="1600"/>
              <a:buFont typeface="Calibri"/>
              <a:buAutoNum type="arabicPeriod"/>
            </a:pPr>
            <a:r>
              <a:rPr lang="en-US" dirty="0">
                <a:solidFill>
                  <a:schemeClr val="dk1"/>
                </a:solidFill>
                <a:latin typeface="Calibri"/>
                <a:ea typeface="Calibri"/>
                <a:cs typeface="Calibri"/>
                <a:sym typeface="Calibri"/>
              </a:rPr>
              <a:t>Total no. of bits to be transmitted </a:t>
            </a:r>
            <a:endParaRPr dirty="0"/>
          </a:p>
          <a:p>
            <a:pPr marL="0" marR="0" lvl="0" indent="0" algn="l" rtl="0">
              <a:spcBef>
                <a:spcPts val="0"/>
              </a:spcBef>
              <a:spcAft>
                <a:spcPts val="0"/>
              </a:spcAft>
              <a:buNone/>
            </a:pPr>
            <a:r>
              <a:rPr lang="en-US" dirty="0">
                <a:solidFill>
                  <a:schemeClr val="dk1"/>
                </a:solidFill>
                <a:latin typeface="Calibri"/>
                <a:ea typeface="Calibri"/>
                <a:cs typeface="Calibri"/>
                <a:sym typeface="Calibri"/>
              </a:rPr>
              <a:t>	10 * 10 * 2.2 = 220 bits</a:t>
            </a:r>
            <a:endParaRPr dirty="0"/>
          </a:p>
          <a:p>
            <a:pPr marL="342900" marR="0" lvl="0" indent="-342900" algn="l" rtl="0">
              <a:spcBef>
                <a:spcPts val="0"/>
              </a:spcBef>
              <a:spcAft>
                <a:spcPts val="0"/>
              </a:spcAft>
              <a:buClr>
                <a:schemeClr val="dk1"/>
              </a:buClr>
              <a:buSzPts val="1600"/>
              <a:buFont typeface="Calibri"/>
              <a:buAutoNum type="arabicPeriod" startAt="3"/>
            </a:pPr>
            <a:r>
              <a:rPr lang="en-US" dirty="0">
                <a:solidFill>
                  <a:schemeClr val="dk1"/>
                </a:solidFill>
                <a:latin typeface="Calibri"/>
                <a:ea typeface="Calibri"/>
                <a:cs typeface="Calibri"/>
                <a:sym typeface="Calibri"/>
              </a:rPr>
              <a:t>Entropy = 2.1396/symbol</a:t>
            </a:r>
            <a:endParaRPr dirty="0"/>
          </a:p>
          <a:p>
            <a:pPr marL="342900" marR="0" lvl="0" indent="-342900" algn="l" rtl="0">
              <a:spcBef>
                <a:spcPts val="0"/>
              </a:spcBef>
              <a:spcAft>
                <a:spcPts val="0"/>
              </a:spcAft>
              <a:buClr>
                <a:schemeClr val="dk1"/>
              </a:buClr>
              <a:buSzPts val="1600"/>
              <a:buFont typeface="Calibri"/>
              <a:buAutoNum type="arabicPeriod" startAt="3"/>
            </a:pPr>
            <a:r>
              <a:rPr lang="en-US" dirty="0">
                <a:solidFill>
                  <a:schemeClr val="dk1"/>
                </a:solidFill>
                <a:latin typeface="Calibri"/>
                <a:ea typeface="Calibri"/>
                <a:cs typeface="Calibri"/>
                <a:sym typeface="Calibri"/>
              </a:rPr>
              <a:t>How much you saved =  10 * 10 * 5 – 10 * 10 * 2.2  = 0.56 = 56%</a:t>
            </a:r>
            <a:endParaRPr dirty="0"/>
          </a:p>
          <a:p>
            <a:pPr marL="457200" marR="0" lvl="1" indent="0" algn="l" rtl="0">
              <a:spcBef>
                <a:spcPts val="0"/>
              </a:spcBef>
              <a:spcAft>
                <a:spcPts val="0"/>
              </a:spcAft>
              <a:buNone/>
            </a:pPr>
            <a:r>
              <a:rPr lang="en-US" b="0" i="0" u="none" strike="noStrike" cap="none" dirty="0">
                <a:solidFill>
                  <a:schemeClr val="dk1"/>
                </a:solidFill>
                <a:latin typeface="Calibri"/>
                <a:ea typeface="Calibri"/>
                <a:cs typeface="Calibri"/>
                <a:sym typeface="Calibri"/>
              </a:rPr>
              <a:t>                                                10 * 10 * 5</a:t>
            </a:r>
            <a:endParaRPr dirty="0"/>
          </a:p>
          <a:p>
            <a:pPr marL="457200" marR="0" lvl="1" indent="0" algn="l" rtl="0">
              <a:spcBef>
                <a:spcPts val="0"/>
              </a:spcBef>
              <a:spcAft>
                <a:spcPts val="0"/>
              </a:spcAft>
              <a:buNone/>
            </a:pPr>
            <a:endParaRPr b="0" i="0" u="none" strike="noStrike" cap="none" dirty="0">
              <a:solidFill>
                <a:schemeClr val="dk1"/>
              </a:solidFill>
              <a:latin typeface="Calibri"/>
              <a:ea typeface="Calibri"/>
              <a:cs typeface="Calibri"/>
              <a:sym typeface="Calibri"/>
            </a:endParaRPr>
          </a:p>
        </p:txBody>
      </p:sp>
      <p:cxnSp>
        <p:nvCxnSpPr>
          <p:cNvPr id="489" name="Google Shape;489;p49"/>
          <p:cNvCxnSpPr/>
          <p:nvPr/>
        </p:nvCxnSpPr>
        <p:spPr>
          <a:xfrm>
            <a:off x="2101789" y="6480699"/>
            <a:ext cx="1970843" cy="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0"/>
          <p:cNvSpPr txBox="1"/>
          <p:nvPr/>
        </p:nvSpPr>
        <p:spPr>
          <a:xfrm>
            <a:off x="685331" y="307627"/>
            <a:ext cx="7773338" cy="159617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0000"/>
              </a:buClr>
              <a:buSzPts val="3600"/>
              <a:buFont typeface="Calibri"/>
              <a:buNone/>
            </a:pPr>
            <a:endParaRPr lang="en-US" sz="3600" cap="none" dirty="0">
              <a:solidFill>
                <a:srgbClr val="FF0000"/>
              </a:solidFill>
              <a:latin typeface="Calibri"/>
              <a:ea typeface="Calibri"/>
              <a:cs typeface="Calibri"/>
              <a:sym typeface="Calibri"/>
            </a:endParaRPr>
          </a:p>
          <a:p>
            <a:pPr marL="0" marR="0" lvl="0" indent="0" algn="ctr" rtl="0">
              <a:lnSpc>
                <a:spcPct val="90000"/>
              </a:lnSpc>
              <a:spcBef>
                <a:spcPts val="0"/>
              </a:spcBef>
              <a:spcAft>
                <a:spcPts val="0"/>
              </a:spcAft>
              <a:buClr>
                <a:srgbClr val="FF0000"/>
              </a:buClr>
              <a:buSzPts val="3600"/>
              <a:buFont typeface="Calibri"/>
              <a:buNone/>
            </a:pPr>
            <a:r>
              <a:rPr lang="en-US" sz="3600" cap="none" dirty="0">
                <a:solidFill>
                  <a:srgbClr val="FF0000"/>
                </a:solidFill>
                <a:latin typeface="Calibri"/>
                <a:ea typeface="Calibri"/>
                <a:cs typeface="Calibri"/>
                <a:sym typeface="Calibri"/>
              </a:rPr>
              <a:t>HUFFMAN CODING</a:t>
            </a:r>
            <a:endParaRPr dirty="0"/>
          </a:p>
        </p:txBody>
      </p:sp>
      <p:sp>
        <p:nvSpPr>
          <p:cNvPr id="495" name="Google Shape;495;p50"/>
          <p:cNvSpPr txBox="1"/>
          <p:nvPr/>
        </p:nvSpPr>
        <p:spPr>
          <a:xfrm>
            <a:off x="317377" y="2057400"/>
            <a:ext cx="844562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Say, Image size: 10 x 10 (5 bit image)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Frequency: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a2 = 40		a6 = 20		a1 = 20		a4 = 10		a3 = 8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a5 = 2</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1"/>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01" name="Google Shape;501;p51"/>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02" name="Google Shape;502;p51"/>
          <p:cNvPicPr preferRelativeResize="0"/>
          <p:nvPr/>
        </p:nvPicPr>
        <p:blipFill rotWithShape="1">
          <a:blip r:embed="rId3">
            <a:alphaModFix/>
          </a:blip>
          <a:srcRect r="14412" b="9947"/>
          <a:stretch/>
        </p:blipFill>
        <p:spPr>
          <a:xfrm>
            <a:off x="457200" y="1436233"/>
            <a:ext cx="7705105" cy="473893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2"/>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08" name="Google Shape;508;p52"/>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09" name="Google Shape;509;p52"/>
          <p:cNvPicPr preferRelativeResize="0"/>
          <p:nvPr/>
        </p:nvPicPr>
        <p:blipFill rotWithShape="1">
          <a:blip r:embed="rId3">
            <a:alphaModFix/>
          </a:blip>
          <a:srcRect l="-1" r="14986" b="13239"/>
          <a:stretch/>
        </p:blipFill>
        <p:spPr>
          <a:xfrm>
            <a:off x="502543" y="1500251"/>
            <a:ext cx="8062714" cy="464903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3"/>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15" name="Google Shape;515;p53"/>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16" name="Google Shape;516;p53"/>
          <p:cNvPicPr preferRelativeResize="0"/>
          <p:nvPr/>
        </p:nvPicPr>
        <p:blipFill rotWithShape="1">
          <a:blip r:embed="rId3">
            <a:alphaModFix/>
          </a:blip>
          <a:srcRect r="13713" b="13640"/>
          <a:stretch/>
        </p:blipFill>
        <p:spPr>
          <a:xfrm>
            <a:off x="406165" y="1423693"/>
            <a:ext cx="8255470" cy="474850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4"/>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22" name="Google Shape;522;p54"/>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23" name="Google Shape;523;p54"/>
          <p:cNvPicPr preferRelativeResize="0"/>
          <p:nvPr/>
        </p:nvPicPr>
        <p:blipFill rotWithShape="1">
          <a:blip r:embed="rId3">
            <a:alphaModFix/>
          </a:blip>
          <a:srcRect r="5342" b="5414"/>
          <a:stretch/>
        </p:blipFill>
        <p:spPr>
          <a:xfrm>
            <a:off x="440565" y="1500249"/>
            <a:ext cx="8186670" cy="467195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5"/>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29" name="Google Shape;529;p55"/>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30" name="Google Shape;530;p55"/>
          <p:cNvPicPr preferRelativeResize="0"/>
          <p:nvPr/>
        </p:nvPicPr>
        <p:blipFill rotWithShape="1">
          <a:blip r:embed="rId3">
            <a:alphaModFix/>
          </a:blip>
          <a:srcRect/>
          <a:stretch/>
        </p:blipFill>
        <p:spPr>
          <a:xfrm>
            <a:off x="533400" y="1500251"/>
            <a:ext cx="7588449" cy="467689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6"/>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36" name="Google Shape;536;p56"/>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37" name="Google Shape;537;p56"/>
          <p:cNvPicPr preferRelativeResize="0"/>
          <p:nvPr/>
        </p:nvPicPr>
        <p:blipFill rotWithShape="1">
          <a:blip r:embed="rId3">
            <a:alphaModFix/>
          </a:blip>
          <a:srcRect/>
          <a:stretch/>
        </p:blipFill>
        <p:spPr>
          <a:xfrm>
            <a:off x="457200" y="1496239"/>
            <a:ext cx="7675317" cy="45235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273600"/>
            <a:ext cx="7772040" cy="1144800"/>
          </a:xfrm>
        </p:spPr>
        <p:txBody>
          <a:bodyPr/>
          <a:lstStyle/>
          <a:p>
            <a:r>
              <a:rPr lang="en-US" b="1" dirty="0"/>
              <a:t>Example</a:t>
            </a:r>
          </a:p>
        </p:txBody>
      </p:sp>
      <p:sp>
        <p:nvSpPr>
          <p:cNvPr id="5" name="Content Placeholder 4"/>
          <p:cNvSpPr>
            <a:spLocks noGrp="1"/>
          </p:cNvSpPr>
          <p:nvPr>
            <p:ph idx="1"/>
          </p:nvPr>
        </p:nvSpPr>
        <p:spPr/>
        <p:txBody>
          <a:bodyPr>
            <a:normAutofit fontScale="92500" lnSpcReduction="10000"/>
          </a:bodyPr>
          <a:lstStyle/>
          <a:p>
            <a:pPr>
              <a:lnSpc>
                <a:spcPct val="120000"/>
              </a:lnSpc>
              <a:defRPr/>
            </a:pPr>
            <a:r>
              <a:rPr lang="en-US" sz="2400" dirty="0"/>
              <a:t>Assume we are given a data file that contains only 6 symbols, namely a, b, c, d, e, f With the following frequency table:</a:t>
            </a:r>
          </a:p>
          <a:p>
            <a:pPr>
              <a:lnSpc>
                <a:spcPct val="120000"/>
              </a:lnSpc>
              <a:buFontTx/>
              <a:buNone/>
              <a:defRPr/>
            </a:pPr>
            <a:endParaRPr lang="en-US" sz="2400" dirty="0"/>
          </a:p>
          <a:p>
            <a:pPr>
              <a:lnSpc>
                <a:spcPct val="120000"/>
              </a:lnSpc>
              <a:buFontTx/>
              <a:buNone/>
              <a:defRPr/>
            </a:pPr>
            <a:endParaRPr lang="en-US" sz="2400" dirty="0"/>
          </a:p>
          <a:p>
            <a:pPr>
              <a:lnSpc>
                <a:spcPct val="120000"/>
              </a:lnSpc>
              <a:buFontTx/>
              <a:buNone/>
              <a:defRPr/>
            </a:pPr>
            <a:endParaRPr lang="en-US" sz="2400" dirty="0"/>
          </a:p>
          <a:p>
            <a:pPr>
              <a:lnSpc>
                <a:spcPct val="120000"/>
              </a:lnSpc>
              <a:buFontTx/>
              <a:buNone/>
              <a:defRPr/>
            </a:pPr>
            <a:endParaRPr lang="en-US" sz="2400" dirty="0"/>
          </a:p>
          <a:p>
            <a:pPr>
              <a:lnSpc>
                <a:spcPct val="120000"/>
              </a:lnSpc>
              <a:buFontTx/>
              <a:buNone/>
              <a:defRPr/>
            </a:pPr>
            <a:endParaRPr lang="en-US" sz="2400" dirty="0"/>
          </a:p>
          <a:p>
            <a:pPr>
              <a:lnSpc>
                <a:spcPct val="120000"/>
              </a:lnSpc>
              <a:buFontTx/>
              <a:buNone/>
              <a:defRPr/>
            </a:pPr>
            <a:endParaRPr lang="en-US" sz="2400" dirty="0"/>
          </a:p>
          <a:p>
            <a:pPr>
              <a:lnSpc>
                <a:spcPct val="120000"/>
              </a:lnSpc>
              <a:defRPr/>
            </a:pPr>
            <a:r>
              <a:rPr lang="en-US" sz="2400" dirty="0"/>
              <a:t>Find a variable length prefix-free encoding scheme that compresses this data file as much as possible?</a:t>
            </a:r>
          </a:p>
        </p:txBody>
      </p:sp>
      <p:pic>
        <p:nvPicPr>
          <p:cNvPr id="16388" name="Picture 4" descr="fig16-3"/>
          <p:cNvPicPr>
            <a:picLocks noChangeAspect="1" noChangeArrowheads="1"/>
          </p:cNvPicPr>
          <p:nvPr/>
        </p:nvPicPr>
        <p:blipFill>
          <a:blip r:embed="rId3"/>
          <a:srcRect l="1199" r="27600" b="59535"/>
          <a:stretch>
            <a:fillRect/>
          </a:stretch>
        </p:blipFill>
        <p:spPr bwMode="auto">
          <a:xfrm>
            <a:off x="1185864" y="2914650"/>
            <a:ext cx="6510337" cy="1063229"/>
          </a:xfrm>
          <a:prstGeom prst="rect">
            <a:avLst/>
          </a:prstGeom>
          <a:noFill/>
          <a:ln w="9525">
            <a:noFill/>
            <a:miter lim="800000"/>
            <a:headEnd/>
            <a:tailEnd/>
          </a:ln>
        </p:spPr>
      </p:pic>
    </p:spTree>
    <p:extLst>
      <p:ext uri="{BB962C8B-B14F-4D97-AF65-F5344CB8AC3E}">
        <p14:creationId xmlns:p14="http://schemas.microsoft.com/office/powerpoint/2010/main" val="3690712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7"/>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43" name="Google Shape;543;p57"/>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44" name="Google Shape;544;p57"/>
          <p:cNvPicPr preferRelativeResize="0"/>
          <p:nvPr/>
        </p:nvPicPr>
        <p:blipFill rotWithShape="1">
          <a:blip r:embed="rId3">
            <a:alphaModFix/>
          </a:blip>
          <a:srcRect/>
          <a:stretch/>
        </p:blipFill>
        <p:spPr>
          <a:xfrm>
            <a:off x="261257" y="1571378"/>
            <a:ext cx="8693246" cy="452462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8"/>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50" name="Google Shape;550;p58"/>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51" name="Google Shape;551;p58"/>
          <p:cNvPicPr preferRelativeResize="0"/>
          <p:nvPr/>
        </p:nvPicPr>
        <p:blipFill rotWithShape="1">
          <a:blip r:embed="rId3">
            <a:alphaModFix/>
          </a:blip>
          <a:srcRect/>
          <a:stretch/>
        </p:blipFill>
        <p:spPr>
          <a:xfrm>
            <a:off x="242455" y="1613522"/>
            <a:ext cx="8637006" cy="459304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9"/>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57" name="Google Shape;557;p59"/>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58" name="Google Shape;558;p59"/>
          <p:cNvPicPr preferRelativeResize="0"/>
          <p:nvPr/>
        </p:nvPicPr>
        <p:blipFill rotWithShape="1">
          <a:blip r:embed="rId3">
            <a:alphaModFix/>
          </a:blip>
          <a:srcRect/>
          <a:stretch/>
        </p:blipFill>
        <p:spPr>
          <a:xfrm>
            <a:off x="228600" y="1607125"/>
            <a:ext cx="8703488" cy="45195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0"/>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64" name="Google Shape;564;p60"/>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65" name="Google Shape;565;p60"/>
          <p:cNvPicPr preferRelativeResize="0"/>
          <p:nvPr/>
        </p:nvPicPr>
        <p:blipFill rotWithShape="1">
          <a:blip r:embed="rId3">
            <a:alphaModFix/>
          </a:blip>
          <a:srcRect/>
          <a:stretch/>
        </p:blipFill>
        <p:spPr>
          <a:xfrm>
            <a:off x="228600" y="1600200"/>
            <a:ext cx="8680667" cy="42909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1"/>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71" name="Google Shape;571;p61"/>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72" name="Google Shape;572;p61"/>
          <p:cNvPicPr preferRelativeResize="0"/>
          <p:nvPr/>
        </p:nvPicPr>
        <p:blipFill rotWithShape="1">
          <a:blip r:embed="rId3">
            <a:alphaModFix/>
          </a:blip>
          <a:srcRect/>
          <a:stretch/>
        </p:blipFill>
        <p:spPr>
          <a:xfrm>
            <a:off x="204849" y="1557338"/>
            <a:ext cx="8634351" cy="453866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62"/>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78" name="Google Shape;578;p62"/>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79" name="Google Shape;579;p62"/>
          <p:cNvPicPr preferRelativeResize="0"/>
          <p:nvPr/>
        </p:nvPicPr>
        <p:blipFill rotWithShape="1">
          <a:blip r:embed="rId3">
            <a:alphaModFix/>
          </a:blip>
          <a:srcRect/>
          <a:stretch/>
        </p:blipFill>
        <p:spPr>
          <a:xfrm>
            <a:off x="234538" y="1500250"/>
            <a:ext cx="8695948" cy="45195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3"/>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85" name="Google Shape;585;p63"/>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86" name="Google Shape;586;p63"/>
          <p:cNvPicPr preferRelativeResize="0"/>
          <p:nvPr/>
        </p:nvPicPr>
        <p:blipFill rotWithShape="1">
          <a:blip r:embed="rId3">
            <a:alphaModFix/>
          </a:blip>
          <a:srcRect/>
          <a:stretch/>
        </p:blipFill>
        <p:spPr>
          <a:xfrm>
            <a:off x="228599" y="1566863"/>
            <a:ext cx="8798249" cy="452913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4"/>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92" name="Google Shape;592;p64"/>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pic>
        <p:nvPicPr>
          <p:cNvPr id="593" name="Google Shape;593;p64"/>
          <p:cNvPicPr preferRelativeResize="0"/>
          <p:nvPr/>
        </p:nvPicPr>
        <p:blipFill rotWithShape="1">
          <a:blip r:embed="rId3">
            <a:alphaModFix/>
          </a:blip>
          <a:srcRect/>
          <a:stretch/>
        </p:blipFill>
        <p:spPr>
          <a:xfrm>
            <a:off x="228599" y="1536867"/>
            <a:ext cx="8697561" cy="448293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5"/>
          <p:cNvSpPr txBox="1">
            <a:spLocks noGrp="1"/>
          </p:cNvSpPr>
          <p:nvPr>
            <p:ph type="title"/>
          </p:nvPr>
        </p:nvSpPr>
        <p:spPr>
          <a:xfrm>
            <a:off x="952005" y="609600"/>
            <a:ext cx="79248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sz="2800" i="1">
                <a:solidFill>
                  <a:srgbClr val="FF0000"/>
                </a:solidFill>
              </a:rPr>
              <a:t>Huffman Coding</a:t>
            </a:r>
            <a:endParaRPr/>
          </a:p>
        </p:txBody>
      </p:sp>
      <p:sp>
        <p:nvSpPr>
          <p:cNvPr id="599" name="Google Shape;599;p65"/>
          <p:cNvSpPr/>
          <p:nvPr/>
        </p:nvSpPr>
        <p:spPr>
          <a:xfrm>
            <a:off x="228600" y="1500251"/>
            <a:ext cx="8610600"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600" name="Google Shape;600;p65"/>
          <p:cNvSpPr/>
          <p:nvPr/>
        </p:nvSpPr>
        <p:spPr>
          <a:xfrm>
            <a:off x="533400" y="1654139"/>
            <a:ext cx="8153400" cy="224676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resulting code is unambiguous. </a:t>
            </a:r>
            <a:endParaRPr/>
          </a:p>
          <a:p>
            <a:pPr marL="457200" marR="0" lvl="0" indent="-457200" algn="just"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–That is, for the previous example, </a:t>
            </a:r>
            <a:endParaRPr/>
          </a:p>
          <a:p>
            <a:pPr marL="457200" marR="0" lvl="0" indent="-457200" algn="just"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encoded string 011011101011 can only be parsed into the code words 0, 110, 1110, 1011 and decoded as 7, 4, 5, 0.</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18"/>
          <p:cNvSpPr txBox="1">
            <a:spLocks noGrp="1"/>
          </p:cNvSpPr>
          <p:nvPr>
            <p:ph type="title"/>
          </p:nvPr>
        </p:nvSpPr>
        <p:spPr>
          <a:xfrm>
            <a:off x="457200" y="19812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One More Example</a:t>
            </a:r>
            <a:endParaRPr dirty="0"/>
          </a:p>
        </p:txBody>
      </p:sp>
    </p:spTree>
    <p:extLst>
      <p:ext uri="{BB962C8B-B14F-4D97-AF65-F5344CB8AC3E}">
        <p14:creationId xmlns:p14="http://schemas.microsoft.com/office/powerpoint/2010/main" val="176198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66800" y="762000"/>
            <a:ext cx="7772400" cy="587087"/>
          </a:xfrm>
        </p:spPr>
        <p:txBody>
          <a:bodyPr/>
          <a:lstStyle/>
          <a:p>
            <a:r>
              <a:rPr lang="en-US" b="1" dirty="0"/>
              <a:t>Huffman Code Problem</a:t>
            </a:r>
          </a:p>
        </p:txBody>
      </p:sp>
      <p:pic>
        <p:nvPicPr>
          <p:cNvPr id="17411" name="Picture 4"/>
          <p:cNvPicPr>
            <a:picLocks noChangeAspect="1" noChangeArrowheads="1"/>
          </p:cNvPicPr>
          <p:nvPr/>
        </p:nvPicPr>
        <p:blipFill>
          <a:blip r:embed="rId3"/>
          <a:srcRect b="4500"/>
          <a:stretch>
            <a:fillRect/>
          </a:stretch>
        </p:blipFill>
        <p:spPr bwMode="auto">
          <a:xfrm rot="-60000">
            <a:off x="950914" y="2333625"/>
            <a:ext cx="7272337" cy="3228975"/>
          </a:xfrm>
          <a:prstGeom prst="rect">
            <a:avLst/>
          </a:prstGeom>
          <a:noFill/>
          <a:ln w="9525">
            <a:noFill/>
            <a:miter lim="800000"/>
            <a:headEnd/>
            <a:tailEnd/>
          </a:ln>
        </p:spPr>
      </p:pic>
      <p:sp>
        <p:nvSpPr>
          <p:cNvPr id="5" name="Content Placeholder 4"/>
          <p:cNvSpPr>
            <a:spLocks noGrp="1"/>
          </p:cNvSpPr>
          <p:nvPr>
            <p:ph idx="1"/>
          </p:nvPr>
        </p:nvSpPr>
        <p:spPr>
          <a:xfrm>
            <a:off x="457200" y="1714500"/>
            <a:ext cx="8229600" cy="800100"/>
          </a:xfrm>
        </p:spPr>
        <p:txBody>
          <a:bodyPr>
            <a:normAutofit/>
          </a:bodyPr>
          <a:lstStyle/>
          <a:p>
            <a:pPr>
              <a:defRPr/>
            </a:pPr>
            <a:r>
              <a:rPr lang="en-US" dirty="0"/>
              <a:t>Left tree represents a fixed length encoding scheme</a:t>
            </a:r>
          </a:p>
          <a:p>
            <a:pPr>
              <a:defRPr/>
            </a:pPr>
            <a:r>
              <a:rPr lang="en-US" dirty="0"/>
              <a:t>Right tree represents a Huffman encoding scheme</a:t>
            </a:r>
          </a:p>
          <a:p>
            <a:pPr>
              <a:defRPr/>
            </a:pPr>
            <a:endParaRPr lang="en-US" dirty="0"/>
          </a:p>
        </p:txBody>
      </p:sp>
    </p:spTree>
    <p:extLst>
      <p:ext uri="{BB962C8B-B14F-4D97-AF65-F5344CB8AC3E}">
        <p14:creationId xmlns:p14="http://schemas.microsoft.com/office/powerpoint/2010/main" val="13756008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pic>
        <p:nvPicPr>
          <p:cNvPr id="981" name="Google Shape;981;p119"/>
          <p:cNvPicPr preferRelativeResize="0"/>
          <p:nvPr/>
        </p:nvPicPr>
        <p:blipFill rotWithShape="1">
          <a:blip r:embed="rId3">
            <a:alphaModFix/>
          </a:blip>
          <a:srcRect/>
          <a:stretch/>
        </p:blipFill>
        <p:spPr>
          <a:xfrm>
            <a:off x="2743200" y="1009896"/>
            <a:ext cx="3374494" cy="3181104"/>
          </a:xfrm>
          <a:prstGeom prst="rect">
            <a:avLst/>
          </a:prstGeom>
          <a:noFill/>
          <a:ln>
            <a:noFill/>
          </a:ln>
        </p:spPr>
      </p:pic>
      <p:sp>
        <p:nvSpPr>
          <p:cNvPr id="982" name="Google Shape;982;p119"/>
          <p:cNvSpPr txBox="1"/>
          <p:nvPr/>
        </p:nvSpPr>
        <p:spPr>
          <a:xfrm>
            <a:off x="2438400" y="4343400"/>
            <a:ext cx="408150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Find out the Lavg for the given image intensity levels using Huffman Coding</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76142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120"/>
          <p:cNvSpPr txBox="1"/>
          <p:nvPr/>
        </p:nvSpPr>
        <p:spPr>
          <a:xfrm>
            <a:off x="738597" y="763480"/>
            <a:ext cx="7773338" cy="159617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0000"/>
              </a:buClr>
              <a:buSzPts val="3600"/>
              <a:buFont typeface="Calibri"/>
              <a:buNone/>
            </a:pPr>
            <a:r>
              <a:rPr lang="en-US" sz="3600" cap="none">
                <a:solidFill>
                  <a:srgbClr val="FF0000"/>
                </a:solidFill>
                <a:latin typeface="Calibri"/>
                <a:ea typeface="Calibri"/>
                <a:cs typeface="Calibri"/>
                <a:sym typeface="Calibri"/>
              </a:rPr>
              <a:t>HUFFMAN CODING : EXAMPLE</a:t>
            </a:r>
            <a:endParaRPr sz="3600" cap="none">
              <a:solidFill>
                <a:srgbClr val="FF0000"/>
              </a:solidFill>
              <a:latin typeface="Calibri"/>
              <a:ea typeface="Calibri"/>
              <a:cs typeface="Calibri"/>
              <a:sym typeface="Calibri"/>
            </a:endParaRPr>
          </a:p>
        </p:txBody>
      </p:sp>
      <p:pic>
        <p:nvPicPr>
          <p:cNvPr id="988" name="Google Shape;988;p120"/>
          <p:cNvPicPr preferRelativeResize="0"/>
          <p:nvPr/>
        </p:nvPicPr>
        <p:blipFill rotWithShape="1">
          <a:blip r:embed="rId3">
            <a:alphaModFix/>
          </a:blip>
          <a:srcRect/>
          <a:stretch/>
        </p:blipFill>
        <p:spPr>
          <a:xfrm>
            <a:off x="381000" y="2725174"/>
            <a:ext cx="3200400" cy="3181104"/>
          </a:xfrm>
          <a:prstGeom prst="rect">
            <a:avLst/>
          </a:prstGeom>
          <a:noFill/>
          <a:ln>
            <a:noFill/>
          </a:ln>
        </p:spPr>
      </p:pic>
      <p:sp>
        <p:nvSpPr>
          <p:cNvPr id="989" name="Google Shape;989;p120"/>
          <p:cNvSpPr txBox="1"/>
          <p:nvPr/>
        </p:nvSpPr>
        <p:spPr>
          <a:xfrm>
            <a:off x="1413588" y="2302762"/>
            <a:ext cx="16025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IMAGE</a:t>
            </a:r>
            <a:endParaRPr/>
          </a:p>
        </p:txBody>
      </p:sp>
      <p:graphicFrame>
        <p:nvGraphicFramePr>
          <p:cNvPr id="990" name="Google Shape;990;p120"/>
          <p:cNvGraphicFramePr/>
          <p:nvPr/>
        </p:nvGraphicFramePr>
        <p:xfrm>
          <a:off x="4153784" y="1905000"/>
          <a:ext cx="4609215" cy="3881210"/>
        </p:xfrm>
        <a:graphic>
          <a:graphicData uri="http://schemas.openxmlformats.org/drawingml/2006/table">
            <a:tbl>
              <a:tblPr firstRow="1" bandRow="1">
                <a:noFill/>
              </a:tblPr>
              <a:tblGrid>
                <a:gridCol w="1256416">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752599">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SYMBOL</a:t>
                      </a:r>
                      <a:endParaRPr/>
                    </a:p>
                  </a:txBody>
                  <a:tcPr marL="68575" marR="68575" marT="45725" marB="45725"/>
                </a:tc>
                <a:tc>
                  <a:txBody>
                    <a:bodyPr/>
                    <a:lstStyle/>
                    <a:p>
                      <a:pPr marL="0" marR="0" lvl="0" indent="0" algn="l" rtl="0">
                        <a:spcBef>
                          <a:spcPts val="0"/>
                        </a:spcBef>
                        <a:spcAft>
                          <a:spcPts val="0"/>
                        </a:spcAft>
                        <a:buNone/>
                      </a:pPr>
                      <a:r>
                        <a:rPr lang="en-US" sz="1800"/>
                        <a:t>FREQUENCY</a:t>
                      </a:r>
                      <a:endParaRPr/>
                    </a:p>
                  </a:txBody>
                  <a:tcPr marL="68575" marR="68575" marT="45725" marB="45725"/>
                </a:tc>
                <a:tc>
                  <a:txBody>
                    <a:bodyPr/>
                    <a:lstStyle/>
                    <a:p>
                      <a:pPr marL="0" marR="0" lvl="0" indent="0" algn="l" rtl="0">
                        <a:spcBef>
                          <a:spcPts val="0"/>
                        </a:spcBef>
                        <a:spcAft>
                          <a:spcPts val="0"/>
                        </a:spcAft>
                        <a:buNone/>
                      </a:pPr>
                      <a:r>
                        <a:rPr lang="en-US" sz="1800"/>
                        <a:t>PROBABILITY</a:t>
                      </a:r>
                      <a:endParaRPr/>
                    </a:p>
                    <a:p>
                      <a:pPr marL="0" marR="0" lvl="0" indent="0" algn="l" rtl="0">
                        <a:spcBef>
                          <a:spcPts val="0"/>
                        </a:spcBef>
                        <a:spcAft>
                          <a:spcPts val="0"/>
                        </a:spcAft>
                        <a:buNone/>
                      </a:pPr>
                      <a:r>
                        <a:rPr lang="en-US" sz="1800"/>
                        <a:t>(FREQUENCY/25)</a:t>
                      </a:r>
                      <a:endParaRPr/>
                    </a:p>
                  </a:txBody>
                  <a:tcPr marL="68575" marR="68575"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a:t>0</a:t>
                      </a:r>
                      <a:endParaRPr/>
                    </a:p>
                  </a:txBody>
                  <a:tcPr marL="68575" marR="68575" marT="45725" marB="45725"/>
                </a:tc>
                <a:tc>
                  <a:txBody>
                    <a:bodyPr/>
                    <a:lstStyle/>
                    <a:p>
                      <a:pPr marL="0" marR="0" lvl="0" indent="0" algn="ctr" rtl="0">
                        <a:spcBef>
                          <a:spcPts val="0"/>
                        </a:spcBef>
                        <a:spcAft>
                          <a:spcPts val="0"/>
                        </a:spcAft>
                        <a:buNone/>
                      </a:pPr>
                      <a:r>
                        <a:rPr lang="en-US" sz="1800"/>
                        <a:t>2</a:t>
                      </a:r>
                      <a:endParaRPr/>
                    </a:p>
                  </a:txBody>
                  <a:tcPr marL="68575" marR="68575" marT="45725" marB="45725"/>
                </a:tc>
                <a:tc>
                  <a:txBody>
                    <a:bodyPr/>
                    <a:lstStyle/>
                    <a:p>
                      <a:pPr marL="0" marR="0" lvl="0" indent="0" algn="ctr" rtl="0">
                        <a:spcBef>
                          <a:spcPts val="0"/>
                        </a:spcBef>
                        <a:spcAft>
                          <a:spcPts val="0"/>
                        </a:spcAft>
                        <a:buNone/>
                      </a:pPr>
                      <a:r>
                        <a:rPr lang="en-US" sz="1800"/>
                        <a:t>0.08</a:t>
                      </a:r>
                      <a:endParaRPr/>
                    </a:p>
                  </a:txBody>
                  <a:tcPr marL="68575" marR="68575"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a:t>1</a:t>
                      </a:r>
                      <a:endParaRPr/>
                    </a:p>
                  </a:txBody>
                  <a:tcPr marL="68575" marR="68575" marT="45725" marB="45725"/>
                </a:tc>
                <a:tc>
                  <a:txBody>
                    <a:bodyPr/>
                    <a:lstStyle/>
                    <a:p>
                      <a:pPr marL="0" marR="0" lvl="0" indent="0" algn="ctr" rtl="0">
                        <a:spcBef>
                          <a:spcPts val="0"/>
                        </a:spcBef>
                        <a:spcAft>
                          <a:spcPts val="0"/>
                        </a:spcAft>
                        <a:buNone/>
                      </a:pPr>
                      <a:r>
                        <a:rPr lang="en-US" sz="1800"/>
                        <a:t>4</a:t>
                      </a:r>
                      <a:endParaRPr/>
                    </a:p>
                  </a:txBody>
                  <a:tcPr marL="68575" marR="68575" marT="45725" marB="45725"/>
                </a:tc>
                <a:tc>
                  <a:txBody>
                    <a:bodyPr/>
                    <a:lstStyle/>
                    <a:p>
                      <a:pPr marL="0" marR="0" lvl="0" indent="0" algn="ctr" rtl="0">
                        <a:spcBef>
                          <a:spcPts val="0"/>
                        </a:spcBef>
                        <a:spcAft>
                          <a:spcPts val="0"/>
                        </a:spcAft>
                        <a:buNone/>
                      </a:pPr>
                      <a:r>
                        <a:rPr lang="en-US" sz="1800"/>
                        <a:t>0.16</a:t>
                      </a:r>
                      <a:endParaRPr/>
                    </a:p>
                  </a:txBody>
                  <a:tcPr marL="68575" marR="68575"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a:t>2</a:t>
                      </a:r>
                      <a:endParaRPr/>
                    </a:p>
                  </a:txBody>
                  <a:tcPr marL="68575" marR="68575" marT="45725" marB="45725"/>
                </a:tc>
                <a:tc>
                  <a:txBody>
                    <a:bodyPr/>
                    <a:lstStyle/>
                    <a:p>
                      <a:pPr marL="0" marR="0" lvl="0" indent="0" algn="ctr" rtl="0">
                        <a:spcBef>
                          <a:spcPts val="0"/>
                        </a:spcBef>
                        <a:spcAft>
                          <a:spcPts val="0"/>
                        </a:spcAft>
                        <a:buNone/>
                      </a:pPr>
                      <a:r>
                        <a:rPr lang="en-US" sz="1800"/>
                        <a:t>3</a:t>
                      </a:r>
                      <a:endParaRPr/>
                    </a:p>
                  </a:txBody>
                  <a:tcPr marL="68575" marR="68575" marT="45725" marB="45725"/>
                </a:tc>
                <a:tc>
                  <a:txBody>
                    <a:bodyPr/>
                    <a:lstStyle/>
                    <a:p>
                      <a:pPr marL="0" marR="0" lvl="0" indent="0" algn="ctr" rtl="0">
                        <a:spcBef>
                          <a:spcPts val="0"/>
                        </a:spcBef>
                        <a:spcAft>
                          <a:spcPts val="0"/>
                        </a:spcAft>
                        <a:buNone/>
                      </a:pPr>
                      <a:r>
                        <a:rPr lang="en-US" sz="1800"/>
                        <a:t>0.12</a:t>
                      </a:r>
                      <a:endParaRPr/>
                    </a:p>
                  </a:txBody>
                  <a:tcPr marL="68575" marR="68575"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a:t>3</a:t>
                      </a:r>
                      <a:endParaRPr/>
                    </a:p>
                  </a:txBody>
                  <a:tcPr marL="68575" marR="68575" marT="45725" marB="45725"/>
                </a:tc>
                <a:tc>
                  <a:txBody>
                    <a:bodyPr/>
                    <a:lstStyle/>
                    <a:p>
                      <a:pPr marL="0" marR="0" lvl="0" indent="0" algn="ctr" rtl="0">
                        <a:spcBef>
                          <a:spcPts val="0"/>
                        </a:spcBef>
                        <a:spcAft>
                          <a:spcPts val="0"/>
                        </a:spcAft>
                        <a:buNone/>
                      </a:pPr>
                      <a:r>
                        <a:rPr lang="en-US" sz="1800"/>
                        <a:t>6</a:t>
                      </a:r>
                      <a:endParaRPr/>
                    </a:p>
                  </a:txBody>
                  <a:tcPr marL="68575" marR="68575" marT="45725" marB="45725"/>
                </a:tc>
                <a:tc>
                  <a:txBody>
                    <a:bodyPr/>
                    <a:lstStyle/>
                    <a:p>
                      <a:pPr marL="0" marR="0" lvl="0" indent="0" algn="ctr" rtl="0">
                        <a:spcBef>
                          <a:spcPts val="0"/>
                        </a:spcBef>
                        <a:spcAft>
                          <a:spcPts val="0"/>
                        </a:spcAft>
                        <a:buNone/>
                      </a:pPr>
                      <a:r>
                        <a:rPr lang="en-US" sz="1800"/>
                        <a:t>0.24</a:t>
                      </a:r>
                      <a:endParaRPr/>
                    </a:p>
                  </a:txBody>
                  <a:tcPr marL="68575" marR="68575"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a:t>4</a:t>
                      </a:r>
                      <a:endParaRPr/>
                    </a:p>
                  </a:txBody>
                  <a:tcPr marL="68575" marR="68575" marT="45725" marB="45725"/>
                </a:tc>
                <a:tc>
                  <a:txBody>
                    <a:bodyPr/>
                    <a:lstStyle/>
                    <a:p>
                      <a:pPr marL="0" marR="0" lvl="0" indent="0" algn="ctr" rtl="0">
                        <a:spcBef>
                          <a:spcPts val="0"/>
                        </a:spcBef>
                        <a:spcAft>
                          <a:spcPts val="0"/>
                        </a:spcAft>
                        <a:buNone/>
                      </a:pPr>
                      <a:r>
                        <a:rPr lang="en-US" sz="1800"/>
                        <a:t>3</a:t>
                      </a:r>
                      <a:endParaRPr/>
                    </a:p>
                  </a:txBody>
                  <a:tcPr marL="68575" marR="68575" marT="45725" marB="45725"/>
                </a:tc>
                <a:tc>
                  <a:txBody>
                    <a:bodyPr/>
                    <a:lstStyle/>
                    <a:p>
                      <a:pPr marL="0" marR="0" lvl="0" indent="0" algn="ctr" rtl="0">
                        <a:spcBef>
                          <a:spcPts val="0"/>
                        </a:spcBef>
                        <a:spcAft>
                          <a:spcPts val="0"/>
                        </a:spcAft>
                        <a:buNone/>
                      </a:pPr>
                      <a:r>
                        <a:rPr lang="en-US" sz="1800"/>
                        <a:t>0.12</a:t>
                      </a:r>
                      <a:endParaRPr/>
                    </a:p>
                  </a:txBody>
                  <a:tcPr marL="68575" marR="68575"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a:t>5</a:t>
                      </a:r>
                      <a:endParaRPr/>
                    </a:p>
                  </a:txBody>
                  <a:tcPr marL="68575" marR="68575" marT="45725" marB="45725"/>
                </a:tc>
                <a:tc>
                  <a:txBody>
                    <a:bodyPr/>
                    <a:lstStyle/>
                    <a:p>
                      <a:pPr marL="0" marR="0" lvl="0" indent="0" algn="ctr" rtl="0">
                        <a:spcBef>
                          <a:spcPts val="0"/>
                        </a:spcBef>
                        <a:spcAft>
                          <a:spcPts val="0"/>
                        </a:spcAft>
                        <a:buNone/>
                      </a:pPr>
                      <a:r>
                        <a:rPr lang="en-US" sz="1800"/>
                        <a:t>2</a:t>
                      </a:r>
                      <a:endParaRPr/>
                    </a:p>
                  </a:txBody>
                  <a:tcPr marL="68575" marR="68575" marT="45725" marB="45725"/>
                </a:tc>
                <a:tc>
                  <a:txBody>
                    <a:bodyPr/>
                    <a:lstStyle/>
                    <a:p>
                      <a:pPr marL="0" marR="0" lvl="0" indent="0" algn="ctr" rtl="0">
                        <a:spcBef>
                          <a:spcPts val="0"/>
                        </a:spcBef>
                        <a:spcAft>
                          <a:spcPts val="0"/>
                        </a:spcAft>
                        <a:buNone/>
                      </a:pPr>
                      <a:r>
                        <a:rPr lang="en-US" sz="1800"/>
                        <a:t>0.08</a:t>
                      </a:r>
                      <a:endParaRPr/>
                    </a:p>
                  </a:txBody>
                  <a:tcPr marL="68575" marR="68575"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a:t>6</a:t>
                      </a:r>
                      <a:endParaRPr/>
                    </a:p>
                  </a:txBody>
                  <a:tcPr marL="68575" marR="68575" marT="45725" marB="45725"/>
                </a:tc>
                <a:tc>
                  <a:txBody>
                    <a:bodyPr/>
                    <a:lstStyle/>
                    <a:p>
                      <a:pPr marL="0" marR="0" lvl="0" indent="0" algn="ctr" rtl="0">
                        <a:spcBef>
                          <a:spcPts val="0"/>
                        </a:spcBef>
                        <a:spcAft>
                          <a:spcPts val="0"/>
                        </a:spcAft>
                        <a:buNone/>
                      </a:pPr>
                      <a:r>
                        <a:rPr lang="en-US" sz="1800"/>
                        <a:t>2</a:t>
                      </a:r>
                      <a:endParaRPr/>
                    </a:p>
                  </a:txBody>
                  <a:tcPr marL="68575" marR="68575" marT="45725" marB="45725"/>
                </a:tc>
                <a:tc>
                  <a:txBody>
                    <a:bodyPr/>
                    <a:lstStyle/>
                    <a:p>
                      <a:pPr marL="0" marR="0" lvl="0" indent="0" algn="ctr" rtl="0">
                        <a:spcBef>
                          <a:spcPts val="0"/>
                        </a:spcBef>
                        <a:spcAft>
                          <a:spcPts val="0"/>
                        </a:spcAft>
                        <a:buNone/>
                      </a:pPr>
                      <a:r>
                        <a:rPr lang="en-US" sz="1800"/>
                        <a:t>0.08</a:t>
                      </a:r>
                      <a:endParaRPr/>
                    </a:p>
                  </a:txBody>
                  <a:tcPr marL="68575" marR="68575"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a:t>7</a:t>
                      </a:r>
                      <a:endParaRPr/>
                    </a:p>
                  </a:txBody>
                  <a:tcPr marL="68575" marR="68575" marT="45725" marB="45725"/>
                </a:tc>
                <a:tc>
                  <a:txBody>
                    <a:bodyPr/>
                    <a:lstStyle/>
                    <a:p>
                      <a:pPr marL="0" marR="0" lvl="0" indent="0" algn="ctr" rtl="0">
                        <a:spcBef>
                          <a:spcPts val="0"/>
                        </a:spcBef>
                        <a:spcAft>
                          <a:spcPts val="0"/>
                        </a:spcAft>
                        <a:buNone/>
                      </a:pPr>
                      <a:r>
                        <a:rPr lang="en-US" sz="1800"/>
                        <a:t>3</a:t>
                      </a:r>
                      <a:endParaRPr/>
                    </a:p>
                  </a:txBody>
                  <a:tcPr marL="68575" marR="68575" marT="45725" marB="45725"/>
                </a:tc>
                <a:tc>
                  <a:txBody>
                    <a:bodyPr/>
                    <a:lstStyle/>
                    <a:p>
                      <a:pPr marL="0" marR="0" lvl="0" indent="0" algn="ctr" rtl="0">
                        <a:spcBef>
                          <a:spcPts val="0"/>
                        </a:spcBef>
                        <a:spcAft>
                          <a:spcPts val="0"/>
                        </a:spcAft>
                        <a:buNone/>
                      </a:pPr>
                      <a:r>
                        <a:rPr lang="en-US" sz="1800" dirty="0"/>
                        <a:t>0.12</a:t>
                      </a:r>
                      <a:endParaRPr dirty="0"/>
                    </a:p>
                  </a:txBody>
                  <a:tcPr marL="68575" marR="68575" marT="45725" marB="457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731831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pic>
        <p:nvPicPr>
          <p:cNvPr id="995" name="Google Shape;995;p121"/>
          <p:cNvPicPr preferRelativeResize="0"/>
          <p:nvPr/>
        </p:nvPicPr>
        <p:blipFill rotWithShape="1">
          <a:blip r:embed="rId3">
            <a:alphaModFix/>
          </a:blip>
          <a:srcRect/>
          <a:stretch/>
        </p:blipFill>
        <p:spPr>
          <a:xfrm>
            <a:off x="0" y="533400"/>
            <a:ext cx="8915400" cy="5715000"/>
          </a:xfrm>
          <a:prstGeom prst="rect">
            <a:avLst/>
          </a:prstGeom>
          <a:noFill/>
          <a:ln>
            <a:noFill/>
          </a:ln>
        </p:spPr>
      </p:pic>
    </p:spTree>
    <p:extLst>
      <p:ext uri="{BB962C8B-B14F-4D97-AF65-F5344CB8AC3E}">
        <p14:creationId xmlns:p14="http://schemas.microsoft.com/office/powerpoint/2010/main" val="101153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graphicFrame>
        <p:nvGraphicFramePr>
          <p:cNvPr id="1000" name="Google Shape;1000;p122"/>
          <p:cNvGraphicFramePr/>
          <p:nvPr/>
        </p:nvGraphicFramePr>
        <p:xfrm>
          <a:off x="990600" y="1371600"/>
          <a:ext cx="3073751" cy="3337650"/>
        </p:xfrm>
        <a:graphic>
          <a:graphicData uri="http://schemas.openxmlformats.org/drawingml/2006/table">
            <a:tbl>
              <a:tblPr firstRow="1" bandRow="1">
                <a:noFill/>
              </a:tblPr>
              <a:tblGrid>
                <a:gridCol w="1092551">
                  <a:extLst>
                    <a:ext uri="{9D8B030D-6E8A-4147-A177-3AD203B41FA5}">
                      <a16:colId xmlns:a16="http://schemas.microsoft.com/office/drawing/2014/main" val="20000"/>
                    </a:ext>
                  </a:extLst>
                </a:gridCol>
                <a:gridCol w="812449">
                  <a:extLst>
                    <a:ext uri="{9D8B030D-6E8A-4147-A177-3AD203B41FA5}">
                      <a16:colId xmlns:a16="http://schemas.microsoft.com/office/drawing/2014/main" val="20001"/>
                    </a:ext>
                  </a:extLst>
                </a:gridCol>
                <a:gridCol w="1168751">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a:t>SYMBOL</a:t>
                      </a:r>
                      <a:endParaRPr/>
                    </a:p>
                  </a:txBody>
                  <a:tcPr marL="68575" marR="68575" marT="45725" marB="45725"/>
                </a:tc>
                <a:tc>
                  <a:txBody>
                    <a:bodyPr/>
                    <a:lstStyle/>
                    <a:p>
                      <a:pPr marL="0" marR="0" lvl="0" indent="0" algn="ctr" rtl="0">
                        <a:spcBef>
                          <a:spcPts val="0"/>
                        </a:spcBef>
                        <a:spcAft>
                          <a:spcPts val="0"/>
                        </a:spcAft>
                        <a:buNone/>
                      </a:pPr>
                      <a:r>
                        <a:rPr lang="en-US" sz="1800"/>
                        <a:t>CODE</a:t>
                      </a:r>
                      <a:endParaRPr/>
                    </a:p>
                  </a:txBody>
                  <a:tcPr marL="68575" marR="68575" marT="45725" marB="45725"/>
                </a:tc>
                <a:tc>
                  <a:txBody>
                    <a:bodyPr/>
                    <a:lstStyle/>
                    <a:p>
                      <a:pPr marL="0" marR="0" lvl="0" indent="0" algn="ctr" rtl="0">
                        <a:spcBef>
                          <a:spcPts val="0"/>
                        </a:spcBef>
                        <a:spcAft>
                          <a:spcPts val="0"/>
                        </a:spcAft>
                        <a:buNone/>
                      </a:pPr>
                      <a:r>
                        <a:rPr lang="en-US" sz="1800"/>
                        <a:t>PROBAB</a:t>
                      </a:r>
                      <a:endParaRPr/>
                    </a:p>
                  </a:txBody>
                  <a:tcPr marL="68575" marR="68575"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a:t>0</a:t>
                      </a:r>
                      <a:endParaRPr/>
                    </a:p>
                  </a:txBody>
                  <a:tcPr marL="68575" marR="68575" marT="45725" marB="45725"/>
                </a:tc>
                <a:tc>
                  <a:txBody>
                    <a:bodyPr/>
                    <a:lstStyle/>
                    <a:p>
                      <a:pPr marL="0" marR="0" lvl="0" indent="0" algn="ctr" rtl="0">
                        <a:spcBef>
                          <a:spcPts val="0"/>
                        </a:spcBef>
                        <a:spcAft>
                          <a:spcPts val="0"/>
                        </a:spcAft>
                        <a:buNone/>
                      </a:pPr>
                      <a:r>
                        <a:rPr lang="en-US" sz="1800"/>
                        <a:t>111</a:t>
                      </a:r>
                      <a:endParaRPr/>
                    </a:p>
                  </a:txBody>
                  <a:tcPr marL="68575" marR="68575" marT="45725" marB="45725"/>
                </a:tc>
                <a:tc>
                  <a:txBody>
                    <a:bodyPr/>
                    <a:lstStyle/>
                    <a:p>
                      <a:pPr marL="0" marR="0" lvl="0" indent="0" algn="ctr" rtl="0">
                        <a:spcBef>
                          <a:spcPts val="0"/>
                        </a:spcBef>
                        <a:spcAft>
                          <a:spcPts val="0"/>
                        </a:spcAft>
                        <a:buNone/>
                      </a:pPr>
                      <a:r>
                        <a:rPr lang="en-US" sz="1800"/>
                        <a:t>0.08</a:t>
                      </a:r>
                      <a:endParaRPr/>
                    </a:p>
                  </a:txBody>
                  <a:tcPr marL="68575" marR="68575"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a:t>1</a:t>
                      </a:r>
                      <a:endParaRPr/>
                    </a:p>
                  </a:txBody>
                  <a:tcPr marL="68575" marR="68575" marT="45725" marB="45725"/>
                </a:tc>
                <a:tc>
                  <a:txBody>
                    <a:bodyPr/>
                    <a:lstStyle/>
                    <a:p>
                      <a:pPr marL="0" marR="0" lvl="0" indent="0" algn="ctr" rtl="0">
                        <a:spcBef>
                          <a:spcPts val="0"/>
                        </a:spcBef>
                        <a:spcAft>
                          <a:spcPts val="0"/>
                        </a:spcAft>
                        <a:buNone/>
                      </a:pPr>
                      <a:r>
                        <a:rPr lang="en-US" sz="1800"/>
                        <a:t>000</a:t>
                      </a:r>
                      <a:endParaRPr/>
                    </a:p>
                  </a:txBody>
                  <a:tcPr marL="68575" marR="68575" marT="45725" marB="45725"/>
                </a:tc>
                <a:tc>
                  <a:txBody>
                    <a:bodyPr/>
                    <a:lstStyle/>
                    <a:p>
                      <a:pPr marL="0" marR="0" lvl="0" indent="0" algn="ctr" rtl="0">
                        <a:spcBef>
                          <a:spcPts val="0"/>
                        </a:spcBef>
                        <a:spcAft>
                          <a:spcPts val="0"/>
                        </a:spcAft>
                        <a:buNone/>
                      </a:pPr>
                      <a:r>
                        <a:rPr lang="en-US" sz="1800"/>
                        <a:t>0.16</a:t>
                      </a:r>
                      <a:endParaRPr/>
                    </a:p>
                  </a:txBody>
                  <a:tcPr marL="68575" marR="68575"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a:t>2</a:t>
                      </a:r>
                      <a:endParaRPr/>
                    </a:p>
                  </a:txBody>
                  <a:tcPr marL="68575" marR="68575" marT="45725" marB="45725"/>
                </a:tc>
                <a:tc>
                  <a:txBody>
                    <a:bodyPr/>
                    <a:lstStyle/>
                    <a:p>
                      <a:pPr marL="0" marR="0" lvl="0" indent="0" algn="ctr" rtl="0">
                        <a:spcBef>
                          <a:spcPts val="0"/>
                        </a:spcBef>
                        <a:spcAft>
                          <a:spcPts val="0"/>
                        </a:spcAft>
                        <a:buNone/>
                      </a:pPr>
                      <a:r>
                        <a:rPr lang="en-US" sz="1800"/>
                        <a:t>100</a:t>
                      </a:r>
                      <a:endParaRPr/>
                    </a:p>
                  </a:txBody>
                  <a:tcPr marL="68575" marR="68575" marT="45725" marB="45725"/>
                </a:tc>
                <a:tc>
                  <a:txBody>
                    <a:bodyPr/>
                    <a:lstStyle/>
                    <a:p>
                      <a:pPr marL="0" marR="0" lvl="0" indent="0" algn="ctr" rtl="0">
                        <a:spcBef>
                          <a:spcPts val="0"/>
                        </a:spcBef>
                        <a:spcAft>
                          <a:spcPts val="0"/>
                        </a:spcAft>
                        <a:buNone/>
                      </a:pPr>
                      <a:r>
                        <a:rPr lang="en-US" sz="1800"/>
                        <a:t>0.12</a:t>
                      </a:r>
                      <a:endParaRPr/>
                    </a:p>
                  </a:txBody>
                  <a:tcPr marL="68575" marR="68575"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a:t>3</a:t>
                      </a:r>
                      <a:endParaRPr/>
                    </a:p>
                  </a:txBody>
                  <a:tcPr marL="68575" marR="68575" marT="45725" marB="45725"/>
                </a:tc>
                <a:tc>
                  <a:txBody>
                    <a:bodyPr/>
                    <a:lstStyle/>
                    <a:p>
                      <a:pPr marL="0" marR="0" lvl="0" indent="0" algn="ctr" rtl="0">
                        <a:spcBef>
                          <a:spcPts val="0"/>
                        </a:spcBef>
                        <a:spcAft>
                          <a:spcPts val="0"/>
                        </a:spcAft>
                        <a:buNone/>
                      </a:pPr>
                      <a:r>
                        <a:rPr lang="en-US" sz="1800"/>
                        <a:t>01</a:t>
                      </a:r>
                      <a:endParaRPr/>
                    </a:p>
                  </a:txBody>
                  <a:tcPr marL="68575" marR="68575" marT="45725" marB="45725"/>
                </a:tc>
                <a:tc>
                  <a:txBody>
                    <a:bodyPr/>
                    <a:lstStyle/>
                    <a:p>
                      <a:pPr marL="0" marR="0" lvl="0" indent="0" algn="ctr" rtl="0">
                        <a:spcBef>
                          <a:spcPts val="0"/>
                        </a:spcBef>
                        <a:spcAft>
                          <a:spcPts val="0"/>
                        </a:spcAft>
                        <a:buNone/>
                      </a:pPr>
                      <a:r>
                        <a:rPr lang="en-US" sz="1800"/>
                        <a:t>0.24</a:t>
                      </a:r>
                      <a:endParaRPr/>
                    </a:p>
                  </a:txBody>
                  <a:tcPr marL="68575" marR="68575"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a:t>4</a:t>
                      </a:r>
                      <a:endParaRPr/>
                    </a:p>
                  </a:txBody>
                  <a:tcPr marL="68575" marR="68575" marT="45725" marB="45725"/>
                </a:tc>
                <a:tc>
                  <a:txBody>
                    <a:bodyPr/>
                    <a:lstStyle/>
                    <a:p>
                      <a:pPr marL="0" marR="0" lvl="0" indent="0" algn="ctr" rtl="0">
                        <a:spcBef>
                          <a:spcPts val="0"/>
                        </a:spcBef>
                        <a:spcAft>
                          <a:spcPts val="0"/>
                        </a:spcAft>
                        <a:buNone/>
                      </a:pPr>
                      <a:r>
                        <a:rPr lang="en-US" sz="1800"/>
                        <a:t>101</a:t>
                      </a:r>
                      <a:endParaRPr/>
                    </a:p>
                  </a:txBody>
                  <a:tcPr marL="68575" marR="68575" marT="45725" marB="45725"/>
                </a:tc>
                <a:tc>
                  <a:txBody>
                    <a:bodyPr/>
                    <a:lstStyle/>
                    <a:p>
                      <a:pPr marL="0" marR="0" lvl="0" indent="0" algn="ctr" rtl="0">
                        <a:spcBef>
                          <a:spcPts val="0"/>
                        </a:spcBef>
                        <a:spcAft>
                          <a:spcPts val="0"/>
                        </a:spcAft>
                        <a:buNone/>
                      </a:pPr>
                      <a:r>
                        <a:rPr lang="en-US" sz="1800"/>
                        <a:t>0.12</a:t>
                      </a:r>
                      <a:endParaRPr/>
                    </a:p>
                  </a:txBody>
                  <a:tcPr marL="68575" marR="68575"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a:t>5</a:t>
                      </a:r>
                      <a:endParaRPr/>
                    </a:p>
                  </a:txBody>
                  <a:tcPr marL="68575" marR="68575" marT="45725" marB="45725"/>
                </a:tc>
                <a:tc>
                  <a:txBody>
                    <a:bodyPr/>
                    <a:lstStyle/>
                    <a:p>
                      <a:pPr marL="0" marR="0" lvl="0" indent="0" algn="ctr" rtl="0">
                        <a:spcBef>
                          <a:spcPts val="0"/>
                        </a:spcBef>
                        <a:spcAft>
                          <a:spcPts val="0"/>
                        </a:spcAft>
                        <a:buNone/>
                      </a:pPr>
                      <a:r>
                        <a:rPr lang="en-US" sz="1800"/>
                        <a:t>0010</a:t>
                      </a:r>
                      <a:endParaRPr/>
                    </a:p>
                  </a:txBody>
                  <a:tcPr marL="68575" marR="68575" marT="45725" marB="45725"/>
                </a:tc>
                <a:tc>
                  <a:txBody>
                    <a:bodyPr/>
                    <a:lstStyle/>
                    <a:p>
                      <a:pPr marL="0" marR="0" lvl="0" indent="0" algn="ctr" rtl="0">
                        <a:spcBef>
                          <a:spcPts val="0"/>
                        </a:spcBef>
                        <a:spcAft>
                          <a:spcPts val="0"/>
                        </a:spcAft>
                        <a:buNone/>
                      </a:pPr>
                      <a:r>
                        <a:rPr lang="en-US" sz="1800"/>
                        <a:t>0.08</a:t>
                      </a:r>
                      <a:endParaRPr/>
                    </a:p>
                  </a:txBody>
                  <a:tcPr marL="68575" marR="68575"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a:t>6</a:t>
                      </a:r>
                      <a:endParaRPr/>
                    </a:p>
                  </a:txBody>
                  <a:tcPr marL="68575" marR="68575" marT="45725" marB="45725"/>
                </a:tc>
                <a:tc>
                  <a:txBody>
                    <a:bodyPr/>
                    <a:lstStyle/>
                    <a:p>
                      <a:pPr marL="0" marR="0" lvl="0" indent="0" algn="ctr" rtl="0">
                        <a:spcBef>
                          <a:spcPts val="0"/>
                        </a:spcBef>
                        <a:spcAft>
                          <a:spcPts val="0"/>
                        </a:spcAft>
                        <a:buNone/>
                      </a:pPr>
                      <a:r>
                        <a:rPr lang="en-US" sz="1800"/>
                        <a:t>0011</a:t>
                      </a:r>
                      <a:endParaRPr/>
                    </a:p>
                  </a:txBody>
                  <a:tcPr marL="68575" marR="68575" marT="45725" marB="45725"/>
                </a:tc>
                <a:tc>
                  <a:txBody>
                    <a:bodyPr/>
                    <a:lstStyle/>
                    <a:p>
                      <a:pPr marL="0" marR="0" lvl="0" indent="0" algn="ctr" rtl="0">
                        <a:spcBef>
                          <a:spcPts val="0"/>
                        </a:spcBef>
                        <a:spcAft>
                          <a:spcPts val="0"/>
                        </a:spcAft>
                        <a:buNone/>
                      </a:pPr>
                      <a:r>
                        <a:rPr lang="en-US" sz="1800"/>
                        <a:t>0.08</a:t>
                      </a:r>
                      <a:endParaRPr/>
                    </a:p>
                  </a:txBody>
                  <a:tcPr marL="68575" marR="68575"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a:t>7</a:t>
                      </a:r>
                      <a:endParaRPr/>
                    </a:p>
                  </a:txBody>
                  <a:tcPr marL="68575" marR="68575" marT="45725" marB="45725"/>
                </a:tc>
                <a:tc>
                  <a:txBody>
                    <a:bodyPr/>
                    <a:lstStyle/>
                    <a:p>
                      <a:pPr marL="0" marR="0" lvl="0" indent="0" algn="ctr" rtl="0">
                        <a:spcBef>
                          <a:spcPts val="0"/>
                        </a:spcBef>
                        <a:spcAft>
                          <a:spcPts val="0"/>
                        </a:spcAft>
                        <a:buNone/>
                      </a:pPr>
                      <a:r>
                        <a:rPr lang="en-US" sz="1800"/>
                        <a:t>110</a:t>
                      </a:r>
                      <a:endParaRPr/>
                    </a:p>
                  </a:txBody>
                  <a:tcPr marL="68575" marR="68575" marT="45725" marB="45725"/>
                </a:tc>
                <a:tc>
                  <a:txBody>
                    <a:bodyPr/>
                    <a:lstStyle/>
                    <a:p>
                      <a:pPr marL="0" marR="0" lvl="0" indent="0" algn="ctr" rtl="0">
                        <a:spcBef>
                          <a:spcPts val="0"/>
                        </a:spcBef>
                        <a:spcAft>
                          <a:spcPts val="0"/>
                        </a:spcAft>
                        <a:buNone/>
                      </a:pPr>
                      <a:r>
                        <a:rPr lang="en-US" sz="1800" dirty="0"/>
                        <a:t>0.12</a:t>
                      </a:r>
                      <a:endParaRPr dirty="0"/>
                    </a:p>
                  </a:txBody>
                  <a:tcPr marL="68575" marR="68575" marT="45725" marB="45725"/>
                </a:tc>
                <a:extLst>
                  <a:ext uri="{0D108BD9-81ED-4DB2-BD59-A6C34878D82A}">
                    <a16:rowId xmlns:a16="http://schemas.microsoft.com/office/drawing/2014/main" val="10008"/>
                  </a:ext>
                </a:extLst>
              </a:tr>
            </a:tbl>
          </a:graphicData>
        </a:graphic>
      </p:graphicFrame>
      <p:sp>
        <p:nvSpPr>
          <p:cNvPr id="1001" name="Google Shape;1001;p122"/>
          <p:cNvSpPr txBox="1"/>
          <p:nvPr/>
        </p:nvSpPr>
        <p:spPr>
          <a:xfrm>
            <a:off x="4622164" y="2938510"/>
            <a:ext cx="408150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Lavg = 2.92 bits/symbol</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Entropy (H) = 2.892878689 bits/symbol  </a:t>
            </a:r>
            <a:endParaRPr/>
          </a:p>
        </p:txBody>
      </p:sp>
    </p:spTree>
    <p:extLst>
      <p:ext uri="{BB962C8B-B14F-4D97-AF65-F5344CB8AC3E}">
        <p14:creationId xmlns:p14="http://schemas.microsoft.com/office/powerpoint/2010/main" val="34471439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pic>
        <p:nvPicPr>
          <p:cNvPr id="716" name="Google Shape;716;p79"/>
          <p:cNvPicPr preferRelativeResize="0"/>
          <p:nvPr/>
        </p:nvPicPr>
        <p:blipFill rotWithShape="1">
          <a:blip r:embed="rId3">
            <a:alphaModFix/>
          </a:blip>
          <a:srcRect/>
          <a:stretch/>
        </p:blipFill>
        <p:spPr>
          <a:xfrm>
            <a:off x="228600" y="609600"/>
            <a:ext cx="8686799" cy="5791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pic>
        <p:nvPicPr>
          <p:cNvPr id="721" name="Google Shape;721;p80"/>
          <p:cNvPicPr preferRelativeResize="0"/>
          <p:nvPr/>
        </p:nvPicPr>
        <p:blipFill rotWithShape="1">
          <a:blip r:embed="rId3">
            <a:alphaModFix/>
          </a:blip>
          <a:srcRect/>
          <a:stretch/>
        </p:blipFill>
        <p:spPr>
          <a:xfrm>
            <a:off x="381000" y="609600"/>
            <a:ext cx="8544003" cy="5791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pic>
        <p:nvPicPr>
          <p:cNvPr id="726" name="Google Shape;726;p81"/>
          <p:cNvPicPr preferRelativeResize="0"/>
          <p:nvPr/>
        </p:nvPicPr>
        <p:blipFill rotWithShape="1">
          <a:blip r:embed="rId3">
            <a:alphaModFix/>
          </a:blip>
          <a:srcRect/>
          <a:stretch/>
        </p:blipFill>
        <p:spPr>
          <a:xfrm>
            <a:off x="457200" y="762000"/>
            <a:ext cx="8229600" cy="5562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pic>
        <p:nvPicPr>
          <p:cNvPr id="731" name="Google Shape;731;p82"/>
          <p:cNvPicPr preferRelativeResize="0"/>
          <p:nvPr/>
        </p:nvPicPr>
        <p:blipFill rotWithShape="1">
          <a:blip r:embed="rId3">
            <a:alphaModFix/>
          </a:blip>
          <a:srcRect/>
          <a:stretch/>
        </p:blipFill>
        <p:spPr>
          <a:xfrm>
            <a:off x="609600" y="838200"/>
            <a:ext cx="7924799" cy="53340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pic>
        <p:nvPicPr>
          <p:cNvPr id="736" name="Google Shape;736;p83"/>
          <p:cNvPicPr preferRelativeResize="0"/>
          <p:nvPr/>
        </p:nvPicPr>
        <p:blipFill rotWithShape="1">
          <a:blip r:embed="rId3">
            <a:alphaModFix/>
          </a:blip>
          <a:srcRect/>
          <a:stretch/>
        </p:blipFill>
        <p:spPr>
          <a:xfrm>
            <a:off x="304800" y="762000"/>
            <a:ext cx="8381999" cy="54102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pic>
        <p:nvPicPr>
          <p:cNvPr id="741" name="Google Shape;741;p84"/>
          <p:cNvPicPr preferRelativeResize="0"/>
          <p:nvPr/>
        </p:nvPicPr>
        <p:blipFill rotWithShape="1">
          <a:blip r:embed="rId3">
            <a:alphaModFix/>
          </a:blip>
          <a:srcRect/>
          <a:stretch/>
        </p:blipFill>
        <p:spPr>
          <a:xfrm>
            <a:off x="398786" y="838200"/>
            <a:ext cx="8364213" cy="533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9750" y="1052513"/>
            <a:ext cx="7772400" cy="857250"/>
          </a:xfrm>
        </p:spPr>
        <p:txBody>
          <a:bodyPr/>
          <a:lstStyle/>
          <a:p>
            <a:r>
              <a:rPr lang="en-US"/>
              <a:t>Example</a:t>
            </a:r>
          </a:p>
        </p:txBody>
      </p:sp>
      <p:pic>
        <p:nvPicPr>
          <p:cNvPr id="18435" name="Picture 4"/>
          <p:cNvPicPr>
            <a:picLocks noChangeAspect="1" noChangeArrowheads="1"/>
          </p:cNvPicPr>
          <p:nvPr/>
        </p:nvPicPr>
        <p:blipFill>
          <a:blip r:embed="rId3"/>
          <a:srcRect/>
          <a:stretch>
            <a:fillRect/>
          </a:stretch>
        </p:blipFill>
        <p:spPr bwMode="auto">
          <a:xfrm>
            <a:off x="228599" y="1624012"/>
            <a:ext cx="8856661" cy="4395788"/>
          </a:xfrm>
          <a:prstGeom prst="rect">
            <a:avLst/>
          </a:prstGeom>
          <a:noFill/>
          <a:ln w="9525">
            <a:noFill/>
            <a:miter lim="800000"/>
            <a:headEnd/>
            <a:tailEnd/>
          </a:ln>
        </p:spPr>
      </p:pic>
    </p:spTree>
    <p:extLst>
      <p:ext uri="{BB962C8B-B14F-4D97-AF65-F5344CB8AC3E}">
        <p14:creationId xmlns:p14="http://schemas.microsoft.com/office/powerpoint/2010/main" val="923395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746" name="Google Shape;746;p85"/>
          <p:cNvPicPr preferRelativeResize="0"/>
          <p:nvPr/>
        </p:nvPicPr>
        <p:blipFill rotWithShape="1">
          <a:blip r:embed="rId3">
            <a:alphaModFix/>
          </a:blip>
          <a:srcRect/>
          <a:stretch/>
        </p:blipFill>
        <p:spPr>
          <a:xfrm>
            <a:off x="333768" y="762000"/>
            <a:ext cx="8476466" cy="53340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pic>
        <p:nvPicPr>
          <p:cNvPr id="751" name="Google Shape;751;p86"/>
          <p:cNvPicPr preferRelativeResize="0"/>
          <p:nvPr/>
        </p:nvPicPr>
        <p:blipFill rotWithShape="1">
          <a:blip r:embed="rId3">
            <a:alphaModFix/>
          </a:blip>
          <a:srcRect/>
          <a:stretch/>
        </p:blipFill>
        <p:spPr>
          <a:xfrm>
            <a:off x="533400" y="1371600"/>
            <a:ext cx="8077199" cy="48006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pic>
        <p:nvPicPr>
          <p:cNvPr id="756" name="Google Shape;756;p87"/>
          <p:cNvPicPr preferRelativeResize="0"/>
          <p:nvPr/>
        </p:nvPicPr>
        <p:blipFill rotWithShape="1">
          <a:blip r:embed="rId3">
            <a:alphaModFix/>
          </a:blip>
          <a:srcRect/>
          <a:stretch/>
        </p:blipFill>
        <p:spPr>
          <a:xfrm>
            <a:off x="609600" y="665440"/>
            <a:ext cx="8004862" cy="558296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pic>
        <p:nvPicPr>
          <p:cNvPr id="761" name="Google Shape;761;p88"/>
          <p:cNvPicPr preferRelativeResize="0"/>
          <p:nvPr/>
        </p:nvPicPr>
        <p:blipFill rotWithShape="1">
          <a:blip r:embed="rId3">
            <a:alphaModFix/>
          </a:blip>
          <a:srcRect/>
          <a:stretch/>
        </p:blipFill>
        <p:spPr>
          <a:xfrm>
            <a:off x="280207" y="838200"/>
            <a:ext cx="8330393" cy="51054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pic>
        <p:nvPicPr>
          <p:cNvPr id="766" name="Google Shape;766;p89"/>
          <p:cNvPicPr preferRelativeResize="0"/>
          <p:nvPr/>
        </p:nvPicPr>
        <p:blipFill rotWithShape="1">
          <a:blip r:embed="rId3">
            <a:alphaModFix/>
          </a:blip>
          <a:srcRect/>
          <a:stretch/>
        </p:blipFill>
        <p:spPr>
          <a:xfrm>
            <a:off x="364149" y="1066800"/>
            <a:ext cx="8687173" cy="487679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EF6C60-9C74-4417-8C25-645F80A4978C}"/>
              </a:ext>
            </a:extLst>
          </p:cNvPr>
          <p:cNvSpPr txBox="1"/>
          <p:nvPr/>
        </p:nvSpPr>
        <p:spPr>
          <a:xfrm>
            <a:off x="1219200" y="685800"/>
            <a:ext cx="4595566" cy="369332"/>
          </a:xfrm>
          <a:prstGeom prst="rect">
            <a:avLst/>
          </a:prstGeom>
          <a:noFill/>
        </p:spPr>
        <p:txBody>
          <a:bodyPr wrap="square">
            <a:spAutoFit/>
          </a:bodyPr>
          <a:lstStyle/>
          <a:p>
            <a:pPr algn="l" fontAlgn="base"/>
            <a:r>
              <a:rPr lang="en-IN" sz="1800" b="1" i="0" dirty="0">
                <a:solidFill>
                  <a:srgbClr val="273239"/>
                </a:solidFill>
                <a:effectLst/>
                <a:latin typeface="Source Sans 3"/>
              </a:rPr>
              <a:t>Burrows – Wheeler Data Transform Algorithm</a:t>
            </a:r>
          </a:p>
        </p:txBody>
      </p:sp>
      <p:sp>
        <p:nvSpPr>
          <p:cNvPr id="5" name="TextBox 4">
            <a:extLst>
              <a:ext uri="{FF2B5EF4-FFF2-40B4-BE49-F238E27FC236}">
                <a16:creationId xmlns:a16="http://schemas.microsoft.com/office/drawing/2014/main" id="{12B79BF4-9F0A-4B90-BDF7-339AEF086125}"/>
              </a:ext>
            </a:extLst>
          </p:cNvPr>
          <p:cNvSpPr txBox="1"/>
          <p:nvPr/>
        </p:nvSpPr>
        <p:spPr>
          <a:xfrm>
            <a:off x="304800" y="1447800"/>
            <a:ext cx="7848600" cy="3372077"/>
          </a:xfrm>
          <a:prstGeom prst="rect">
            <a:avLst/>
          </a:prstGeom>
          <a:noFill/>
        </p:spPr>
        <p:txBody>
          <a:bodyPr wrap="square">
            <a:spAutoFit/>
          </a:bodyPr>
          <a:lstStyle/>
          <a:p>
            <a:pPr>
              <a:lnSpc>
                <a:spcPct val="150000"/>
              </a:lnSpc>
            </a:pPr>
            <a:r>
              <a:rPr lang="en-US" sz="1600" b="0" i="0" dirty="0">
                <a:solidFill>
                  <a:srgbClr val="273239"/>
                </a:solidFill>
                <a:effectLst/>
                <a:latin typeface="Times" panose="02020603050405020304" pitchFamily="18" charset="0"/>
                <a:cs typeface="Times" panose="02020603050405020304" pitchFamily="18" charset="0"/>
              </a:rPr>
              <a:t>The BWT is a data transformation algorithm that restructures data in such a way that the transformed message is more compressible. </a:t>
            </a:r>
          </a:p>
          <a:p>
            <a:pPr>
              <a:lnSpc>
                <a:spcPct val="150000"/>
              </a:lnSpc>
            </a:pPr>
            <a:endParaRPr lang="en-US" sz="1600" dirty="0">
              <a:solidFill>
                <a:srgbClr val="273239"/>
              </a:solidFill>
              <a:latin typeface="Times" panose="02020603050405020304" pitchFamily="18" charset="0"/>
              <a:cs typeface="Times" panose="02020603050405020304" pitchFamily="18" charset="0"/>
            </a:endParaRPr>
          </a:p>
          <a:p>
            <a:pPr>
              <a:lnSpc>
                <a:spcPct val="150000"/>
              </a:lnSpc>
            </a:pPr>
            <a:r>
              <a:rPr lang="en-US" sz="1600" b="0" i="0" dirty="0">
                <a:solidFill>
                  <a:srgbClr val="273239"/>
                </a:solidFill>
                <a:effectLst/>
                <a:latin typeface="Times" panose="02020603050405020304" pitchFamily="18" charset="0"/>
                <a:cs typeface="Times" panose="02020603050405020304" pitchFamily="18" charset="0"/>
              </a:rPr>
              <a:t>Technically, it is a lexicographical reversible permutation of the characters of a string. </a:t>
            </a:r>
          </a:p>
          <a:p>
            <a:pPr>
              <a:lnSpc>
                <a:spcPct val="150000"/>
              </a:lnSpc>
            </a:pPr>
            <a:endParaRPr lang="en-US" sz="1600" dirty="0">
              <a:solidFill>
                <a:srgbClr val="273239"/>
              </a:solidFill>
              <a:latin typeface="Times" panose="02020603050405020304" pitchFamily="18" charset="0"/>
              <a:cs typeface="Times" panose="02020603050405020304" pitchFamily="18" charset="0"/>
            </a:endParaRPr>
          </a:p>
          <a:p>
            <a:pPr>
              <a:lnSpc>
                <a:spcPct val="150000"/>
              </a:lnSpc>
            </a:pPr>
            <a:endParaRPr lang="en-US" sz="1600" b="0" i="0" dirty="0">
              <a:solidFill>
                <a:srgbClr val="273239"/>
              </a:solidFill>
              <a:effectLst/>
              <a:latin typeface="Times" panose="02020603050405020304" pitchFamily="18" charset="0"/>
              <a:cs typeface="Times" panose="02020603050405020304" pitchFamily="18" charset="0"/>
            </a:endParaRPr>
          </a:p>
          <a:p>
            <a:pPr>
              <a:lnSpc>
                <a:spcPct val="150000"/>
              </a:lnSpc>
            </a:pPr>
            <a:r>
              <a:rPr lang="en-US" sz="1600" b="0" i="0" dirty="0">
                <a:solidFill>
                  <a:srgbClr val="273239"/>
                </a:solidFill>
                <a:effectLst/>
                <a:latin typeface="Times" panose="02020603050405020304" pitchFamily="18" charset="0"/>
                <a:cs typeface="Times" panose="02020603050405020304" pitchFamily="18" charset="0"/>
              </a:rPr>
              <a:t>It is first of the three steps to be performed in succession while implementing the Burrows-Wheeler Data Compression algorithm that forms the basis of the Unix compression utility bzip2.</a:t>
            </a:r>
            <a:endParaRPr lang="en-IN"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0036400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018D71-C952-45F8-BB65-0BB7DEF2AEE9}"/>
              </a:ext>
            </a:extLst>
          </p:cNvPr>
          <p:cNvSpPr txBox="1"/>
          <p:nvPr/>
        </p:nvSpPr>
        <p:spPr>
          <a:xfrm>
            <a:off x="1066800" y="762000"/>
            <a:ext cx="4595566" cy="369332"/>
          </a:xfrm>
          <a:prstGeom prst="rect">
            <a:avLst/>
          </a:prstGeom>
          <a:noFill/>
        </p:spPr>
        <p:txBody>
          <a:bodyPr wrap="square">
            <a:spAutoFit/>
          </a:bodyPr>
          <a:lstStyle/>
          <a:p>
            <a:r>
              <a:rPr lang="en-US" sz="1800" b="1" i="0" dirty="0">
                <a:solidFill>
                  <a:srgbClr val="273239"/>
                </a:solidFill>
                <a:effectLst/>
                <a:latin typeface="Nunito" pitchFamily="2" charset="0"/>
              </a:rPr>
              <a:t>Why BWT? The main idea behind it.</a:t>
            </a:r>
            <a:r>
              <a:rPr lang="en-US" sz="1800" b="0" i="0" dirty="0">
                <a:solidFill>
                  <a:srgbClr val="273239"/>
                </a:solidFill>
                <a:effectLst/>
                <a:latin typeface="Nunito" pitchFamily="2" charset="0"/>
              </a:rPr>
              <a:t> </a:t>
            </a:r>
            <a:endParaRPr lang="en-IN" sz="1800" dirty="0"/>
          </a:p>
        </p:txBody>
      </p:sp>
      <p:sp>
        <p:nvSpPr>
          <p:cNvPr id="5" name="TextBox 4">
            <a:extLst>
              <a:ext uri="{FF2B5EF4-FFF2-40B4-BE49-F238E27FC236}">
                <a16:creationId xmlns:a16="http://schemas.microsoft.com/office/drawing/2014/main" id="{FF0EA107-5EAF-42E4-BE41-03CFD99280D6}"/>
              </a:ext>
            </a:extLst>
          </p:cNvPr>
          <p:cNvSpPr txBox="1"/>
          <p:nvPr/>
        </p:nvSpPr>
        <p:spPr>
          <a:xfrm>
            <a:off x="381000" y="1447801"/>
            <a:ext cx="8305800" cy="484940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0" i="0" dirty="0">
                <a:solidFill>
                  <a:srgbClr val="273239"/>
                </a:solidFill>
                <a:effectLst/>
                <a:latin typeface="Times" panose="02020603050405020304" pitchFamily="18" charset="0"/>
                <a:cs typeface="Times" panose="02020603050405020304" pitchFamily="18" charset="0"/>
              </a:rPr>
              <a:t>The most important application of BWT is found in biological sciences where genomes(long strings written in A, C, T, G alphabets) don’t have many runs but they do have many repeats. </a:t>
            </a:r>
            <a:endParaRPr lang="en-US" sz="1600" dirty="0">
              <a:solidFill>
                <a:srgbClr val="273239"/>
              </a:solidFill>
              <a:latin typeface="Times" panose="02020603050405020304" pitchFamily="18" charset="0"/>
              <a:cs typeface="Times" panose="02020603050405020304" pitchFamily="18" charset="0"/>
            </a:endParaRPr>
          </a:p>
          <a:p>
            <a:pPr marL="285750" indent="-285750">
              <a:lnSpc>
                <a:spcPct val="150000"/>
              </a:lnSpc>
              <a:buFont typeface="Arial" panose="020B0604020202020204" pitchFamily="34" charset="0"/>
              <a:buChar char="•"/>
            </a:pPr>
            <a:endParaRPr lang="en-US" sz="1600" b="0" i="0" dirty="0">
              <a:solidFill>
                <a:srgbClr val="273239"/>
              </a:solidFill>
              <a:effectLst/>
              <a:latin typeface="Times" panose="02020603050405020304" pitchFamily="18" charset="0"/>
              <a:cs typeface="Times" panose="02020603050405020304" pitchFamily="18" charset="0"/>
            </a:endParaRPr>
          </a:p>
          <a:p>
            <a:pPr marL="285750" indent="-285750">
              <a:lnSpc>
                <a:spcPct val="150000"/>
              </a:lnSpc>
              <a:buFont typeface="Arial" panose="020B0604020202020204" pitchFamily="34" charset="0"/>
              <a:buChar char="•"/>
            </a:pPr>
            <a:r>
              <a:rPr lang="en-US" sz="1600" b="0" i="0" dirty="0">
                <a:solidFill>
                  <a:srgbClr val="273239"/>
                </a:solidFill>
                <a:effectLst/>
                <a:latin typeface="Times" panose="02020603050405020304" pitchFamily="18" charset="0"/>
                <a:cs typeface="Times" panose="02020603050405020304" pitchFamily="18" charset="0"/>
              </a:rPr>
              <a:t>The idea of the BWT is to build an array whose rows are all cyclic shifts of the input string in dictionary order and return the last column of the array that tends to have long runs of identical characters. </a:t>
            </a:r>
            <a:endParaRPr lang="en-US" sz="1600" dirty="0">
              <a:solidFill>
                <a:srgbClr val="273239"/>
              </a:solidFill>
              <a:latin typeface="Times" panose="02020603050405020304" pitchFamily="18" charset="0"/>
              <a:cs typeface="Times" panose="02020603050405020304" pitchFamily="18" charset="0"/>
            </a:endParaRPr>
          </a:p>
          <a:p>
            <a:pPr marL="285750" indent="-285750">
              <a:lnSpc>
                <a:spcPct val="150000"/>
              </a:lnSpc>
              <a:buFont typeface="Arial" panose="020B0604020202020204" pitchFamily="34" charset="0"/>
              <a:buChar char="•"/>
            </a:pPr>
            <a:endParaRPr lang="en-US" sz="1600" b="0" i="0" dirty="0">
              <a:solidFill>
                <a:srgbClr val="273239"/>
              </a:solidFill>
              <a:effectLst/>
              <a:latin typeface="Times" panose="02020603050405020304" pitchFamily="18" charset="0"/>
              <a:cs typeface="Times" panose="02020603050405020304" pitchFamily="18" charset="0"/>
            </a:endParaRPr>
          </a:p>
          <a:p>
            <a:pPr marL="285750" indent="-285750">
              <a:lnSpc>
                <a:spcPct val="150000"/>
              </a:lnSpc>
              <a:buFont typeface="Arial" panose="020B0604020202020204" pitchFamily="34" charset="0"/>
              <a:buChar char="•"/>
            </a:pPr>
            <a:r>
              <a:rPr lang="en-US" sz="1600" b="0" i="0" dirty="0">
                <a:solidFill>
                  <a:srgbClr val="273239"/>
                </a:solidFill>
                <a:effectLst/>
                <a:latin typeface="Times" panose="02020603050405020304" pitchFamily="18" charset="0"/>
                <a:cs typeface="Times" panose="02020603050405020304" pitchFamily="18" charset="0"/>
              </a:rPr>
              <a:t>The benefit of this is that once the characters have been clustered together, they effectively have an ordering, which can make our string more compressible for other algorithms like run-length encoding and Huffman Coding. </a:t>
            </a:r>
            <a:endParaRPr lang="en-US" sz="1600" dirty="0">
              <a:solidFill>
                <a:srgbClr val="273239"/>
              </a:solidFill>
              <a:latin typeface="Times" panose="02020603050405020304" pitchFamily="18" charset="0"/>
              <a:cs typeface="Times" panose="02020603050405020304" pitchFamily="18" charset="0"/>
            </a:endParaRPr>
          </a:p>
          <a:p>
            <a:pPr marL="285750" indent="-285750">
              <a:lnSpc>
                <a:spcPct val="150000"/>
              </a:lnSpc>
              <a:buFont typeface="Arial" panose="020B0604020202020204" pitchFamily="34" charset="0"/>
              <a:buChar char="•"/>
            </a:pPr>
            <a:endParaRPr lang="en-US" sz="1600" b="0" i="0" dirty="0">
              <a:solidFill>
                <a:srgbClr val="273239"/>
              </a:solidFill>
              <a:effectLst/>
              <a:latin typeface="Times" panose="02020603050405020304" pitchFamily="18" charset="0"/>
              <a:cs typeface="Times" panose="02020603050405020304" pitchFamily="18" charset="0"/>
            </a:endParaRPr>
          </a:p>
          <a:p>
            <a:pPr marL="285750" indent="-285750">
              <a:lnSpc>
                <a:spcPct val="150000"/>
              </a:lnSpc>
              <a:buFont typeface="Arial" panose="020B0604020202020204" pitchFamily="34" charset="0"/>
              <a:buChar char="•"/>
            </a:pPr>
            <a:r>
              <a:rPr lang="en-US" sz="1600" b="0" i="0" dirty="0">
                <a:solidFill>
                  <a:srgbClr val="273239"/>
                </a:solidFill>
                <a:effectLst/>
                <a:latin typeface="Times" panose="02020603050405020304" pitchFamily="18" charset="0"/>
                <a:cs typeface="Times" panose="02020603050405020304" pitchFamily="18" charset="0"/>
              </a:rPr>
              <a:t>The remarkable thing about BWT is that this particular transform is reversible with minimal data overhead. </a:t>
            </a:r>
            <a:endParaRPr lang="en-IN"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3099948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0F81A0-0EA7-478E-BB75-A657C52C1581}"/>
              </a:ext>
            </a:extLst>
          </p:cNvPr>
          <p:cNvPicPr>
            <a:picLocks noChangeAspect="1"/>
          </p:cNvPicPr>
          <p:nvPr/>
        </p:nvPicPr>
        <p:blipFill>
          <a:blip r:embed="rId2"/>
          <a:stretch>
            <a:fillRect/>
          </a:stretch>
        </p:blipFill>
        <p:spPr>
          <a:xfrm>
            <a:off x="228600" y="1447800"/>
            <a:ext cx="8686800" cy="3751958"/>
          </a:xfrm>
          <a:prstGeom prst="rect">
            <a:avLst/>
          </a:prstGeom>
        </p:spPr>
      </p:pic>
    </p:spTree>
    <p:extLst>
      <p:ext uri="{BB962C8B-B14F-4D97-AF65-F5344CB8AC3E}">
        <p14:creationId xmlns:p14="http://schemas.microsoft.com/office/powerpoint/2010/main" val="41330040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F9B130-D5C5-4BBA-9433-A380C8CF9182}"/>
              </a:ext>
            </a:extLst>
          </p:cNvPr>
          <p:cNvPicPr>
            <a:picLocks noChangeAspect="1"/>
          </p:cNvPicPr>
          <p:nvPr/>
        </p:nvPicPr>
        <p:blipFill>
          <a:blip r:embed="rId2"/>
          <a:stretch>
            <a:fillRect/>
          </a:stretch>
        </p:blipFill>
        <p:spPr>
          <a:xfrm>
            <a:off x="228600" y="1447800"/>
            <a:ext cx="8686800" cy="3437080"/>
          </a:xfrm>
          <a:prstGeom prst="rect">
            <a:avLst/>
          </a:prstGeom>
        </p:spPr>
      </p:pic>
    </p:spTree>
    <p:extLst>
      <p:ext uri="{BB962C8B-B14F-4D97-AF65-F5344CB8AC3E}">
        <p14:creationId xmlns:p14="http://schemas.microsoft.com/office/powerpoint/2010/main" val="20406358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9E3389-6BE7-42C4-9BF7-77B4CD9BB5D6}"/>
              </a:ext>
            </a:extLst>
          </p:cNvPr>
          <p:cNvSpPr txBox="1"/>
          <p:nvPr/>
        </p:nvSpPr>
        <p:spPr>
          <a:xfrm>
            <a:off x="456525" y="4191000"/>
            <a:ext cx="7086600" cy="1477328"/>
          </a:xfrm>
          <a:prstGeom prst="rect">
            <a:avLst/>
          </a:prstGeom>
          <a:noFill/>
        </p:spPr>
        <p:txBody>
          <a:bodyPr wrap="square">
            <a:spAutoFit/>
          </a:bodyPr>
          <a:lstStyle/>
          <a:p>
            <a:r>
              <a:rPr lang="en-IN" sz="1800" b="1" i="1" dirty="0">
                <a:solidFill>
                  <a:srgbClr val="273239"/>
                </a:solidFill>
                <a:effectLst/>
                <a:latin typeface="Nunito" pitchFamily="2" charset="0"/>
              </a:rPr>
              <a:t>Another Example:</a:t>
            </a:r>
          </a:p>
          <a:p>
            <a:endParaRPr lang="en-IN" sz="1800" b="1" i="1" dirty="0">
              <a:solidFill>
                <a:srgbClr val="273239"/>
              </a:solidFill>
              <a:effectLst/>
              <a:latin typeface="Nunito" pitchFamily="2" charset="0"/>
            </a:endParaRPr>
          </a:p>
          <a:p>
            <a:r>
              <a:rPr lang="en-IN" sz="1800" b="1" i="1" dirty="0">
                <a:solidFill>
                  <a:srgbClr val="273239"/>
                </a:solidFill>
                <a:effectLst/>
                <a:latin typeface="Nunito" pitchFamily="2" charset="0"/>
              </a:rPr>
              <a:t>Input:</a:t>
            </a:r>
            <a:r>
              <a:rPr lang="en-IN" sz="1800" b="0" i="1" dirty="0">
                <a:solidFill>
                  <a:srgbClr val="273239"/>
                </a:solidFill>
                <a:effectLst/>
                <a:latin typeface="Nunito" pitchFamily="2" charset="0"/>
              </a:rPr>
              <a:t> text = “abracadabra$” </a:t>
            </a:r>
          </a:p>
          <a:p>
            <a:endParaRPr lang="en-IN" sz="1800" i="1" dirty="0">
              <a:solidFill>
                <a:srgbClr val="273239"/>
              </a:solidFill>
              <a:latin typeface="Nunito" pitchFamily="2" charset="0"/>
            </a:endParaRPr>
          </a:p>
          <a:p>
            <a:r>
              <a:rPr lang="en-IN" sz="1800" b="1" i="1" dirty="0">
                <a:solidFill>
                  <a:srgbClr val="273239"/>
                </a:solidFill>
                <a:effectLst/>
                <a:latin typeface="Nunito" pitchFamily="2" charset="0"/>
              </a:rPr>
              <a:t>Output:</a:t>
            </a:r>
            <a:r>
              <a:rPr lang="en-IN" sz="1800" b="0" i="1" dirty="0">
                <a:solidFill>
                  <a:srgbClr val="273239"/>
                </a:solidFill>
                <a:effectLst/>
                <a:latin typeface="Nunito" pitchFamily="2" charset="0"/>
              </a:rPr>
              <a:t> Burrows-Wheeler Transform = ?</a:t>
            </a:r>
            <a:endParaRPr lang="en-IN" sz="1800" dirty="0"/>
          </a:p>
        </p:txBody>
      </p:sp>
      <p:pic>
        <p:nvPicPr>
          <p:cNvPr id="8" name="Picture 7">
            <a:extLst>
              <a:ext uri="{FF2B5EF4-FFF2-40B4-BE49-F238E27FC236}">
                <a16:creationId xmlns:a16="http://schemas.microsoft.com/office/drawing/2014/main" id="{3FF8D140-13B6-4F12-AF78-B1BC7AE56415}"/>
              </a:ext>
            </a:extLst>
          </p:cNvPr>
          <p:cNvPicPr>
            <a:picLocks noChangeAspect="1"/>
          </p:cNvPicPr>
          <p:nvPr/>
        </p:nvPicPr>
        <p:blipFill>
          <a:blip r:embed="rId2"/>
          <a:stretch>
            <a:fillRect/>
          </a:stretch>
        </p:blipFill>
        <p:spPr>
          <a:xfrm>
            <a:off x="260245" y="1565635"/>
            <a:ext cx="7479161" cy="1828800"/>
          </a:xfrm>
          <a:prstGeom prst="rect">
            <a:avLst/>
          </a:prstGeom>
        </p:spPr>
      </p:pic>
    </p:spTree>
    <p:extLst>
      <p:ext uri="{BB962C8B-B14F-4D97-AF65-F5344CB8AC3E}">
        <p14:creationId xmlns:p14="http://schemas.microsoft.com/office/powerpoint/2010/main" val="135329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68F80F-3AA0-4BDE-925C-0AB77CFC6DFB}"/>
              </a:ext>
            </a:extLst>
          </p:cNvPr>
          <p:cNvSpPr txBox="1"/>
          <p:nvPr/>
        </p:nvSpPr>
        <p:spPr>
          <a:xfrm>
            <a:off x="1219200" y="685800"/>
            <a:ext cx="5181600" cy="369332"/>
          </a:xfrm>
          <a:prstGeom prst="rect">
            <a:avLst/>
          </a:prstGeom>
          <a:noFill/>
        </p:spPr>
        <p:txBody>
          <a:bodyPr wrap="square">
            <a:spAutoFit/>
          </a:bodyPr>
          <a:lstStyle/>
          <a:p>
            <a:pPr algn="l"/>
            <a:r>
              <a:rPr lang="en-US" sz="1800" b="1" i="0" dirty="0">
                <a:effectLst/>
                <a:latin typeface="Times New Roman" panose="02020603050405020304" pitchFamily="18" charset="0"/>
                <a:cs typeface="Times New Roman" panose="02020603050405020304" pitchFamily="18" charset="0"/>
              </a:rPr>
              <a:t>Karger's Algorithm for Minimum Cut</a:t>
            </a:r>
          </a:p>
        </p:txBody>
      </p:sp>
      <p:sp>
        <p:nvSpPr>
          <p:cNvPr id="6" name="TextBox 5">
            <a:extLst>
              <a:ext uri="{FF2B5EF4-FFF2-40B4-BE49-F238E27FC236}">
                <a16:creationId xmlns:a16="http://schemas.microsoft.com/office/drawing/2014/main" id="{A2E78D32-4004-42BF-9DB9-2D7190BBDD46}"/>
              </a:ext>
            </a:extLst>
          </p:cNvPr>
          <p:cNvSpPr txBox="1"/>
          <p:nvPr/>
        </p:nvSpPr>
        <p:spPr>
          <a:xfrm>
            <a:off x="457200" y="1676400"/>
            <a:ext cx="7848600" cy="3366563"/>
          </a:xfrm>
          <a:prstGeom prst="rect">
            <a:avLst/>
          </a:prstGeom>
          <a:noFill/>
        </p:spPr>
        <p:txBody>
          <a:bodyPr wrap="square">
            <a:spAutoFit/>
          </a:bodyPr>
          <a:lstStyle/>
          <a:p>
            <a:pPr algn="just">
              <a:lnSpc>
                <a:spcPct val="150000"/>
              </a:lnSpc>
            </a:pPr>
            <a:r>
              <a:rPr lang="en-US" sz="1800" b="1" i="0" dirty="0">
                <a:solidFill>
                  <a:schemeClr val="tx1"/>
                </a:solidFill>
                <a:effectLst/>
                <a:latin typeface="Times New Roman" panose="02020603050405020304" pitchFamily="18" charset="0"/>
                <a:cs typeface="Times New Roman" panose="02020603050405020304" pitchFamily="18" charset="0"/>
              </a:rPr>
              <a:t>Overview</a:t>
            </a:r>
          </a:p>
          <a:p>
            <a:pPr algn="just">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In graph theory, a cut is a set of edges removal of which divides a connected graph into two non-overlapping (disjoint) subsets. The minimum cut (or min-cut) is defined as the minimum number of edges, when removed from a graph, divide the graph into two disjoint sets.</a:t>
            </a:r>
          </a:p>
          <a:p>
            <a:pPr algn="just">
              <a:lnSpc>
                <a:spcPct val="150000"/>
              </a:lnSpc>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A </a:t>
            </a:r>
            <a:r>
              <a:rPr lang="en-US" sz="1800" b="0" i="1" dirty="0">
                <a:solidFill>
                  <a:schemeClr val="tx1"/>
                </a:solidFill>
                <a:effectLst/>
                <a:latin typeface="Times New Roman" panose="02020603050405020304" pitchFamily="18" charset="0"/>
                <a:cs typeface="Times New Roman" panose="02020603050405020304" pitchFamily="18" charset="0"/>
              </a:rPr>
              <a:t>randomized contraction algorithm</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0" i="1" dirty="0">
                <a:solidFill>
                  <a:schemeClr val="tx1"/>
                </a:solidFill>
                <a:effectLst/>
                <a:latin typeface="Times New Roman" panose="02020603050405020304" pitchFamily="18" charset="0"/>
                <a:cs typeface="Times New Roman" panose="02020603050405020304" pitchFamily="18" charset="0"/>
              </a:rPr>
              <a:t>i</a:t>
            </a:r>
            <a:r>
              <a:rPr lang="en-US" sz="1800" b="0" i="0" dirty="0">
                <a:solidFill>
                  <a:schemeClr val="tx1"/>
                </a:solidFill>
                <a:effectLst/>
                <a:latin typeface="Times New Roman" panose="02020603050405020304" pitchFamily="18" charset="0"/>
                <a:cs typeface="Times New Roman" panose="02020603050405020304" pitchFamily="18" charset="0"/>
              </a:rPr>
              <a:t>.</a:t>
            </a:r>
            <a:r>
              <a:rPr lang="en-US" sz="1800" b="0" i="1" dirty="0">
                <a:solidFill>
                  <a:schemeClr val="tx1"/>
                </a:solidFill>
                <a:effectLst/>
                <a:latin typeface="Times New Roman" panose="02020603050405020304" pitchFamily="18" charset="0"/>
                <a:cs typeface="Times New Roman" panose="02020603050405020304" pitchFamily="18" charset="0"/>
              </a:rPr>
              <a:t>e</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1" i="0" dirty="0">
                <a:solidFill>
                  <a:schemeClr val="tx1"/>
                </a:solidFill>
                <a:effectLst/>
                <a:latin typeface="Times New Roman" panose="02020603050405020304" pitchFamily="18" charset="0"/>
                <a:cs typeface="Times New Roman" panose="02020603050405020304" pitchFamily="18" charset="0"/>
              </a:rPr>
              <a:t>Karger's Algorithm</a:t>
            </a:r>
            <a:r>
              <a:rPr lang="en-US" sz="1800" b="0" i="0" dirty="0">
                <a:solidFill>
                  <a:schemeClr val="tx1"/>
                </a:solidFill>
                <a:effectLst/>
                <a:latin typeface="Times New Roman" panose="02020603050405020304" pitchFamily="18" charset="0"/>
                <a:cs typeface="Times New Roman" panose="02020603050405020304" pitchFamily="18" charset="0"/>
              </a:rPr>
              <a:t> is used to find the minimum cut of a graph in </a:t>
            </a:r>
            <a:r>
              <a:rPr lang="en-US" sz="1800"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 structure</a:t>
            </a:r>
            <a:r>
              <a:rPr lang="en-US" sz="1800" b="0" i="0" dirty="0">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84913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9E3389-6BE7-42C4-9BF7-77B4CD9BB5D6}"/>
              </a:ext>
            </a:extLst>
          </p:cNvPr>
          <p:cNvSpPr txBox="1"/>
          <p:nvPr/>
        </p:nvSpPr>
        <p:spPr>
          <a:xfrm>
            <a:off x="685800" y="1828800"/>
            <a:ext cx="7086600" cy="1477328"/>
          </a:xfrm>
          <a:prstGeom prst="rect">
            <a:avLst/>
          </a:prstGeom>
          <a:noFill/>
        </p:spPr>
        <p:txBody>
          <a:bodyPr wrap="square">
            <a:spAutoFit/>
          </a:bodyPr>
          <a:lstStyle/>
          <a:p>
            <a:r>
              <a:rPr lang="en-IN" sz="1800" b="1" i="1" dirty="0">
                <a:solidFill>
                  <a:srgbClr val="273239"/>
                </a:solidFill>
                <a:effectLst/>
                <a:latin typeface="Nunito" pitchFamily="2" charset="0"/>
              </a:rPr>
              <a:t>Another Example:</a:t>
            </a:r>
          </a:p>
          <a:p>
            <a:endParaRPr lang="en-IN" sz="1800" b="1" i="1" dirty="0">
              <a:solidFill>
                <a:srgbClr val="273239"/>
              </a:solidFill>
              <a:effectLst/>
              <a:latin typeface="Nunito" pitchFamily="2" charset="0"/>
            </a:endParaRPr>
          </a:p>
          <a:p>
            <a:r>
              <a:rPr lang="en-IN" sz="1800" b="1" i="1" dirty="0">
                <a:solidFill>
                  <a:srgbClr val="273239"/>
                </a:solidFill>
                <a:effectLst/>
                <a:latin typeface="Nunito" pitchFamily="2" charset="0"/>
              </a:rPr>
              <a:t>Input:</a:t>
            </a:r>
            <a:r>
              <a:rPr lang="en-IN" sz="1800" b="0" i="1" dirty="0">
                <a:solidFill>
                  <a:srgbClr val="273239"/>
                </a:solidFill>
                <a:effectLst/>
                <a:latin typeface="Nunito" pitchFamily="2" charset="0"/>
              </a:rPr>
              <a:t> text = “abracadabra$” </a:t>
            </a:r>
          </a:p>
          <a:p>
            <a:endParaRPr lang="en-IN" sz="1800" i="1" dirty="0">
              <a:solidFill>
                <a:srgbClr val="273239"/>
              </a:solidFill>
              <a:latin typeface="Nunito" pitchFamily="2" charset="0"/>
            </a:endParaRPr>
          </a:p>
          <a:p>
            <a:r>
              <a:rPr lang="en-IN" sz="1800" b="1" i="1" dirty="0">
                <a:solidFill>
                  <a:srgbClr val="273239"/>
                </a:solidFill>
                <a:effectLst/>
                <a:latin typeface="Nunito" pitchFamily="2" charset="0"/>
              </a:rPr>
              <a:t>Output:</a:t>
            </a:r>
            <a:r>
              <a:rPr lang="en-IN" sz="1800" b="0" i="1" dirty="0">
                <a:solidFill>
                  <a:srgbClr val="273239"/>
                </a:solidFill>
                <a:effectLst/>
                <a:latin typeface="Nunito" pitchFamily="2" charset="0"/>
              </a:rPr>
              <a:t> Burrows-Wheeler Transform = “</a:t>
            </a:r>
            <a:r>
              <a:rPr lang="en-IN" sz="1800" b="0" i="1" dirty="0" err="1">
                <a:solidFill>
                  <a:srgbClr val="273239"/>
                </a:solidFill>
                <a:effectLst/>
                <a:latin typeface="Nunito" pitchFamily="2" charset="0"/>
              </a:rPr>
              <a:t>ard$rcaaaabb</a:t>
            </a:r>
            <a:r>
              <a:rPr lang="en-IN" sz="1800" b="0" i="1" dirty="0">
                <a:solidFill>
                  <a:srgbClr val="273239"/>
                </a:solidFill>
                <a:effectLst/>
                <a:latin typeface="Nunito" pitchFamily="2" charset="0"/>
              </a:rPr>
              <a:t>”</a:t>
            </a:r>
            <a:endParaRPr lang="en-IN" sz="1800" dirty="0"/>
          </a:p>
        </p:txBody>
      </p:sp>
    </p:spTree>
    <p:extLst>
      <p:ext uri="{BB962C8B-B14F-4D97-AF65-F5344CB8AC3E}">
        <p14:creationId xmlns:p14="http://schemas.microsoft.com/office/powerpoint/2010/main" val="12798169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7"/>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Autofit/>
          </a:bodyPr>
          <a:lstStyle/>
          <a:p>
            <a:pPr marL="171450" indent="-171450" algn="ctr">
              <a:lnSpc>
                <a:spcPct val="90000"/>
              </a:lnSpc>
              <a:buClr>
                <a:schemeClr val="dk1"/>
              </a:buClr>
              <a:buSzPts val="16600"/>
            </a:pPr>
            <a:r>
              <a:rPr lang="en-US" sz="5400" dirty="0">
                <a:latin typeface="Times New Roman" panose="02020603050405020304" pitchFamily="18" charset="0"/>
                <a:cs typeface="Times New Roman" panose="02020603050405020304" pitchFamily="18" charset="0"/>
              </a:rPr>
              <a:t>Thank you</a:t>
            </a:r>
            <a:endParaRPr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88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68F80F-3AA0-4BDE-925C-0AB77CFC6DFB}"/>
              </a:ext>
            </a:extLst>
          </p:cNvPr>
          <p:cNvSpPr txBox="1"/>
          <p:nvPr/>
        </p:nvSpPr>
        <p:spPr>
          <a:xfrm>
            <a:off x="1219200" y="685800"/>
            <a:ext cx="5181600" cy="369332"/>
          </a:xfrm>
          <a:prstGeom prst="rect">
            <a:avLst/>
          </a:prstGeom>
          <a:noFill/>
        </p:spPr>
        <p:txBody>
          <a:bodyPr wrap="square">
            <a:spAutoFit/>
          </a:bodyPr>
          <a:lstStyle/>
          <a:p>
            <a:pPr algn="l"/>
            <a:r>
              <a:rPr lang="en-US" sz="1800" b="1" i="0" dirty="0">
                <a:effectLst/>
                <a:latin typeface="Times New Roman" panose="02020603050405020304" pitchFamily="18" charset="0"/>
                <a:cs typeface="Times New Roman" panose="02020603050405020304" pitchFamily="18" charset="0"/>
              </a:rPr>
              <a:t>Karger's Algorithm for Minimum Cut</a:t>
            </a:r>
          </a:p>
        </p:txBody>
      </p:sp>
      <p:pic>
        <p:nvPicPr>
          <p:cNvPr id="3" name="Picture 2">
            <a:extLst>
              <a:ext uri="{FF2B5EF4-FFF2-40B4-BE49-F238E27FC236}">
                <a16:creationId xmlns:a16="http://schemas.microsoft.com/office/drawing/2014/main" id="{1A430C8D-C90C-426D-83BC-102D99ED53E9}"/>
              </a:ext>
            </a:extLst>
          </p:cNvPr>
          <p:cNvPicPr>
            <a:picLocks noChangeAspect="1"/>
          </p:cNvPicPr>
          <p:nvPr/>
        </p:nvPicPr>
        <p:blipFill>
          <a:blip r:embed="rId2"/>
          <a:stretch>
            <a:fillRect/>
          </a:stretch>
        </p:blipFill>
        <p:spPr>
          <a:xfrm>
            <a:off x="152400" y="1451708"/>
            <a:ext cx="8915400" cy="3970160"/>
          </a:xfrm>
          <a:prstGeom prst="rect">
            <a:avLst/>
          </a:prstGeom>
        </p:spPr>
      </p:pic>
    </p:spTree>
    <p:extLst>
      <p:ext uri="{BB962C8B-B14F-4D97-AF65-F5344CB8AC3E}">
        <p14:creationId xmlns:p14="http://schemas.microsoft.com/office/powerpoint/2010/main" val="9050895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24720</TotalTime>
  <Words>2512</Words>
  <Application>Microsoft Office PowerPoint</Application>
  <PresentationFormat>On-screen Show (4:3)</PresentationFormat>
  <Paragraphs>737</Paragraphs>
  <Slides>81</Slides>
  <Notes>65</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2" baseType="lpstr">
      <vt:lpstr>Arial</vt:lpstr>
      <vt:lpstr>Calibri</vt:lpstr>
      <vt:lpstr>Casper</vt:lpstr>
      <vt:lpstr>Noto Sans Symbols</vt:lpstr>
      <vt:lpstr>Nunito</vt:lpstr>
      <vt:lpstr>Raleway ExtraBold</vt:lpstr>
      <vt:lpstr>Source Sans 3</vt:lpstr>
      <vt:lpstr>Times</vt:lpstr>
      <vt:lpstr>Times New Roman</vt:lpstr>
      <vt:lpstr>Office Theme</vt:lpstr>
      <vt:lpstr>CorelDRAW</vt:lpstr>
      <vt:lpstr>PowerPoint Presentation</vt:lpstr>
      <vt:lpstr>Contents of the Syllabus  </vt:lpstr>
      <vt:lpstr>Contents of the Syllabus  </vt:lpstr>
      <vt:lpstr>Overview</vt:lpstr>
      <vt:lpstr>Example</vt:lpstr>
      <vt:lpstr>Huffman Code Problem</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Compression</vt:lpstr>
      <vt:lpstr>Introduction to Compression</vt:lpstr>
      <vt:lpstr>Example 1</vt:lpstr>
      <vt:lpstr>Example 2</vt:lpstr>
      <vt:lpstr>Introduction</vt:lpstr>
      <vt:lpstr>Introduction</vt:lpstr>
      <vt:lpstr>PowerPoint Presentation</vt:lpstr>
      <vt:lpstr>Compression Ratio</vt:lpstr>
      <vt:lpstr>Compression Ratio</vt:lpstr>
      <vt:lpstr>Types of Data Redundancy</vt:lpstr>
      <vt:lpstr>Coding Redundancy</vt:lpstr>
      <vt:lpstr>Spatial or Temporal (interpixel) Redundancy</vt:lpstr>
      <vt:lpstr>PowerPoint Presentation</vt:lpstr>
      <vt:lpstr>Coding - Definitions</vt:lpstr>
      <vt:lpstr>Coding Redundancy</vt:lpstr>
      <vt:lpstr>Coding Redundancy</vt:lpstr>
      <vt:lpstr>Coding Redundancy</vt:lpstr>
      <vt:lpstr>Compression Method</vt:lpstr>
      <vt:lpstr>Lossless Compression</vt:lpstr>
      <vt:lpstr>Lossless Compression</vt:lpstr>
      <vt:lpstr>Dealing with Coding Redundancy</vt:lpstr>
      <vt:lpstr>Huffman Coding</vt:lpstr>
      <vt:lpstr>Dealing with Coding Redundancy</vt:lpstr>
      <vt:lpstr>Dealing with Coding Redundancy</vt:lpstr>
      <vt:lpstr>PowerPoint Presentation</vt:lpstr>
      <vt:lpstr>PowerPoint Presentation</vt:lpstr>
      <vt:lpstr>PowerPoint Presentation</vt:lpstr>
      <vt:lpstr>PowerPoint Presentation</vt:lpstr>
      <vt:lpstr>Huffman Coding</vt:lpstr>
      <vt:lpstr>Huffman Coding</vt:lpstr>
      <vt:lpstr>Huffman Coding</vt:lpstr>
      <vt:lpstr>Huffman Coding</vt:lpstr>
      <vt:lpstr>Huffman Coding</vt:lpstr>
      <vt:lpstr>Huffman Coding</vt:lpstr>
      <vt:lpstr>Huffman Coding</vt:lpstr>
      <vt:lpstr>Huffman Coding</vt:lpstr>
      <vt:lpstr>Huffman Coding</vt:lpstr>
      <vt:lpstr>Huffman Coding</vt:lpstr>
      <vt:lpstr>Huffman Coding</vt:lpstr>
      <vt:lpstr>Huffman Coding</vt:lpstr>
      <vt:lpstr>Huffman Coding</vt:lpstr>
      <vt:lpstr>Huffman Coding</vt:lpstr>
      <vt:lpstr>Huffman Coding</vt:lpstr>
      <vt:lpstr>One More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Jaspreet  Singh</dc:creator>
  <cp:lastModifiedBy>RANJIT SINGH</cp:lastModifiedBy>
  <cp:revision>91</cp:revision>
  <dcterms:created xsi:type="dcterms:W3CDTF">2015-02-03T14:31:06Z</dcterms:created>
  <dcterms:modified xsi:type="dcterms:W3CDTF">2023-11-24T04:53:59Z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24</vt:i4>
  </property>
  <property fmtid="{D5CDD505-2E9C-101B-9397-08002B2CF9AE}" pid="3" name="PresentationFormat">
    <vt:lpwstr>On-screen Show (4:3)</vt:lpwstr>
  </property>
  <property fmtid="{D5CDD505-2E9C-101B-9397-08002B2CF9AE}" pid="4" name="Slides">
    <vt:i4>28</vt:i4>
  </property>
</Properties>
</file>