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6"/>
  </p:notesMasterIdLst>
  <p:handoutMasterIdLst>
    <p:handoutMasterId r:id="rId27"/>
  </p:handoutMasterIdLst>
  <p:sldIdLst>
    <p:sldId id="731"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0" d="100"/>
          <a:sy n="60" d="100"/>
        </p:scale>
        <p:origin x="8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level of abstraction?  Knowledge, circuitry, chemical?</a:t>
            </a:r>
          </a:p>
        </p:txBody>
      </p:sp>
      <p:sp>
        <p:nvSpPr>
          <p:cNvPr id="4" name="Slide Number Placeholder 3"/>
          <p:cNvSpPr>
            <a:spLocks noGrp="1"/>
          </p:cNvSpPr>
          <p:nvPr>
            <p:ph type="sldNum" sz="quarter" idx="10"/>
          </p:nvPr>
        </p:nvSpPr>
        <p:spPr/>
        <p:txBody>
          <a:bodyPr/>
          <a:lstStyle/>
          <a:p>
            <a:fld id="{51E72822-39EC-4284-92EC-8BB2119733A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licebot.blogspot.com/" TargetMode="External"/><Relationship Id="rId2" Type="http://schemas.openxmlformats.org/officeDocument/2006/relationships/hyperlink" Target="http://www.loebner.net/Prizef/loebner-priz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985169" y="3540015"/>
            <a:ext cx="8686801" cy="1929519"/>
          </a:xfrm>
          <a:prstGeom prst="rect">
            <a:avLst/>
          </a:prstGeom>
        </p:spPr>
        <p:txBody>
          <a:bodyPr wrap="square" lIns="82058" tIns="41029" rIns="82058" bIns="41029">
            <a:spAutoFit/>
          </a:bodyPr>
          <a:lstStyle/>
          <a:p>
            <a:pPr algn="ctr"/>
            <a:r>
              <a:rPr lang="en-US" sz="2800" dirty="0">
                <a:latin typeface="Times New Roman" pitchFamily="18" charset="0"/>
                <a:cs typeface="Times New Roman" pitchFamily="18" charset="0"/>
              </a:rPr>
              <a:t>ARTIFICIAL INTELLIGENCE</a:t>
            </a:r>
          </a:p>
          <a:p>
            <a:pPr algn="ct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23 CSH - 621</a:t>
            </a:r>
            <a:r>
              <a:rPr lang="en-US" sz="2800" dirty="0">
                <a:latin typeface="Times New Roman" pitchFamily="18" charset="0"/>
                <a:cs typeface="Times New Roman" pitchFamily="18" charset="0"/>
              </a:rPr>
              <a:t>)</a:t>
            </a:r>
          </a:p>
          <a:p>
            <a:pPr algn="ctr"/>
            <a:endParaRPr lang="en-US" sz="28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0" y="4191000"/>
            <a:ext cx="2999732" cy="400110"/>
          </a:xfrm>
          <a:prstGeom prst="rect">
            <a:avLst/>
          </a:prstGeom>
          <a:noFill/>
        </p:spPr>
        <p:txBody>
          <a:bodyPr wrap="none" rtlCol="0">
            <a:spAutoFit/>
          </a:bodyPr>
          <a:lstStyle/>
          <a:p>
            <a:r>
              <a:rPr lang="en-US" sz="2000" b="1" dirty="0">
                <a:solidFill>
                  <a:srgbClr val="FF0000"/>
                </a:solidFill>
              </a:rPr>
              <a:t>Luger &amp; Stubblefield, 1993</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branch of computer science that is concerned with the automation of intelligent 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00" y="-8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1" y="4191001"/>
            <a:ext cx="1885453" cy="461665"/>
          </a:xfrm>
          <a:prstGeom prst="rect">
            <a:avLst/>
          </a:prstGeom>
          <a:noFill/>
        </p:spPr>
        <p:txBody>
          <a:bodyPr wrap="none" rtlCol="0">
            <a:spAutoFit/>
          </a:bodyPr>
          <a:lstStyle/>
          <a:p>
            <a:r>
              <a:rPr lang="en-US" sz="2400" b="1" dirty="0">
                <a:solidFill>
                  <a:srgbClr val="FF0000"/>
                </a:solidFill>
              </a:rPr>
              <a:t>Nilsson, 1998</a:t>
            </a:r>
          </a:p>
        </p:txBody>
      </p:sp>
      <p:sp>
        <p:nvSpPr>
          <p:cNvPr id="6" name="TextBox 5"/>
          <p:cNvSpPr txBox="1"/>
          <p:nvPr/>
        </p:nvSpPr>
        <p:spPr>
          <a:xfrm>
            <a:off x="2514600" y="4572000"/>
            <a:ext cx="7543800" cy="1631216"/>
          </a:xfrm>
          <a:prstGeom prst="rect">
            <a:avLst/>
          </a:prstGeom>
          <a:noFill/>
        </p:spPr>
        <p:txBody>
          <a:bodyPr wrap="square" rtlCol="0">
            <a:spAutoFit/>
          </a:bodyPr>
          <a:lstStyle/>
          <a:p>
            <a:r>
              <a:rPr lang="en-US" sz="2000" dirty="0"/>
              <a:t>“Many human mental activities such as writing computer programs, doing mathematics, engaging in common sense reasoning, understanding language, and even driving an automobile, are said to demand intelligence. We might say that [these systems] exhibit artificial intelligence”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00" y="-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1" y="4191001"/>
            <a:ext cx="2672719" cy="461665"/>
          </a:xfrm>
          <a:prstGeom prst="rect">
            <a:avLst/>
          </a:prstGeom>
          <a:noFill/>
        </p:spPr>
        <p:txBody>
          <a:bodyPr wrap="none" rtlCol="0">
            <a:spAutoFit/>
          </a:bodyPr>
          <a:lstStyle/>
          <a:p>
            <a:r>
              <a:rPr lang="en-US" sz="2400" b="1" dirty="0">
                <a:solidFill>
                  <a:srgbClr val="FF0000"/>
                </a:solidFill>
              </a:rPr>
              <a:t>Rich &amp; Knight, 1991</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study of how to make computers do things at which, at the moment, people are better”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00" y="-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1" y="4191001"/>
            <a:ext cx="2106987" cy="461665"/>
          </a:xfrm>
          <a:prstGeom prst="rect">
            <a:avLst/>
          </a:prstGeom>
          <a:noFill/>
        </p:spPr>
        <p:txBody>
          <a:bodyPr wrap="none" rtlCol="0">
            <a:spAutoFit/>
          </a:bodyPr>
          <a:lstStyle/>
          <a:p>
            <a:r>
              <a:rPr lang="en-US" sz="2400" b="1" dirty="0" err="1">
                <a:solidFill>
                  <a:srgbClr val="FF0000"/>
                </a:solidFill>
              </a:rPr>
              <a:t>Schalkoff</a:t>
            </a:r>
            <a:r>
              <a:rPr lang="en-US" sz="2400" b="1" dirty="0">
                <a:solidFill>
                  <a:srgbClr val="FF0000"/>
                </a:solidFill>
              </a:rPr>
              <a:t>, 1990</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“A field of study that seeks to explain and emulate intelligent behavior in terms of computational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2.22222E-6 L 0.4276 -0.17361 " pathEditMode="relative" rAng="0" ptsTypes="AA">
                                      <p:cBhvr>
                                        <p:cTn id="6" dur="2000" fill="hold"/>
                                        <p:tgtEl>
                                          <p:spTgt spid="5"/>
                                        </p:tgtEl>
                                        <p:attrNameLst>
                                          <p:attrName>ppt_x</p:attrName>
                                          <p:attrName>ppt_y</p:attrName>
                                        </p:attrNameLst>
                                      </p:cBhvr>
                                      <p:rCtr x="21400" y="-8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0" y="4191001"/>
            <a:ext cx="2029658" cy="461665"/>
          </a:xfrm>
          <a:prstGeom prst="rect">
            <a:avLst/>
          </a:prstGeom>
          <a:noFill/>
        </p:spPr>
        <p:txBody>
          <a:bodyPr wrap="none" rtlCol="0">
            <a:spAutoFit/>
          </a:bodyPr>
          <a:lstStyle/>
          <a:p>
            <a:r>
              <a:rPr lang="en-US" sz="2400" b="1" dirty="0">
                <a:solidFill>
                  <a:srgbClr val="FF0000"/>
                </a:solidFill>
              </a:rPr>
              <a:t>Winston, 1992</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study of the computations that make it possible to perceive, reason, and 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4.07407E-6 L 0.4724 -0.32246 " pathEditMode="relative" rAng="0" ptsTypes="AA">
                                      <p:cBhvr>
                                        <p:cTn id="6" dur="2000" fill="hold"/>
                                        <p:tgtEl>
                                          <p:spTgt spid="5"/>
                                        </p:tgtEl>
                                        <p:attrNameLst>
                                          <p:attrName>ppt_x</p:attrName>
                                          <p:attrName>ppt_y</p:attrName>
                                        </p:attrNameLst>
                                      </p:cBhvr>
                                      <p:rCtr x="23600" y="-16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Approach 1: Acting Humanly</a:t>
            </a:r>
          </a:p>
        </p:txBody>
      </p:sp>
      <p:sp>
        <p:nvSpPr>
          <p:cNvPr id="7" name="Content Placeholder 6"/>
          <p:cNvSpPr>
            <a:spLocks noGrp="1"/>
          </p:cNvSpPr>
          <p:nvPr>
            <p:ph idx="1"/>
          </p:nvPr>
        </p:nvSpPr>
        <p:spPr>
          <a:xfrm>
            <a:off x="1676400" y="1600201"/>
            <a:ext cx="8839200" cy="1752600"/>
          </a:xfrm>
        </p:spPr>
        <p:txBody>
          <a:bodyPr/>
          <a:lstStyle/>
          <a:p>
            <a:r>
              <a:rPr lang="en-US" dirty="0"/>
              <a:t>Turing test: ultimate test for acting humanly</a:t>
            </a:r>
          </a:p>
          <a:p>
            <a:pPr lvl="1"/>
            <a:r>
              <a:rPr lang="en-US" dirty="0"/>
              <a:t>Computer and human both interrogated by judge</a:t>
            </a:r>
          </a:p>
          <a:p>
            <a:pPr lvl="1"/>
            <a:r>
              <a:rPr lang="en-US" dirty="0"/>
              <a:t>Computer passes test if judge can’t tell the difference</a:t>
            </a:r>
          </a:p>
        </p:txBody>
      </p:sp>
      <p:pic>
        <p:nvPicPr>
          <p:cNvPr id="1026" name="Picture 2"/>
          <p:cNvPicPr>
            <a:picLocks noChangeAspect="1" noChangeArrowheads="1"/>
          </p:cNvPicPr>
          <p:nvPr/>
        </p:nvPicPr>
        <p:blipFill>
          <a:blip r:embed="rId2" cstate="print"/>
          <a:srcRect/>
          <a:stretch>
            <a:fillRect/>
          </a:stretch>
        </p:blipFill>
        <p:spPr bwMode="auto">
          <a:xfrm>
            <a:off x="3886200" y="3393616"/>
            <a:ext cx="4419600" cy="331198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How effective is this test?</a:t>
            </a:r>
          </a:p>
        </p:txBody>
      </p:sp>
      <p:sp>
        <p:nvSpPr>
          <p:cNvPr id="7" name="Content Placeholder 6"/>
          <p:cNvSpPr>
            <a:spLocks noGrp="1"/>
          </p:cNvSpPr>
          <p:nvPr>
            <p:ph idx="1"/>
          </p:nvPr>
        </p:nvSpPr>
        <p:spPr>
          <a:xfrm>
            <a:off x="1828800" y="1600200"/>
            <a:ext cx="8305800" cy="4724400"/>
          </a:xfrm>
        </p:spPr>
        <p:txBody>
          <a:bodyPr>
            <a:normAutofit/>
          </a:bodyPr>
          <a:lstStyle/>
          <a:p>
            <a:r>
              <a:rPr lang="en-US" dirty="0"/>
              <a:t>Agent must:</a:t>
            </a:r>
          </a:p>
          <a:p>
            <a:pPr lvl="1"/>
            <a:r>
              <a:rPr lang="en-US" dirty="0"/>
              <a:t>Have command of language</a:t>
            </a:r>
          </a:p>
          <a:p>
            <a:pPr lvl="1"/>
            <a:r>
              <a:rPr lang="en-US" dirty="0"/>
              <a:t>Have wide range of knowledge</a:t>
            </a:r>
          </a:p>
          <a:p>
            <a:pPr lvl="1"/>
            <a:r>
              <a:rPr lang="en-US" dirty="0"/>
              <a:t>Demonstrate human traits (humor, emotion)</a:t>
            </a:r>
          </a:p>
          <a:p>
            <a:pPr lvl="1"/>
            <a:r>
              <a:rPr lang="en-US" dirty="0"/>
              <a:t>Be able to reason</a:t>
            </a:r>
          </a:p>
          <a:p>
            <a:pPr lvl="1"/>
            <a:r>
              <a:rPr lang="en-US" dirty="0"/>
              <a:t>Be able to learn</a:t>
            </a:r>
          </a:p>
          <a:p>
            <a:r>
              <a:rPr lang="en-US" dirty="0" err="1">
                <a:hlinkClick r:id="rId2"/>
              </a:rPr>
              <a:t>Loebner</a:t>
            </a:r>
            <a:r>
              <a:rPr lang="en-US" dirty="0">
                <a:hlinkClick r:id="rId2"/>
              </a:rPr>
              <a:t> prize</a:t>
            </a:r>
            <a:r>
              <a:rPr lang="en-US" dirty="0"/>
              <a:t> competition is modern version of Turing Test</a:t>
            </a:r>
          </a:p>
          <a:p>
            <a:pPr lvl="1"/>
            <a:r>
              <a:rPr lang="en-US" dirty="0"/>
              <a:t>Example:  </a:t>
            </a:r>
            <a:r>
              <a:rPr lang="en-US" dirty="0">
                <a:hlinkClick r:id="rId3"/>
              </a:rPr>
              <a:t>Alice</a:t>
            </a:r>
            <a:r>
              <a:rPr lang="en-US" dirty="0"/>
              <a:t>, </a:t>
            </a:r>
            <a:r>
              <a:rPr lang="en-US" dirty="0" err="1"/>
              <a:t>Loebner</a:t>
            </a:r>
            <a:r>
              <a:rPr lang="en-US" dirty="0"/>
              <a:t> prize winner for 2000 and 2001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Chinese Room Argument</a:t>
            </a:r>
          </a:p>
        </p:txBody>
      </p:sp>
      <p:sp>
        <p:nvSpPr>
          <p:cNvPr id="3" name="Content Placeholder 2"/>
          <p:cNvSpPr>
            <a:spLocks noGrp="1"/>
          </p:cNvSpPr>
          <p:nvPr>
            <p:ph idx="1"/>
          </p:nvPr>
        </p:nvSpPr>
        <p:spPr>
          <a:xfrm>
            <a:off x="142043" y="2209801"/>
            <a:ext cx="11461071" cy="4525963"/>
          </a:xfrm>
        </p:spPr>
        <p:txBody>
          <a:bodyPr>
            <a:normAutofit fontScale="70000" lnSpcReduction="20000"/>
          </a:bodyPr>
          <a:lstStyle/>
          <a:p>
            <a:pPr marL="0" indent="0">
              <a:buNone/>
            </a:pPr>
            <a:r>
              <a:rPr lang="en-US" dirty="0"/>
              <a:t>Imagine you are sitting in a room with a library of rule books, a bunch of blank exercise books, and a lot of writing utensils. Your only contact with the external world is through two slots in the wall labeled ``input'' and ``output''. Occasionally, pieces of paper with Chinese characters come into your room through the ``input'' slot. Each time a piece of paper comes in through the input slot your task is to find the section in the rule books that matches the pattern of Chinese characters on the piece of paper. The rule book will tell you which pattern of characters to inscribe the appropriate pattern on a blank piece of paper. Once you have inscribed the appropriate pattern according to the rule book your task is simply to push it out the output slot. </a:t>
            </a:r>
          </a:p>
          <a:p>
            <a:pPr marL="0" indent="0">
              <a:buNone/>
            </a:pPr>
            <a:endParaRPr lang="en-US" dirty="0"/>
          </a:p>
          <a:p>
            <a:pPr marL="0" indent="0">
              <a:buNone/>
            </a:pPr>
            <a:r>
              <a:rPr lang="en-US" dirty="0"/>
              <a:t>By the way, you don't understand Chinese, nor are you aware that the symbols that you are manipulating are Chinese symbols. </a:t>
            </a:r>
          </a:p>
          <a:p>
            <a:pPr marL="0" indent="0">
              <a:buNone/>
            </a:pPr>
            <a:endParaRPr lang="en-US" dirty="0"/>
          </a:p>
          <a:p>
            <a:pPr marL="0" indent="0">
              <a:buNone/>
            </a:pPr>
            <a:r>
              <a:rPr lang="en-US" dirty="0"/>
              <a:t>In fact, the Chinese characters which you have been receiving as input have been questions about a story and the output you have been producing has been the appropriate, perhaps even "insightful," responses to the questions asked. Indeed, to the outside questioners your output has been so good that they are convinced that whoever (or whatever) has been producing the responses to their queries must be a native speaker of, or at least extremely fluent in, Chinese. </a:t>
            </a:r>
          </a:p>
          <a:p>
            <a:pPr marL="0" indent="0"/>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7210148" y="1027906"/>
            <a:ext cx="762000" cy="9525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
            <a:ext cx="9144000" cy="1143000"/>
          </a:xfrm>
        </p:spPr>
        <p:txBody>
          <a:bodyPr>
            <a:normAutofit/>
          </a:bodyPr>
          <a:lstStyle/>
          <a:p>
            <a:r>
              <a:rPr lang="en-US" dirty="0">
                <a:solidFill>
                  <a:srgbClr val="FF0000"/>
                </a:solidFill>
              </a:rPr>
              <a:t>Do you understand Chinese?</a:t>
            </a:r>
          </a:p>
        </p:txBody>
      </p:sp>
      <p:pic>
        <p:nvPicPr>
          <p:cNvPr id="1026" name="Picture 2"/>
          <p:cNvPicPr>
            <a:picLocks noChangeAspect="1" noChangeArrowheads="1"/>
          </p:cNvPicPr>
          <p:nvPr/>
        </p:nvPicPr>
        <p:blipFill>
          <a:blip r:embed="rId2" cstate="print"/>
          <a:srcRect/>
          <a:stretch>
            <a:fillRect/>
          </a:stretch>
        </p:blipFill>
        <p:spPr bwMode="auto">
          <a:xfrm>
            <a:off x="5638800" y="1066800"/>
            <a:ext cx="762000" cy="952500"/>
          </a:xfrm>
          <a:prstGeom prst="rect">
            <a:avLst/>
          </a:prstGeom>
          <a:noFill/>
          <a:ln w="9525">
            <a:noFill/>
            <a:miter lim="800000"/>
            <a:headEnd/>
            <a:tailEnd/>
          </a:ln>
          <a:effectLst/>
        </p:spPr>
      </p:pic>
      <p:sp>
        <p:nvSpPr>
          <p:cNvPr id="5" name="Content Placeholder 4"/>
          <p:cNvSpPr>
            <a:spLocks noGrp="1"/>
          </p:cNvSpPr>
          <p:nvPr>
            <p:ph idx="1"/>
          </p:nvPr>
        </p:nvSpPr>
        <p:spPr>
          <a:xfrm>
            <a:off x="1981200" y="1600200"/>
            <a:ext cx="8229600" cy="5029200"/>
          </a:xfrm>
        </p:spPr>
        <p:txBody>
          <a:bodyPr>
            <a:normAutofit/>
          </a:bodyPr>
          <a:lstStyle/>
          <a:p>
            <a:r>
              <a:rPr lang="en-US" dirty="0"/>
              <a:t>Searle says NO</a:t>
            </a:r>
          </a:p>
          <a:p>
            <a:r>
              <a:rPr lang="en-US" dirty="0"/>
              <a:t>What do you think?</a:t>
            </a:r>
          </a:p>
          <a:p>
            <a:r>
              <a:rPr lang="en-US" dirty="0"/>
              <a:t>Is this a refutation of the possibility of AI?</a:t>
            </a:r>
          </a:p>
          <a:p>
            <a:r>
              <a:rPr lang="en-US" dirty="0"/>
              <a:t>The Systems Reply</a:t>
            </a:r>
          </a:p>
          <a:p>
            <a:pPr lvl="1"/>
            <a:r>
              <a:rPr lang="en-US" dirty="0"/>
              <a:t>The individual is just part of the overall system, which does understand Chinese</a:t>
            </a:r>
          </a:p>
          <a:p>
            <a:r>
              <a:rPr lang="en-US" dirty="0"/>
              <a:t>The Robot Reply</a:t>
            </a:r>
          </a:p>
          <a:p>
            <a:pPr lvl="1"/>
            <a:r>
              <a:rPr lang="en-US" dirty="0"/>
              <a:t>Put same capabilities in a robot along with perceiving, talking, etc.  This agent would seem to have genuine understanding and mental states.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Approach 2: Thinking Humanly</a:t>
            </a:r>
          </a:p>
        </p:txBody>
      </p:sp>
      <p:sp>
        <p:nvSpPr>
          <p:cNvPr id="3" name="Content Placeholder 2"/>
          <p:cNvSpPr>
            <a:spLocks noGrp="1"/>
          </p:cNvSpPr>
          <p:nvPr>
            <p:ph idx="1"/>
          </p:nvPr>
        </p:nvSpPr>
        <p:spPr/>
        <p:txBody>
          <a:bodyPr/>
          <a:lstStyle/>
          <a:p>
            <a:r>
              <a:rPr lang="en-US" dirty="0"/>
              <a:t>Requires knowledge of brain function</a:t>
            </a:r>
          </a:p>
          <a:p>
            <a:r>
              <a:rPr lang="en-US" dirty="0"/>
              <a:t>What level of abstraction?</a:t>
            </a:r>
          </a:p>
          <a:p>
            <a:r>
              <a:rPr lang="en-US" dirty="0"/>
              <a:t>How can we validate this</a:t>
            </a:r>
          </a:p>
          <a:p>
            <a:r>
              <a:rPr lang="en-US" dirty="0"/>
              <a:t>This is the focus of Cognitive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Study AI?</a:t>
            </a:r>
          </a:p>
        </p:txBody>
      </p:sp>
      <p:sp>
        <p:nvSpPr>
          <p:cNvPr id="3" name="Content Placeholder 2"/>
          <p:cNvSpPr>
            <a:spLocks noGrp="1"/>
          </p:cNvSpPr>
          <p:nvPr>
            <p:ph idx="1"/>
          </p:nvPr>
        </p:nvSpPr>
        <p:spPr/>
        <p:txBody>
          <a:bodyPr/>
          <a:lstStyle/>
          <a:p>
            <a:r>
              <a:rPr lang="en-US" dirty="0"/>
              <a:t>AI makes computers more useful</a:t>
            </a:r>
          </a:p>
          <a:p>
            <a:r>
              <a:rPr lang="en-US" dirty="0"/>
              <a:t>Intelligent computer would have huge impact on civilization</a:t>
            </a:r>
          </a:p>
          <a:p>
            <a:r>
              <a:rPr lang="en-US" dirty="0"/>
              <a:t>AI cited as “field I would most like to be in” by scientists in all fields</a:t>
            </a:r>
          </a:p>
          <a:p>
            <a:r>
              <a:rPr lang="en-US" dirty="0"/>
              <a:t>Computer is a good metaphor for talking and thinking about intelligence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Approach 3: Thinking Rationally</a:t>
            </a:r>
          </a:p>
        </p:txBody>
      </p:sp>
      <p:sp>
        <p:nvSpPr>
          <p:cNvPr id="3" name="Content Placeholder 2"/>
          <p:cNvSpPr>
            <a:spLocks noGrp="1"/>
          </p:cNvSpPr>
          <p:nvPr>
            <p:ph idx="1"/>
          </p:nvPr>
        </p:nvSpPr>
        <p:spPr/>
        <p:txBody>
          <a:bodyPr/>
          <a:lstStyle/>
          <a:p>
            <a:r>
              <a:rPr lang="en-US" dirty="0"/>
              <a:t>Aristotle attempted this</a:t>
            </a:r>
          </a:p>
          <a:p>
            <a:r>
              <a:rPr lang="en-US" dirty="0"/>
              <a:t>What are correct arguments or thought processes?</a:t>
            </a:r>
          </a:p>
          <a:p>
            <a:r>
              <a:rPr lang="en-US" dirty="0"/>
              <a:t>Provided foundation of much of AI</a:t>
            </a:r>
          </a:p>
          <a:p>
            <a:r>
              <a:rPr lang="en-US" dirty="0"/>
              <a:t>Not all intelligent behavior controlled by logic</a:t>
            </a:r>
          </a:p>
          <a:p>
            <a:r>
              <a:rPr lang="en-US" dirty="0"/>
              <a:t>What is our goal?  What is the purpose of thinking?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Approach 4: Acting Rationally</a:t>
            </a:r>
          </a:p>
        </p:txBody>
      </p:sp>
      <p:sp>
        <p:nvSpPr>
          <p:cNvPr id="3" name="Content Placeholder 2"/>
          <p:cNvSpPr>
            <a:spLocks noGrp="1"/>
          </p:cNvSpPr>
          <p:nvPr>
            <p:ph idx="1"/>
          </p:nvPr>
        </p:nvSpPr>
        <p:spPr/>
        <p:txBody>
          <a:bodyPr/>
          <a:lstStyle/>
          <a:p>
            <a:r>
              <a:rPr lang="en-US" dirty="0"/>
              <a:t>Act to achieve goals, given set of beliefs</a:t>
            </a:r>
          </a:p>
          <a:p>
            <a:r>
              <a:rPr lang="en-US" dirty="0"/>
              <a:t>Rational behavior is doing the “right thing”</a:t>
            </a:r>
          </a:p>
          <a:p>
            <a:pPr lvl="1"/>
            <a:r>
              <a:rPr lang="en-US" dirty="0"/>
              <a:t>Thing which expects to maximize goal achievement</a:t>
            </a:r>
          </a:p>
          <a:p>
            <a:r>
              <a:rPr lang="en-US" dirty="0"/>
              <a:t>This is approach adopted by Russell &amp; </a:t>
            </a:r>
            <a:r>
              <a:rPr lang="en-US" dirty="0" err="1"/>
              <a:t>Norvig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Foundations of AI</a:t>
            </a:r>
          </a:p>
        </p:txBody>
      </p:sp>
      <p:sp>
        <p:nvSpPr>
          <p:cNvPr id="3" name="Content Placeholder 2"/>
          <p:cNvSpPr>
            <a:spLocks noGrp="1"/>
          </p:cNvSpPr>
          <p:nvPr>
            <p:ph idx="1"/>
          </p:nvPr>
        </p:nvSpPr>
        <p:spPr>
          <a:xfrm>
            <a:off x="1981200" y="1600200"/>
            <a:ext cx="8229600" cy="5029200"/>
          </a:xfrm>
        </p:spPr>
        <p:txBody>
          <a:bodyPr>
            <a:normAutofit fontScale="85000" lnSpcReduction="20000"/>
          </a:bodyPr>
          <a:lstStyle/>
          <a:p>
            <a:r>
              <a:rPr lang="en-US" dirty="0"/>
              <a:t>Philosophy</a:t>
            </a:r>
          </a:p>
          <a:p>
            <a:pPr lvl="1"/>
            <a:r>
              <a:rPr lang="en-US" dirty="0"/>
              <a:t>450 BC, Socrates asked for algorithm to distinguish pious from non-pious individuals</a:t>
            </a:r>
          </a:p>
          <a:p>
            <a:pPr lvl="1"/>
            <a:r>
              <a:rPr lang="en-US" dirty="0"/>
              <a:t>Aristotle developed laws for reasoning</a:t>
            </a:r>
          </a:p>
          <a:p>
            <a:r>
              <a:rPr lang="en-US" dirty="0"/>
              <a:t>Mathematics</a:t>
            </a:r>
          </a:p>
          <a:p>
            <a:pPr lvl="1"/>
            <a:r>
              <a:rPr lang="en-US" dirty="0"/>
              <a:t>1847, Boole introduced formal language for making logical inference</a:t>
            </a:r>
          </a:p>
          <a:p>
            <a:r>
              <a:rPr lang="en-US" dirty="0"/>
              <a:t>Economics</a:t>
            </a:r>
          </a:p>
          <a:p>
            <a:pPr lvl="1"/>
            <a:r>
              <a:rPr lang="en-US" dirty="0"/>
              <a:t>1776, Smith views economies as consisting of agents maximizing their own well being (payoff)</a:t>
            </a:r>
          </a:p>
          <a:p>
            <a:r>
              <a:rPr lang="en-US" dirty="0"/>
              <a:t>Neuroscience</a:t>
            </a:r>
          </a:p>
          <a:p>
            <a:pPr lvl="1"/>
            <a:r>
              <a:rPr lang="en-US" dirty="0"/>
              <a:t>1861, Study how brains process information</a:t>
            </a:r>
          </a:p>
          <a:p>
            <a:r>
              <a:rPr lang="en-US" dirty="0"/>
              <a:t>Psychology</a:t>
            </a:r>
          </a:p>
          <a:p>
            <a:pPr lvl="1"/>
            <a:r>
              <a:rPr lang="en-US" dirty="0"/>
              <a:t>1879, Cognitive psychology initiated</a:t>
            </a:r>
          </a:p>
          <a:p>
            <a:r>
              <a:rPr lang="en-US" dirty="0"/>
              <a:t>Linguistics</a:t>
            </a:r>
          </a:p>
          <a:p>
            <a:pPr lvl="1"/>
            <a:r>
              <a:rPr lang="en-US" dirty="0"/>
              <a:t>1957, Skinner studied behaviorist approach to language learning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Why Study AI?</a:t>
            </a:r>
          </a:p>
        </p:txBody>
      </p:sp>
      <p:sp>
        <p:nvSpPr>
          <p:cNvPr id="3" name="Content Placeholder 2"/>
          <p:cNvSpPr>
            <a:spLocks noGrp="1"/>
          </p:cNvSpPr>
          <p:nvPr>
            <p:ph idx="1"/>
          </p:nvPr>
        </p:nvSpPr>
        <p:spPr/>
        <p:txBody>
          <a:bodyPr/>
          <a:lstStyle/>
          <a:p>
            <a:r>
              <a:rPr lang="en-US" dirty="0"/>
              <a:t>Turning theory into working programs forces us to work out the details</a:t>
            </a:r>
          </a:p>
          <a:p>
            <a:r>
              <a:rPr lang="en-US" dirty="0"/>
              <a:t>AI yields good results for Computer Science</a:t>
            </a:r>
          </a:p>
          <a:p>
            <a:r>
              <a:rPr lang="en-US" dirty="0"/>
              <a:t>AI yields good results for other fields</a:t>
            </a:r>
          </a:p>
          <a:p>
            <a:r>
              <a:rPr lang="en-US" dirty="0"/>
              <a:t>Computers make good experimental subjects</a:t>
            </a:r>
          </a:p>
          <a:p>
            <a:r>
              <a:rPr lang="en-US" dirty="0"/>
              <a:t>Personal motivation:  mystery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1" y="4191001"/>
            <a:ext cx="2002471" cy="461665"/>
          </a:xfrm>
          <a:prstGeom prst="rect">
            <a:avLst/>
          </a:prstGeom>
          <a:noFill/>
        </p:spPr>
        <p:txBody>
          <a:bodyPr wrap="none" rtlCol="0">
            <a:spAutoFit/>
          </a:bodyPr>
          <a:lstStyle/>
          <a:p>
            <a:r>
              <a:rPr lang="en-US" sz="2400" b="1" dirty="0">
                <a:solidFill>
                  <a:srgbClr val="FF0000"/>
                </a:solidFill>
              </a:rPr>
              <a:t>Bellman, 1978</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automation of] activities that we associate with human thinking, activities such as decision making, problem solving, 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4.44444E-6 L 0.15833 -0.18889 " pathEditMode="relative" rAng="0" ptsTypes="AA">
                                      <p:cBhvr>
                                        <p:cTn id="6" dur="2000" fill="hold"/>
                                        <p:tgtEl>
                                          <p:spTgt spid="5"/>
                                        </p:tgtEl>
                                        <p:attrNameLst>
                                          <p:attrName>ppt_x</p:attrName>
                                          <p:attrName>ppt_y</p:attrName>
                                        </p:attrNameLst>
                                      </p:cBhvr>
                                      <p:rCtr x="7900" y="-9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0" y="4191000"/>
            <a:ext cx="3301096" cy="400110"/>
          </a:xfrm>
          <a:prstGeom prst="rect">
            <a:avLst/>
          </a:prstGeom>
          <a:noFill/>
        </p:spPr>
        <p:txBody>
          <a:bodyPr wrap="none" rtlCol="0">
            <a:spAutoFit/>
          </a:bodyPr>
          <a:lstStyle/>
          <a:p>
            <a:r>
              <a:rPr lang="en-US" sz="2000" b="1" dirty="0" err="1">
                <a:solidFill>
                  <a:srgbClr val="FF0000"/>
                </a:solidFill>
              </a:rPr>
              <a:t>Charniak</a:t>
            </a:r>
            <a:r>
              <a:rPr lang="en-US" sz="2000" b="1" dirty="0">
                <a:solidFill>
                  <a:srgbClr val="FF0000"/>
                </a:solidFill>
              </a:rPr>
              <a:t> &amp; McDermott, 1985</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study of mental faculties through the use of computational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00" y="-16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0" y="4191001"/>
            <a:ext cx="2330574" cy="461665"/>
          </a:xfrm>
          <a:prstGeom prst="rect">
            <a:avLst/>
          </a:prstGeom>
          <a:noFill/>
        </p:spPr>
        <p:txBody>
          <a:bodyPr wrap="none" rtlCol="0">
            <a:spAutoFit/>
          </a:bodyPr>
          <a:lstStyle/>
          <a:p>
            <a:r>
              <a:rPr lang="en-US" sz="2400" b="1" dirty="0">
                <a:solidFill>
                  <a:srgbClr val="FF0000"/>
                </a:solidFill>
              </a:rPr>
              <a:t>Dean et al., 1995</a:t>
            </a:r>
          </a:p>
        </p:txBody>
      </p:sp>
      <p:sp>
        <p:nvSpPr>
          <p:cNvPr id="6" name="TextBox 5"/>
          <p:cNvSpPr txBox="1"/>
          <p:nvPr/>
        </p:nvSpPr>
        <p:spPr>
          <a:xfrm>
            <a:off x="2514600" y="4572001"/>
            <a:ext cx="7543800" cy="1015663"/>
          </a:xfrm>
          <a:prstGeom prst="rect">
            <a:avLst/>
          </a:prstGeom>
          <a:noFill/>
        </p:spPr>
        <p:txBody>
          <a:bodyPr wrap="square" rtlCol="0">
            <a:spAutoFit/>
          </a:bodyPr>
          <a:lstStyle/>
          <a:p>
            <a:r>
              <a:rPr lang="en-US" sz="2000" dirty="0"/>
              <a:t>“The design and study of computer programs that behave intelligently. These programs are constructed to perform as would a human or an animal whose behavior we consider intelligent”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00" y="-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0" y="4191001"/>
            <a:ext cx="2322944" cy="461665"/>
          </a:xfrm>
          <a:prstGeom prst="rect">
            <a:avLst/>
          </a:prstGeom>
          <a:noFill/>
        </p:spPr>
        <p:txBody>
          <a:bodyPr wrap="none" rtlCol="0">
            <a:spAutoFit/>
          </a:bodyPr>
          <a:lstStyle/>
          <a:p>
            <a:r>
              <a:rPr lang="en-US" sz="2400" b="1" dirty="0" err="1">
                <a:solidFill>
                  <a:srgbClr val="FF0000"/>
                </a:solidFill>
              </a:rPr>
              <a:t>Haugeland</a:t>
            </a:r>
            <a:r>
              <a:rPr lang="en-US" sz="2400" b="1" dirty="0">
                <a:solidFill>
                  <a:srgbClr val="FF0000"/>
                </a:solidFill>
              </a:rPr>
              <a:t>, 1985</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exciting new effort to make computers think </a:t>
            </a:r>
            <a:r>
              <a:rPr lang="en-US" sz="2000" i="1" dirty="0"/>
              <a:t>machines with minds</a:t>
            </a:r>
            <a:r>
              <a:rPr lang="en-US" sz="2000" dirty="0"/>
              <a:t>, in the full and literal sense”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694 0.0044 L 0.02795 -0.31806 " pathEditMode="relative" rAng="0" ptsTypes="AA">
                                      <p:cBhvr>
                                        <p:cTn id="6" dur="2000" fill="hold"/>
                                        <p:tgtEl>
                                          <p:spTgt spid="5"/>
                                        </p:tgtEl>
                                        <p:attrNameLst>
                                          <p:attrName>ppt_x</p:attrName>
                                          <p:attrName>ppt_y</p:attrName>
                                        </p:attrNameLst>
                                      </p:cBhvr>
                                      <p:rCtr x="1000" y="-16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What is the definition of AI?</a:t>
            </a:r>
          </a:p>
        </p:txBody>
      </p:sp>
      <p:graphicFrame>
        <p:nvGraphicFramePr>
          <p:cNvPr id="4" name="Table 3"/>
          <p:cNvGraphicFramePr>
            <a:graphicFrameLocks noGrp="1"/>
          </p:cNvGraphicFramePr>
          <p:nvPr/>
        </p:nvGraphicFramePr>
        <p:xfrm>
          <a:off x="1524000" y="1524000"/>
          <a:ext cx="9144000" cy="1858004"/>
        </p:xfrm>
        <a:graphic>
          <a:graphicData uri="http://schemas.openxmlformats.org/drawingml/2006/table">
            <a:tbl>
              <a:tblPr firstRow="1" bandRow="1">
                <a:tableStyleId>{7DF18680-E054-41AD-8BC1-D1AEF772440D}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889000">
                <a:tc>
                  <a:txBody>
                    <a:bodyPr/>
                    <a:lstStyle/>
                    <a:p>
                      <a:r>
                        <a:rPr lang="en-US" sz="2800" dirty="0"/>
                        <a:t>Systems that think like humans</a:t>
                      </a:r>
                    </a:p>
                  </a:txBody>
                  <a:tcPr/>
                </a:tc>
                <a:tc>
                  <a:txBody>
                    <a:bodyPr/>
                    <a:lstStyle/>
                    <a:p>
                      <a:r>
                        <a:rPr lang="en-US" sz="2800" dirty="0"/>
                        <a:t>Systems that think rationally</a:t>
                      </a:r>
                    </a:p>
                  </a:txBody>
                  <a:tcPr/>
                </a:tc>
                <a:extLst>
                  <a:ext uri="{0D108BD9-81ED-4DB2-BD59-A6C34878D82A}">
                    <a16:rowId xmlns:a16="http://schemas.microsoft.com/office/drawing/2014/main" val="10000"/>
                  </a:ext>
                </a:extLst>
              </a:tr>
              <a:tr h="913124">
                <a:tc>
                  <a:txBody>
                    <a:bodyPr/>
                    <a:lstStyle/>
                    <a:p>
                      <a:r>
                        <a:rPr lang="en-US" sz="2800" dirty="0"/>
                        <a:t>Systems that act like humans</a:t>
                      </a:r>
                    </a:p>
                  </a:txBody>
                  <a:tcPr/>
                </a:tc>
                <a:tc>
                  <a:txBody>
                    <a:bodyPr/>
                    <a:lstStyle/>
                    <a:p>
                      <a:r>
                        <a:rPr lang="en-US" sz="2800" dirty="0"/>
                        <a:t>Systems that act rationally</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514601" y="4191001"/>
            <a:ext cx="2047035" cy="461665"/>
          </a:xfrm>
          <a:prstGeom prst="rect">
            <a:avLst/>
          </a:prstGeom>
          <a:noFill/>
        </p:spPr>
        <p:txBody>
          <a:bodyPr wrap="none" rtlCol="0">
            <a:spAutoFit/>
          </a:bodyPr>
          <a:lstStyle/>
          <a:p>
            <a:r>
              <a:rPr lang="en-US" sz="2400" b="1" dirty="0" err="1">
                <a:solidFill>
                  <a:srgbClr val="FF0000"/>
                </a:solidFill>
              </a:rPr>
              <a:t>Kurzweil</a:t>
            </a:r>
            <a:r>
              <a:rPr lang="en-US" sz="2400" b="1" dirty="0">
                <a:solidFill>
                  <a:srgbClr val="FF0000"/>
                </a:solidFill>
              </a:rPr>
              <a:t>, 1990</a:t>
            </a:r>
          </a:p>
        </p:txBody>
      </p:sp>
      <p:sp>
        <p:nvSpPr>
          <p:cNvPr id="6" name="TextBox 5"/>
          <p:cNvSpPr txBox="1"/>
          <p:nvPr/>
        </p:nvSpPr>
        <p:spPr>
          <a:xfrm>
            <a:off x="2514600" y="4572000"/>
            <a:ext cx="7543800" cy="707886"/>
          </a:xfrm>
          <a:prstGeom prst="rect">
            <a:avLst/>
          </a:prstGeom>
          <a:noFill/>
        </p:spPr>
        <p:txBody>
          <a:bodyPr wrap="square" rtlCol="0">
            <a:spAutoFit/>
          </a:bodyPr>
          <a:lstStyle/>
          <a:p>
            <a:r>
              <a:rPr lang="en-US" sz="2000" dirty="0"/>
              <a:t>“The art of creating machines that perform functions that require intelligence when performed by people”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L 0.08091 -0.18912 " pathEditMode="relative" rAng="0" ptsTypes="AA">
                                      <p:cBhvr>
                                        <p:cTn id="6" dur="2000" fill="hold"/>
                                        <p:tgtEl>
                                          <p:spTgt spid="5"/>
                                        </p:tgtEl>
                                        <p:attrNameLst>
                                          <p:attrName>ppt_x</p:attrName>
                                          <p:attrName>ppt_y</p:attrName>
                                        </p:attrNameLst>
                                      </p:cBhvr>
                                      <p:rCtr x="4000" y="-9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2689</TotalTime>
  <Words>1261</Words>
  <Application>Microsoft Office PowerPoint</Application>
  <PresentationFormat>Widescreen</PresentationFormat>
  <Paragraphs>156</Paragraphs>
  <Slides>23</Slides>
  <Notes>2</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Calibri Light</vt:lpstr>
      <vt:lpstr>Casper</vt:lpstr>
      <vt:lpstr>Raleway ExtraBold</vt:lpstr>
      <vt:lpstr>Times New Roman</vt:lpstr>
      <vt:lpstr>Unit 2.1</vt:lpstr>
      <vt:lpstr>Contents Slide Master</vt:lpstr>
      <vt:lpstr>CorelDRAW</vt:lpstr>
      <vt:lpstr>PowerPoint Presentation</vt:lpstr>
      <vt:lpstr>Why Study AI?</vt:lpstr>
      <vt:lpstr>Why Study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What is the definition of AI?</vt:lpstr>
      <vt:lpstr>Approach 1: Acting Humanly</vt:lpstr>
      <vt:lpstr>How effective is this test?</vt:lpstr>
      <vt:lpstr>Chinese Room Argument</vt:lpstr>
      <vt:lpstr>Do you understand Chinese?</vt:lpstr>
      <vt:lpstr>Approach 2: Thinking Humanly</vt:lpstr>
      <vt:lpstr>Approach 3: Thinking Rationally</vt:lpstr>
      <vt:lpstr>Approach 4: Acting Rationally</vt:lpstr>
      <vt:lpstr>Foundations of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Dr. Jasminder Sandhu</cp:lastModifiedBy>
  <cp:revision>29</cp:revision>
  <dcterms:created xsi:type="dcterms:W3CDTF">2020-06-09T06:07:05Z</dcterms:created>
  <dcterms:modified xsi:type="dcterms:W3CDTF">2023-06-17T06:54:29Z</dcterms:modified>
</cp:coreProperties>
</file>