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30"/>
  </p:notesMasterIdLst>
  <p:handoutMasterIdLst>
    <p:handoutMasterId r:id="rId31"/>
  </p:handoutMasterIdLst>
  <p:sldIdLst>
    <p:sldId id="731" r:id="rId3"/>
    <p:sldId id="732" r:id="rId4"/>
    <p:sldId id="280" r:id="rId5"/>
    <p:sldId id="281" r:id="rId6"/>
    <p:sldId id="282" r:id="rId7"/>
    <p:sldId id="283" r:id="rId8"/>
    <p:sldId id="284" r:id="rId9"/>
    <p:sldId id="315" r:id="rId10"/>
    <p:sldId id="316" r:id="rId11"/>
    <p:sldId id="317" r:id="rId12"/>
    <p:sldId id="285" r:id="rId13"/>
    <p:sldId id="286" r:id="rId14"/>
    <p:sldId id="289" r:id="rId15"/>
    <p:sldId id="287" r:id="rId16"/>
    <p:sldId id="288" r:id="rId17"/>
    <p:sldId id="290" r:id="rId18"/>
    <p:sldId id="291" r:id="rId19"/>
    <p:sldId id="292" r:id="rId20"/>
    <p:sldId id="293" r:id="rId21"/>
    <p:sldId id="294" r:id="rId22"/>
    <p:sldId id="295" r:id="rId23"/>
    <p:sldId id="296" r:id="rId24"/>
    <p:sldId id="297" r:id="rId25"/>
    <p:sldId id="298" r:id="rId26"/>
    <p:sldId id="299" r:id="rId27"/>
    <p:sldId id="300" r:id="rId28"/>
    <p:sldId id="27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60" d="100"/>
          <a:sy n="60" d="100"/>
        </p:scale>
        <p:origin x="82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LADAR is Laser Detection and Ranging</a:t>
            </a:r>
          </a:p>
          <a:p>
            <a:r>
              <a:rPr lang="en-US" dirty="0"/>
              <a:t>Light radar by uses light</a:t>
            </a:r>
          </a:p>
        </p:txBody>
      </p:sp>
      <p:sp>
        <p:nvSpPr>
          <p:cNvPr id="4" name="Slide Number Placeholder 3"/>
          <p:cNvSpPr>
            <a:spLocks noGrp="1"/>
          </p:cNvSpPr>
          <p:nvPr>
            <p:ph type="sldNum" sz="quarter" idx="10"/>
          </p:nvPr>
        </p:nvSpPr>
        <p:spPr/>
        <p:txBody>
          <a:bodyPr/>
          <a:lstStyle/>
          <a:p>
            <a:fld id="{51E72822-39EC-4284-92EC-8BB2119733A9}"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Fully observable vs. partially observable</a:t>
            </a:r>
          </a:p>
          <a:p>
            <a:r>
              <a:rPr lang="en-US" dirty="0"/>
              <a:t>	Environment sensors provide access to complete state of the</a:t>
            </a:r>
          </a:p>
          <a:p>
            <a:pPr lvl="1"/>
            <a:r>
              <a:rPr lang="en-US" dirty="0"/>
              <a:t>relevant environment at each point in time</a:t>
            </a:r>
          </a:p>
          <a:p>
            <a:r>
              <a:rPr lang="en-US" dirty="0"/>
              <a:t>Deterministic vs. stochastic / strategic</a:t>
            </a:r>
          </a:p>
          <a:p>
            <a:pPr lvl="1"/>
            <a:r>
              <a:rPr lang="en-US" dirty="0"/>
              <a:t>If next state completely determined by current and action,</a:t>
            </a:r>
          </a:p>
          <a:p>
            <a:pPr lvl="1"/>
            <a:r>
              <a:rPr lang="en-US" dirty="0"/>
              <a:t>then deterministic, otherwise stochastic</a:t>
            </a:r>
          </a:p>
          <a:p>
            <a:pPr lvl="1"/>
            <a:r>
              <a:rPr lang="en-US" dirty="0"/>
              <a:t>If deterministic except for actions of other agents,</a:t>
            </a:r>
          </a:p>
          <a:p>
            <a:pPr lvl="1"/>
            <a:r>
              <a:rPr lang="en-US" dirty="0"/>
              <a:t>then strategic</a:t>
            </a:r>
          </a:p>
          <a:p>
            <a:r>
              <a:rPr lang="en-US" dirty="0"/>
              <a:t>Episodic vs. sequential</a:t>
            </a:r>
          </a:p>
          <a:p>
            <a:r>
              <a:rPr lang="en-US" dirty="0"/>
              <a:t>	Episodic, action choice depends only on current state</a:t>
            </a:r>
          </a:p>
          <a:p>
            <a:r>
              <a:rPr lang="en-US" dirty="0"/>
              <a:t>	Sequential, current action may affect future actions</a:t>
            </a:r>
          </a:p>
          <a:p>
            <a:r>
              <a:rPr lang="en-US" dirty="0"/>
              <a:t>Static vs. dynamic</a:t>
            </a:r>
          </a:p>
          <a:p>
            <a:r>
              <a:rPr lang="en-US" dirty="0"/>
              <a:t>	Dynamic, environment can change while agent is deliberating</a:t>
            </a:r>
          </a:p>
          <a:p>
            <a:r>
              <a:rPr lang="en-US" dirty="0"/>
              <a:t>Discrete vs. continuous</a:t>
            </a:r>
          </a:p>
          <a:p>
            <a:r>
              <a:rPr lang="en-US" dirty="0"/>
              <a:t>	Applied to state, time, percepts, or actions</a:t>
            </a:r>
          </a:p>
          <a:p>
            <a:r>
              <a:rPr lang="en-US" dirty="0"/>
              <a:t>	The way the information is represented</a:t>
            </a:r>
          </a:p>
          <a:p>
            <a:r>
              <a:rPr lang="en-US" dirty="0"/>
              <a:t>Single agent vs. </a:t>
            </a:r>
            <a:r>
              <a:rPr lang="en-US" dirty="0" err="1"/>
              <a:t>multiagent</a:t>
            </a:r>
            <a:endParaRPr lang="en-US" dirty="0"/>
          </a:p>
          <a:p>
            <a:r>
              <a:rPr lang="en-US" dirty="0"/>
              <a:t>	How distinguish agent from environment?</a:t>
            </a:r>
          </a:p>
          <a:p>
            <a:r>
              <a:rPr lang="en-US" dirty="0"/>
              <a:t>	if other's behavior maximizes its performance based on</a:t>
            </a:r>
          </a:p>
          <a:p>
            <a:r>
              <a:rPr lang="en-US" dirty="0"/>
              <a:t>	agent, then it is </a:t>
            </a:r>
            <a:r>
              <a:rPr lang="en-US" dirty="0" err="1"/>
              <a:t>multiagent</a:t>
            </a:r>
            <a:endParaRPr lang="en-US" dirty="0"/>
          </a:p>
        </p:txBody>
      </p:sp>
      <p:sp>
        <p:nvSpPr>
          <p:cNvPr id="4" name="Slide Number Placeholder 3"/>
          <p:cNvSpPr>
            <a:spLocks noGrp="1"/>
          </p:cNvSpPr>
          <p:nvPr>
            <p:ph type="sldNum" sz="quarter" idx="10"/>
          </p:nvPr>
        </p:nvSpPr>
        <p:spPr/>
        <p:txBody>
          <a:bodyPr/>
          <a:lstStyle/>
          <a:p>
            <a:fld id="{51E72822-39EC-4284-92EC-8BB2119733A9}"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520826"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33526" y="23814"/>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651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2752726" y="1335194"/>
            <a:ext cx="7392987" cy="368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985169" y="3540015"/>
            <a:ext cx="8686801" cy="1375521"/>
          </a:xfrm>
          <a:prstGeom prst="rect">
            <a:avLst/>
          </a:prstGeom>
        </p:spPr>
        <p:txBody>
          <a:bodyPr wrap="square" lIns="82058" tIns="41029" rIns="82058" bIns="41029">
            <a:spAutoFit/>
          </a:bodyPr>
          <a:lstStyle/>
          <a:p>
            <a:pPr algn="ctr"/>
            <a:r>
              <a:rPr lang="en-US" sz="2800" dirty="0">
                <a:latin typeface="Times New Roman" pitchFamily="18" charset="0"/>
                <a:cs typeface="Times New Roman" pitchFamily="18" charset="0"/>
              </a:rPr>
              <a:t>ARTIFICIAL INTELLIGENCE</a:t>
            </a:r>
          </a:p>
          <a:p>
            <a:pPr algn="ctr"/>
            <a:r>
              <a:rPr lang="en-US" sz="2800" dirty="0">
                <a:latin typeface="Times New Roman" pitchFamily="18" charset="0"/>
                <a:cs typeface="Times New Roman" pitchFamily="18" charset="0"/>
              </a:rPr>
              <a:t>(</a:t>
            </a:r>
            <a:r>
              <a:rPr lang="en-US" sz="2800" dirty="0">
                <a:solidFill>
                  <a:srgbClr val="FF0000"/>
                </a:solidFill>
                <a:latin typeface="Times New Roman" pitchFamily="18" charset="0"/>
                <a:cs typeface="Times New Roman" pitchFamily="18" charset="0"/>
              </a:rPr>
              <a:t>23 CSH - 621</a:t>
            </a:r>
            <a:r>
              <a:rPr lang="en-US" sz="2800" dirty="0">
                <a:latin typeface="Times New Roman" pitchFamily="18" charset="0"/>
                <a:cs typeface="Times New Roman" pitchFamily="18" charset="0"/>
              </a:rPr>
              <a:t>)</a:t>
            </a:r>
          </a:p>
          <a:p>
            <a:pPr algn="ctr"/>
            <a:endParaRPr lang="en-US" sz="28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PEAS</a:t>
            </a:r>
          </a:p>
        </p:txBody>
      </p:sp>
      <p:sp>
        <p:nvSpPr>
          <p:cNvPr id="3" name="Content Placeholder 2"/>
          <p:cNvSpPr>
            <a:spLocks noGrp="1"/>
          </p:cNvSpPr>
          <p:nvPr>
            <p:ph idx="1"/>
          </p:nvPr>
        </p:nvSpPr>
        <p:spPr>
          <a:xfrm>
            <a:off x="1981200" y="1600200"/>
            <a:ext cx="8229600" cy="5257800"/>
          </a:xfrm>
        </p:spPr>
        <p:txBody>
          <a:bodyPr>
            <a:normAutofit/>
          </a:bodyPr>
          <a:lstStyle/>
          <a:p>
            <a:r>
              <a:rPr lang="en-US" dirty="0"/>
              <a:t> Use PEAS to describe task environment</a:t>
            </a:r>
          </a:p>
          <a:p>
            <a:pPr lvl="1"/>
            <a:r>
              <a:rPr lang="en-US" dirty="0">
                <a:solidFill>
                  <a:srgbClr val="FF0000"/>
                </a:solidFill>
              </a:rPr>
              <a:t>P</a:t>
            </a:r>
            <a:r>
              <a:rPr lang="en-US" dirty="0"/>
              <a:t>erformance measure</a:t>
            </a:r>
          </a:p>
          <a:p>
            <a:pPr lvl="1"/>
            <a:r>
              <a:rPr lang="en-US" dirty="0">
                <a:solidFill>
                  <a:srgbClr val="FF0000"/>
                </a:solidFill>
              </a:rPr>
              <a:t>E</a:t>
            </a:r>
            <a:r>
              <a:rPr lang="en-US" dirty="0"/>
              <a:t>nvironment</a:t>
            </a:r>
          </a:p>
          <a:p>
            <a:pPr lvl="1"/>
            <a:r>
              <a:rPr lang="en-US" dirty="0">
                <a:solidFill>
                  <a:srgbClr val="FF0000"/>
                </a:solidFill>
              </a:rPr>
              <a:t>A</a:t>
            </a:r>
            <a:r>
              <a:rPr lang="en-US" dirty="0"/>
              <a:t>ctuators</a:t>
            </a:r>
          </a:p>
          <a:p>
            <a:pPr lvl="1"/>
            <a:r>
              <a:rPr lang="en-US" dirty="0">
                <a:solidFill>
                  <a:srgbClr val="FF0000"/>
                </a:solidFill>
              </a:rPr>
              <a:t>S</a:t>
            </a:r>
            <a:r>
              <a:rPr lang="en-US" dirty="0"/>
              <a:t>ensors</a:t>
            </a:r>
          </a:p>
          <a:p>
            <a:r>
              <a:rPr lang="en-US" dirty="0"/>
              <a:t>Example: Taxi driver</a:t>
            </a:r>
          </a:p>
          <a:p>
            <a:pPr lvl="1"/>
            <a:r>
              <a:rPr lang="en-US" dirty="0"/>
              <a:t>Performance measure:  safe, fast, comfortable (maximize profits)</a:t>
            </a:r>
          </a:p>
          <a:p>
            <a:pPr lvl="1"/>
            <a:r>
              <a:rPr lang="en-US" dirty="0"/>
              <a:t>Environment:  roads, other traffic, pedestrians, customers</a:t>
            </a:r>
          </a:p>
          <a:p>
            <a:pPr lvl="1"/>
            <a:r>
              <a:rPr lang="en-US" dirty="0"/>
              <a:t>Actuators:  steering, accelerator, brake, signal, horn</a:t>
            </a:r>
          </a:p>
          <a:p>
            <a:pPr lvl="1"/>
            <a:r>
              <a:rPr lang="en-US" dirty="0"/>
              <a:t>Sensors: cameras, sonar, speedometer, GPS, odometer, accelerometer, engine sensors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Properties</a:t>
            </a:r>
          </a:p>
        </p:txBody>
      </p:sp>
      <p:sp>
        <p:nvSpPr>
          <p:cNvPr id="3" name="Content Placeholder 2"/>
          <p:cNvSpPr>
            <a:spLocks noGrp="1"/>
          </p:cNvSpPr>
          <p:nvPr>
            <p:ph idx="1"/>
          </p:nvPr>
        </p:nvSpPr>
        <p:spPr>
          <a:xfrm>
            <a:off x="1981200" y="1600200"/>
            <a:ext cx="8229600" cy="5029200"/>
          </a:xfrm>
        </p:spPr>
        <p:txBody>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pic>
        <p:nvPicPr>
          <p:cNvPr id="3074" name="Picture 2"/>
          <p:cNvPicPr>
            <a:picLocks noChangeAspect="1" noChangeArrowheads="1"/>
          </p:cNvPicPr>
          <p:nvPr/>
        </p:nvPicPr>
        <p:blipFill>
          <a:blip r:embed="rId3" cstate="print"/>
          <a:srcRect/>
          <a:stretch>
            <a:fillRect/>
          </a:stretch>
        </p:blipFill>
        <p:spPr bwMode="auto">
          <a:xfrm>
            <a:off x="152400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4191002" y="1524000"/>
          <a:ext cx="6476999" cy="125984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pic>
        <p:nvPicPr>
          <p:cNvPr id="3074" name="Picture 2"/>
          <p:cNvPicPr>
            <a:picLocks noChangeAspect="1" noChangeArrowheads="1"/>
          </p:cNvPicPr>
          <p:nvPr/>
        </p:nvPicPr>
        <p:blipFill>
          <a:blip r:embed="rId3" cstate="print"/>
          <a:srcRect/>
          <a:stretch>
            <a:fillRect/>
          </a:stretch>
        </p:blipFill>
        <p:spPr bwMode="auto">
          <a:xfrm>
            <a:off x="1524000" y="1524000"/>
            <a:ext cx="2438400" cy="182880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4191002" y="1524000"/>
          <a:ext cx="6476999" cy="125984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057400" y="1524000"/>
            <a:ext cx="1409700" cy="190500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4191002" y="1524000"/>
          <a:ext cx="6476999" cy="163068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2057400" y="1524000"/>
            <a:ext cx="1409700" cy="19050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4191002" y="1524000"/>
          <a:ext cx="6476999" cy="163068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200152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4"/>
                  </a:ext>
                </a:extLst>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5791200" y="3581400"/>
            <a:ext cx="4566650" cy="32766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214884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bl>
          </a:graphicData>
        </a:graphic>
      </p:graphicFrame>
      <p:pic>
        <p:nvPicPr>
          <p:cNvPr id="5122" name="Picture 2"/>
          <p:cNvPicPr>
            <a:picLocks noChangeAspect="1" noChangeArrowheads="1"/>
          </p:cNvPicPr>
          <p:nvPr/>
        </p:nvPicPr>
        <p:blipFill>
          <a:blip r:embed="rId3" cstate="print"/>
          <a:srcRect/>
          <a:stretch>
            <a:fillRect/>
          </a:stretch>
        </p:blipFill>
        <p:spPr bwMode="auto">
          <a:xfrm>
            <a:off x="5791200" y="3581400"/>
            <a:ext cx="4566650" cy="32766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print"/>
          <a:srcRect/>
          <a:stretch>
            <a:fillRect/>
          </a:stretch>
        </p:blipFill>
        <p:spPr bwMode="auto">
          <a:xfrm>
            <a:off x="1524000" y="1600200"/>
            <a:ext cx="2738438" cy="17526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266700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303784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1905000" y="1600201"/>
            <a:ext cx="1619250" cy="24288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History of AI</a:t>
            </a:r>
          </a:p>
        </p:txBody>
      </p:sp>
      <p:sp>
        <p:nvSpPr>
          <p:cNvPr id="3" name="Content Placeholder 2"/>
          <p:cNvSpPr>
            <a:spLocks noGrp="1"/>
          </p:cNvSpPr>
          <p:nvPr>
            <p:ph idx="1"/>
          </p:nvPr>
        </p:nvSpPr>
        <p:spPr/>
        <p:txBody>
          <a:bodyPr>
            <a:normAutofit fontScale="92500" lnSpcReduction="20000"/>
          </a:bodyPr>
          <a:lstStyle/>
          <a:p>
            <a:r>
              <a:rPr lang="en-US" dirty="0"/>
              <a:t>CS-based AI started with “Dartmouth Conference” in 1956</a:t>
            </a:r>
          </a:p>
          <a:p>
            <a:r>
              <a:rPr lang="en-US" dirty="0"/>
              <a:t>Attendees</a:t>
            </a:r>
          </a:p>
          <a:p>
            <a:pPr lvl="1"/>
            <a:r>
              <a:rPr lang="en-US" dirty="0"/>
              <a:t>John McCarthy </a:t>
            </a:r>
          </a:p>
          <a:p>
            <a:pPr lvl="2"/>
            <a:r>
              <a:rPr lang="en-US" dirty="0"/>
              <a:t>LISP, application of logic to reasoning</a:t>
            </a:r>
          </a:p>
          <a:p>
            <a:pPr lvl="1"/>
            <a:r>
              <a:rPr lang="en-US" dirty="0"/>
              <a:t>Marvin </a:t>
            </a:r>
            <a:r>
              <a:rPr lang="en-US" dirty="0" err="1"/>
              <a:t>Minsky</a:t>
            </a:r>
            <a:endParaRPr lang="en-US" dirty="0"/>
          </a:p>
          <a:p>
            <a:pPr lvl="2"/>
            <a:r>
              <a:rPr lang="en-US" dirty="0"/>
              <a:t>Popularized neural networks</a:t>
            </a:r>
          </a:p>
          <a:p>
            <a:pPr lvl="2"/>
            <a:r>
              <a:rPr lang="en-US" dirty="0"/>
              <a:t>Slots and frames</a:t>
            </a:r>
          </a:p>
          <a:p>
            <a:pPr lvl="2"/>
            <a:r>
              <a:rPr lang="en-US" dirty="0"/>
              <a:t>The Society of the Mind</a:t>
            </a:r>
          </a:p>
          <a:p>
            <a:pPr lvl="1"/>
            <a:r>
              <a:rPr lang="en-US" dirty="0"/>
              <a:t>Claude Shannon</a:t>
            </a:r>
          </a:p>
          <a:p>
            <a:pPr lvl="2"/>
            <a:r>
              <a:rPr lang="en-US" dirty="0"/>
              <a:t>Computer checkers</a:t>
            </a:r>
          </a:p>
          <a:p>
            <a:pPr lvl="2"/>
            <a:r>
              <a:rPr lang="en-US" dirty="0"/>
              <a:t>Information theory</a:t>
            </a:r>
          </a:p>
          <a:p>
            <a:pPr lvl="2"/>
            <a:r>
              <a:rPr lang="en-US" dirty="0"/>
              <a:t>Open-loop 5-ball juggling</a:t>
            </a:r>
          </a:p>
          <a:p>
            <a:pPr lvl="1"/>
            <a:r>
              <a:rPr lang="en-US" dirty="0"/>
              <a:t>Allen Newell and Herb Simon</a:t>
            </a:r>
          </a:p>
          <a:p>
            <a:pPr lvl="2"/>
            <a:r>
              <a:rPr lang="en-US" dirty="0"/>
              <a:t>General Problem Solver</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318516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Continuous</a:t>
                      </a:r>
                    </a:p>
                  </a:txBody>
                  <a:tcPr/>
                </a:tc>
                <a:tc>
                  <a:txBody>
                    <a:bodyPr/>
                    <a:lstStyle/>
                    <a:p>
                      <a:r>
                        <a:rPr lang="en-US" sz="1400" dirty="0"/>
                        <a:t>Single</a:t>
                      </a:r>
                    </a:p>
                  </a:txBody>
                  <a:tcPr/>
                </a:tc>
                <a:extLst>
                  <a:ext uri="{0D108BD9-81ED-4DB2-BD59-A6C34878D82A}">
                    <a16:rowId xmlns:a16="http://schemas.microsoft.com/office/drawing/2014/main" val="10006"/>
                  </a:ext>
                </a:extLst>
              </a:tr>
            </a:tbl>
          </a:graphicData>
        </a:graphic>
      </p:graphicFrame>
      <p:pic>
        <p:nvPicPr>
          <p:cNvPr id="7170" name="Picture 2"/>
          <p:cNvPicPr>
            <a:picLocks noChangeAspect="1" noChangeArrowheads="1"/>
          </p:cNvPicPr>
          <p:nvPr/>
        </p:nvPicPr>
        <p:blipFill>
          <a:blip r:embed="rId3" cstate="print"/>
          <a:srcRect/>
          <a:stretch>
            <a:fillRect/>
          </a:stretch>
        </p:blipFill>
        <p:spPr bwMode="auto">
          <a:xfrm>
            <a:off x="1905000" y="1600201"/>
            <a:ext cx="1619250" cy="242887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52400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5103674"/>
            <a:ext cx="3963457" cy="1754326"/>
          </a:xfrm>
          <a:prstGeom prst="rect">
            <a:avLst/>
          </a:prstGeom>
          <a:noFill/>
        </p:spPr>
        <p:txBody>
          <a:bodyPr wrap="none" rtlCol="0">
            <a:spAutoFit/>
          </a:bodyPr>
          <a:lstStyle/>
          <a:p>
            <a:r>
              <a:rPr lang="en-US" dirty="0"/>
              <a:t>Fully observable vs. partially observable </a:t>
            </a:r>
          </a:p>
          <a:p>
            <a:r>
              <a:rPr lang="en-US" dirty="0"/>
              <a:t>Deterministic vs. stochastic / strategic </a:t>
            </a:r>
          </a:p>
          <a:p>
            <a:r>
              <a:rPr lang="en-US" dirty="0"/>
              <a:t>Episodic vs. sequential </a:t>
            </a:r>
          </a:p>
          <a:p>
            <a:r>
              <a:rPr lang="en-US" dirty="0"/>
              <a:t>Static vs. dynamic </a:t>
            </a:r>
          </a:p>
          <a:p>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355600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Continuous</a:t>
                      </a:r>
                    </a:p>
                  </a:txBody>
                  <a:tcPr/>
                </a:tc>
                <a:tc>
                  <a:txBody>
                    <a:bodyPr/>
                    <a:lstStyle/>
                    <a:p>
                      <a:r>
                        <a:rPr lang="en-US" sz="1400" dirty="0"/>
                        <a:t>Single</a:t>
                      </a:r>
                    </a:p>
                  </a:txBody>
                  <a:tcPr/>
                </a:tc>
                <a:extLst>
                  <a:ext uri="{0D108BD9-81ED-4DB2-BD59-A6C34878D82A}">
                    <a16:rowId xmlns:a16="http://schemas.microsoft.com/office/drawing/2014/main" val="10006"/>
                  </a:ext>
                </a:extLst>
              </a:tr>
              <a:tr h="370840">
                <a:tc>
                  <a:txBody>
                    <a:bodyPr/>
                    <a:lstStyle/>
                    <a:p>
                      <a:r>
                        <a:rPr lang="en-US" sz="1400" dirty="0"/>
                        <a:t>Image analysis</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524000" y="1676400"/>
            <a:ext cx="2743200" cy="18288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solidFill>
                  <a:srgbClr val="FF0000"/>
                </a:solidFill>
              </a:rPr>
              <a:t>Environment Examples</a:t>
            </a:r>
          </a:p>
        </p:txBody>
      </p:sp>
      <p:graphicFrame>
        <p:nvGraphicFramePr>
          <p:cNvPr id="6" name="Table 5"/>
          <p:cNvGraphicFramePr>
            <a:graphicFrameLocks noGrp="1"/>
          </p:cNvGraphicFramePr>
          <p:nvPr/>
        </p:nvGraphicFramePr>
        <p:xfrm>
          <a:off x="4191002" y="1524000"/>
          <a:ext cx="6476999" cy="370332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Continuous</a:t>
                      </a:r>
                    </a:p>
                  </a:txBody>
                  <a:tcPr/>
                </a:tc>
                <a:tc>
                  <a:txBody>
                    <a:bodyPr/>
                    <a:lstStyle/>
                    <a:p>
                      <a:r>
                        <a:rPr lang="en-US" sz="1400" dirty="0"/>
                        <a:t>Single</a:t>
                      </a:r>
                    </a:p>
                  </a:txBody>
                  <a:tcPr/>
                </a:tc>
                <a:extLst>
                  <a:ext uri="{0D108BD9-81ED-4DB2-BD59-A6C34878D82A}">
                    <a16:rowId xmlns:a16="http://schemas.microsoft.com/office/drawing/2014/main" val="10006"/>
                  </a:ext>
                </a:extLst>
              </a:tr>
              <a:tr h="370840">
                <a:tc>
                  <a:txBody>
                    <a:bodyPr/>
                    <a:lstStyle/>
                    <a:p>
                      <a:r>
                        <a:rPr lang="en-US" sz="1400" dirty="0"/>
                        <a:t>Image analysis</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7"/>
                  </a:ext>
                </a:extLst>
              </a:tr>
            </a:tbl>
          </a:graphicData>
        </a:graphic>
      </p:graphicFrame>
      <p:sp>
        <p:nvSpPr>
          <p:cNvPr id="7" name="TextBox 6"/>
          <p:cNvSpPr txBox="1"/>
          <p:nvPr/>
        </p:nvSpPr>
        <p:spPr>
          <a:xfrm>
            <a:off x="1524001" y="4038600"/>
            <a:ext cx="2514600" cy="2893100"/>
          </a:xfrm>
          <a:prstGeom prst="rect">
            <a:avLst/>
          </a:prstGeom>
          <a:noFill/>
        </p:spPr>
        <p:txBody>
          <a:bodyPr wrap="square" rtlCol="0">
            <a:spAutoFit/>
          </a:bodyPr>
          <a:lstStyle/>
          <a:p>
            <a:pPr>
              <a:spcAft>
                <a:spcPts val="600"/>
              </a:spcAft>
            </a:pPr>
            <a:r>
              <a:rPr lang="en-US" dirty="0"/>
              <a:t>Fully observable vs. partially observable </a:t>
            </a:r>
          </a:p>
          <a:p>
            <a:pPr>
              <a:spcAft>
                <a:spcPts val="600"/>
              </a:spcAft>
            </a:pPr>
            <a:r>
              <a:rPr lang="en-US" dirty="0"/>
              <a:t>Deterministic vs. stochastic / strategic </a:t>
            </a:r>
          </a:p>
          <a:p>
            <a:r>
              <a:rPr lang="en-US" dirty="0"/>
              <a:t>Episodic vs. sequential </a:t>
            </a:r>
          </a:p>
          <a:p>
            <a:pPr>
              <a:spcAft>
                <a:spcPts val="600"/>
              </a:spcAft>
            </a:pPr>
            <a:r>
              <a:rPr lang="en-US" dirty="0"/>
              <a:t>Static vs. dynamic </a:t>
            </a:r>
          </a:p>
          <a:p>
            <a:pPr>
              <a:spcAft>
                <a:spcPts val="600"/>
              </a:spcAft>
            </a:pPr>
            <a:r>
              <a:rPr lang="en-US" dirty="0"/>
              <a:t>Discrete vs. continuous </a:t>
            </a:r>
          </a:p>
          <a:p>
            <a:r>
              <a:rPr lang="en-US" dirty="0"/>
              <a:t>Single agent vs. </a:t>
            </a:r>
            <a:r>
              <a:rPr lang="en-US" dirty="0" err="1"/>
              <a:t>multiagent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4038600"/>
            <a:ext cx="2514600" cy="2893100"/>
          </a:xfrm>
          <a:prstGeom prst="rect">
            <a:avLst/>
          </a:prstGeom>
          <a:noFill/>
        </p:spPr>
        <p:txBody>
          <a:bodyPr wrap="square" rtlCol="0">
            <a:spAutoFit/>
          </a:bodyPr>
          <a:lstStyle/>
          <a:p>
            <a:pPr>
              <a:spcAft>
                <a:spcPts val="600"/>
              </a:spcAft>
            </a:pPr>
            <a:r>
              <a:rPr lang="en-US" dirty="0"/>
              <a:t>Fully observable vs. partially observable </a:t>
            </a:r>
          </a:p>
          <a:p>
            <a:pPr>
              <a:spcAft>
                <a:spcPts val="600"/>
              </a:spcAft>
            </a:pPr>
            <a:r>
              <a:rPr lang="en-US" dirty="0"/>
              <a:t>Deterministic vs. stochastic / strategic </a:t>
            </a:r>
          </a:p>
          <a:p>
            <a:r>
              <a:rPr lang="en-US" dirty="0"/>
              <a:t>Episodic vs. sequential </a:t>
            </a:r>
          </a:p>
          <a:p>
            <a:pPr>
              <a:spcAft>
                <a:spcPts val="600"/>
              </a:spcAft>
            </a:pPr>
            <a:r>
              <a:rPr lang="en-US" dirty="0"/>
              <a:t>Static vs. dynamic </a:t>
            </a:r>
          </a:p>
          <a:p>
            <a:pPr>
              <a:spcAft>
                <a:spcPts val="600"/>
              </a:spcAft>
            </a:pPr>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407416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Continuous</a:t>
                      </a:r>
                    </a:p>
                  </a:txBody>
                  <a:tcPr/>
                </a:tc>
                <a:tc>
                  <a:txBody>
                    <a:bodyPr/>
                    <a:lstStyle/>
                    <a:p>
                      <a:r>
                        <a:rPr lang="en-US" sz="1400" dirty="0"/>
                        <a:t>Single</a:t>
                      </a:r>
                    </a:p>
                  </a:txBody>
                  <a:tcPr/>
                </a:tc>
                <a:extLst>
                  <a:ext uri="{0D108BD9-81ED-4DB2-BD59-A6C34878D82A}">
                    <a16:rowId xmlns:a16="http://schemas.microsoft.com/office/drawing/2014/main" val="10006"/>
                  </a:ext>
                </a:extLst>
              </a:tr>
              <a:tr h="370840">
                <a:tc>
                  <a:txBody>
                    <a:bodyPr/>
                    <a:lstStyle/>
                    <a:p>
                      <a:r>
                        <a:rPr lang="en-US" sz="1400" dirty="0"/>
                        <a:t>Image analysis</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7"/>
                  </a:ext>
                </a:extLst>
              </a:tr>
              <a:tr h="370840">
                <a:tc>
                  <a:txBody>
                    <a:bodyPr/>
                    <a:lstStyle/>
                    <a:p>
                      <a:r>
                        <a:rPr lang="en-US" sz="1400" dirty="0"/>
                        <a:t>Robot part picking</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1905000" y="1828801"/>
            <a:ext cx="1428750" cy="17240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4038600"/>
            <a:ext cx="2514600" cy="2893100"/>
          </a:xfrm>
          <a:prstGeom prst="rect">
            <a:avLst/>
          </a:prstGeom>
          <a:noFill/>
        </p:spPr>
        <p:txBody>
          <a:bodyPr wrap="square" rtlCol="0">
            <a:spAutoFit/>
          </a:bodyPr>
          <a:lstStyle/>
          <a:p>
            <a:pPr>
              <a:spcAft>
                <a:spcPts val="600"/>
              </a:spcAft>
            </a:pPr>
            <a:r>
              <a:rPr lang="en-US" dirty="0"/>
              <a:t>Fully observable vs. partially observable </a:t>
            </a:r>
          </a:p>
          <a:p>
            <a:pPr>
              <a:spcAft>
                <a:spcPts val="600"/>
              </a:spcAft>
            </a:pPr>
            <a:r>
              <a:rPr lang="en-US" dirty="0"/>
              <a:t>Deterministic vs. stochastic / strategic </a:t>
            </a:r>
          </a:p>
          <a:p>
            <a:r>
              <a:rPr lang="en-US" dirty="0"/>
              <a:t>Episodic vs. sequential </a:t>
            </a:r>
          </a:p>
          <a:p>
            <a:pPr>
              <a:spcAft>
                <a:spcPts val="600"/>
              </a:spcAft>
            </a:pPr>
            <a:r>
              <a:rPr lang="en-US" dirty="0"/>
              <a:t>Static vs. dynamic </a:t>
            </a:r>
          </a:p>
          <a:p>
            <a:pPr>
              <a:spcAft>
                <a:spcPts val="600"/>
              </a:spcAft>
            </a:pPr>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422148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Continuous</a:t>
                      </a:r>
                    </a:p>
                  </a:txBody>
                  <a:tcPr/>
                </a:tc>
                <a:tc>
                  <a:txBody>
                    <a:bodyPr/>
                    <a:lstStyle/>
                    <a:p>
                      <a:r>
                        <a:rPr lang="en-US" sz="1400" dirty="0"/>
                        <a:t>Single</a:t>
                      </a:r>
                    </a:p>
                  </a:txBody>
                  <a:tcPr/>
                </a:tc>
                <a:extLst>
                  <a:ext uri="{0D108BD9-81ED-4DB2-BD59-A6C34878D82A}">
                    <a16:rowId xmlns:a16="http://schemas.microsoft.com/office/drawing/2014/main" val="10006"/>
                  </a:ext>
                </a:extLst>
              </a:tr>
              <a:tr h="370840">
                <a:tc>
                  <a:txBody>
                    <a:bodyPr/>
                    <a:lstStyle/>
                    <a:p>
                      <a:r>
                        <a:rPr lang="en-US" sz="1400" dirty="0"/>
                        <a:t>Image analysis</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7"/>
                  </a:ext>
                </a:extLst>
              </a:tr>
              <a:tr h="370840">
                <a:tc>
                  <a:txBody>
                    <a:bodyPr/>
                    <a:lstStyle/>
                    <a:p>
                      <a:r>
                        <a:rPr lang="en-US" sz="1400" dirty="0"/>
                        <a:t>Robot part picking</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8"/>
                  </a:ext>
                </a:extLst>
              </a:tr>
            </a:tbl>
          </a:graphicData>
        </a:graphic>
      </p:graphicFrame>
      <p:pic>
        <p:nvPicPr>
          <p:cNvPr id="9218" name="Picture 2"/>
          <p:cNvPicPr>
            <a:picLocks noChangeAspect="1" noChangeArrowheads="1"/>
          </p:cNvPicPr>
          <p:nvPr/>
        </p:nvPicPr>
        <p:blipFill>
          <a:blip r:embed="rId3" cstate="print"/>
          <a:srcRect/>
          <a:stretch>
            <a:fillRect/>
          </a:stretch>
        </p:blipFill>
        <p:spPr bwMode="auto">
          <a:xfrm>
            <a:off x="1905000" y="1828801"/>
            <a:ext cx="1428750" cy="17240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4038600"/>
            <a:ext cx="2514600" cy="2893100"/>
          </a:xfrm>
          <a:prstGeom prst="rect">
            <a:avLst/>
          </a:prstGeom>
          <a:noFill/>
        </p:spPr>
        <p:txBody>
          <a:bodyPr wrap="square" rtlCol="0">
            <a:spAutoFit/>
          </a:bodyPr>
          <a:lstStyle/>
          <a:p>
            <a:pPr>
              <a:spcAft>
                <a:spcPts val="600"/>
              </a:spcAft>
            </a:pPr>
            <a:r>
              <a:rPr lang="en-US" dirty="0"/>
              <a:t>Fully observable vs. partially observable </a:t>
            </a:r>
          </a:p>
          <a:p>
            <a:pPr>
              <a:spcAft>
                <a:spcPts val="600"/>
              </a:spcAft>
            </a:pPr>
            <a:r>
              <a:rPr lang="en-US" dirty="0"/>
              <a:t>Deterministic vs. stochastic / strategic </a:t>
            </a:r>
          </a:p>
          <a:p>
            <a:r>
              <a:rPr lang="en-US" dirty="0"/>
              <a:t>Episodic vs. sequential </a:t>
            </a:r>
          </a:p>
          <a:p>
            <a:pPr>
              <a:spcAft>
                <a:spcPts val="600"/>
              </a:spcAft>
            </a:pPr>
            <a:r>
              <a:rPr lang="en-US" dirty="0"/>
              <a:t>Static vs. dynamic </a:t>
            </a:r>
          </a:p>
          <a:p>
            <a:pPr>
              <a:spcAft>
                <a:spcPts val="600"/>
              </a:spcAft>
            </a:pPr>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473964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Continuous</a:t>
                      </a:r>
                    </a:p>
                  </a:txBody>
                  <a:tcPr/>
                </a:tc>
                <a:tc>
                  <a:txBody>
                    <a:bodyPr/>
                    <a:lstStyle/>
                    <a:p>
                      <a:r>
                        <a:rPr lang="en-US" sz="1400" dirty="0"/>
                        <a:t>Single</a:t>
                      </a:r>
                    </a:p>
                  </a:txBody>
                  <a:tcPr/>
                </a:tc>
                <a:extLst>
                  <a:ext uri="{0D108BD9-81ED-4DB2-BD59-A6C34878D82A}">
                    <a16:rowId xmlns:a16="http://schemas.microsoft.com/office/drawing/2014/main" val="10006"/>
                  </a:ext>
                </a:extLst>
              </a:tr>
              <a:tr h="370840">
                <a:tc>
                  <a:txBody>
                    <a:bodyPr/>
                    <a:lstStyle/>
                    <a:p>
                      <a:r>
                        <a:rPr lang="en-US" sz="1400" dirty="0"/>
                        <a:t>Image analysis</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7"/>
                  </a:ext>
                </a:extLst>
              </a:tr>
              <a:tr h="370840">
                <a:tc>
                  <a:txBody>
                    <a:bodyPr/>
                    <a:lstStyle/>
                    <a:p>
                      <a:r>
                        <a:rPr lang="en-US" sz="1400" dirty="0"/>
                        <a:t>Robot part picking</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8"/>
                  </a:ext>
                </a:extLst>
              </a:tr>
              <a:tr h="370840">
                <a:tc>
                  <a:txBody>
                    <a:bodyPr/>
                    <a:lstStyle/>
                    <a:p>
                      <a:r>
                        <a:rPr lang="en-US" sz="1400" dirty="0"/>
                        <a:t>Interactive English tutor</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9"/>
                  </a:ext>
                </a:extLst>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1828800" y="1676401"/>
            <a:ext cx="2133600" cy="199072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Environment Examples</a:t>
            </a:r>
          </a:p>
        </p:txBody>
      </p:sp>
      <p:sp>
        <p:nvSpPr>
          <p:cNvPr id="5" name="TextBox 4"/>
          <p:cNvSpPr txBox="1"/>
          <p:nvPr/>
        </p:nvSpPr>
        <p:spPr>
          <a:xfrm>
            <a:off x="1524001" y="4038600"/>
            <a:ext cx="2514600" cy="2893100"/>
          </a:xfrm>
          <a:prstGeom prst="rect">
            <a:avLst/>
          </a:prstGeom>
          <a:noFill/>
        </p:spPr>
        <p:txBody>
          <a:bodyPr wrap="square" rtlCol="0">
            <a:spAutoFit/>
          </a:bodyPr>
          <a:lstStyle/>
          <a:p>
            <a:pPr>
              <a:spcAft>
                <a:spcPts val="600"/>
              </a:spcAft>
            </a:pPr>
            <a:r>
              <a:rPr lang="en-US" dirty="0"/>
              <a:t>Fully observable vs. partially observable </a:t>
            </a:r>
          </a:p>
          <a:p>
            <a:pPr>
              <a:spcAft>
                <a:spcPts val="600"/>
              </a:spcAft>
            </a:pPr>
            <a:r>
              <a:rPr lang="en-US" dirty="0"/>
              <a:t>Deterministic vs. stochastic / strategic </a:t>
            </a:r>
          </a:p>
          <a:p>
            <a:r>
              <a:rPr lang="en-US" dirty="0"/>
              <a:t>Episodic vs. sequential </a:t>
            </a:r>
          </a:p>
          <a:p>
            <a:pPr>
              <a:spcAft>
                <a:spcPts val="600"/>
              </a:spcAft>
            </a:pPr>
            <a:r>
              <a:rPr lang="en-US" dirty="0"/>
              <a:t>Static vs. dynamic </a:t>
            </a:r>
          </a:p>
          <a:p>
            <a:pPr>
              <a:spcAft>
                <a:spcPts val="600"/>
              </a:spcAft>
            </a:pPr>
            <a:r>
              <a:rPr lang="en-US" dirty="0"/>
              <a:t>Discrete vs. continuous </a:t>
            </a:r>
          </a:p>
          <a:p>
            <a:r>
              <a:rPr lang="en-US" dirty="0"/>
              <a:t>Single agent vs. </a:t>
            </a:r>
            <a:r>
              <a:rPr lang="en-US" dirty="0" err="1"/>
              <a:t>multiagent</a:t>
            </a:r>
            <a:endParaRPr lang="en-US" dirty="0"/>
          </a:p>
        </p:txBody>
      </p:sp>
      <p:graphicFrame>
        <p:nvGraphicFramePr>
          <p:cNvPr id="6" name="Table 5"/>
          <p:cNvGraphicFramePr>
            <a:graphicFrameLocks noGrp="1"/>
          </p:cNvGraphicFramePr>
          <p:nvPr/>
        </p:nvGraphicFramePr>
        <p:xfrm>
          <a:off x="4191002" y="1524000"/>
          <a:ext cx="6476999" cy="4739640"/>
        </p:xfrm>
        <a:graphic>
          <a:graphicData uri="http://schemas.openxmlformats.org/drawingml/2006/table">
            <a:tbl>
              <a:tblPr firstRow="1" bandRow="1">
                <a:tableStyleId>{7DF18680-E054-41AD-8BC1-D1AEF772440D}</a:tableStyleId>
              </a:tblPr>
              <a:tblGrid>
                <a:gridCol w="1828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967648">
                  <a:extLst>
                    <a:ext uri="{9D8B030D-6E8A-4147-A177-3AD203B41FA5}">
                      <a16:colId xmlns:a16="http://schemas.microsoft.com/office/drawing/2014/main" val="20003"/>
                    </a:ext>
                  </a:extLst>
                </a:gridCol>
                <a:gridCol w="594911">
                  <a:extLst>
                    <a:ext uri="{9D8B030D-6E8A-4147-A177-3AD203B41FA5}">
                      <a16:colId xmlns:a16="http://schemas.microsoft.com/office/drawing/2014/main" val="20004"/>
                    </a:ext>
                  </a:extLst>
                </a:gridCol>
                <a:gridCol w="818002">
                  <a:extLst>
                    <a:ext uri="{9D8B030D-6E8A-4147-A177-3AD203B41FA5}">
                      <a16:colId xmlns:a16="http://schemas.microsoft.com/office/drawing/2014/main" val="20005"/>
                    </a:ext>
                  </a:extLst>
                </a:gridCol>
                <a:gridCol w="743638">
                  <a:extLst>
                    <a:ext uri="{9D8B030D-6E8A-4147-A177-3AD203B41FA5}">
                      <a16:colId xmlns:a16="http://schemas.microsoft.com/office/drawing/2014/main" val="20006"/>
                    </a:ext>
                  </a:extLst>
                </a:gridCol>
              </a:tblGrid>
              <a:tr h="370840">
                <a:tc>
                  <a:txBody>
                    <a:bodyPr/>
                    <a:lstStyle/>
                    <a:p>
                      <a:r>
                        <a:rPr lang="en-US" sz="1400" dirty="0"/>
                        <a:t>Environment</a:t>
                      </a:r>
                    </a:p>
                  </a:txBody>
                  <a:tcPr/>
                </a:tc>
                <a:tc>
                  <a:txBody>
                    <a:bodyPr/>
                    <a:lstStyle/>
                    <a:p>
                      <a:r>
                        <a:rPr lang="en-US" sz="1400" dirty="0"/>
                        <a:t>Observable</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Agents</a:t>
                      </a:r>
                    </a:p>
                  </a:txBody>
                  <a:tcPr/>
                </a:tc>
                <a:extLst>
                  <a:ext uri="{0D108BD9-81ED-4DB2-BD59-A6C34878D82A}">
                    <a16:rowId xmlns:a16="http://schemas.microsoft.com/office/drawing/2014/main" val="10000"/>
                  </a:ext>
                </a:extLst>
              </a:tr>
              <a:tr h="370840">
                <a:tc>
                  <a:txBody>
                    <a:bodyPr/>
                    <a:lstStyle/>
                    <a:p>
                      <a:r>
                        <a:rPr lang="en-US" sz="1400" dirty="0"/>
                        <a:t>Chess with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1"/>
                  </a:ext>
                </a:extLst>
              </a:tr>
              <a:tr h="370840">
                <a:tc>
                  <a:txBody>
                    <a:bodyPr/>
                    <a:lstStyle/>
                    <a:p>
                      <a:r>
                        <a:rPr lang="en-US" sz="1400" dirty="0"/>
                        <a:t>Chess without a clock</a:t>
                      </a:r>
                    </a:p>
                  </a:txBody>
                  <a:tcPr/>
                </a:tc>
                <a:tc>
                  <a:txBody>
                    <a:bodyPr/>
                    <a:lstStyle/>
                    <a:p>
                      <a:r>
                        <a:rPr lang="en-US" sz="1400" dirty="0"/>
                        <a:t>Fully</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2"/>
                  </a:ext>
                </a:extLst>
              </a:tr>
              <a:tr h="370840">
                <a:tc>
                  <a:txBody>
                    <a:bodyPr/>
                    <a:lstStyle/>
                    <a:p>
                      <a:r>
                        <a:rPr lang="en-US" sz="1400" dirty="0"/>
                        <a:t>Poker</a:t>
                      </a:r>
                    </a:p>
                  </a:txBody>
                  <a:tcPr/>
                </a:tc>
                <a:tc>
                  <a:txBody>
                    <a:bodyPr/>
                    <a:lstStyle/>
                    <a:p>
                      <a:r>
                        <a:rPr lang="en-US" sz="1400" dirty="0"/>
                        <a:t>Partial</a:t>
                      </a:r>
                    </a:p>
                  </a:txBody>
                  <a:tcPr/>
                </a:tc>
                <a:tc>
                  <a:txBody>
                    <a:bodyPr/>
                    <a:lstStyle/>
                    <a:p>
                      <a:r>
                        <a:rPr lang="en-US" sz="1400" dirty="0"/>
                        <a:t>Strategic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3"/>
                  </a:ext>
                </a:extLst>
              </a:tr>
              <a:tr h="370840">
                <a:tc>
                  <a:txBody>
                    <a:bodyPr/>
                    <a:lstStyle/>
                    <a:p>
                      <a:r>
                        <a:rPr lang="en-US" sz="1400" dirty="0"/>
                        <a:t>Backgammon</a:t>
                      </a:r>
                    </a:p>
                  </a:txBody>
                  <a:tcPr/>
                </a:tc>
                <a:tc>
                  <a:txBody>
                    <a:bodyPr/>
                    <a:lstStyle/>
                    <a:p>
                      <a:r>
                        <a:rPr lang="en-US" sz="1400" dirty="0"/>
                        <a:t>Fully</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Static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4"/>
                  </a:ext>
                </a:extLst>
              </a:tr>
              <a:tr h="370840">
                <a:tc>
                  <a:txBody>
                    <a:bodyPr/>
                    <a:lstStyle/>
                    <a:p>
                      <a:r>
                        <a:rPr lang="en-US" sz="1400" dirty="0"/>
                        <a:t>Taxi driving</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Continuous</a:t>
                      </a:r>
                    </a:p>
                  </a:txBody>
                  <a:tcPr/>
                </a:tc>
                <a:tc>
                  <a:txBody>
                    <a:bodyPr/>
                    <a:lstStyle/>
                    <a:p>
                      <a:r>
                        <a:rPr lang="en-US" sz="1400" dirty="0"/>
                        <a:t>Multi</a:t>
                      </a:r>
                    </a:p>
                  </a:txBody>
                  <a:tcPr/>
                </a:tc>
                <a:extLst>
                  <a:ext uri="{0D108BD9-81ED-4DB2-BD59-A6C34878D82A}">
                    <a16:rowId xmlns:a16="http://schemas.microsoft.com/office/drawing/2014/main" val="10005"/>
                  </a:ext>
                </a:extLst>
              </a:tr>
              <a:tr h="370840">
                <a:tc>
                  <a:txBody>
                    <a:bodyPr/>
                    <a:lstStyle/>
                    <a:p>
                      <a:r>
                        <a:rPr lang="en-US" sz="1400" dirty="0"/>
                        <a:t>Medical diagnosis</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Episodic</a:t>
                      </a:r>
                    </a:p>
                  </a:txBody>
                  <a:tcPr/>
                </a:tc>
                <a:tc>
                  <a:txBody>
                    <a:bodyPr/>
                    <a:lstStyle/>
                    <a:p>
                      <a:r>
                        <a:rPr lang="en-US" sz="1400" dirty="0"/>
                        <a:t>Static</a:t>
                      </a:r>
                    </a:p>
                  </a:txBody>
                  <a:tcPr/>
                </a:tc>
                <a:tc>
                  <a:txBody>
                    <a:bodyPr/>
                    <a:lstStyle/>
                    <a:p>
                      <a:r>
                        <a:rPr lang="en-US" sz="1400" dirty="0"/>
                        <a:t>Continuous</a:t>
                      </a:r>
                    </a:p>
                  </a:txBody>
                  <a:tcPr/>
                </a:tc>
                <a:tc>
                  <a:txBody>
                    <a:bodyPr/>
                    <a:lstStyle/>
                    <a:p>
                      <a:r>
                        <a:rPr lang="en-US" sz="1400" dirty="0"/>
                        <a:t>Single</a:t>
                      </a:r>
                    </a:p>
                  </a:txBody>
                  <a:tcPr/>
                </a:tc>
                <a:extLst>
                  <a:ext uri="{0D108BD9-81ED-4DB2-BD59-A6C34878D82A}">
                    <a16:rowId xmlns:a16="http://schemas.microsoft.com/office/drawing/2014/main" val="10006"/>
                  </a:ext>
                </a:extLst>
              </a:tr>
              <a:tr h="370840">
                <a:tc>
                  <a:txBody>
                    <a:bodyPr/>
                    <a:lstStyle/>
                    <a:p>
                      <a:r>
                        <a:rPr lang="en-US" sz="1400" dirty="0"/>
                        <a:t>Image analysis</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7"/>
                  </a:ext>
                </a:extLst>
              </a:tr>
              <a:tr h="370840">
                <a:tc>
                  <a:txBody>
                    <a:bodyPr/>
                    <a:lstStyle/>
                    <a:p>
                      <a:r>
                        <a:rPr lang="en-US" sz="1400" dirty="0"/>
                        <a:t>Robot part picking</a:t>
                      </a:r>
                    </a:p>
                  </a:txBody>
                  <a:tcPr/>
                </a:tc>
                <a:tc>
                  <a:txBody>
                    <a:bodyPr/>
                    <a:lstStyle/>
                    <a:p>
                      <a:r>
                        <a:rPr lang="en-US" sz="1400" dirty="0"/>
                        <a:t>Fully</a:t>
                      </a:r>
                    </a:p>
                  </a:txBody>
                  <a:tcPr/>
                </a:tc>
                <a:tc>
                  <a:txBody>
                    <a:bodyPr/>
                    <a:lstStyle/>
                    <a:p>
                      <a:r>
                        <a:rPr lang="en-US" sz="1400" dirty="0"/>
                        <a:t>Deterministic</a:t>
                      </a:r>
                    </a:p>
                  </a:txBody>
                  <a:tcPr/>
                </a:tc>
                <a:tc>
                  <a:txBody>
                    <a:bodyPr/>
                    <a:lstStyle/>
                    <a:p>
                      <a:r>
                        <a:rPr lang="en-US" sz="1400" dirty="0"/>
                        <a:t>Episodic</a:t>
                      </a:r>
                    </a:p>
                  </a:txBody>
                  <a:tcPr/>
                </a:tc>
                <a:tc>
                  <a:txBody>
                    <a:bodyPr/>
                    <a:lstStyle/>
                    <a:p>
                      <a:r>
                        <a:rPr lang="en-US" sz="1400" dirty="0"/>
                        <a:t>Semi</a:t>
                      </a:r>
                    </a:p>
                  </a:txBody>
                  <a:tcPr/>
                </a:tc>
                <a:tc>
                  <a:txBody>
                    <a:bodyPr/>
                    <a:lstStyle/>
                    <a:p>
                      <a:r>
                        <a:rPr lang="en-US" sz="1400" dirty="0"/>
                        <a:t>Discrete</a:t>
                      </a:r>
                    </a:p>
                  </a:txBody>
                  <a:tcPr/>
                </a:tc>
                <a:tc>
                  <a:txBody>
                    <a:bodyPr/>
                    <a:lstStyle/>
                    <a:p>
                      <a:r>
                        <a:rPr lang="en-US" sz="1400" dirty="0"/>
                        <a:t>Single</a:t>
                      </a:r>
                    </a:p>
                  </a:txBody>
                  <a:tcPr/>
                </a:tc>
                <a:extLst>
                  <a:ext uri="{0D108BD9-81ED-4DB2-BD59-A6C34878D82A}">
                    <a16:rowId xmlns:a16="http://schemas.microsoft.com/office/drawing/2014/main" val="10008"/>
                  </a:ext>
                </a:extLst>
              </a:tr>
              <a:tr h="370840">
                <a:tc>
                  <a:txBody>
                    <a:bodyPr/>
                    <a:lstStyle/>
                    <a:p>
                      <a:r>
                        <a:rPr lang="en-US" sz="1400" dirty="0"/>
                        <a:t>Interactive English tutor</a:t>
                      </a:r>
                    </a:p>
                  </a:txBody>
                  <a:tcPr/>
                </a:tc>
                <a:tc>
                  <a:txBody>
                    <a:bodyPr/>
                    <a:lstStyle/>
                    <a:p>
                      <a:r>
                        <a:rPr lang="en-US" sz="1400" dirty="0"/>
                        <a:t>Partial</a:t>
                      </a:r>
                    </a:p>
                  </a:txBody>
                  <a:tcPr/>
                </a:tc>
                <a:tc>
                  <a:txBody>
                    <a:bodyPr/>
                    <a:lstStyle/>
                    <a:p>
                      <a:r>
                        <a:rPr lang="en-US" sz="1400" dirty="0"/>
                        <a:t>Stochastic</a:t>
                      </a:r>
                    </a:p>
                  </a:txBody>
                  <a:tcPr/>
                </a:tc>
                <a:tc>
                  <a:txBody>
                    <a:bodyPr/>
                    <a:lstStyle/>
                    <a:p>
                      <a:r>
                        <a:rPr lang="en-US" sz="1400" dirty="0"/>
                        <a:t>Sequential</a:t>
                      </a:r>
                    </a:p>
                  </a:txBody>
                  <a:tcPr/>
                </a:tc>
                <a:tc>
                  <a:txBody>
                    <a:bodyPr/>
                    <a:lstStyle/>
                    <a:p>
                      <a:r>
                        <a:rPr lang="en-US" sz="1400" dirty="0"/>
                        <a:t>Dynamic</a:t>
                      </a:r>
                    </a:p>
                  </a:txBody>
                  <a:tcPr/>
                </a:tc>
                <a:tc>
                  <a:txBody>
                    <a:bodyPr/>
                    <a:lstStyle/>
                    <a:p>
                      <a:r>
                        <a:rPr lang="en-US" sz="1400" dirty="0"/>
                        <a:t>Discrete</a:t>
                      </a:r>
                    </a:p>
                  </a:txBody>
                  <a:tcPr/>
                </a:tc>
                <a:tc>
                  <a:txBody>
                    <a:bodyPr/>
                    <a:lstStyle/>
                    <a:p>
                      <a:r>
                        <a:rPr lang="en-US" sz="1400" dirty="0"/>
                        <a:t>Multi</a:t>
                      </a:r>
                    </a:p>
                  </a:txBody>
                  <a:tcPr/>
                </a:tc>
                <a:extLst>
                  <a:ext uri="{0D108BD9-81ED-4DB2-BD59-A6C34878D82A}">
                    <a16:rowId xmlns:a16="http://schemas.microsoft.com/office/drawing/2014/main" val="10009"/>
                  </a:ext>
                </a:extLst>
              </a:tr>
            </a:tbl>
          </a:graphicData>
        </a:graphic>
      </p:graphicFrame>
      <p:pic>
        <p:nvPicPr>
          <p:cNvPr id="10242" name="Picture 2"/>
          <p:cNvPicPr>
            <a:picLocks noChangeAspect="1" noChangeArrowheads="1"/>
          </p:cNvPicPr>
          <p:nvPr/>
        </p:nvPicPr>
        <p:blipFill>
          <a:blip r:embed="rId3" cstate="print"/>
          <a:srcRect/>
          <a:stretch>
            <a:fillRect/>
          </a:stretch>
        </p:blipFill>
        <p:spPr bwMode="auto">
          <a:xfrm>
            <a:off x="1828800" y="1676401"/>
            <a:ext cx="2133600" cy="1990725"/>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AI Questions</a:t>
            </a:r>
          </a:p>
        </p:txBody>
      </p:sp>
      <p:sp>
        <p:nvSpPr>
          <p:cNvPr id="3" name="Content Placeholder 2"/>
          <p:cNvSpPr>
            <a:spLocks noGrp="1"/>
          </p:cNvSpPr>
          <p:nvPr>
            <p:ph idx="1"/>
          </p:nvPr>
        </p:nvSpPr>
        <p:spPr>
          <a:xfrm>
            <a:off x="1524000" y="1600201"/>
            <a:ext cx="9144000" cy="4525963"/>
          </a:xfrm>
        </p:spPr>
        <p:txBody>
          <a:bodyPr>
            <a:normAutofit/>
          </a:bodyPr>
          <a:lstStyle/>
          <a:p>
            <a:r>
              <a:rPr lang="en-US" dirty="0"/>
              <a:t>Can we make something that is as intelligent as a human? </a:t>
            </a:r>
          </a:p>
          <a:p>
            <a:r>
              <a:rPr lang="en-US" dirty="0"/>
              <a:t>Can we make something that is as intelligent as a bee? </a:t>
            </a:r>
          </a:p>
          <a:p>
            <a:r>
              <a:rPr lang="en-US" dirty="0"/>
              <a:t>Can we make something that is evolutionary, self improving, autonomous, and flexible? </a:t>
            </a:r>
          </a:p>
          <a:p>
            <a:r>
              <a:rPr lang="en-US" dirty="0"/>
              <a:t>Can we save this plant $20M/year by pattern recognition? </a:t>
            </a:r>
          </a:p>
          <a:p>
            <a:r>
              <a:rPr lang="en-US" dirty="0"/>
              <a:t>Can we save this bank $50M/year by automatic fraud detection? </a:t>
            </a:r>
          </a:p>
          <a:p>
            <a:r>
              <a:rPr lang="en-US" dirty="0"/>
              <a:t>Can we start a new industry of handwriting recognition agents?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Which of these exhibits intelligence?</a:t>
            </a:r>
          </a:p>
        </p:txBody>
      </p:sp>
      <p:sp>
        <p:nvSpPr>
          <p:cNvPr id="3" name="Content Placeholder 2"/>
          <p:cNvSpPr>
            <a:spLocks noGrp="1"/>
          </p:cNvSpPr>
          <p:nvPr>
            <p:ph idx="1"/>
          </p:nvPr>
        </p:nvSpPr>
        <p:spPr>
          <a:xfrm>
            <a:off x="479394" y="1600200"/>
            <a:ext cx="11248008" cy="5105400"/>
          </a:xfrm>
        </p:spPr>
        <p:txBody>
          <a:bodyPr>
            <a:normAutofit fontScale="92500" lnSpcReduction="10000"/>
          </a:bodyPr>
          <a:lstStyle/>
          <a:p>
            <a:pPr algn="just">
              <a:spcAft>
                <a:spcPts val="600"/>
              </a:spcAft>
            </a:pPr>
            <a:r>
              <a:rPr lang="en-US" dirty="0"/>
              <a:t>You beat somebody at chess. </a:t>
            </a:r>
          </a:p>
          <a:p>
            <a:pPr algn="just">
              <a:spcAft>
                <a:spcPts val="600"/>
              </a:spcAft>
            </a:pPr>
            <a:r>
              <a:rPr lang="en-US" dirty="0"/>
              <a:t>You prove a mathematical theorem using a set of known axioms. </a:t>
            </a:r>
          </a:p>
          <a:p>
            <a:pPr algn="just">
              <a:spcAft>
                <a:spcPts val="600"/>
              </a:spcAft>
            </a:pPr>
            <a:r>
              <a:rPr lang="en-US" dirty="0"/>
              <a:t>You need to buy some supplies, meet three different colleagues, return books to the library, and exercise. You plan your day in such a way that everything is achieved in an efficient manner. </a:t>
            </a:r>
          </a:p>
          <a:p>
            <a:pPr algn="just">
              <a:spcAft>
                <a:spcPts val="600"/>
              </a:spcAft>
            </a:pPr>
            <a:r>
              <a:rPr lang="en-US" dirty="0"/>
              <a:t>You are a lawyer who is asked to defend someone. You recall three similar cases in which the defendant was guilty, and you turn down the potential client. </a:t>
            </a:r>
          </a:p>
          <a:p>
            <a:pPr algn="just">
              <a:spcAft>
                <a:spcPts val="600"/>
              </a:spcAft>
            </a:pPr>
            <a:r>
              <a:rPr lang="en-US" dirty="0"/>
              <a:t>A stranger passing you on the street notices your watch and asks, “Can you tell me the time?” You say, “It is 3:00.”</a:t>
            </a:r>
          </a:p>
          <a:p>
            <a:pPr algn="just"/>
            <a:r>
              <a:rPr lang="en-US" dirty="0"/>
              <a:t>You are told to find a large Phillips screwdriver in a cluttered workroom. You enter the room (you have never been there before), search without falling over objects, and eventually find the screwdriver.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Which of these exhibits intelligence?</a:t>
            </a:r>
          </a:p>
        </p:txBody>
      </p:sp>
      <p:sp>
        <p:nvSpPr>
          <p:cNvPr id="3" name="Content Placeholder 2"/>
          <p:cNvSpPr>
            <a:spLocks noGrp="1"/>
          </p:cNvSpPr>
          <p:nvPr>
            <p:ph idx="1"/>
          </p:nvPr>
        </p:nvSpPr>
        <p:spPr>
          <a:xfrm>
            <a:off x="177553" y="1600200"/>
            <a:ext cx="11887199" cy="5105400"/>
          </a:xfrm>
        </p:spPr>
        <p:txBody>
          <a:bodyPr>
            <a:normAutofit fontScale="92500" lnSpcReduction="10000"/>
          </a:bodyPr>
          <a:lstStyle/>
          <a:p>
            <a:pPr algn="just">
              <a:spcAft>
                <a:spcPts val="600"/>
              </a:spcAft>
            </a:pPr>
            <a:r>
              <a:rPr lang="en-US" dirty="0"/>
              <a:t>You are a six-month-old infant. You can produce sounds with your vocal organs, and you can hear speech sounds around you, but you do not know how to make the sounds you are hearing. In the next year, you figure out what the sounds of your parents' language are and how to make them. </a:t>
            </a:r>
          </a:p>
          <a:p>
            <a:pPr algn="just">
              <a:spcAft>
                <a:spcPts val="600"/>
              </a:spcAft>
            </a:pPr>
            <a:r>
              <a:rPr lang="en-US" dirty="0"/>
              <a:t>You are a one-year-old child learning Arabic. You hear strings of sounds and figure out that they are associated with particular meanings in the world. Within two years, you learn how to segment the strings into meaningful parts and produce your own words and sentences. </a:t>
            </a:r>
          </a:p>
          <a:p>
            <a:pPr algn="just">
              <a:spcAft>
                <a:spcPts val="600"/>
              </a:spcAft>
            </a:pPr>
            <a:r>
              <a:rPr lang="en-US" dirty="0"/>
              <a:t>Someone taps a rhythm, and you are able to beat along with it and to continue it even after it stops. </a:t>
            </a:r>
          </a:p>
          <a:p>
            <a:pPr algn="just"/>
            <a:r>
              <a:rPr lang="en-US" dirty="0"/>
              <a:t>You are some sort of primitive invertebrate. You know nothing about how to move about in your world, only that you need to find food and keep from bumping into walls. After lots of reinforcement and punishment, you get around just fine.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Which of these can currently be done?</a:t>
            </a:r>
          </a:p>
        </p:txBody>
      </p:sp>
      <p:sp>
        <p:nvSpPr>
          <p:cNvPr id="3" name="Content Placeholder 2"/>
          <p:cNvSpPr>
            <a:spLocks noGrp="1"/>
          </p:cNvSpPr>
          <p:nvPr>
            <p:ph idx="1"/>
          </p:nvPr>
        </p:nvSpPr>
        <p:spPr>
          <a:xfrm>
            <a:off x="2819400" y="1371600"/>
            <a:ext cx="6477000" cy="5181600"/>
          </a:xfrm>
        </p:spPr>
        <p:txBody>
          <a:bodyPr>
            <a:normAutofit fontScale="62500" lnSpcReduction="20000"/>
          </a:bodyPr>
          <a:lstStyle/>
          <a:p>
            <a:r>
              <a:rPr lang="en-US" dirty="0"/>
              <a:t>Play a decent game of table tennis </a:t>
            </a:r>
            <a:br>
              <a:rPr lang="en-US" dirty="0"/>
            </a:br>
            <a:endParaRPr lang="en-US" dirty="0"/>
          </a:p>
          <a:p>
            <a:r>
              <a:rPr lang="en-US" dirty="0"/>
              <a:t>Drive autonomously along a curving mountain road </a:t>
            </a:r>
            <a:br>
              <a:rPr lang="en-US" dirty="0"/>
            </a:br>
            <a:endParaRPr lang="en-US" dirty="0"/>
          </a:p>
          <a:p>
            <a:r>
              <a:rPr lang="en-US" dirty="0"/>
              <a:t>Drive autonomously in the center of Cairo </a:t>
            </a:r>
            <a:br>
              <a:rPr lang="en-US" dirty="0"/>
            </a:br>
            <a:endParaRPr lang="en-US" dirty="0"/>
          </a:p>
          <a:p>
            <a:r>
              <a:rPr lang="en-US" dirty="0"/>
              <a:t>Play a decent game of bridge </a:t>
            </a:r>
            <a:br>
              <a:rPr lang="en-US" dirty="0"/>
            </a:br>
            <a:endParaRPr lang="en-US" dirty="0"/>
          </a:p>
          <a:p>
            <a:r>
              <a:rPr lang="en-US" dirty="0"/>
              <a:t>Discover and prove a new mathematical theorem </a:t>
            </a:r>
            <a:br>
              <a:rPr lang="en-US" dirty="0"/>
            </a:br>
            <a:endParaRPr lang="en-US" dirty="0"/>
          </a:p>
          <a:p>
            <a:r>
              <a:rPr lang="en-US" dirty="0"/>
              <a:t>Write an intentionally funny story </a:t>
            </a:r>
            <a:br>
              <a:rPr lang="en-US" dirty="0"/>
            </a:br>
            <a:endParaRPr lang="en-US" dirty="0"/>
          </a:p>
          <a:p>
            <a:r>
              <a:rPr lang="en-US" dirty="0"/>
              <a:t>Give competent legal advice in a specialized area of law </a:t>
            </a:r>
            <a:br>
              <a:rPr lang="en-US" dirty="0"/>
            </a:br>
            <a:endParaRPr lang="en-US" dirty="0"/>
          </a:p>
          <a:p>
            <a:r>
              <a:rPr lang="en-US" dirty="0"/>
              <a:t>Translate spoken English into spoken Swedish in real time </a:t>
            </a:r>
            <a:br>
              <a:rPr lang="en-US" dirty="0"/>
            </a:br>
            <a:endParaRPr lang="en-US" dirty="0"/>
          </a:p>
          <a:p>
            <a:r>
              <a:rPr lang="en-US" dirty="0"/>
              <a:t>Plan schedule of operations for a NASA spacecraft </a:t>
            </a:r>
            <a:br>
              <a:rPr lang="en-US" dirty="0"/>
            </a:br>
            <a:endParaRPr lang="en-US" dirty="0"/>
          </a:p>
          <a:p>
            <a:r>
              <a:rPr lang="en-US" dirty="0"/>
              <a:t>Defeat the world champion in chess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Components of an AI System</a:t>
            </a:r>
          </a:p>
        </p:txBody>
      </p:sp>
      <p:pic>
        <p:nvPicPr>
          <p:cNvPr id="2050" name="Picture 2"/>
          <p:cNvPicPr>
            <a:picLocks noChangeAspect="1" noChangeArrowheads="1"/>
          </p:cNvPicPr>
          <p:nvPr/>
        </p:nvPicPr>
        <p:blipFill>
          <a:blip r:embed="rId3" cstate="print"/>
          <a:srcRect/>
          <a:stretch>
            <a:fillRect/>
          </a:stretch>
        </p:blipFill>
        <p:spPr bwMode="auto">
          <a:xfrm>
            <a:off x="1981201" y="1676401"/>
            <a:ext cx="4279735" cy="3986213"/>
          </a:xfrm>
          <a:prstGeom prst="rect">
            <a:avLst/>
          </a:prstGeom>
          <a:noFill/>
          <a:ln w="9525">
            <a:noFill/>
            <a:miter lim="800000"/>
            <a:headEnd/>
            <a:tailEnd/>
          </a:ln>
          <a:effectLst/>
        </p:spPr>
      </p:pic>
      <p:sp>
        <p:nvSpPr>
          <p:cNvPr id="4" name="TextBox 3"/>
          <p:cNvSpPr txBox="1"/>
          <p:nvPr/>
        </p:nvSpPr>
        <p:spPr>
          <a:xfrm>
            <a:off x="6705600" y="1752601"/>
            <a:ext cx="3851632" cy="4247317"/>
          </a:xfrm>
          <a:prstGeom prst="rect">
            <a:avLst/>
          </a:prstGeom>
          <a:noFill/>
        </p:spPr>
        <p:txBody>
          <a:bodyPr wrap="none" rtlCol="0">
            <a:spAutoFit/>
          </a:bodyPr>
          <a:lstStyle/>
          <a:p>
            <a:r>
              <a:rPr lang="en-US" dirty="0"/>
              <a:t>An </a:t>
            </a:r>
            <a:r>
              <a:rPr lang="en-US" dirty="0">
                <a:solidFill>
                  <a:srgbClr val="FF0000"/>
                </a:solidFill>
              </a:rPr>
              <a:t>agent</a:t>
            </a:r>
            <a:r>
              <a:rPr lang="en-US" dirty="0"/>
              <a:t> </a:t>
            </a:r>
            <a:r>
              <a:rPr lang="en-US" dirty="0">
                <a:solidFill>
                  <a:schemeClr val="accent5"/>
                </a:solidFill>
              </a:rPr>
              <a:t>perceives</a:t>
            </a:r>
            <a:r>
              <a:rPr lang="en-US" dirty="0"/>
              <a:t> its environment</a:t>
            </a:r>
          </a:p>
          <a:p>
            <a:r>
              <a:rPr lang="en-US" dirty="0"/>
              <a:t>through </a:t>
            </a:r>
            <a:r>
              <a:rPr lang="en-US" dirty="0">
                <a:solidFill>
                  <a:srgbClr val="00B050"/>
                </a:solidFill>
              </a:rPr>
              <a:t>sensors</a:t>
            </a:r>
            <a:r>
              <a:rPr lang="en-US" dirty="0"/>
              <a:t> and </a:t>
            </a:r>
            <a:r>
              <a:rPr lang="en-US" dirty="0">
                <a:solidFill>
                  <a:schemeClr val="accent5"/>
                </a:solidFill>
              </a:rPr>
              <a:t>acts</a:t>
            </a:r>
            <a:r>
              <a:rPr lang="en-US" dirty="0"/>
              <a:t> on the</a:t>
            </a:r>
          </a:p>
          <a:p>
            <a:r>
              <a:rPr lang="en-US" dirty="0"/>
              <a:t>environment through </a:t>
            </a:r>
            <a:r>
              <a:rPr lang="en-US" dirty="0">
                <a:solidFill>
                  <a:srgbClr val="00B050"/>
                </a:solidFill>
              </a:rPr>
              <a:t>actuators</a:t>
            </a:r>
            <a:r>
              <a:rPr lang="en-US" dirty="0"/>
              <a:t>.</a:t>
            </a:r>
          </a:p>
          <a:p>
            <a:endParaRPr lang="en-US" dirty="0"/>
          </a:p>
          <a:p>
            <a:r>
              <a:rPr lang="en-US" dirty="0">
                <a:solidFill>
                  <a:srgbClr val="00B050"/>
                </a:solidFill>
              </a:rPr>
              <a:t>Human:</a:t>
            </a:r>
            <a:r>
              <a:rPr lang="en-US" dirty="0"/>
              <a:t>  sensors are eyes, ears,</a:t>
            </a:r>
          </a:p>
          <a:p>
            <a:r>
              <a:rPr lang="en-US" dirty="0"/>
              <a:t>actuators (effectors) are hands,</a:t>
            </a:r>
          </a:p>
          <a:p>
            <a:r>
              <a:rPr lang="en-US" dirty="0"/>
              <a:t>legs, mouth.</a:t>
            </a:r>
          </a:p>
          <a:p>
            <a:endParaRPr lang="en-US" dirty="0"/>
          </a:p>
          <a:p>
            <a:r>
              <a:rPr lang="en-US" dirty="0">
                <a:solidFill>
                  <a:srgbClr val="00B050"/>
                </a:solidFill>
              </a:rPr>
              <a:t>Robot:</a:t>
            </a:r>
            <a:r>
              <a:rPr lang="en-US" dirty="0"/>
              <a:t>  sensors are cameras, sonar,</a:t>
            </a:r>
          </a:p>
          <a:p>
            <a:r>
              <a:rPr lang="en-US" dirty="0"/>
              <a:t>lasers, </a:t>
            </a:r>
            <a:r>
              <a:rPr lang="en-US" dirty="0" err="1"/>
              <a:t>ladar</a:t>
            </a:r>
            <a:r>
              <a:rPr lang="en-US" dirty="0"/>
              <a:t>, bump, effectors are</a:t>
            </a:r>
          </a:p>
          <a:p>
            <a:r>
              <a:rPr lang="en-US" dirty="0"/>
              <a:t>grippers, manipulators, motors</a:t>
            </a:r>
          </a:p>
          <a:p>
            <a:endParaRPr lang="en-US" dirty="0"/>
          </a:p>
          <a:p>
            <a:endParaRPr lang="en-US" dirty="0"/>
          </a:p>
          <a:p>
            <a:r>
              <a:rPr lang="en-US" dirty="0"/>
              <a:t>The agent’s behavior is described by its</a:t>
            </a:r>
          </a:p>
          <a:p>
            <a:r>
              <a:rPr lang="en-US" dirty="0"/>
              <a:t>function that maps percept to 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Rationality</a:t>
            </a:r>
          </a:p>
        </p:txBody>
      </p:sp>
      <p:sp>
        <p:nvSpPr>
          <p:cNvPr id="3" name="Content Placeholder 2"/>
          <p:cNvSpPr>
            <a:spLocks noGrp="1"/>
          </p:cNvSpPr>
          <p:nvPr>
            <p:ph idx="1"/>
          </p:nvPr>
        </p:nvSpPr>
        <p:spPr/>
        <p:txBody>
          <a:bodyPr/>
          <a:lstStyle/>
          <a:p>
            <a:r>
              <a:rPr lang="en-US" dirty="0"/>
              <a:t>A rational agent does the </a:t>
            </a:r>
            <a:r>
              <a:rPr lang="en-US" dirty="0">
                <a:solidFill>
                  <a:srgbClr val="00FF00"/>
                </a:solidFill>
              </a:rPr>
              <a:t>right thing             </a:t>
            </a:r>
            <a:r>
              <a:rPr lang="en-US" dirty="0"/>
              <a:t>(what is this?)</a:t>
            </a:r>
          </a:p>
          <a:p>
            <a:r>
              <a:rPr lang="en-US" dirty="0"/>
              <a:t>A fixed </a:t>
            </a:r>
            <a:r>
              <a:rPr lang="en-US" dirty="0">
                <a:solidFill>
                  <a:srgbClr val="FF0000"/>
                </a:solidFill>
              </a:rPr>
              <a:t>performance measure </a:t>
            </a:r>
            <a:r>
              <a:rPr lang="en-US" dirty="0"/>
              <a:t>evaluates the sequence of observed action effects on the environment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PEAS</a:t>
            </a:r>
          </a:p>
        </p:txBody>
      </p:sp>
      <p:sp>
        <p:nvSpPr>
          <p:cNvPr id="3" name="Content Placeholder 2"/>
          <p:cNvSpPr>
            <a:spLocks noGrp="1"/>
          </p:cNvSpPr>
          <p:nvPr>
            <p:ph idx="1"/>
          </p:nvPr>
        </p:nvSpPr>
        <p:spPr>
          <a:xfrm>
            <a:off x="1981200" y="1600201"/>
            <a:ext cx="8229600" cy="2286000"/>
          </a:xfrm>
        </p:spPr>
        <p:txBody>
          <a:bodyPr>
            <a:normAutofit/>
          </a:bodyPr>
          <a:lstStyle/>
          <a:p>
            <a:r>
              <a:rPr lang="en-US" dirty="0"/>
              <a:t> Use PEAS to describe task</a:t>
            </a:r>
          </a:p>
          <a:p>
            <a:pPr lvl="1"/>
            <a:r>
              <a:rPr lang="en-US" dirty="0">
                <a:solidFill>
                  <a:srgbClr val="FF0000"/>
                </a:solidFill>
              </a:rPr>
              <a:t>P</a:t>
            </a:r>
            <a:r>
              <a:rPr lang="en-US" dirty="0"/>
              <a:t>erformance measure</a:t>
            </a:r>
          </a:p>
          <a:p>
            <a:pPr lvl="1"/>
            <a:r>
              <a:rPr lang="en-US" dirty="0">
                <a:solidFill>
                  <a:srgbClr val="FF0000"/>
                </a:solidFill>
              </a:rPr>
              <a:t>E</a:t>
            </a:r>
            <a:r>
              <a:rPr lang="en-US" dirty="0"/>
              <a:t>nvironment</a:t>
            </a:r>
          </a:p>
          <a:p>
            <a:pPr lvl="1"/>
            <a:r>
              <a:rPr lang="en-US" dirty="0">
                <a:solidFill>
                  <a:srgbClr val="FF0000"/>
                </a:solidFill>
              </a:rPr>
              <a:t>A</a:t>
            </a:r>
            <a:r>
              <a:rPr lang="en-US" dirty="0"/>
              <a:t>ctuators</a:t>
            </a:r>
          </a:p>
          <a:p>
            <a:pPr lvl="1"/>
            <a:r>
              <a:rPr lang="en-US" dirty="0">
                <a:solidFill>
                  <a:srgbClr val="FF0000"/>
                </a:solidFill>
              </a:rPr>
              <a:t>S</a:t>
            </a:r>
            <a:r>
              <a:rPr lang="en-US" dirty="0"/>
              <a:t>ensors</a:t>
            </a:r>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2690</TotalTime>
  <Words>2205</Words>
  <Application>Microsoft Office PowerPoint</Application>
  <PresentationFormat>Widescreen</PresentationFormat>
  <Paragraphs>884</Paragraphs>
  <Slides>27</Slides>
  <Notes>21</Notes>
  <HiddenSlides>1</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Calibri Light</vt:lpstr>
      <vt:lpstr>Casper</vt:lpstr>
      <vt:lpstr>Raleway ExtraBold</vt:lpstr>
      <vt:lpstr>Times New Roman</vt:lpstr>
      <vt:lpstr>Unit 2.1</vt:lpstr>
      <vt:lpstr>Contents Slide Master</vt:lpstr>
      <vt:lpstr>CorelDRAW</vt:lpstr>
      <vt:lpstr>PowerPoint Presentation</vt:lpstr>
      <vt:lpstr>History of AI</vt:lpstr>
      <vt:lpstr>AI Questions</vt:lpstr>
      <vt:lpstr>Which of these exhibits intelligence?</vt:lpstr>
      <vt:lpstr>Which of these exhibits intelligence?</vt:lpstr>
      <vt:lpstr>Which of these can currently be done?</vt:lpstr>
      <vt:lpstr>Components of an AI System</vt:lpstr>
      <vt:lpstr>Rationality</vt:lpstr>
      <vt:lpstr>PEAS</vt:lpstr>
      <vt:lpstr>PEAS</vt:lpstr>
      <vt:lpstr>Environment Properties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Environment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Dr. Jasminder Sandhu</cp:lastModifiedBy>
  <cp:revision>29</cp:revision>
  <dcterms:created xsi:type="dcterms:W3CDTF">2020-06-09T06:07:05Z</dcterms:created>
  <dcterms:modified xsi:type="dcterms:W3CDTF">2023-06-17T06:54:47Z</dcterms:modified>
</cp:coreProperties>
</file>