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24"/>
  </p:notesMasterIdLst>
  <p:handoutMasterIdLst>
    <p:handoutMasterId r:id="rId25"/>
  </p:handoutMasterIdLst>
  <p:sldIdLst>
    <p:sldId id="731" r:id="rId3"/>
    <p:sldId id="301" r:id="rId4"/>
    <p:sldId id="302" r:id="rId5"/>
    <p:sldId id="323" r:id="rId6"/>
    <p:sldId id="321" r:id="rId7"/>
    <p:sldId id="318" r:id="rId8"/>
    <p:sldId id="322" r:id="rId9"/>
    <p:sldId id="303" r:id="rId10"/>
    <p:sldId id="304" r:id="rId11"/>
    <p:sldId id="319" r:id="rId12"/>
    <p:sldId id="305" r:id="rId13"/>
    <p:sldId id="306" r:id="rId14"/>
    <p:sldId id="308" r:id="rId15"/>
    <p:sldId id="309" r:id="rId16"/>
    <p:sldId id="310" r:id="rId17"/>
    <p:sldId id="311" r:id="rId18"/>
    <p:sldId id="312" r:id="rId19"/>
    <p:sldId id="324" r:id="rId20"/>
    <p:sldId id="313" r:id="rId21"/>
    <p:sldId id="314"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660"/>
  </p:normalViewPr>
  <p:slideViewPr>
    <p:cSldViewPr snapToGrid="0">
      <p:cViewPr varScale="1">
        <p:scale>
          <a:sx n="60" d="100"/>
          <a:sy n="60" d="100"/>
        </p:scale>
        <p:origin x="820"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6/17/2023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6/17/2023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75BCC-52BF-479D-8785-ECCB0FF1F3F2}" type="slidenum">
              <a:rPr lang="en-US" smtClean="0"/>
              <a:pPr/>
              <a:t>1</a:t>
            </a:fld>
            <a:endParaRPr lang="en-US"/>
          </a:p>
        </p:txBody>
      </p:sp>
    </p:spTree>
    <p:extLst>
      <p:ext uri="{BB962C8B-B14F-4D97-AF65-F5344CB8AC3E}">
        <p14:creationId xmlns:p14="http://schemas.microsoft.com/office/powerpoint/2010/main" val="1684087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1E72822-39EC-4284-92EC-8BB2119733A9}"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r>
              <a:rPr lang="en-US" noProof="0"/>
              <a:t>Click icon to add picture</a:t>
            </a:r>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6/17/2023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cs.cmu.edu/~xavie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pubmedcentral.nih.gov/articlerender.fcgi?artid=2245629"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atirist.org/learn-game/systems/gammon/td-gammon.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2.cs.cmu.edu/afs/cs/project/alv/www/index.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pbs.org/saf/1208/video/watchonline.ht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D4CD2FE-98C3-45FA-A906-61AAB2BDE134}"/>
              </a:ext>
            </a:extLst>
          </p:cNvPr>
          <p:cNvSpPr/>
          <p:nvPr/>
        </p:nvSpPr>
        <p:spPr>
          <a:xfrm>
            <a:off x="1520826" y="5340350"/>
            <a:ext cx="9147175"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a:extLst>
              <a:ext uri="{FF2B5EF4-FFF2-40B4-BE49-F238E27FC236}">
                <a16:creationId xmlns:a16="http://schemas.microsoft.com/office/drawing/2014/main" id="{A6BF2B11-C2A5-4306-A95B-694045B2BA5B}"/>
              </a:ext>
            </a:extLst>
          </p:cNvPr>
          <p:cNvSpPr/>
          <p:nvPr/>
        </p:nvSpPr>
        <p:spPr>
          <a:xfrm>
            <a:off x="1751014" y="5902326"/>
            <a:ext cx="33337"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9" name="Slide Number Placeholder 2">
            <a:extLst>
              <a:ext uri="{FF2B5EF4-FFF2-40B4-BE49-F238E27FC236}">
                <a16:creationId xmlns:a16="http://schemas.microsoft.com/office/drawing/2014/main" id="{ABD24066-0342-4E01-A4C0-1D4CA5A6F053}"/>
              </a:ext>
            </a:extLst>
          </p:cNvPr>
          <p:cNvSpPr txBox="1">
            <a:spLocks/>
          </p:cNvSpPr>
          <p:nvPr/>
        </p:nvSpPr>
        <p:spPr bwMode="auto">
          <a:xfrm>
            <a:off x="8096250" y="6508751"/>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a16="http://schemas.microsoft.com/office/drawing/2014/main" id="{A91DB7E4-D2DD-4965-846A-9309E2D8F8B6}"/>
              </a:ext>
            </a:extLst>
          </p:cNvPr>
          <p:cNvSpPr/>
          <p:nvPr/>
        </p:nvSpPr>
        <p:spPr>
          <a:xfrm flipV="1">
            <a:off x="8655051" y="5940425"/>
            <a:ext cx="968375"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kern="0">
              <a:solidFill>
                <a:srgbClr val="FFFFFF"/>
              </a:solidFill>
              <a:latin typeface="Calibri" panose="020F0502020204030204"/>
              <a:cs typeface="Arial" charset="0"/>
            </a:endParaRPr>
          </a:p>
        </p:txBody>
      </p:sp>
      <p:graphicFrame>
        <p:nvGraphicFramePr>
          <p:cNvPr id="1026" name="Object 2">
            <a:extLst>
              <a:ext uri="{FF2B5EF4-FFF2-40B4-BE49-F238E27FC236}">
                <a16:creationId xmlns:a16="http://schemas.microsoft.com/office/drawing/2014/main" id="{4396BE2B-8700-4F1D-B0D1-1003D25842FC}"/>
              </a:ext>
            </a:extLst>
          </p:cNvPr>
          <p:cNvGraphicFramePr>
            <a:graphicFrameLocks noChangeAspect="1"/>
          </p:cNvGraphicFramePr>
          <p:nvPr/>
        </p:nvGraphicFramePr>
        <p:xfrm>
          <a:off x="1524000" y="2833688"/>
          <a:ext cx="2478088" cy="3148012"/>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1026" name="Object 2">
                        <a:extLst>
                          <a:ext uri="{FF2B5EF4-FFF2-40B4-BE49-F238E27FC236}">
                            <a16:creationId xmlns:a16="http://schemas.microsoft.com/office/drawing/2014/main" id="{4396BE2B-8700-4F1D-B0D1-1003D25842FC}"/>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1524000" y="2833688"/>
                        <a:ext cx="2478088" cy="314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CB734C5C-E03C-4C79-9996-4FAC5E517017}"/>
              </a:ext>
            </a:extLst>
          </p:cNvPr>
          <p:cNvSpPr/>
          <p:nvPr/>
        </p:nvSpPr>
        <p:spPr>
          <a:xfrm flipH="1">
            <a:off x="6808788" y="-65088"/>
            <a:ext cx="3859212" cy="585311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kern="0">
              <a:solidFill>
                <a:srgbClr val="FFFFFF"/>
              </a:solidFill>
              <a:latin typeface="Calibri" panose="020F0502020204030204"/>
              <a:cs typeface="Arial" charset="0"/>
            </a:endParaRPr>
          </a:p>
        </p:txBody>
      </p:sp>
      <p:sp>
        <p:nvSpPr>
          <p:cNvPr id="45" name="Rectangle 44">
            <a:extLst>
              <a:ext uri="{FF2B5EF4-FFF2-40B4-BE49-F238E27FC236}">
                <a16:creationId xmlns:a16="http://schemas.microsoft.com/office/drawing/2014/main" id="{C2F356FD-6526-4100-88D1-9BD657FA8D7A}"/>
              </a:ext>
            </a:extLst>
          </p:cNvPr>
          <p:cNvSpPr/>
          <p:nvPr/>
        </p:nvSpPr>
        <p:spPr>
          <a:xfrm>
            <a:off x="3117057" y="2025527"/>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35" name="Picture 29">
            <a:extLst>
              <a:ext uri="{FF2B5EF4-FFF2-40B4-BE49-F238E27FC236}">
                <a16:creationId xmlns:a16="http://schemas.microsoft.com/office/drawing/2014/main" id="{773C086D-AFEA-4332-AFCF-62E63FC98C7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533526" y="23814"/>
            <a:ext cx="2894013"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a:extLst>
              <a:ext uri="{FF2B5EF4-FFF2-40B4-BE49-F238E27FC236}">
                <a16:creationId xmlns:a16="http://schemas.microsoft.com/office/drawing/2014/main" id="{E41D3879-76E6-468E-9897-930C73361F01}"/>
              </a:ext>
            </a:extLst>
          </p:cNvPr>
          <p:cNvSpPr/>
          <p:nvPr/>
        </p:nvSpPr>
        <p:spPr>
          <a:xfrm rot="10800000" flipV="1">
            <a:off x="8896351" y="5334000"/>
            <a:ext cx="1774825"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7" name="TextBox 35">
            <a:extLst>
              <a:ext uri="{FF2B5EF4-FFF2-40B4-BE49-F238E27FC236}">
                <a16:creationId xmlns:a16="http://schemas.microsoft.com/office/drawing/2014/main" id="{4E8437DB-1CED-4418-B068-B6FD1DBC2A44}"/>
              </a:ext>
            </a:extLst>
          </p:cNvPr>
          <p:cNvSpPr txBox="1">
            <a:spLocks noChangeArrowheads="1"/>
          </p:cNvSpPr>
          <p:nvPr/>
        </p:nvSpPr>
        <p:spPr bwMode="auto">
          <a:xfrm>
            <a:off x="6684963" y="6019801"/>
            <a:ext cx="369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595959"/>
                </a:solidFill>
                <a:latin typeface="Casper"/>
                <a:ea typeface="Karla"/>
                <a:cs typeface="Karla"/>
              </a:rPr>
              <a:t>DISCOVER . </a:t>
            </a:r>
            <a:r>
              <a:rPr lang="en-US" altLang="en-US" sz="2000" b="1">
                <a:solidFill>
                  <a:srgbClr val="C00000"/>
                </a:solidFill>
                <a:latin typeface="Casper"/>
                <a:ea typeface="Karla"/>
                <a:cs typeface="Karla"/>
              </a:rPr>
              <a:t>LEARN</a:t>
            </a:r>
            <a:r>
              <a:rPr lang="en-US" altLang="en-US" sz="2000" b="1">
                <a:solidFill>
                  <a:srgbClr val="595959"/>
                </a:solidFill>
                <a:latin typeface="Casper"/>
                <a:ea typeface="Karla"/>
                <a:cs typeface="Karla"/>
              </a:rPr>
              <a:t> . EMPOWER</a:t>
            </a:r>
            <a:endParaRPr lang="en-US" altLang="en-US" sz="1200" b="1">
              <a:solidFill>
                <a:srgbClr val="000000"/>
              </a:solidFill>
              <a:latin typeface="Casper"/>
            </a:endParaRPr>
          </a:p>
          <a:p>
            <a:pPr eaLnBrk="1" hangingPunct="1"/>
            <a:endParaRPr lang="en-US" altLang="en-US" sz="1600" b="1">
              <a:latin typeface="Casper"/>
            </a:endParaRPr>
          </a:p>
        </p:txBody>
      </p:sp>
      <p:sp>
        <p:nvSpPr>
          <p:cNvPr id="52" name="Rectangle 51">
            <a:extLst>
              <a:ext uri="{FF2B5EF4-FFF2-40B4-BE49-F238E27FC236}">
                <a16:creationId xmlns:a16="http://schemas.microsoft.com/office/drawing/2014/main" id="{430A7DB1-986F-464A-BEDB-749DC5B13041}"/>
              </a:ext>
            </a:extLst>
          </p:cNvPr>
          <p:cNvSpPr/>
          <p:nvPr/>
        </p:nvSpPr>
        <p:spPr>
          <a:xfrm>
            <a:off x="6688139" y="6043614"/>
            <a:ext cx="34925"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9" name="TextBox 52">
            <a:extLst>
              <a:ext uri="{FF2B5EF4-FFF2-40B4-BE49-F238E27FC236}">
                <a16:creationId xmlns:a16="http://schemas.microsoft.com/office/drawing/2014/main" id="{E74BE490-82E2-49FC-A296-DE365AEAE85A}"/>
              </a:ext>
            </a:extLst>
          </p:cNvPr>
          <p:cNvSpPr txBox="1">
            <a:spLocks noChangeArrowheads="1"/>
          </p:cNvSpPr>
          <p:nvPr/>
        </p:nvSpPr>
        <p:spPr bwMode="auto">
          <a:xfrm>
            <a:off x="1651000" y="6013450"/>
            <a:ext cx="4203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latin typeface="Raleway ExtraBold"/>
              </a:rPr>
              <a:t>INTRODUCTION</a:t>
            </a:r>
          </a:p>
        </p:txBody>
      </p:sp>
      <p:sp>
        <p:nvSpPr>
          <p:cNvPr id="1040" name="TextBox 25">
            <a:extLst>
              <a:ext uri="{FF2B5EF4-FFF2-40B4-BE49-F238E27FC236}">
                <a16:creationId xmlns:a16="http://schemas.microsoft.com/office/drawing/2014/main" id="{3C41BE81-A990-417E-9339-570115F21505}"/>
              </a:ext>
            </a:extLst>
          </p:cNvPr>
          <p:cNvSpPr txBox="1">
            <a:spLocks noChangeArrowheads="1"/>
          </p:cNvSpPr>
          <p:nvPr/>
        </p:nvSpPr>
        <p:spPr bwMode="auto">
          <a:xfrm>
            <a:off x="2752726" y="1335194"/>
            <a:ext cx="7392987" cy="368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UNIVERSITY INSTITUTE OF ENGINEERING</a:t>
            </a:r>
          </a:p>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COMPUTER SCIENCE ENGINEERING</a:t>
            </a:r>
          </a:p>
          <a:p>
            <a:pPr algn="ctr" eaLnBrk="1" hangingPunct="1">
              <a:lnSpc>
                <a:spcPct val="90000"/>
              </a:lnSpc>
              <a:spcAft>
                <a:spcPct val="35000"/>
              </a:spcAft>
            </a:pPr>
            <a:endParaRPr lang="en-US" altLang="en-US" sz="3200" b="1" dirty="0">
              <a:solidFill>
                <a:srgbClr val="262626"/>
              </a:solidFill>
              <a:latin typeface="Times New Roman" panose="02020603050405020304" pitchFamily="18" charset="0"/>
              <a:cs typeface="Times New Roman" panose="02020603050405020304" pitchFamily="18" charset="0"/>
            </a:endParaRPr>
          </a:p>
          <a:p>
            <a:pPr algn="ctr" eaLnBrk="1" hangingPunct="1">
              <a:lnSpc>
                <a:spcPct val="90000"/>
              </a:lnSpc>
              <a:spcAft>
                <a:spcPct val="35000"/>
              </a:spcAft>
            </a:pPr>
            <a:r>
              <a:rPr lang="en-US" altLang="en-US" sz="3200" b="1" dirty="0">
                <a:solidFill>
                  <a:srgbClr val="262626"/>
                </a:solidFill>
                <a:latin typeface="Times New Roman" panose="02020603050405020304" pitchFamily="18" charset="0"/>
                <a:cs typeface="Times New Roman" panose="02020603050405020304" pitchFamily="18" charset="0"/>
              </a:rPr>
              <a:t> </a:t>
            </a:r>
          </a:p>
          <a:p>
            <a:pPr eaLnBrk="1" hangingPunct="1"/>
            <a:endParaRPr lang="en-US" altLang="en-US" sz="1600"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F157B230-A273-4496-831C-28D88743362F}"/>
              </a:ext>
            </a:extLst>
          </p:cNvPr>
          <p:cNvSpPr/>
          <p:nvPr/>
        </p:nvSpPr>
        <p:spPr>
          <a:xfrm>
            <a:off x="1985169" y="3540015"/>
            <a:ext cx="8686801" cy="1929519"/>
          </a:xfrm>
          <a:prstGeom prst="rect">
            <a:avLst/>
          </a:prstGeom>
        </p:spPr>
        <p:txBody>
          <a:bodyPr wrap="square" lIns="82058" tIns="41029" rIns="82058" bIns="41029">
            <a:spAutoFit/>
          </a:bodyPr>
          <a:lstStyle/>
          <a:p>
            <a:pPr algn="ctr"/>
            <a:r>
              <a:rPr lang="en-US" sz="2800" dirty="0">
                <a:latin typeface="Times New Roman" pitchFamily="18" charset="0"/>
                <a:cs typeface="Times New Roman" pitchFamily="18" charset="0"/>
              </a:rPr>
              <a:t>ARTIFICIAL INTELLIGENCE</a:t>
            </a:r>
          </a:p>
          <a:p>
            <a:pPr algn="ctr"/>
            <a:r>
              <a:rPr lang="en-US" sz="2800" dirty="0">
                <a:latin typeface="Times New Roman" pitchFamily="18" charset="0"/>
                <a:cs typeface="Times New Roman" pitchFamily="18" charset="0"/>
              </a:rPr>
              <a:t>(</a:t>
            </a:r>
            <a:r>
              <a:rPr lang="en-US" sz="2800" dirty="0">
                <a:solidFill>
                  <a:srgbClr val="FF0000"/>
                </a:solidFill>
                <a:latin typeface="Times New Roman" pitchFamily="18" charset="0"/>
                <a:cs typeface="Times New Roman" pitchFamily="18" charset="0"/>
              </a:rPr>
              <a:t>23 CSH - 621</a:t>
            </a:r>
            <a:r>
              <a:rPr lang="en-US" sz="2800" dirty="0">
                <a:latin typeface="Times New Roman" pitchFamily="18" charset="0"/>
                <a:cs typeface="Times New Roman" pitchFamily="18" charset="0"/>
              </a:rPr>
              <a:t>)</a:t>
            </a:r>
          </a:p>
          <a:p>
            <a:pPr algn="ctr"/>
            <a:endParaRPr lang="en-US" sz="2800" dirty="0">
              <a:latin typeface="Times New Roman" pitchFamily="18" charset="0"/>
              <a:cs typeface="Times New Roman" pitchFamily="18" charset="0"/>
            </a:endParaRPr>
          </a:p>
          <a:p>
            <a:pPr algn="ctr"/>
            <a:endParaRPr lang="en-US" sz="3600" dirty="0">
              <a:latin typeface="Times New Roman" pitchFamily="18" charset="0"/>
              <a:cs typeface="Times New Roman"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Learning Agents</a:t>
            </a:r>
          </a:p>
        </p:txBody>
      </p:sp>
      <p:pic>
        <p:nvPicPr>
          <p:cNvPr id="5" name="Picture 9" descr="learning-agent"/>
          <p:cNvPicPr>
            <a:picLocks noChangeAspect="1" noChangeArrowheads="1"/>
          </p:cNvPicPr>
          <p:nvPr/>
        </p:nvPicPr>
        <p:blipFill>
          <a:blip r:embed="rId2" cstate="print"/>
          <a:srcRect/>
          <a:stretch>
            <a:fillRect/>
          </a:stretch>
        </p:blipFill>
        <p:spPr>
          <a:xfrm>
            <a:off x="3657600" y="1447800"/>
            <a:ext cx="4447260" cy="3124200"/>
          </a:xfrm>
          <a:prstGeom prst="rect">
            <a:avLst/>
          </a:prstGeom>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Xavier mail delivery robot</a:t>
            </a:r>
          </a:p>
        </p:txBody>
      </p:sp>
      <p:sp>
        <p:nvSpPr>
          <p:cNvPr id="3" name="Content Placeholder 2"/>
          <p:cNvSpPr>
            <a:spLocks noGrp="1"/>
          </p:cNvSpPr>
          <p:nvPr>
            <p:ph idx="1"/>
          </p:nvPr>
        </p:nvSpPr>
        <p:spPr/>
        <p:txBody>
          <a:bodyPr/>
          <a:lstStyle/>
          <a:p>
            <a:r>
              <a:rPr lang="en-US" dirty="0">
                <a:solidFill>
                  <a:schemeClr val="accent5"/>
                </a:solidFill>
              </a:rPr>
              <a:t>Performance: </a:t>
            </a:r>
            <a:r>
              <a:rPr lang="en-US" dirty="0"/>
              <a:t>Completed tasks</a:t>
            </a:r>
          </a:p>
          <a:p>
            <a:r>
              <a:rPr lang="en-US" dirty="0">
                <a:solidFill>
                  <a:schemeClr val="accent5"/>
                </a:solidFill>
              </a:rPr>
              <a:t>Environment:</a:t>
            </a:r>
            <a:r>
              <a:rPr lang="en-US" dirty="0"/>
              <a:t> </a:t>
            </a:r>
            <a:r>
              <a:rPr lang="en-US" dirty="0">
                <a:hlinkClick r:id="rId2"/>
              </a:rPr>
              <a:t>See for yourself</a:t>
            </a:r>
            <a:endParaRPr lang="en-US" dirty="0"/>
          </a:p>
          <a:p>
            <a:r>
              <a:rPr lang="en-US" dirty="0">
                <a:solidFill>
                  <a:schemeClr val="accent5"/>
                </a:solidFill>
              </a:rPr>
              <a:t>Actuators:</a:t>
            </a:r>
            <a:r>
              <a:rPr lang="en-US" dirty="0"/>
              <a:t> Wheeled robot actuation</a:t>
            </a:r>
          </a:p>
          <a:p>
            <a:r>
              <a:rPr lang="en-US" dirty="0">
                <a:solidFill>
                  <a:schemeClr val="accent5"/>
                </a:solidFill>
              </a:rPr>
              <a:t>Sensors:</a:t>
            </a:r>
            <a:r>
              <a:rPr lang="en-US" dirty="0"/>
              <a:t> Vision, sonar, dead reckoning</a:t>
            </a:r>
          </a:p>
          <a:p>
            <a:r>
              <a:rPr lang="en-US" dirty="0"/>
              <a:t>Reasoning: Markov model induction, A* search, </a:t>
            </a:r>
            <a:r>
              <a:rPr lang="en-US" dirty="0" err="1"/>
              <a:t>Bayes</a:t>
            </a:r>
            <a:r>
              <a:rPr lang="en-US" dirty="0"/>
              <a:t> classification</a:t>
            </a:r>
          </a:p>
        </p:txBody>
      </p:sp>
      <p:pic>
        <p:nvPicPr>
          <p:cNvPr id="4" name="Picture 2"/>
          <p:cNvPicPr>
            <a:picLocks noChangeAspect="1" noChangeArrowheads="1"/>
          </p:cNvPicPr>
          <p:nvPr/>
        </p:nvPicPr>
        <p:blipFill>
          <a:blip r:embed="rId3" cstate="print"/>
          <a:srcRect/>
          <a:stretch>
            <a:fillRect/>
          </a:stretch>
        </p:blipFill>
        <p:spPr bwMode="auto">
          <a:xfrm>
            <a:off x="8949970" y="5257800"/>
            <a:ext cx="1718030" cy="16002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Pathfinder Medical Diagnosis System</a:t>
            </a:r>
          </a:p>
        </p:txBody>
      </p:sp>
      <p:sp>
        <p:nvSpPr>
          <p:cNvPr id="3" name="Content Placeholder 2"/>
          <p:cNvSpPr>
            <a:spLocks noGrp="1"/>
          </p:cNvSpPr>
          <p:nvPr>
            <p:ph idx="1"/>
          </p:nvPr>
        </p:nvSpPr>
        <p:spPr/>
        <p:txBody>
          <a:bodyPr>
            <a:normAutofit/>
          </a:bodyPr>
          <a:lstStyle/>
          <a:p>
            <a:r>
              <a:rPr lang="en-US" dirty="0">
                <a:solidFill>
                  <a:schemeClr val="accent5"/>
                </a:solidFill>
              </a:rPr>
              <a:t>Performance:  </a:t>
            </a:r>
            <a:r>
              <a:rPr lang="en-US" dirty="0"/>
              <a:t>Correct </a:t>
            </a:r>
            <a:r>
              <a:rPr lang="en-US" dirty="0">
                <a:solidFill>
                  <a:schemeClr val="accent5"/>
                </a:solidFill>
                <a:hlinkClick r:id="rId2"/>
              </a:rPr>
              <a:t>Hematopathology diagnosis</a:t>
            </a:r>
            <a:endParaRPr lang="en-US" dirty="0"/>
          </a:p>
          <a:p>
            <a:r>
              <a:rPr lang="en-US" dirty="0">
                <a:solidFill>
                  <a:schemeClr val="accent5"/>
                </a:solidFill>
              </a:rPr>
              <a:t>Environment:</a:t>
            </a:r>
            <a:r>
              <a:rPr lang="en-US" dirty="0"/>
              <a:t> Automate human diagnosis, partially observable, deterministic, episodic, static, continuous, single agent</a:t>
            </a:r>
          </a:p>
          <a:p>
            <a:r>
              <a:rPr lang="en-US" dirty="0">
                <a:solidFill>
                  <a:schemeClr val="accent5"/>
                </a:solidFill>
              </a:rPr>
              <a:t>Actuators:</a:t>
            </a:r>
            <a:r>
              <a:rPr lang="en-US" dirty="0"/>
              <a:t> Output diagnoses and further test suggestions</a:t>
            </a:r>
          </a:p>
          <a:p>
            <a:r>
              <a:rPr lang="en-US" dirty="0">
                <a:solidFill>
                  <a:schemeClr val="accent5"/>
                </a:solidFill>
              </a:rPr>
              <a:t>Sensors:</a:t>
            </a:r>
            <a:r>
              <a:rPr lang="en-US" dirty="0"/>
              <a:t> Input symptoms and test results</a:t>
            </a:r>
          </a:p>
          <a:p>
            <a:r>
              <a:rPr lang="en-US" dirty="0"/>
              <a:t>Reasoning: Bayesian networks, Monte-Carlo simulations</a:t>
            </a:r>
          </a:p>
        </p:txBody>
      </p:sp>
      <p:pic>
        <p:nvPicPr>
          <p:cNvPr id="4" name="Picture 2"/>
          <p:cNvPicPr>
            <a:picLocks noChangeAspect="1" noChangeArrowheads="1"/>
          </p:cNvPicPr>
          <p:nvPr/>
        </p:nvPicPr>
        <p:blipFill>
          <a:blip r:embed="rId3" cstate="print"/>
          <a:srcRect/>
          <a:stretch>
            <a:fillRect/>
          </a:stretch>
        </p:blipFill>
        <p:spPr bwMode="auto">
          <a:xfrm>
            <a:off x="8949970" y="5257800"/>
            <a:ext cx="1718030" cy="16002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solidFill>
                  <a:srgbClr val="FF0000"/>
                </a:solidFill>
              </a:rPr>
              <a:t>TDGammon</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a:solidFill>
                  <a:schemeClr val="accent5"/>
                </a:solidFill>
              </a:rPr>
              <a:t>Performance: </a:t>
            </a:r>
            <a:r>
              <a:rPr lang="en-US" dirty="0"/>
              <a:t>Ratio of wins to losses</a:t>
            </a:r>
            <a:endParaRPr lang="en-US" dirty="0">
              <a:solidFill>
                <a:schemeClr val="accent5"/>
              </a:solidFill>
            </a:endParaRPr>
          </a:p>
          <a:p>
            <a:r>
              <a:rPr lang="en-US" dirty="0">
                <a:solidFill>
                  <a:schemeClr val="accent5"/>
                </a:solidFill>
              </a:rPr>
              <a:t>Environment: </a:t>
            </a:r>
            <a:r>
              <a:rPr lang="en-US" dirty="0"/>
              <a:t>Graphical output showing dice roll and piece movement, fully observable, stochastic, sequential, static, discrete, </a:t>
            </a:r>
            <a:r>
              <a:rPr lang="en-US" dirty="0" err="1"/>
              <a:t>multiagent</a:t>
            </a:r>
            <a:endParaRPr lang="en-US" dirty="0"/>
          </a:p>
          <a:p>
            <a:pPr>
              <a:buNone/>
            </a:pPr>
            <a:r>
              <a:rPr lang="en-US" dirty="0"/>
              <a:t>	</a:t>
            </a:r>
            <a:r>
              <a:rPr lang="en-US" dirty="0">
                <a:solidFill>
                  <a:schemeClr val="accent5"/>
                </a:solidFill>
                <a:hlinkClick r:id="rId2"/>
              </a:rPr>
              <a:t>World Champion Backgammon Player</a:t>
            </a:r>
            <a:endParaRPr lang="en-US" dirty="0"/>
          </a:p>
          <a:p>
            <a:r>
              <a:rPr lang="en-US" dirty="0">
                <a:solidFill>
                  <a:schemeClr val="accent5"/>
                </a:solidFill>
              </a:rPr>
              <a:t>Sensors:</a:t>
            </a:r>
            <a:r>
              <a:rPr lang="en-US" dirty="0"/>
              <a:t> Keyboard input</a:t>
            </a:r>
          </a:p>
          <a:p>
            <a:r>
              <a:rPr lang="en-US" dirty="0">
                <a:solidFill>
                  <a:schemeClr val="accent5"/>
                </a:solidFill>
              </a:rPr>
              <a:t>Actuator:</a:t>
            </a:r>
            <a:r>
              <a:rPr lang="en-US" dirty="0"/>
              <a:t> Numbers representing moves of pieces</a:t>
            </a:r>
          </a:p>
          <a:p>
            <a:r>
              <a:rPr lang="en-US" dirty="0"/>
              <a:t>Reasoning: Reinforcement learning, neural networks</a:t>
            </a:r>
          </a:p>
        </p:txBody>
      </p:sp>
      <p:pic>
        <p:nvPicPr>
          <p:cNvPr id="4" name="Picture 2"/>
          <p:cNvPicPr>
            <a:picLocks noChangeAspect="1" noChangeArrowheads="1"/>
          </p:cNvPicPr>
          <p:nvPr/>
        </p:nvPicPr>
        <p:blipFill>
          <a:blip r:embed="rId3" cstate="print"/>
          <a:srcRect/>
          <a:stretch>
            <a:fillRect/>
          </a:stretch>
        </p:blipFill>
        <p:spPr bwMode="auto">
          <a:xfrm>
            <a:off x="8949970" y="5257800"/>
            <a:ext cx="1718030" cy="16002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Factory Floor Scheduling</a:t>
            </a:r>
          </a:p>
        </p:txBody>
      </p:sp>
      <p:sp>
        <p:nvSpPr>
          <p:cNvPr id="3" name="Content Placeholder 2"/>
          <p:cNvSpPr>
            <a:spLocks noGrp="1"/>
          </p:cNvSpPr>
          <p:nvPr>
            <p:ph idx="1"/>
          </p:nvPr>
        </p:nvSpPr>
        <p:spPr/>
        <p:txBody>
          <a:bodyPr/>
          <a:lstStyle/>
          <a:p>
            <a:r>
              <a:rPr lang="en-US" dirty="0">
                <a:solidFill>
                  <a:schemeClr val="accent5"/>
                </a:solidFill>
              </a:rPr>
              <a:t>Performance:</a:t>
            </a:r>
          </a:p>
          <a:p>
            <a:r>
              <a:rPr lang="en-US" dirty="0">
                <a:solidFill>
                  <a:schemeClr val="accent5"/>
                </a:solidFill>
              </a:rPr>
              <a:t>Environment:</a:t>
            </a:r>
          </a:p>
          <a:p>
            <a:r>
              <a:rPr lang="en-US" dirty="0">
                <a:solidFill>
                  <a:schemeClr val="accent5"/>
                </a:solidFill>
              </a:rPr>
              <a:t>Actuators:</a:t>
            </a:r>
            <a:r>
              <a:rPr lang="en-US" dirty="0"/>
              <a:t> Ordering of tasks</a:t>
            </a:r>
          </a:p>
          <a:p>
            <a:r>
              <a:rPr lang="en-US" dirty="0">
                <a:solidFill>
                  <a:schemeClr val="accent5"/>
                </a:solidFill>
              </a:rPr>
              <a:t>Sensors:</a:t>
            </a:r>
            <a:r>
              <a:rPr lang="en-US" dirty="0"/>
              <a:t> Assembly tree, Bill of materials</a:t>
            </a:r>
          </a:p>
          <a:p>
            <a:r>
              <a:rPr lang="en-US" dirty="0"/>
              <a:t>Reasoning: Constraint satisfaction, nonlinear and hierarchical planning, genetic algorithms, search</a:t>
            </a:r>
          </a:p>
        </p:txBody>
      </p:sp>
      <p:pic>
        <p:nvPicPr>
          <p:cNvPr id="4" name="Picture 2"/>
          <p:cNvPicPr>
            <a:picLocks noChangeAspect="1" noChangeArrowheads="1"/>
          </p:cNvPicPr>
          <p:nvPr/>
        </p:nvPicPr>
        <p:blipFill>
          <a:blip r:embed="rId2" cstate="print"/>
          <a:srcRect/>
          <a:stretch>
            <a:fillRect/>
          </a:stretch>
        </p:blipFill>
        <p:spPr bwMode="auto">
          <a:xfrm>
            <a:off x="8949970" y="5257800"/>
            <a:ext cx="1718030" cy="1600200"/>
          </a:xfrm>
          <a:prstGeom prst="rect">
            <a:avLst/>
          </a:prstGeom>
          <a:noFill/>
          <a:ln w="9525">
            <a:noFill/>
            <a:miter lim="800000"/>
            <a:headEnd/>
            <a:tailEnd/>
          </a:ln>
          <a:effectLst/>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Alvinn</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a:solidFill>
                  <a:schemeClr val="accent5"/>
                </a:solidFill>
              </a:rPr>
              <a:t>Performance:  </a:t>
            </a:r>
            <a:r>
              <a:rPr lang="en-US" dirty="0"/>
              <a:t>Stay in lane, on road, maintain speed</a:t>
            </a:r>
          </a:p>
          <a:p>
            <a:r>
              <a:rPr lang="en-US" dirty="0">
                <a:solidFill>
                  <a:schemeClr val="accent5"/>
                </a:solidFill>
              </a:rPr>
              <a:t>Environment:</a:t>
            </a:r>
            <a:r>
              <a:rPr lang="en-US" dirty="0"/>
              <a:t> Driving Hummer on and off road without manual control (Partially observable, stochastic, episodic, dynamic, continuous, single agent), </a:t>
            </a:r>
            <a:r>
              <a:rPr lang="en-US" dirty="0">
                <a:solidFill>
                  <a:schemeClr val="accent5"/>
                </a:solidFill>
                <a:hlinkClick r:id="rId2"/>
              </a:rPr>
              <a:t>Autonomous automobile</a:t>
            </a:r>
            <a:endParaRPr lang="en-US" dirty="0"/>
          </a:p>
          <a:p>
            <a:r>
              <a:rPr lang="en-US" dirty="0">
                <a:solidFill>
                  <a:schemeClr val="accent5"/>
                </a:solidFill>
              </a:rPr>
              <a:t>Actuators:</a:t>
            </a:r>
            <a:r>
              <a:rPr lang="en-US" dirty="0"/>
              <a:t> Speed, Steer</a:t>
            </a:r>
          </a:p>
          <a:p>
            <a:r>
              <a:rPr lang="en-US" dirty="0">
                <a:solidFill>
                  <a:schemeClr val="accent5"/>
                </a:solidFill>
              </a:rPr>
              <a:t>Sensors:</a:t>
            </a:r>
            <a:r>
              <a:rPr lang="en-US" dirty="0"/>
              <a:t> Stereo camera input</a:t>
            </a:r>
          </a:p>
          <a:p>
            <a:r>
              <a:rPr lang="en-US" dirty="0"/>
              <a:t>Reasoning: Neural networks</a:t>
            </a:r>
          </a:p>
        </p:txBody>
      </p:sp>
      <p:pic>
        <p:nvPicPr>
          <p:cNvPr id="4" name="Picture 2"/>
          <p:cNvPicPr>
            <a:picLocks noChangeAspect="1" noChangeArrowheads="1"/>
          </p:cNvPicPr>
          <p:nvPr/>
        </p:nvPicPr>
        <p:blipFill>
          <a:blip r:embed="rId3" cstate="print"/>
          <a:srcRect/>
          <a:stretch>
            <a:fillRect/>
          </a:stretch>
        </p:blipFill>
        <p:spPr bwMode="auto">
          <a:xfrm>
            <a:off x="8949970" y="5257800"/>
            <a:ext cx="1718030" cy="16002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Talespin</a:t>
            </a:r>
            <a:endParaRPr lang="en-US" dirty="0">
              <a:solidFill>
                <a:srgbClr val="FF0000"/>
              </a:solidFill>
            </a:endParaRPr>
          </a:p>
        </p:txBody>
      </p:sp>
      <p:sp>
        <p:nvSpPr>
          <p:cNvPr id="3" name="Content Placeholder 2"/>
          <p:cNvSpPr>
            <a:spLocks noGrp="1"/>
          </p:cNvSpPr>
          <p:nvPr>
            <p:ph idx="1"/>
          </p:nvPr>
        </p:nvSpPr>
        <p:spPr>
          <a:xfrm>
            <a:off x="346229" y="1364939"/>
            <a:ext cx="10321771" cy="5715000"/>
          </a:xfrm>
        </p:spPr>
        <p:txBody>
          <a:bodyPr>
            <a:normAutofit fontScale="92500" lnSpcReduction="20000"/>
          </a:bodyPr>
          <a:lstStyle/>
          <a:p>
            <a:r>
              <a:rPr lang="en-US" dirty="0">
                <a:solidFill>
                  <a:schemeClr val="accent5"/>
                </a:solidFill>
              </a:rPr>
              <a:t>Performance:  </a:t>
            </a:r>
            <a:r>
              <a:rPr lang="en-US" dirty="0"/>
              <a:t>Entertainment value of generated story</a:t>
            </a:r>
          </a:p>
          <a:p>
            <a:r>
              <a:rPr lang="en-US" dirty="0">
                <a:solidFill>
                  <a:schemeClr val="accent5"/>
                </a:solidFill>
              </a:rPr>
              <a:t>Environment:  </a:t>
            </a:r>
            <a:r>
              <a:rPr lang="en-US" dirty="0"/>
              <a:t>Generate text-based stories that are creative and understandable</a:t>
            </a:r>
            <a:endParaRPr lang="en-US" dirty="0">
              <a:solidFill>
                <a:schemeClr val="accent5"/>
              </a:solidFill>
            </a:endParaRPr>
          </a:p>
          <a:p>
            <a:pPr lvl="1"/>
            <a:r>
              <a:rPr lang="en-US" dirty="0"/>
              <a:t>One day Joe Bear was hungry. He asked his friend Irving Bird where some honey was. Irving told him there was a beehive in the oak tree. Joe threatened to hit Irving if he didn't tell him where some honey was. </a:t>
            </a:r>
          </a:p>
          <a:p>
            <a:pPr lvl="1"/>
            <a:r>
              <a:rPr lang="en-US" dirty="0"/>
              <a:t>Henry Squirrel was thirsty. He walked over to the river bank where his good friend Bill Bird was sitting. Henry slipped and fell in the river. Gravity drowned. Joe Bear was hungry. He asked Irving Bird where some honey was. Irving refused to tell him, so Joe offered to bring him a worm if he'd tell him where some honey was. Irving agreed. But Joe didn't know where any worms were, so he asked Irving, who refused to say. So Joe offered to bring him a worm if he'd tell him where a worm was. Irving agreed. But Joe didn't know where any worms were, so he asked Irving, who refused to say. So Joe offered to bring him a worm if he'd tell him where a worm was… </a:t>
            </a:r>
          </a:p>
          <a:p>
            <a:r>
              <a:rPr lang="en-US" dirty="0">
                <a:solidFill>
                  <a:schemeClr val="accent5"/>
                </a:solidFill>
              </a:rPr>
              <a:t>Actuators:</a:t>
            </a:r>
            <a:r>
              <a:rPr lang="en-US" dirty="0"/>
              <a:t> Add word/phrase, order parts of story</a:t>
            </a:r>
          </a:p>
          <a:p>
            <a:r>
              <a:rPr lang="en-US" dirty="0">
                <a:solidFill>
                  <a:schemeClr val="accent5"/>
                </a:solidFill>
              </a:rPr>
              <a:t>Sensors:</a:t>
            </a:r>
            <a:r>
              <a:rPr lang="en-US" dirty="0"/>
              <a:t> Dictionary, Facts and relationships                                               stored in database</a:t>
            </a:r>
          </a:p>
          <a:p>
            <a:r>
              <a:rPr lang="en-US" dirty="0"/>
              <a:t>Reasoning: Planning</a:t>
            </a:r>
          </a:p>
        </p:txBody>
      </p:sp>
      <p:pic>
        <p:nvPicPr>
          <p:cNvPr id="4" name="Picture 2"/>
          <p:cNvPicPr>
            <a:picLocks noChangeAspect="1" noChangeArrowheads="1"/>
          </p:cNvPicPr>
          <p:nvPr/>
        </p:nvPicPr>
        <p:blipFill>
          <a:blip r:embed="rId2" cstate="print"/>
          <a:srcRect/>
          <a:stretch>
            <a:fillRect/>
          </a:stretch>
        </p:blipFill>
        <p:spPr bwMode="auto">
          <a:xfrm>
            <a:off x="8949970" y="5257800"/>
            <a:ext cx="1718030" cy="16002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Robot Soccer</a:t>
            </a:r>
          </a:p>
        </p:txBody>
      </p:sp>
      <p:sp>
        <p:nvSpPr>
          <p:cNvPr id="3" name="Content Placeholder 2"/>
          <p:cNvSpPr>
            <a:spLocks noGrp="1"/>
          </p:cNvSpPr>
          <p:nvPr>
            <p:ph idx="1"/>
          </p:nvPr>
        </p:nvSpPr>
        <p:spPr/>
        <p:txBody>
          <a:bodyPr/>
          <a:lstStyle/>
          <a:p>
            <a:r>
              <a:rPr lang="en-US" dirty="0">
                <a:solidFill>
                  <a:schemeClr val="accent5"/>
                </a:solidFill>
                <a:hlinkClick r:id="rId2"/>
              </a:rPr>
              <a:t>Robot soccer competition</a:t>
            </a:r>
            <a:endParaRPr lang="en-US" dirty="0">
              <a:solidFill>
                <a:schemeClr val="accent5"/>
              </a:solidFill>
            </a:endParaRPr>
          </a:p>
          <a:p>
            <a:r>
              <a:rPr lang="en-US" dirty="0">
                <a:solidFill>
                  <a:schemeClr val="accent5"/>
                </a:solidFill>
              </a:rPr>
              <a:t>Sensors:</a:t>
            </a:r>
            <a:r>
              <a:rPr lang="en-US" dirty="0"/>
              <a:t> Camera image, messages from other players</a:t>
            </a:r>
          </a:p>
          <a:p>
            <a:r>
              <a:rPr lang="en-US" dirty="0">
                <a:solidFill>
                  <a:schemeClr val="accent5"/>
                </a:solidFill>
              </a:rPr>
              <a:t>Reasoning:</a:t>
            </a:r>
            <a:r>
              <a:rPr lang="en-US" dirty="0"/>
              <a:t> Planning, image processing</a:t>
            </a:r>
          </a:p>
          <a:p>
            <a:r>
              <a:rPr lang="en-US" dirty="0">
                <a:solidFill>
                  <a:schemeClr val="accent5"/>
                </a:solidFill>
              </a:rPr>
              <a:t>Action:</a:t>
            </a:r>
            <a:r>
              <a:rPr lang="en-US" dirty="0"/>
              <a:t> Robot 2D move or kick ball</a:t>
            </a:r>
          </a:p>
        </p:txBody>
      </p:sp>
      <p:pic>
        <p:nvPicPr>
          <p:cNvPr id="4" name="Picture 2"/>
          <p:cNvPicPr>
            <a:picLocks noChangeAspect="1" noChangeArrowheads="1"/>
          </p:cNvPicPr>
          <p:nvPr/>
        </p:nvPicPr>
        <p:blipFill>
          <a:blip r:embed="rId3" cstate="print"/>
          <a:srcRect/>
          <a:stretch>
            <a:fillRect/>
          </a:stretch>
        </p:blipFill>
        <p:spPr bwMode="auto">
          <a:xfrm>
            <a:off x="8949970" y="5257800"/>
            <a:ext cx="1718030" cy="1600200"/>
          </a:xfrm>
          <a:prstGeom prst="rect">
            <a:avLst/>
          </a:prstGeom>
          <a:noFill/>
          <a:ln w="9525">
            <a:noFill/>
            <a:miter lim="800000"/>
            <a:headEnd/>
            <a:tailEnd/>
          </a:ln>
          <a:effectLst/>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solidFill>
                  <a:srgbClr val="FF0000"/>
                </a:solidFill>
              </a:rPr>
              <a:t>Webcrawler</a:t>
            </a:r>
            <a:r>
              <a:rPr lang="en-US" dirty="0">
                <a:solidFill>
                  <a:srgbClr val="FF0000"/>
                </a:solidFill>
              </a:rPr>
              <a:t> </a:t>
            </a:r>
            <a:r>
              <a:rPr lang="en-US" dirty="0" err="1">
                <a:solidFill>
                  <a:srgbClr val="FF0000"/>
                </a:solidFill>
              </a:rPr>
              <a:t>Softbot</a:t>
            </a:r>
            <a:endParaRPr lang="en-US" dirty="0">
              <a:solidFill>
                <a:srgbClr val="FF0000"/>
              </a:solidFill>
            </a:endParaRPr>
          </a:p>
        </p:txBody>
      </p:sp>
      <p:sp>
        <p:nvSpPr>
          <p:cNvPr id="3" name="Content Placeholder 2"/>
          <p:cNvSpPr>
            <a:spLocks noGrp="1"/>
          </p:cNvSpPr>
          <p:nvPr>
            <p:ph idx="1"/>
          </p:nvPr>
        </p:nvSpPr>
        <p:spPr/>
        <p:txBody>
          <a:bodyPr/>
          <a:lstStyle/>
          <a:p>
            <a:r>
              <a:rPr lang="en-US" dirty="0">
                <a:solidFill>
                  <a:schemeClr val="accent5"/>
                </a:solidFill>
              </a:rPr>
              <a:t>Search web for items of interest</a:t>
            </a:r>
            <a:endParaRPr lang="en-US" dirty="0"/>
          </a:p>
          <a:p>
            <a:r>
              <a:rPr lang="en-US" dirty="0">
                <a:solidFill>
                  <a:schemeClr val="accent5"/>
                </a:solidFill>
              </a:rPr>
              <a:t>Perception:</a:t>
            </a:r>
            <a:r>
              <a:rPr lang="en-US" dirty="0"/>
              <a:t> Web pages</a:t>
            </a:r>
          </a:p>
          <a:p>
            <a:r>
              <a:rPr lang="en-US" dirty="0">
                <a:solidFill>
                  <a:schemeClr val="accent5"/>
                </a:solidFill>
              </a:rPr>
              <a:t>Reasoning:</a:t>
            </a:r>
            <a:r>
              <a:rPr lang="en-US" dirty="0"/>
              <a:t> Pattern matching</a:t>
            </a:r>
          </a:p>
          <a:p>
            <a:r>
              <a:rPr lang="en-US" dirty="0">
                <a:solidFill>
                  <a:schemeClr val="accent5"/>
                </a:solidFill>
              </a:rPr>
              <a:t>Action:</a:t>
            </a:r>
            <a:r>
              <a:rPr lang="en-US" dirty="0"/>
              <a:t> Select and traverse hyperlinks</a:t>
            </a:r>
          </a:p>
        </p:txBody>
      </p:sp>
      <p:pic>
        <p:nvPicPr>
          <p:cNvPr id="4" name="Picture 2"/>
          <p:cNvPicPr>
            <a:picLocks noChangeAspect="1" noChangeArrowheads="1"/>
          </p:cNvPicPr>
          <p:nvPr/>
        </p:nvPicPr>
        <p:blipFill>
          <a:blip r:embed="rId2" cstate="print"/>
          <a:srcRect/>
          <a:stretch>
            <a:fillRect/>
          </a:stretch>
        </p:blipFill>
        <p:spPr bwMode="auto">
          <a:xfrm>
            <a:off x="8949970" y="5257800"/>
            <a:ext cx="1718030" cy="16002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Example AI Systems</a:t>
            </a:r>
          </a:p>
        </p:txBody>
      </p:sp>
      <p:sp>
        <p:nvSpPr>
          <p:cNvPr id="3" name="Content Placeholder 2"/>
          <p:cNvSpPr>
            <a:spLocks noGrp="1"/>
          </p:cNvSpPr>
          <p:nvPr>
            <p:ph sz="half" idx="1"/>
          </p:nvPr>
        </p:nvSpPr>
        <p:spPr/>
        <p:txBody>
          <a:bodyPr>
            <a:normAutofit/>
          </a:bodyPr>
          <a:lstStyle/>
          <a:p>
            <a:r>
              <a:rPr lang="en-US" dirty="0"/>
              <a:t>Translation of Caterpillar truck manuals into 20 languages</a:t>
            </a:r>
          </a:p>
          <a:p>
            <a:r>
              <a:rPr lang="en-US" dirty="0"/>
              <a:t>Shuttle packing</a:t>
            </a:r>
          </a:p>
          <a:p>
            <a:r>
              <a:rPr lang="en-US" dirty="0"/>
              <a:t>Military planning (Desert Storm)</a:t>
            </a:r>
          </a:p>
          <a:p>
            <a:r>
              <a:rPr lang="en-US" dirty="0"/>
              <a:t>Intelligent vehicle highway negotiation</a:t>
            </a:r>
          </a:p>
          <a:p>
            <a:r>
              <a:rPr lang="en-US" dirty="0"/>
              <a:t>Credit card transaction monitoring</a:t>
            </a:r>
          </a:p>
        </p:txBody>
      </p:sp>
      <p:sp>
        <p:nvSpPr>
          <p:cNvPr id="7" name="Content Placeholder 6"/>
          <p:cNvSpPr>
            <a:spLocks noGrp="1"/>
          </p:cNvSpPr>
          <p:nvPr>
            <p:ph sz="half" idx="2"/>
          </p:nvPr>
        </p:nvSpPr>
        <p:spPr/>
        <p:txBody>
          <a:bodyPr>
            <a:normAutofit/>
          </a:bodyPr>
          <a:lstStyle/>
          <a:p>
            <a:r>
              <a:rPr lang="en-US" dirty="0"/>
              <a:t>Billiards robot</a:t>
            </a:r>
          </a:p>
          <a:p>
            <a:r>
              <a:rPr lang="en-US" dirty="0"/>
              <a:t>Juggling robot</a:t>
            </a:r>
          </a:p>
          <a:p>
            <a:r>
              <a:rPr lang="en-US" dirty="0"/>
              <a:t>Credit card fraud detection</a:t>
            </a:r>
          </a:p>
          <a:p>
            <a:r>
              <a:rPr lang="en-US" dirty="0"/>
              <a:t>Lymphatic system diagnoses</a:t>
            </a:r>
          </a:p>
          <a:p>
            <a:r>
              <a:rPr lang="en-US" dirty="0"/>
              <a:t>Mars rover</a:t>
            </a:r>
          </a:p>
          <a:p>
            <a:r>
              <a:rPr lang="en-US" dirty="0"/>
              <a:t>Sky survey galaxy data analysis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Agent Types</a:t>
            </a:r>
          </a:p>
        </p:txBody>
      </p:sp>
      <p:sp>
        <p:nvSpPr>
          <p:cNvPr id="3" name="Content Placeholder 2"/>
          <p:cNvSpPr>
            <a:spLocks noGrp="1"/>
          </p:cNvSpPr>
          <p:nvPr>
            <p:ph idx="1"/>
          </p:nvPr>
        </p:nvSpPr>
        <p:spPr/>
        <p:txBody>
          <a:bodyPr/>
          <a:lstStyle/>
          <a:p>
            <a:r>
              <a:rPr lang="en-US" dirty="0"/>
              <a:t>Types of agents (increasing in generality and ability to handle complex environments)</a:t>
            </a:r>
          </a:p>
          <a:p>
            <a:pPr lvl="1"/>
            <a:r>
              <a:rPr lang="en-US" dirty="0"/>
              <a:t>Simple reflex agents</a:t>
            </a:r>
          </a:p>
          <a:p>
            <a:pPr lvl="1"/>
            <a:r>
              <a:rPr lang="en-US" dirty="0"/>
              <a:t>Reflex agents with state</a:t>
            </a:r>
          </a:p>
          <a:p>
            <a:pPr lvl="1"/>
            <a:r>
              <a:rPr lang="en-US" dirty="0"/>
              <a:t>Goal-based agents</a:t>
            </a:r>
          </a:p>
          <a:p>
            <a:pPr lvl="1"/>
            <a:r>
              <a:rPr lang="en-US" dirty="0"/>
              <a:t>Utility-based agents</a:t>
            </a:r>
          </a:p>
          <a:p>
            <a:pPr lvl="1"/>
            <a:r>
              <a:rPr lang="en-US" dirty="0"/>
              <a:t>Learning agent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Other Example AI Systems</a:t>
            </a:r>
          </a:p>
        </p:txBody>
      </p:sp>
      <p:sp>
        <p:nvSpPr>
          <p:cNvPr id="3" name="Content Placeholder 2"/>
          <p:cNvSpPr>
            <a:spLocks noGrp="1"/>
          </p:cNvSpPr>
          <p:nvPr>
            <p:ph sz="half" idx="1"/>
          </p:nvPr>
        </p:nvSpPr>
        <p:spPr/>
        <p:txBody>
          <a:bodyPr>
            <a:normAutofit/>
          </a:bodyPr>
          <a:lstStyle/>
          <a:p>
            <a:r>
              <a:rPr lang="en-US" dirty="0"/>
              <a:t>Knowledge Representation</a:t>
            </a:r>
          </a:p>
          <a:p>
            <a:r>
              <a:rPr lang="en-US" dirty="0"/>
              <a:t>Search</a:t>
            </a:r>
          </a:p>
          <a:p>
            <a:r>
              <a:rPr lang="en-US" dirty="0"/>
              <a:t>Problem solving</a:t>
            </a:r>
          </a:p>
          <a:p>
            <a:r>
              <a:rPr lang="en-US" dirty="0"/>
              <a:t>Planning</a:t>
            </a:r>
          </a:p>
          <a:p>
            <a:r>
              <a:rPr lang="en-US" dirty="0"/>
              <a:t>Machine learning</a:t>
            </a:r>
          </a:p>
        </p:txBody>
      </p:sp>
      <p:sp>
        <p:nvSpPr>
          <p:cNvPr id="6" name="Content Placeholder 5"/>
          <p:cNvSpPr>
            <a:spLocks noGrp="1"/>
          </p:cNvSpPr>
          <p:nvPr>
            <p:ph sz="half" idx="2"/>
          </p:nvPr>
        </p:nvSpPr>
        <p:spPr/>
        <p:txBody>
          <a:bodyPr>
            <a:normAutofit/>
          </a:bodyPr>
          <a:lstStyle/>
          <a:p>
            <a:r>
              <a:rPr lang="en-US" dirty="0"/>
              <a:t>Natural language processing</a:t>
            </a:r>
          </a:p>
          <a:p>
            <a:r>
              <a:rPr lang="en-US" dirty="0"/>
              <a:t>Uncertainty reasoning</a:t>
            </a:r>
          </a:p>
          <a:p>
            <a:r>
              <a:rPr lang="en-US" dirty="0"/>
              <a:t>Computer Vision</a:t>
            </a:r>
          </a:p>
          <a:p>
            <a:r>
              <a:rPr lang="en-US" dirty="0"/>
              <a:t>Robotics</a:t>
            </a:r>
          </a:p>
        </p:txBody>
      </p:sp>
      <p:pic>
        <p:nvPicPr>
          <p:cNvPr id="14338" name="Picture 2"/>
          <p:cNvPicPr>
            <a:picLocks noChangeAspect="1" noChangeArrowheads="1"/>
          </p:cNvPicPr>
          <p:nvPr/>
        </p:nvPicPr>
        <p:blipFill>
          <a:blip r:embed="rId2" cstate="print"/>
          <a:srcRect/>
          <a:stretch>
            <a:fillRect/>
          </a:stretch>
        </p:blipFill>
        <p:spPr bwMode="auto">
          <a:xfrm>
            <a:off x="4953000" y="4914900"/>
            <a:ext cx="5715000" cy="19431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grpSp>
        <p:nvGrpSpPr>
          <p:cNvPr id="29" name="Group 28"/>
          <p:cNvGrpSpPr/>
          <p:nvPr/>
        </p:nvGrpSpPr>
        <p:grpSpPr>
          <a:xfrm>
            <a:off x="237520" y="152400"/>
            <a:ext cx="410563" cy="1612900"/>
            <a:chOff x="83821" y="0"/>
            <a:chExt cx="219636" cy="903079"/>
          </a:xfrm>
        </p:grpSpPr>
        <p:sp>
          <p:nvSpPr>
            <p:cNvPr id="30" name="Rectangle 29"/>
            <p:cNvSpPr/>
            <p:nvPr/>
          </p:nvSpPr>
          <p:spPr>
            <a:xfrm>
              <a:off x="84026" y="0"/>
              <a:ext cx="219431" cy="21095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84262" y="408599"/>
              <a:ext cx="219194" cy="49448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3821" y="210952"/>
              <a:ext cx="217937" cy="220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 name="Object 32">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4059142145"/>
                </p:ext>
              </p:extLst>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0"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65650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Simple Reflex Agent</a:t>
            </a:r>
          </a:p>
        </p:txBody>
      </p:sp>
      <p:sp>
        <p:nvSpPr>
          <p:cNvPr id="3" name="Content Placeholder 2"/>
          <p:cNvSpPr>
            <a:spLocks noGrp="1"/>
          </p:cNvSpPr>
          <p:nvPr>
            <p:ph idx="1"/>
          </p:nvPr>
        </p:nvSpPr>
        <p:spPr>
          <a:xfrm>
            <a:off x="1981200" y="1600201"/>
            <a:ext cx="3352800" cy="4525963"/>
          </a:xfrm>
        </p:spPr>
        <p:txBody>
          <a:bodyPr/>
          <a:lstStyle/>
          <a:p>
            <a:r>
              <a:rPr lang="en-US" dirty="0"/>
              <a:t>Use simple “if then” rules</a:t>
            </a:r>
          </a:p>
          <a:p>
            <a:r>
              <a:rPr lang="en-US" dirty="0"/>
              <a:t>Can be short sighted</a:t>
            </a:r>
          </a:p>
        </p:txBody>
      </p:sp>
      <p:pic>
        <p:nvPicPr>
          <p:cNvPr id="11266" name="Picture 2"/>
          <p:cNvPicPr>
            <a:picLocks noChangeAspect="1" noChangeArrowheads="1"/>
          </p:cNvPicPr>
          <p:nvPr/>
        </p:nvPicPr>
        <p:blipFill>
          <a:blip r:embed="rId3" cstate="print"/>
          <a:srcRect/>
          <a:stretch>
            <a:fillRect/>
          </a:stretch>
        </p:blipFill>
        <p:spPr bwMode="auto">
          <a:xfrm>
            <a:off x="5715000" y="1524001"/>
            <a:ext cx="4191000" cy="2789939"/>
          </a:xfrm>
          <a:prstGeom prst="rect">
            <a:avLst/>
          </a:prstGeom>
          <a:noFill/>
          <a:ln w="9525">
            <a:noFill/>
            <a:miter lim="800000"/>
            <a:headEnd/>
            <a:tailEnd/>
          </a:ln>
          <a:effectLst/>
        </p:spPr>
      </p:pic>
      <p:sp>
        <p:nvSpPr>
          <p:cNvPr id="5" name="TextBox 4"/>
          <p:cNvSpPr txBox="1"/>
          <p:nvPr/>
        </p:nvSpPr>
        <p:spPr>
          <a:xfrm>
            <a:off x="1981201" y="4572000"/>
            <a:ext cx="3332451" cy="1477328"/>
          </a:xfrm>
          <a:prstGeom prst="rect">
            <a:avLst/>
          </a:prstGeom>
          <a:noFill/>
        </p:spPr>
        <p:txBody>
          <a:bodyPr wrap="none" rtlCol="0">
            <a:spAutoFit/>
          </a:bodyPr>
          <a:lstStyle/>
          <a:p>
            <a:r>
              <a:rPr lang="en-US" dirty="0" err="1"/>
              <a:t>SimpleReflexAgent</a:t>
            </a:r>
            <a:r>
              <a:rPr lang="en-US" dirty="0"/>
              <a:t>(percept)</a:t>
            </a:r>
          </a:p>
          <a:p>
            <a:r>
              <a:rPr lang="en-US" dirty="0"/>
              <a:t>   state   = </a:t>
            </a:r>
            <a:r>
              <a:rPr lang="en-US" dirty="0" err="1"/>
              <a:t>InterpretInput</a:t>
            </a:r>
            <a:r>
              <a:rPr lang="en-US" dirty="0"/>
              <a:t>(percept)</a:t>
            </a:r>
          </a:p>
          <a:p>
            <a:r>
              <a:rPr lang="en-US" dirty="0"/>
              <a:t>   rule     = </a:t>
            </a:r>
            <a:r>
              <a:rPr lang="en-US" dirty="0" err="1"/>
              <a:t>RuleMatch</a:t>
            </a:r>
            <a:r>
              <a:rPr lang="en-US" dirty="0"/>
              <a:t>(state, rules)</a:t>
            </a:r>
          </a:p>
          <a:p>
            <a:r>
              <a:rPr lang="en-US" dirty="0"/>
              <a:t>   action = </a:t>
            </a:r>
            <a:r>
              <a:rPr lang="en-US" dirty="0" err="1"/>
              <a:t>RuleAction</a:t>
            </a:r>
            <a:r>
              <a:rPr lang="en-US" dirty="0"/>
              <a:t>(rule)</a:t>
            </a:r>
          </a:p>
          <a:p>
            <a:r>
              <a:rPr lang="en-US" dirty="0"/>
              <a:t>   Return action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Example:  Vacuum Agent</a:t>
            </a:r>
          </a:p>
        </p:txBody>
      </p:sp>
      <p:sp>
        <p:nvSpPr>
          <p:cNvPr id="3" name="Content Placeholder 2"/>
          <p:cNvSpPr>
            <a:spLocks noGrp="1"/>
          </p:cNvSpPr>
          <p:nvPr>
            <p:ph idx="1"/>
          </p:nvPr>
        </p:nvSpPr>
        <p:spPr>
          <a:xfrm>
            <a:off x="1981200" y="2895600"/>
            <a:ext cx="8229600" cy="3962400"/>
          </a:xfrm>
        </p:spPr>
        <p:txBody>
          <a:bodyPr>
            <a:normAutofit fontScale="70000" lnSpcReduction="20000"/>
          </a:bodyPr>
          <a:lstStyle/>
          <a:p>
            <a:r>
              <a:rPr lang="en-US" dirty="0"/>
              <a:t>Performance?</a:t>
            </a:r>
          </a:p>
          <a:p>
            <a:pPr lvl="1"/>
            <a:r>
              <a:rPr lang="en-US" dirty="0"/>
              <a:t>1 point for each square cleaned in time T?</a:t>
            </a:r>
          </a:p>
          <a:p>
            <a:pPr lvl="1"/>
            <a:r>
              <a:rPr lang="en-US" dirty="0"/>
              <a:t>#clean squares per time step - #moves per time step?</a:t>
            </a:r>
          </a:p>
          <a:p>
            <a:r>
              <a:rPr lang="en-US" dirty="0"/>
              <a:t>Environment:  vacuum, dirt, multiple areas defined by square regions</a:t>
            </a:r>
          </a:p>
          <a:p>
            <a:r>
              <a:rPr lang="en-US" dirty="0"/>
              <a:t>Actions: left, right, suck, idle</a:t>
            </a:r>
          </a:p>
          <a:p>
            <a:r>
              <a:rPr lang="en-US" dirty="0"/>
              <a:t>Sensors:  location and contents</a:t>
            </a:r>
          </a:p>
          <a:p>
            <a:pPr lvl="1"/>
            <a:r>
              <a:rPr lang="en-US" dirty="0"/>
              <a:t>[A, dirty]</a:t>
            </a:r>
          </a:p>
          <a:p>
            <a:pPr lvl="1">
              <a:buNone/>
            </a:pPr>
            <a:endParaRPr lang="en-US" dirty="0"/>
          </a:p>
          <a:p>
            <a:r>
              <a:rPr lang="en-US" dirty="0"/>
              <a:t>Rational is not omniscient</a:t>
            </a:r>
          </a:p>
          <a:p>
            <a:pPr lvl="1"/>
            <a:r>
              <a:rPr lang="en-US" dirty="0"/>
              <a:t>Environment may be partially observable</a:t>
            </a:r>
          </a:p>
          <a:p>
            <a:r>
              <a:rPr lang="en-US" dirty="0"/>
              <a:t>Rational is not clairvoyant</a:t>
            </a:r>
          </a:p>
          <a:p>
            <a:pPr lvl="1"/>
            <a:r>
              <a:rPr lang="en-US" dirty="0"/>
              <a:t>Environment may be stochastic</a:t>
            </a:r>
          </a:p>
          <a:p>
            <a:r>
              <a:rPr lang="en-US" dirty="0"/>
              <a:t>Thus Rational is not always successful</a:t>
            </a:r>
          </a:p>
        </p:txBody>
      </p:sp>
      <p:pic>
        <p:nvPicPr>
          <p:cNvPr id="4" name="Picture 4" descr="vacuum2-environment"/>
          <p:cNvPicPr>
            <a:picLocks noChangeAspect="1" noChangeArrowheads="1"/>
          </p:cNvPicPr>
          <p:nvPr/>
        </p:nvPicPr>
        <p:blipFill>
          <a:blip r:embed="rId2" cstate="print"/>
          <a:srcRect/>
          <a:stretch>
            <a:fillRect/>
          </a:stretch>
        </p:blipFill>
        <p:spPr bwMode="auto">
          <a:xfrm>
            <a:off x="4572001" y="1371600"/>
            <a:ext cx="2829791" cy="14478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Reflex Vacuum Agent</a:t>
            </a:r>
          </a:p>
        </p:txBody>
      </p:sp>
      <p:sp>
        <p:nvSpPr>
          <p:cNvPr id="3" name="Content Placeholder 2"/>
          <p:cNvSpPr>
            <a:spLocks noGrp="1"/>
          </p:cNvSpPr>
          <p:nvPr>
            <p:ph idx="1"/>
          </p:nvPr>
        </p:nvSpPr>
        <p:spPr/>
        <p:txBody>
          <a:bodyPr>
            <a:normAutofit/>
          </a:bodyPr>
          <a:lstStyle/>
          <a:p>
            <a:r>
              <a:rPr lang="en-US" dirty="0"/>
              <a:t>If status=Dirty then return Suck</a:t>
            </a:r>
          </a:p>
          <a:p>
            <a:pPr>
              <a:buNone/>
            </a:pPr>
            <a:r>
              <a:rPr lang="en-US" dirty="0"/>
              <a:t>	else if location=A then return Right</a:t>
            </a:r>
          </a:p>
          <a:p>
            <a:pPr>
              <a:buNone/>
            </a:pPr>
            <a:r>
              <a:rPr lang="en-US" dirty="0"/>
              <a:t>	else if location=B then right Left</a:t>
            </a:r>
          </a:p>
        </p:txBody>
      </p:sp>
      <p:pic>
        <p:nvPicPr>
          <p:cNvPr id="4" name="Picture 4" descr="vacuum2-environment"/>
          <p:cNvPicPr>
            <a:picLocks noChangeAspect="1" noChangeArrowheads="1"/>
          </p:cNvPicPr>
          <p:nvPr/>
        </p:nvPicPr>
        <p:blipFill>
          <a:blip r:embed="rId2" cstate="print"/>
          <a:srcRect/>
          <a:stretch>
            <a:fillRect/>
          </a:stretch>
        </p:blipFill>
        <p:spPr bwMode="auto">
          <a:xfrm>
            <a:off x="8285018" y="990600"/>
            <a:ext cx="2382982" cy="12192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Reflex Agent With State</a:t>
            </a:r>
          </a:p>
        </p:txBody>
      </p:sp>
      <p:sp>
        <p:nvSpPr>
          <p:cNvPr id="3" name="Content Placeholder 2"/>
          <p:cNvSpPr>
            <a:spLocks noGrp="1"/>
          </p:cNvSpPr>
          <p:nvPr>
            <p:ph idx="1"/>
          </p:nvPr>
        </p:nvSpPr>
        <p:spPr>
          <a:xfrm>
            <a:off x="1981200" y="1600201"/>
            <a:ext cx="3352800" cy="4525963"/>
          </a:xfrm>
        </p:spPr>
        <p:txBody>
          <a:bodyPr>
            <a:normAutofit/>
          </a:bodyPr>
          <a:lstStyle/>
          <a:p>
            <a:r>
              <a:rPr lang="en-US" sz="2400" dirty="0"/>
              <a:t>Store previously-observed information</a:t>
            </a:r>
          </a:p>
          <a:p>
            <a:r>
              <a:rPr lang="en-US" sz="2400" dirty="0"/>
              <a:t>Can reason about unobserved aspects of current state</a:t>
            </a:r>
          </a:p>
        </p:txBody>
      </p:sp>
      <p:sp>
        <p:nvSpPr>
          <p:cNvPr id="5" name="TextBox 4"/>
          <p:cNvSpPr txBox="1"/>
          <p:nvPr/>
        </p:nvSpPr>
        <p:spPr>
          <a:xfrm>
            <a:off x="1981201" y="4572000"/>
            <a:ext cx="4283545" cy="1477328"/>
          </a:xfrm>
          <a:prstGeom prst="rect">
            <a:avLst/>
          </a:prstGeom>
          <a:noFill/>
        </p:spPr>
        <p:txBody>
          <a:bodyPr wrap="none" rtlCol="0">
            <a:spAutoFit/>
          </a:bodyPr>
          <a:lstStyle/>
          <a:p>
            <a:r>
              <a:rPr lang="en-US" dirty="0" err="1"/>
              <a:t>ReflexAgentWithState</a:t>
            </a:r>
            <a:r>
              <a:rPr lang="en-US" dirty="0"/>
              <a:t>(percept)</a:t>
            </a:r>
          </a:p>
          <a:p>
            <a:r>
              <a:rPr lang="en-US" dirty="0"/>
              <a:t>   state   = </a:t>
            </a:r>
            <a:r>
              <a:rPr lang="en-US" dirty="0" err="1"/>
              <a:t>UpdateDate</a:t>
            </a:r>
            <a:r>
              <a:rPr lang="en-US" dirty="0"/>
              <a:t>(</a:t>
            </a:r>
            <a:r>
              <a:rPr lang="en-US" dirty="0" err="1"/>
              <a:t>state,action,percept</a:t>
            </a:r>
            <a:r>
              <a:rPr lang="en-US" dirty="0"/>
              <a:t>)</a:t>
            </a:r>
          </a:p>
          <a:p>
            <a:r>
              <a:rPr lang="en-US" dirty="0"/>
              <a:t>   rule     = </a:t>
            </a:r>
            <a:r>
              <a:rPr lang="en-US" dirty="0" err="1"/>
              <a:t>RuleMatch</a:t>
            </a:r>
            <a:r>
              <a:rPr lang="en-US" dirty="0"/>
              <a:t>(state, rules)</a:t>
            </a:r>
          </a:p>
          <a:p>
            <a:r>
              <a:rPr lang="en-US" dirty="0"/>
              <a:t>   action = </a:t>
            </a:r>
            <a:r>
              <a:rPr lang="en-US" dirty="0" err="1"/>
              <a:t>RuleAction</a:t>
            </a:r>
            <a:r>
              <a:rPr lang="en-US" dirty="0"/>
              <a:t>(rule)</a:t>
            </a:r>
          </a:p>
          <a:p>
            <a:r>
              <a:rPr lang="en-US" dirty="0"/>
              <a:t>   Return action</a:t>
            </a:r>
          </a:p>
        </p:txBody>
      </p:sp>
      <p:pic>
        <p:nvPicPr>
          <p:cNvPr id="6" name="Picture 4" descr="reflex+state-agent"/>
          <p:cNvPicPr>
            <a:picLocks noChangeAspect="1" noChangeArrowheads="1"/>
          </p:cNvPicPr>
          <p:nvPr/>
        </p:nvPicPr>
        <p:blipFill>
          <a:blip r:embed="rId3" cstate="print"/>
          <a:srcRect/>
          <a:stretch>
            <a:fillRect/>
          </a:stretch>
        </p:blipFill>
        <p:spPr>
          <a:xfrm>
            <a:off x="5715001" y="1600200"/>
            <a:ext cx="4180167" cy="2736910"/>
          </a:xfrm>
          <a:prstGeom prst="rect">
            <a:avLst/>
          </a:prstGeom>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Reflex Vacuum Agent</a:t>
            </a:r>
          </a:p>
        </p:txBody>
      </p:sp>
      <p:sp>
        <p:nvSpPr>
          <p:cNvPr id="3" name="Content Placeholder 2"/>
          <p:cNvSpPr>
            <a:spLocks noGrp="1"/>
          </p:cNvSpPr>
          <p:nvPr>
            <p:ph idx="1"/>
          </p:nvPr>
        </p:nvSpPr>
        <p:spPr/>
        <p:txBody>
          <a:bodyPr>
            <a:normAutofit/>
          </a:bodyPr>
          <a:lstStyle/>
          <a:p>
            <a:r>
              <a:rPr lang="en-US" dirty="0"/>
              <a:t>If status=Dirty then Suck</a:t>
            </a:r>
          </a:p>
          <a:p>
            <a:pPr>
              <a:buNone/>
            </a:pPr>
            <a:r>
              <a:rPr lang="en-US" dirty="0"/>
              <a:t>		else if have not visited other square in &gt;3 time units, go there</a:t>
            </a:r>
          </a:p>
        </p:txBody>
      </p:sp>
      <p:pic>
        <p:nvPicPr>
          <p:cNvPr id="4" name="Picture 4" descr="vacuum2-environment"/>
          <p:cNvPicPr>
            <a:picLocks noChangeAspect="1" noChangeArrowheads="1"/>
          </p:cNvPicPr>
          <p:nvPr/>
        </p:nvPicPr>
        <p:blipFill>
          <a:blip r:embed="rId2" cstate="print"/>
          <a:srcRect/>
          <a:stretch>
            <a:fillRect/>
          </a:stretch>
        </p:blipFill>
        <p:spPr bwMode="auto">
          <a:xfrm>
            <a:off x="8285018" y="990600"/>
            <a:ext cx="2382982" cy="12192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3" cstate="print"/>
          <a:srcRect/>
          <a:stretch>
            <a:fillRect/>
          </a:stretch>
        </p:blipFill>
        <p:spPr bwMode="auto">
          <a:xfrm>
            <a:off x="5715000" y="1524000"/>
            <a:ext cx="4191000" cy="27940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solidFill>
                  <a:srgbClr val="FF0000"/>
                </a:solidFill>
              </a:rPr>
              <a:t>Goal-Based Agents</a:t>
            </a:r>
          </a:p>
        </p:txBody>
      </p:sp>
      <p:sp>
        <p:nvSpPr>
          <p:cNvPr id="3" name="Content Placeholder 2"/>
          <p:cNvSpPr>
            <a:spLocks noGrp="1"/>
          </p:cNvSpPr>
          <p:nvPr>
            <p:ph idx="1"/>
          </p:nvPr>
        </p:nvSpPr>
        <p:spPr>
          <a:xfrm>
            <a:off x="1600200" y="1600201"/>
            <a:ext cx="3810000" cy="4525963"/>
          </a:xfrm>
        </p:spPr>
        <p:txBody>
          <a:bodyPr/>
          <a:lstStyle/>
          <a:p>
            <a:r>
              <a:rPr lang="en-US" dirty="0"/>
              <a:t>Goal reflects desires of agents</a:t>
            </a:r>
          </a:p>
          <a:p>
            <a:r>
              <a:rPr lang="en-US" dirty="0"/>
              <a:t>May project actions to see if consistent with goals</a:t>
            </a:r>
          </a:p>
          <a:p>
            <a:r>
              <a:rPr lang="en-US" dirty="0"/>
              <a:t>Takes time, world may change during reasoning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a:stretch>
            <a:fillRect/>
          </a:stretch>
        </p:blipFill>
        <p:spPr bwMode="auto">
          <a:xfrm>
            <a:off x="5715000" y="1524000"/>
            <a:ext cx="4191000" cy="27940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solidFill>
                  <a:srgbClr val="FF0000"/>
                </a:solidFill>
              </a:rPr>
              <a:t>Utility-Based Agents</a:t>
            </a:r>
          </a:p>
        </p:txBody>
      </p:sp>
      <p:sp>
        <p:nvSpPr>
          <p:cNvPr id="3" name="Content Placeholder 2"/>
          <p:cNvSpPr>
            <a:spLocks noGrp="1"/>
          </p:cNvSpPr>
          <p:nvPr>
            <p:ph idx="1"/>
          </p:nvPr>
        </p:nvSpPr>
        <p:spPr>
          <a:xfrm>
            <a:off x="1600200" y="1600201"/>
            <a:ext cx="3810000" cy="4525963"/>
          </a:xfrm>
        </p:spPr>
        <p:txBody>
          <a:bodyPr/>
          <a:lstStyle/>
          <a:p>
            <a:r>
              <a:rPr lang="en-US" dirty="0"/>
              <a:t>Evaluation function to measure utility f(state) -&gt; value</a:t>
            </a:r>
          </a:p>
          <a:p>
            <a:r>
              <a:rPr lang="en-US" dirty="0"/>
              <a:t>Useful for evaluating competing goals</a:t>
            </a:r>
          </a:p>
        </p:txBody>
      </p:sp>
    </p:spTree>
  </p:cSld>
  <p:clrMapOvr>
    <a:masterClrMapping/>
  </p:clrMapOvr>
</p:sld>
</file>

<file path=ppt/theme/theme1.xml><?xml version="1.0" encoding="utf-8"?>
<a:theme xmlns:a="http://schemas.openxmlformats.org/drawingml/2006/main" name="Unit 2.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Unit 2.1</Template>
  <TotalTime>2688</TotalTime>
  <Words>913</Words>
  <Application>Microsoft Office PowerPoint</Application>
  <PresentationFormat>Widescreen</PresentationFormat>
  <Paragraphs>138</Paragraphs>
  <Slides>21</Slides>
  <Notes>5</Notes>
  <HiddenSlides>3</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21</vt:i4>
      </vt:variant>
    </vt:vector>
  </HeadingPairs>
  <TitlesOfParts>
    <vt:vector size="30" baseType="lpstr">
      <vt:lpstr>Arial</vt:lpstr>
      <vt:lpstr>Calibri</vt:lpstr>
      <vt:lpstr>Calibri Light</vt:lpstr>
      <vt:lpstr>Casper</vt:lpstr>
      <vt:lpstr>Raleway ExtraBold</vt:lpstr>
      <vt:lpstr>Times New Roman</vt:lpstr>
      <vt:lpstr>Unit 2.1</vt:lpstr>
      <vt:lpstr>Contents Slide Master</vt:lpstr>
      <vt:lpstr>CorelDRAW</vt:lpstr>
      <vt:lpstr>PowerPoint Presentation</vt:lpstr>
      <vt:lpstr>Agent Types</vt:lpstr>
      <vt:lpstr>Simple Reflex Agent</vt:lpstr>
      <vt:lpstr>Example:  Vacuum Agent</vt:lpstr>
      <vt:lpstr>Reflex Vacuum Agent</vt:lpstr>
      <vt:lpstr>Reflex Agent With State</vt:lpstr>
      <vt:lpstr>Reflex Vacuum Agent</vt:lpstr>
      <vt:lpstr>Goal-Based Agents</vt:lpstr>
      <vt:lpstr>Utility-Based Agents</vt:lpstr>
      <vt:lpstr>Learning Agents</vt:lpstr>
      <vt:lpstr>Xavier mail delivery robot</vt:lpstr>
      <vt:lpstr>Pathfinder Medical Diagnosis System</vt:lpstr>
      <vt:lpstr>TDGammon</vt:lpstr>
      <vt:lpstr>Factory Floor Scheduling</vt:lpstr>
      <vt:lpstr>Alvinn</vt:lpstr>
      <vt:lpstr>Talespin</vt:lpstr>
      <vt:lpstr>Robot Soccer</vt:lpstr>
      <vt:lpstr>Webcrawler Softbot</vt:lpstr>
      <vt:lpstr>Other Example AI Systems</vt:lpstr>
      <vt:lpstr>Other Example AI Systems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Dr. Jasminder Sandhu</cp:lastModifiedBy>
  <cp:revision>29</cp:revision>
  <dcterms:created xsi:type="dcterms:W3CDTF">2020-06-09T06:07:05Z</dcterms:created>
  <dcterms:modified xsi:type="dcterms:W3CDTF">2023-06-17T06:55:26Z</dcterms:modified>
</cp:coreProperties>
</file>