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731" r:id="rId3"/>
    <p:sldId id="257" r:id="rId4"/>
    <p:sldId id="284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8" r:id="rId24"/>
    <p:sldId id="339" r:id="rId25"/>
    <p:sldId id="341" r:id="rId26"/>
    <p:sldId id="342" r:id="rId27"/>
    <p:sldId id="343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javaonthebrain.com/java/rubik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spaz.ca/aaron/SCS/queens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nondot.org/sabre/java/CannMiss/index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dot.org/sabre/java/CannMiss/index.html" TargetMode="External"/><Relationship Id="rId2" Type="http://schemas.openxmlformats.org/officeDocument/2006/relationships/hyperlink" Target="http://eecs.wsu.edu/~cook/ai/lectures/movies/waterjug2.mp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pace.org/index.shtml" TargetMode="External"/><Relationship Id="rId2" Type="http://schemas.openxmlformats.org/officeDocument/2006/relationships/hyperlink" Target="http://eecs.wsu.edu/~cook/ai/lectures/applets/search/bf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eecs.wsu.edu/~cook/ai/lectures/applets/search/dfs.html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ecs.wsu.edu/~cook/ai/lectures/applets/ep/ep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ecs.wsu.edu/~cook/ai/lectures/applets/hanoi/Hanoi1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21CSH-611/621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Rubik’s Cube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0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list of colors for each cell on each face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cube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rotate row x or column y on face z direction a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configuration has only one color on each face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move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Rubik’s cube applet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524000"/>
            <a:ext cx="3152775" cy="311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Eight Queens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1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locations of 8 queens on chess board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queens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queen x to row y and column z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no queen can attack another (cannot be in same row, column, or diagonal)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0 per move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Eight queens applet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1676401"/>
            <a:ext cx="31146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                       Missionaries and Cannibals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number of missionaries, cannibals, and boat on near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all objects on near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boat with x missionaries and y cannibals to other side of river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no more cannibals than missionaries on either river bank or in boat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boat holds at most m occupants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all objects on far river bank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river crossing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Missionaries and cannibals applet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27622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–Water Jug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Contents of 4-gallon jug and 3-gallon jug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(0,0)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fill jug x from faucet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pour contents of jug x in jug y until y full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dump contents of jug x down drain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(2,n)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fill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Saving the world, Part I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Saving the world, Part II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05000"/>
            <a:ext cx="175777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Sample Search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505200" y="1676400"/>
            <a:ext cx="5715000" cy="3505200"/>
          </a:xfrm>
        </p:spPr>
        <p:txBody>
          <a:bodyPr/>
          <a:lstStyle/>
          <a:p>
            <a:r>
              <a:rPr lang="en-US" dirty="0"/>
              <a:t>Graph coloring</a:t>
            </a:r>
          </a:p>
          <a:p>
            <a:r>
              <a:rPr lang="en-US" dirty="0"/>
              <a:t>Protein folding</a:t>
            </a:r>
          </a:p>
          <a:p>
            <a:r>
              <a:rPr lang="en-US" dirty="0"/>
              <a:t>Game playing</a:t>
            </a:r>
          </a:p>
          <a:p>
            <a:r>
              <a:rPr lang="en-US" dirty="0"/>
              <a:t>Airline travel</a:t>
            </a:r>
          </a:p>
          <a:p>
            <a:r>
              <a:rPr lang="en-US" dirty="0"/>
              <a:t>Proving algebraic equalities</a:t>
            </a:r>
          </a:p>
          <a:p>
            <a:r>
              <a:rPr lang="en-US" dirty="0"/>
              <a:t>Robot motion planning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Visualize Search Space as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0" y="1447800"/>
            <a:ext cx="2667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States are nodes</a:t>
            </a:r>
          </a:p>
          <a:p>
            <a:r>
              <a:rPr lang="en-US" dirty="0"/>
              <a:t>Actions are edges</a:t>
            </a:r>
          </a:p>
          <a:p>
            <a:r>
              <a:rPr lang="en-US" dirty="0"/>
              <a:t>Initial state is root</a:t>
            </a:r>
          </a:p>
          <a:p>
            <a:r>
              <a:rPr lang="en-US" dirty="0"/>
              <a:t>Solution is path from root to goal node</a:t>
            </a:r>
          </a:p>
          <a:p>
            <a:r>
              <a:rPr lang="en-US" dirty="0"/>
              <a:t>Edges sometimes have associated costs</a:t>
            </a:r>
          </a:p>
          <a:p>
            <a:r>
              <a:rPr lang="en-US" dirty="0"/>
              <a:t>States resulting from operator are children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1828800"/>
            <a:ext cx="524886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Problem Example (as a tree)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1600200"/>
            <a:ext cx="6005513" cy="46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Search Function –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Uninformed</a:t>
            </a:r>
            <a:r>
              <a:rPr lang="en-US" dirty="0">
                <a:solidFill>
                  <a:srgbClr val="FF0000"/>
                </a:solidFill>
              </a:rPr>
              <a:t> Searches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2057400"/>
            <a:ext cx="7772400" cy="341632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Open = initial state			// open list is all generated states</a:t>
            </a:r>
          </a:p>
          <a:p>
            <a:r>
              <a:rPr lang="en-US" dirty="0"/>
              <a:t>				// that have not been “expanded”</a:t>
            </a:r>
          </a:p>
          <a:p>
            <a:r>
              <a:rPr lang="en-US" dirty="0"/>
              <a:t>While open not empty		// one iteration of search algorithm</a:t>
            </a:r>
          </a:p>
          <a:p>
            <a:r>
              <a:rPr lang="en-US" dirty="0"/>
              <a:t>   state = First(open)		// current state is first state in open</a:t>
            </a:r>
          </a:p>
          <a:p>
            <a:r>
              <a:rPr lang="en-US" dirty="0"/>
              <a:t>   Pop(open)			// remove new current state from open</a:t>
            </a:r>
          </a:p>
          <a:p>
            <a:r>
              <a:rPr lang="en-US" dirty="0"/>
              <a:t>   if Goal(state)			// test current state for goal condition</a:t>
            </a:r>
          </a:p>
          <a:p>
            <a:r>
              <a:rPr lang="en-US" dirty="0"/>
              <a:t>      return “succeed”		// search is complete</a:t>
            </a:r>
          </a:p>
          <a:p>
            <a:r>
              <a:rPr lang="en-US" dirty="0"/>
              <a:t>				// else expand the current state by</a:t>
            </a:r>
          </a:p>
          <a:p>
            <a:r>
              <a:rPr lang="en-US" dirty="0"/>
              <a:t>				// generating children and</a:t>
            </a:r>
          </a:p>
          <a:p>
            <a:r>
              <a:rPr lang="en-US" dirty="0"/>
              <a:t>				// reorder open list per search strategy</a:t>
            </a:r>
          </a:p>
          <a:p>
            <a:r>
              <a:rPr lang="en-US" dirty="0"/>
              <a:t>   else open = </a:t>
            </a:r>
            <a:r>
              <a:rPr lang="en-US" dirty="0" err="1"/>
              <a:t>QueueFunction</a:t>
            </a:r>
            <a:r>
              <a:rPr lang="en-US" dirty="0"/>
              <a:t>(open, Expand(state))</a:t>
            </a:r>
          </a:p>
          <a:p>
            <a:r>
              <a:rPr lang="en-US" dirty="0"/>
              <a:t>Return “fail”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Search strategies differ only </a:t>
            </a:r>
            <a:r>
              <a:rPr lang="en-US">
                <a:solidFill>
                  <a:schemeClr val="accent5"/>
                </a:solidFill>
              </a:rPr>
              <a:t>in Queuing Function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Features by which to compare search strategies</a:t>
            </a:r>
          </a:p>
          <a:p>
            <a:pPr lvl="1"/>
            <a:r>
              <a:rPr lang="en-US" dirty="0"/>
              <a:t>Completeness (always find solution)</a:t>
            </a:r>
          </a:p>
          <a:p>
            <a:pPr lvl="1"/>
            <a:r>
              <a:rPr lang="en-US" dirty="0"/>
              <a:t>Cost of search (time and space)</a:t>
            </a:r>
          </a:p>
          <a:p>
            <a:pPr lvl="1"/>
            <a:r>
              <a:rPr lang="en-US" dirty="0"/>
              <a:t>Cost of solution, optimal solution</a:t>
            </a:r>
          </a:p>
          <a:p>
            <a:pPr lvl="1"/>
            <a:r>
              <a:rPr lang="en-US" dirty="0"/>
              <a:t>Make use of knowledge of the domain</a:t>
            </a:r>
          </a:p>
          <a:p>
            <a:pPr lvl="2"/>
            <a:r>
              <a:rPr lang="en-US" dirty="0"/>
              <a:t>“uninformed search” vs. “informed search”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/>
              <a:t>Generate children of a state, </a:t>
            </a:r>
            <a:r>
              <a:rPr lang="en-US" dirty="0" err="1"/>
              <a:t>QueueingFn</a:t>
            </a:r>
            <a:r>
              <a:rPr lang="en-US" dirty="0"/>
              <a:t> adds the children to the </a:t>
            </a:r>
            <a:r>
              <a:rPr lang="en-US" dirty="0">
                <a:solidFill>
                  <a:schemeClr val="accent5"/>
                </a:solidFill>
              </a:rPr>
              <a:t>end</a:t>
            </a:r>
            <a:r>
              <a:rPr lang="en-US" dirty="0"/>
              <a:t> of the open list </a:t>
            </a:r>
          </a:p>
          <a:p>
            <a:r>
              <a:rPr lang="en-US" dirty="0"/>
              <a:t>Level-by-level search </a:t>
            </a:r>
          </a:p>
          <a:p>
            <a:r>
              <a:rPr lang="en-US" dirty="0"/>
              <a:t>Order in which children are inserted on open list is arbitrary</a:t>
            </a:r>
          </a:p>
          <a:p>
            <a:r>
              <a:rPr lang="en-US" dirty="0"/>
              <a:t>In tree, assume children are considered left-to-right unless specified differently</a:t>
            </a:r>
          </a:p>
          <a:p>
            <a:r>
              <a:rPr lang="en-US" dirty="0"/>
              <a:t>Number of children is “branching factor” b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8305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Search permeates all of AI</a:t>
            </a:r>
          </a:p>
          <a:p>
            <a:r>
              <a:rPr lang="en-US" dirty="0"/>
              <a:t>What choices are we searching through?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Problem solving</a:t>
            </a:r>
            <a:br>
              <a:rPr lang="en-US" dirty="0"/>
            </a:br>
            <a:r>
              <a:rPr lang="en-US" dirty="0"/>
              <a:t>Action combinations (move 1, then move 3, then move 2...)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Natural language </a:t>
            </a:r>
            <a:br>
              <a:rPr lang="en-US" dirty="0"/>
            </a:br>
            <a:r>
              <a:rPr lang="en-US" dirty="0"/>
              <a:t>Ways to map words to parts of speech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Computer vision </a:t>
            </a:r>
            <a:br>
              <a:rPr lang="en-US" dirty="0"/>
            </a:br>
            <a:r>
              <a:rPr lang="en-US" dirty="0"/>
              <a:t>Ways to map features to object model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Machine learning </a:t>
            </a:r>
            <a:br>
              <a:rPr lang="en-US" dirty="0"/>
            </a:br>
            <a:r>
              <a:rPr lang="en-US" dirty="0"/>
              <a:t>Possible concepts that fit examples seen so far 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Motion planning </a:t>
            </a:r>
            <a:br>
              <a:rPr lang="en-US" dirty="0"/>
            </a:br>
            <a:r>
              <a:rPr lang="en-US" dirty="0"/>
              <a:t>Sequence of moves to reach goal destination</a:t>
            </a:r>
          </a:p>
          <a:p>
            <a:r>
              <a:rPr lang="en-US" dirty="0"/>
              <a:t>An intelligent agent is trying to find a set or sequence of actions to achieve a goal</a:t>
            </a:r>
          </a:p>
          <a:p>
            <a:r>
              <a:rPr lang="en-US" dirty="0"/>
              <a:t>This is a </a:t>
            </a:r>
            <a:r>
              <a:rPr lang="en-US" dirty="0">
                <a:solidFill>
                  <a:srgbClr val="FF0000"/>
                </a:solidFill>
              </a:rPr>
              <a:t>goal-based agent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00601" y="4038600"/>
            <a:ext cx="25156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Example trees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Search algorithms applet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BFS Examples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676401"/>
            <a:ext cx="9144000" cy="186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/>
              <a:t>See what happens with b=10</a:t>
            </a:r>
          </a:p>
          <a:p>
            <a:pPr lvl="1"/>
            <a:r>
              <a:rPr lang="en-US" dirty="0"/>
              <a:t>expand 10,000 nodes/second</a:t>
            </a:r>
          </a:p>
          <a:p>
            <a:pPr lvl="1"/>
            <a:r>
              <a:rPr lang="en-US" dirty="0"/>
              <a:t>1,000 bytes/node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3124200"/>
          <a:ext cx="6400800" cy="316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.11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 megabyte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111,100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11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106 megabytes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19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 gigabytes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31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terabyte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129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101 terabytes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35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 </a:t>
                      </a:r>
                      <a:r>
                        <a:rPr lang="en-US" sz="2000" dirty="0" err="1"/>
                        <a:t>petabytes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10</a:t>
                      </a:r>
                      <a:r>
                        <a:rPr lang="en-US" sz="2000" baseline="30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3,523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1 </a:t>
                      </a:r>
                      <a:r>
                        <a:rPr lang="en-US" sz="2000" dirty="0" err="1"/>
                        <a:t>exabyte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0800" y="1676400"/>
            <a:ext cx="7315200" cy="4419600"/>
          </a:xfrm>
        </p:spPr>
        <p:txBody>
          <a:bodyPr>
            <a:normAutofit/>
          </a:bodyPr>
          <a:lstStyle/>
          <a:p>
            <a:r>
              <a:rPr lang="en-US" dirty="0"/>
              <a:t>Queueing </a:t>
            </a:r>
            <a:r>
              <a:rPr lang="en-US" dirty="0" err="1"/>
              <a:t>Fn</a:t>
            </a:r>
            <a:r>
              <a:rPr lang="en-US" dirty="0"/>
              <a:t> adds the children to the </a:t>
            </a:r>
            <a:r>
              <a:rPr lang="en-US" dirty="0">
                <a:solidFill>
                  <a:schemeClr val="accent5"/>
                </a:solidFill>
              </a:rPr>
              <a:t>front</a:t>
            </a:r>
            <a:r>
              <a:rPr lang="en-US" dirty="0"/>
              <a:t> of the open list </a:t>
            </a:r>
          </a:p>
          <a:p>
            <a:r>
              <a:rPr lang="en-US" dirty="0"/>
              <a:t>BFS emulates FIFO queue</a:t>
            </a:r>
          </a:p>
          <a:p>
            <a:r>
              <a:rPr lang="en-US" dirty="0"/>
              <a:t>DFS emulates LIFO stack</a:t>
            </a:r>
          </a:p>
          <a:p>
            <a:r>
              <a:rPr lang="en-US" dirty="0"/>
              <a:t>Net effect</a:t>
            </a:r>
          </a:p>
          <a:p>
            <a:pPr lvl="1"/>
            <a:r>
              <a:rPr lang="en-US" dirty="0"/>
              <a:t>Follow leftmost path to bottom, then backtrack</a:t>
            </a:r>
          </a:p>
          <a:p>
            <a:pPr lvl="1"/>
            <a:r>
              <a:rPr lang="en-US" dirty="0"/>
              <a:t>Expand deepest node first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63230" y="182880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 trees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DFS Examples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171575"/>
            <a:ext cx="6815139" cy="56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67420"/>
              </p:ext>
            </p:extLst>
          </p:nvPr>
        </p:nvGraphicFramePr>
        <p:xfrm>
          <a:off x="4281256" y="1551373"/>
          <a:ext cx="23622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5837" y="4279037"/>
            <a:ext cx="8504808" cy="232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Avoiding Repeated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5098" y="2525697"/>
            <a:ext cx="10859239" cy="3505200"/>
          </a:xfrm>
        </p:spPr>
        <p:txBody>
          <a:bodyPr>
            <a:normAutofit/>
          </a:bodyPr>
          <a:lstStyle/>
          <a:p>
            <a:r>
              <a:rPr lang="en-US" dirty="0"/>
              <a:t>Do not return to parent or grandparent state</a:t>
            </a:r>
          </a:p>
          <a:p>
            <a:pPr lvl="1"/>
            <a:r>
              <a:rPr lang="en-US" dirty="0"/>
              <a:t>In 8 puzzle, do not move up right after down</a:t>
            </a:r>
          </a:p>
          <a:p>
            <a:r>
              <a:rPr lang="en-US" dirty="0"/>
              <a:t>Do not create solution paths with cycles</a:t>
            </a:r>
          </a:p>
          <a:p>
            <a:r>
              <a:rPr lang="en-US" dirty="0"/>
              <a:t>Do not generate repeated states (need to store and check potentially large number of states)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7999" y="1618697"/>
            <a:ext cx="244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Can we do it?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Maze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4191000" cy="5029200"/>
          </a:xfrm>
        </p:spPr>
        <p:txBody>
          <a:bodyPr>
            <a:normAutofit/>
          </a:bodyPr>
          <a:lstStyle/>
          <a:p>
            <a:r>
              <a:rPr lang="en-US" dirty="0"/>
              <a:t>States are cells in a maze</a:t>
            </a:r>
          </a:p>
          <a:p>
            <a:r>
              <a:rPr lang="en-US" dirty="0"/>
              <a:t>Move N, E, S, or W</a:t>
            </a:r>
          </a:p>
          <a:p>
            <a:r>
              <a:rPr lang="en-US" dirty="0"/>
              <a:t>What would BFS do (expand E, then N, W, S)?</a:t>
            </a:r>
          </a:p>
          <a:p>
            <a:r>
              <a:rPr lang="en-US" dirty="0"/>
              <a:t>What would DFS do?</a:t>
            </a:r>
          </a:p>
          <a:p>
            <a:r>
              <a:rPr lang="en-US" dirty="0"/>
              <a:t>What if order changed to N, E, S, W and loops are prevented?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981201"/>
            <a:ext cx="3352800" cy="332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1676401"/>
            <a:ext cx="297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Formulate goal: </a:t>
            </a:r>
            <a:r>
              <a:rPr lang="en-US" dirty="0"/>
              <a:t>Be in Bucharest.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Formulate problem: </a:t>
            </a:r>
            <a:r>
              <a:rPr lang="en-US" dirty="0"/>
              <a:t>states are cities, operators drive between pairs of cities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Find solution:  </a:t>
            </a:r>
            <a:r>
              <a:rPr lang="en-US" dirty="0"/>
              <a:t>Find a sequence of cities (e.g., Arad, Sibiu, </a:t>
            </a:r>
            <a:r>
              <a:rPr lang="en-US" dirty="0" err="1"/>
              <a:t>Fagaras</a:t>
            </a:r>
            <a:r>
              <a:rPr lang="en-US" dirty="0"/>
              <a:t>, Bucharest) that leads from the current state to a state meeting the goal condition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12119"/>
            <a:ext cx="616138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Space Definitions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</a:t>
            </a:r>
          </a:p>
          <a:p>
            <a:pPr lvl="1"/>
            <a:r>
              <a:rPr lang="en-US" dirty="0"/>
              <a:t>A description of a possible state of the world</a:t>
            </a:r>
          </a:p>
          <a:p>
            <a:pPr lvl="1"/>
            <a:r>
              <a:rPr lang="en-US" dirty="0"/>
              <a:t>Includes all features of the world that are pertinent to the problem</a:t>
            </a:r>
          </a:p>
          <a:p>
            <a:r>
              <a:rPr lang="en-US" dirty="0">
                <a:solidFill>
                  <a:schemeClr val="accent5"/>
                </a:solidFill>
              </a:rPr>
              <a:t>Initial state</a:t>
            </a:r>
          </a:p>
          <a:p>
            <a:pPr lvl="1"/>
            <a:r>
              <a:rPr lang="en-US" dirty="0"/>
              <a:t>Description of all pertinent aspects of the state in which the agent starts the search</a:t>
            </a:r>
          </a:p>
          <a:p>
            <a:r>
              <a:rPr lang="en-US" dirty="0">
                <a:solidFill>
                  <a:schemeClr val="accent5"/>
                </a:solidFill>
              </a:rPr>
              <a:t>Goal test</a:t>
            </a:r>
          </a:p>
          <a:p>
            <a:pPr lvl="1"/>
            <a:r>
              <a:rPr lang="en-US" dirty="0"/>
              <a:t>Conditions the agent is trying to meet (e.g., have $1M)</a:t>
            </a:r>
          </a:p>
          <a:p>
            <a:r>
              <a:rPr lang="en-US" dirty="0">
                <a:solidFill>
                  <a:schemeClr val="accent5"/>
                </a:solidFill>
              </a:rPr>
              <a:t>Goal state</a:t>
            </a:r>
          </a:p>
          <a:p>
            <a:pPr lvl="1"/>
            <a:r>
              <a:rPr lang="en-US" dirty="0"/>
              <a:t>Any state which meets the goal condition</a:t>
            </a:r>
          </a:p>
          <a:p>
            <a:pPr lvl="1"/>
            <a:r>
              <a:rPr lang="en-US" dirty="0"/>
              <a:t>Thursday, have $1M, live in NYC</a:t>
            </a:r>
          </a:p>
          <a:p>
            <a:pPr lvl="1"/>
            <a:r>
              <a:rPr lang="en-US" dirty="0"/>
              <a:t>Friday, have $1M, live in Valparaiso</a:t>
            </a:r>
          </a:p>
          <a:p>
            <a:r>
              <a:rPr lang="en-US" dirty="0">
                <a:solidFill>
                  <a:schemeClr val="accent5"/>
                </a:solidFill>
              </a:rPr>
              <a:t>Action</a:t>
            </a:r>
          </a:p>
          <a:p>
            <a:pPr lvl="1"/>
            <a:r>
              <a:rPr lang="en-US" dirty="0"/>
              <a:t>Function that maps (transitions) from one state to another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Search Space Definitions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Problem formulation</a:t>
            </a:r>
          </a:p>
          <a:p>
            <a:pPr lvl="1"/>
            <a:r>
              <a:rPr lang="en-US" dirty="0"/>
              <a:t>Describe a general problem as a search problem</a:t>
            </a:r>
          </a:p>
          <a:p>
            <a:r>
              <a:rPr lang="en-US" dirty="0">
                <a:solidFill>
                  <a:schemeClr val="accent5"/>
                </a:solidFill>
              </a:rPr>
              <a:t>Solution</a:t>
            </a:r>
          </a:p>
          <a:p>
            <a:pPr lvl="1"/>
            <a:r>
              <a:rPr lang="en-US" dirty="0"/>
              <a:t>Sequence of actions that transitions the world from the initial state to a goal state</a:t>
            </a:r>
          </a:p>
          <a:p>
            <a:r>
              <a:rPr lang="en-US" dirty="0">
                <a:solidFill>
                  <a:schemeClr val="accent5"/>
                </a:solidFill>
              </a:rPr>
              <a:t>Solution cost (additive)</a:t>
            </a:r>
          </a:p>
          <a:p>
            <a:pPr lvl="1"/>
            <a:r>
              <a:rPr lang="en-US" dirty="0"/>
              <a:t>Sum of the cost of operators</a:t>
            </a:r>
          </a:p>
          <a:p>
            <a:pPr lvl="1"/>
            <a:r>
              <a:rPr lang="en-US" dirty="0"/>
              <a:t>Alternative:  sum of distances, number of steps, etc.</a:t>
            </a:r>
          </a:p>
          <a:p>
            <a:r>
              <a:rPr lang="en-US" dirty="0">
                <a:solidFill>
                  <a:schemeClr val="accent5"/>
                </a:solidFill>
              </a:rPr>
              <a:t>Search</a:t>
            </a:r>
          </a:p>
          <a:p>
            <a:pPr lvl="1"/>
            <a:r>
              <a:rPr lang="en-US" dirty="0"/>
              <a:t>Process of looking for a solution</a:t>
            </a:r>
          </a:p>
          <a:p>
            <a:pPr lvl="1"/>
            <a:r>
              <a:rPr lang="en-US" dirty="0"/>
              <a:t>Search algorithm takes problem as input and returns solution</a:t>
            </a:r>
          </a:p>
          <a:p>
            <a:pPr lvl="1"/>
            <a:r>
              <a:rPr lang="en-US" dirty="0"/>
              <a:t>We are searching through a space of possible states</a:t>
            </a:r>
          </a:p>
          <a:p>
            <a:r>
              <a:rPr lang="en-US" dirty="0">
                <a:solidFill>
                  <a:schemeClr val="accent5"/>
                </a:solidFill>
              </a:rPr>
              <a:t>Execution</a:t>
            </a:r>
          </a:p>
          <a:p>
            <a:pPr lvl="1"/>
            <a:r>
              <a:rPr lang="en-US" dirty="0"/>
              <a:t>Process of executing sequence of actions (solution)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Formulation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22098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search problem is defined by the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Initial state (e.g., Arad)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Operators (e.g., Arad -&gt; </a:t>
            </a:r>
            <a:r>
              <a:rPr lang="en-US" sz="2400" dirty="0" err="1"/>
              <a:t>Zerind</a:t>
            </a:r>
            <a:r>
              <a:rPr lang="en-US" sz="2400" dirty="0"/>
              <a:t>, Arad -&gt; Sibiu, etc.)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Goal test (e.g., at Bucharest)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Solution cost (e.g., path cost)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Problems – Eight Puzzle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1"/>
            <a:ext cx="441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tile locations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Initial state: </a:t>
            </a:r>
            <a:r>
              <a:rPr lang="en-US" dirty="0"/>
              <a:t>one specific tile configuration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blank tile left, right, up, or down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Goal:  </a:t>
            </a:r>
            <a:r>
              <a:rPr lang="en-US" dirty="0"/>
              <a:t>tiles are numbered from one to eight around the square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cost of 1 per move (solution cost same as number of most or path length)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Eight puzzle applet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1" y="1752601"/>
            <a:ext cx="4314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Robot Assembly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1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real-valued coordinates of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robot joint angles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parts of the object to be assembled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rotation of joint angles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Goal test:  </a:t>
            </a:r>
            <a:r>
              <a:rPr lang="en-US" dirty="0"/>
              <a:t>complete assembly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time to complete assembly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76400"/>
            <a:ext cx="4343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Problems – Towers of Hanoi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76401"/>
            <a:ext cx="49285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States: </a:t>
            </a:r>
            <a:r>
              <a:rPr lang="en-US" dirty="0"/>
              <a:t>combinations of poles and disks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Operators:  </a:t>
            </a:r>
            <a:r>
              <a:rPr lang="en-US" dirty="0"/>
              <a:t>move disk x from pole y to pole z subject to constraints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cannot move disk on top of smaller disk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cannot move disk if other disks on top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solidFill>
                  <a:schemeClr val="accent5"/>
                </a:solidFill>
              </a:rPr>
              <a:t>Goal test:  </a:t>
            </a:r>
            <a:r>
              <a:rPr lang="en-US" dirty="0"/>
              <a:t>disks from largest (at bottom) to smallest on goal pole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Path cost:  </a:t>
            </a:r>
            <a:r>
              <a:rPr lang="en-US" dirty="0"/>
              <a:t>1 per move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Towers of Hanoi applet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Possible move (optimal)= (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IN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/>
              <a:t>)</a:t>
            </a:r>
          </a:p>
          <a:p>
            <a:r>
              <a:rPr lang="en-US" dirty="0"/>
              <a:t>Where n is number of disks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05000"/>
            <a:ext cx="39115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2764</TotalTime>
  <Words>1435</Words>
  <Application>Microsoft Office PowerPoint</Application>
  <PresentationFormat>Widescreen</PresentationFormat>
  <Paragraphs>281</Paragraphs>
  <Slides>27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Search</vt:lpstr>
      <vt:lpstr>Search Example</vt:lpstr>
      <vt:lpstr>Search Space Definitions</vt:lpstr>
      <vt:lpstr>Search Space Definitions</vt:lpstr>
      <vt:lpstr>Problem Formulation</vt:lpstr>
      <vt:lpstr>Example Problems – Eight Puzzle</vt:lpstr>
      <vt:lpstr>Example Problems – Robot Assembly</vt:lpstr>
      <vt:lpstr>Example Problems – Towers of Hanoi</vt:lpstr>
      <vt:lpstr>Example Problems – Rubik’s Cube</vt:lpstr>
      <vt:lpstr>Example Problems – Eight Queens</vt:lpstr>
      <vt:lpstr>Example Problems –                        Missionaries and Cannibals</vt:lpstr>
      <vt:lpstr>Example Problems –Water Jug</vt:lpstr>
      <vt:lpstr>Sample Search Problems</vt:lpstr>
      <vt:lpstr>Visualize Search Space as a Tree</vt:lpstr>
      <vt:lpstr>Search Problem Example (as a tree)</vt:lpstr>
      <vt:lpstr>Search Function – Uninformed Searches</vt:lpstr>
      <vt:lpstr>Search Strategies</vt:lpstr>
      <vt:lpstr>Breadth-First Search</vt:lpstr>
      <vt:lpstr>BFS Examples</vt:lpstr>
      <vt:lpstr>Analysis</vt:lpstr>
      <vt:lpstr>Depth-First Search</vt:lpstr>
      <vt:lpstr>DFS Examples</vt:lpstr>
      <vt:lpstr>Comparison of Search Techniques</vt:lpstr>
      <vt:lpstr>Avoiding Repeated States</vt:lpstr>
      <vt:lpstr>Maze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32</cp:revision>
  <dcterms:created xsi:type="dcterms:W3CDTF">2020-06-09T06:07:05Z</dcterms:created>
  <dcterms:modified xsi:type="dcterms:W3CDTF">2023-06-17T06:52:44Z</dcterms:modified>
</cp:coreProperties>
</file>