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0"/>
  </p:notesMasterIdLst>
  <p:handoutMasterIdLst>
    <p:handoutMasterId r:id="rId31"/>
  </p:handoutMasterIdLst>
  <p:sldIdLst>
    <p:sldId id="731" r:id="rId3"/>
    <p:sldId id="344" r:id="rId4"/>
    <p:sldId id="345" r:id="rId5"/>
    <p:sldId id="346" r:id="rId6"/>
    <p:sldId id="347" r:id="rId7"/>
    <p:sldId id="488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78" r:id="rId23"/>
    <p:sldId id="362" r:id="rId24"/>
    <p:sldId id="363" r:id="rId25"/>
    <p:sldId id="364" r:id="rId26"/>
    <p:sldId id="487" r:id="rId27"/>
    <p:sldId id="379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368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7B230-A273-4496-831C-28D88743362F}"/>
              </a:ext>
            </a:extLst>
          </p:cNvPr>
          <p:cNvSpPr/>
          <p:nvPr/>
        </p:nvSpPr>
        <p:spPr>
          <a:xfrm>
            <a:off x="1985169" y="3540015"/>
            <a:ext cx="8686801" cy="192951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ARTIFICIAL INTELLIGENCE</a:t>
            </a: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21CSH-611/621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1" y="5562600"/>
            <a:ext cx="332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O(3) A(3) S(5) P(5) R(6)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0" y="5562600"/>
            <a:ext cx="3897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O(3) A(3) S(5) P(5) R(6) G(10)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7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1" y="5562600"/>
            <a:ext cx="343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A(3) S(5) P(5) R(6) G(10)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1" y="5562600"/>
            <a:ext cx="4263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A(3) I(4) S(5) N(5) P(5) R(6) G(10)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9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1" y="5562600"/>
            <a:ext cx="3819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I(4) P(5) S(5) N(5) R(6) G(10)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1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0" y="5562600"/>
            <a:ext cx="386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P(5) S(5) N(5) R(6) Z(6) G(10)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1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1" y="5562600"/>
            <a:ext cx="48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S(5) N(5) R(6) Z(6) F(6) D(8) G(10) L(10)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1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400" y="5562600"/>
            <a:ext cx="441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N(5) R(6) Z(6) F(6) D(8) G(10) L(10)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1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1" y="5562600"/>
            <a:ext cx="3522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Z(6) F(6) D(8) G(10) L(10)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1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0" y="5562600"/>
            <a:ext cx="310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F(6) D(8) G(10) L(10)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Uniform Cost Search (</a:t>
            </a:r>
            <a:r>
              <a:rPr lang="en-US" dirty="0" err="1">
                <a:solidFill>
                  <a:srgbClr val="FF0000"/>
                </a:solidFill>
              </a:rPr>
              <a:t>Branch&amp;Bound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38400" y="1676400"/>
            <a:ext cx="7467600" cy="4419600"/>
          </a:xfrm>
        </p:spPr>
        <p:txBody>
          <a:bodyPr>
            <a:normAutofit/>
          </a:bodyPr>
          <a:lstStyle/>
          <a:p>
            <a:r>
              <a:rPr lang="en-US" dirty="0" err="1"/>
              <a:t>QueueingFn</a:t>
            </a:r>
            <a:r>
              <a:rPr lang="en-US" dirty="0"/>
              <a:t> is </a:t>
            </a:r>
            <a:r>
              <a:rPr lang="en-US" dirty="0" err="1"/>
              <a:t>SortByCostSoFar</a:t>
            </a:r>
            <a:endParaRPr lang="en-US" dirty="0"/>
          </a:p>
          <a:p>
            <a:r>
              <a:rPr lang="en-US" dirty="0"/>
              <a:t>Cost from root to current node n is g(n)</a:t>
            </a:r>
          </a:p>
          <a:p>
            <a:pPr lvl="1"/>
            <a:r>
              <a:rPr lang="en-US" dirty="0"/>
              <a:t>Add operator costs along path</a:t>
            </a:r>
          </a:p>
          <a:p>
            <a:r>
              <a:rPr lang="en-US" dirty="0"/>
              <a:t>First goal found is least-cost solution</a:t>
            </a:r>
          </a:p>
          <a:p>
            <a:r>
              <a:rPr lang="en-US" dirty="0"/>
              <a:t>Space &amp; time can be exponential because large </a:t>
            </a:r>
            <a:r>
              <a:rPr lang="en-US" dirty="0" err="1"/>
              <a:t>subtrees</a:t>
            </a:r>
            <a:r>
              <a:rPr lang="en-US" dirty="0"/>
              <a:t> with inexpensive steps may be explored before useful paths with costly steps</a:t>
            </a:r>
          </a:p>
          <a:p>
            <a:r>
              <a:rPr lang="en-US" dirty="0"/>
              <a:t>If costs are equal, time and space are 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Otherwise, complexity related to cost of optimal solution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1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14601" y="1752601"/>
          <a:ext cx="2819401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4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800601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Iterative Deepening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438400" y="1676400"/>
            <a:ext cx="7467600" cy="4648200"/>
          </a:xfrm>
        </p:spPr>
        <p:txBody>
          <a:bodyPr>
            <a:normAutofit/>
          </a:bodyPr>
          <a:lstStyle/>
          <a:p>
            <a:r>
              <a:rPr lang="en-US" dirty="0"/>
              <a:t>DFS with depth bound</a:t>
            </a:r>
          </a:p>
          <a:p>
            <a:r>
              <a:rPr lang="en-US" dirty="0" err="1"/>
              <a:t>QueuingFn</a:t>
            </a:r>
            <a:r>
              <a:rPr lang="en-US" dirty="0"/>
              <a:t> is </a:t>
            </a:r>
            <a:r>
              <a:rPr lang="en-US" dirty="0" err="1"/>
              <a:t>enqueue</a:t>
            </a:r>
            <a:r>
              <a:rPr lang="en-US" dirty="0"/>
              <a:t> at front as with DFS</a:t>
            </a:r>
          </a:p>
          <a:p>
            <a:pPr lvl="1"/>
            <a:r>
              <a:rPr lang="en-US" dirty="0"/>
              <a:t>Expand(state) only returns children such that depth(child) &lt;= threshold</a:t>
            </a:r>
          </a:p>
          <a:p>
            <a:pPr lvl="1"/>
            <a:r>
              <a:rPr lang="en-US" dirty="0"/>
              <a:t>This prevents search from going down infinite path</a:t>
            </a:r>
          </a:p>
          <a:p>
            <a:r>
              <a:rPr lang="en-US" dirty="0"/>
              <a:t>First threshold is 1</a:t>
            </a:r>
          </a:p>
          <a:p>
            <a:pPr lvl="1"/>
            <a:r>
              <a:rPr lang="en-US" dirty="0"/>
              <a:t>If do not find solution, increment threshold and repeat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Examples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7903" y="204185"/>
            <a:ext cx="8060924" cy="6280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876800"/>
          </a:xfrm>
        </p:spPr>
        <p:txBody>
          <a:bodyPr>
            <a:noAutofit/>
          </a:bodyPr>
          <a:lstStyle/>
          <a:p>
            <a:r>
              <a:rPr lang="en-US" dirty="0"/>
              <a:t>What about the repeated work?</a:t>
            </a:r>
          </a:p>
          <a:p>
            <a:r>
              <a:rPr lang="en-US" dirty="0"/>
              <a:t>Time complexity (number of generated nodes)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[b] + [b + b</a:t>
            </a:r>
            <a:r>
              <a:rPr lang="en-US" baseline="30000" dirty="0"/>
              <a:t>2</a:t>
            </a:r>
            <a:r>
              <a:rPr lang="en-US" dirty="0"/>
              <a:t>] + .. + [b + b</a:t>
            </a:r>
            <a:r>
              <a:rPr lang="en-US" baseline="30000" dirty="0"/>
              <a:t>2</a:t>
            </a:r>
            <a:r>
              <a:rPr lang="en-US" dirty="0"/>
              <a:t> + .. + 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]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(d)b + (d-1) b</a:t>
            </a:r>
            <a:r>
              <a:rPr lang="en-US" baseline="30000" dirty="0"/>
              <a:t>2 +</a:t>
            </a:r>
            <a:r>
              <a:rPr lang="en-US" dirty="0"/>
              <a:t> … + (1) 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endParaRPr lang="en-US" baseline="30000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0"/>
            <a:ext cx="8229600" cy="4572000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dirty="0"/>
          </a:p>
          <a:p>
            <a:r>
              <a:rPr lang="en-US" dirty="0"/>
              <a:t>Repeated work is approximately 1/b of total work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Negligible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Example:  b=10, d=5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N(BFS) = 1,111,100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N(IDS) = 123,450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Shortest solution, not necessarily least cost</a:t>
            </a:r>
          </a:p>
          <a:p>
            <a:pPr lvl="1"/>
            <a:r>
              <a:rPr lang="en-US" dirty="0"/>
              <a:t>Is there a better way to decide threshold?  (</a:t>
            </a:r>
            <a:r>
              <a:rPr lang="en-US" dirty="0">
                <a:solidFill>
                  <a:schemeClr val="accent5"/>
                </a:solidFill>
              </a:rPr>
              <a:t>IDA*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Comparison of Search Techniques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14600" y="1752601"/>
          <a:ext cx="3429002" cy="25908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2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Heuristic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14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d</a:t>
                      </a:r>
                      <a:endParaRPr 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332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</a:t>
                      </a:r>
                      <a:r>
                        <a:rPr lang="en-US" baseline="30000" dirty="0" err="1"/>
                        <a:t>m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800601"/>
            <a:ext cx="5715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762126"/>
            <a:ext cx="6812280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4" name="Picture 3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401" y="5562600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5" name="Picture 4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0" y="5562600"/>
            <a:ext cx="330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B(2) T(1) O(3) E(2) P(5)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5" name="Picture 4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0" y="5562600"/>
            <a:ext cx="330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T(1) B(2) E(2) O(3) P(5)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0" y="5562600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B(2) E(2) O(3) P(5)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1" y="5562600"/>
            <a:ext cx="24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E(2) O(3) P(5)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UCS Example</a:t>
            </a:r>
          </a:p>
        </p:txBody>
      </p:sp>
      <p:pic>
        <p:nvPicPr>
          <p:cNvPr id="3" name="Picture 2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09975" y="1990725"/>
            <a:ext cx="4972050" cy="28765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0" y="5562600"/>
            <a:ext cx="374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list:  E(2) O(3) A(3) S(5) P(5) R(6)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2690</TotalTime>
  <Words>743</Words>
  <Application>Microsoft Office PowerPoint</Application>
  <PresentationFormat>Widescreen</PresentationFormat>
  <Paragraphs>131</Paragraphs>
  <Slides>27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Casper</vt:lpstr>
      <vt:lpstr>Raleway ExtraBold</vt:lpstr>
      <vt:lpstr>Times New Roman</vt:lpstr>
      <vt:lpstr>Wingdings</vt:lpstr>
      <vt:lpstr>Unit 2.1</vt:lpstr>
      <vt:lpstr>Contents Slide Master</vt:lpstr>
      <vt:lpstr>CorelDRAW</vt:lpstr>
      <vt:lpstr>PowerPoint Presentation</vt:lpstr>
      <vt:lpstr>Uniform Cost Search (Branch&amp;Bound)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UCS Example</vt:lpstr>
      <vt:lpstr>Comparison of Search Techniques</vt:lpstr>
      <vt:lpstr>Iterative Deepening Search</vt:lpstr>
      <vt:lpstr>Examples</vt:lpstr>
      <vt:lpstr>Analysis</vt:lpstr>
      <vt:lpstr>Analysis</vt:lpstr>
      <vt:lpstr>Comparison of Search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Dr. Jasminder Sandhu</cp:lastModifiedBy>
  <cp:revision>29</cp:revision>
  <dcterms:created xsi:type="dcterms:W3CDTF">2020-06-09T06:07:05Z</dcterms:created>
  <dcterms:modified xsi:type="dcterms:W3CDTF">2023-06-17T06:53:07Z</dcterms:modified>
</cp:coreProperties>
</file>