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7"/>
  </p:notesMasterIdLst>
  <p:handoutMasterIdLst>
    <p:handoutMasterId r:id="rId38"/>
  </p:handoutMasterIdLst>
  <p:sldIdLst>
    <p:sldId id="731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80" r:id="rId16"/>
    <p:sldId id="377" r:id="rId17"/>
    <p:sldId id="385" r:id="rId18"/>
    <p:sldId id="386" r:id="rId19"/>
    <p:sldId id="387" r:id="rId20"/>
    <p:sldId id="381" r:id="rId21"/>
    <p:sldId id="401" r:id="rId22"/>
    <p:sldId id="402" r:id="rId23"/>
    <p:sldId id="454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399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8</c:v>
                </c:pt>
                <c:pt idx="17">
                  <c:v>9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7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B0-4CF3-AAD0-73903B9A7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252992"/>
        <c:axId val="69255168"/>
      </c:lineChart>
      <c:catAx>
        <c:axId val="69252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states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one"/>
        <c:crossAx val="69255168"/>
        <c:crosses val="autoZero"/>
        <c:auto val="1"/>
        <c:lblAlgn val="ctr"/>
        <c:lblOffset val="100"/>
        <c:noMultiLvlLbl val="0"/>
      </c:catAx>
      <c:valAx>
        <c:axId val="692551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values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one"/>
        <c:crossAx val="69252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wsu.edu/~cook/ai/lectures/applets/ep/ep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ispace.org/index.s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985169" y="3540015"/>
            <a:ext cx="8686801" cy="192951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21CSH-611/621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4600" y="1752601"/>
          <a:ext cx="4114798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800601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Hill Climbing (Greedy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0800" y="1676400"/>
            <a:ext cx="7315200" cy="4648200"/>
          </a:xfrm>
        </p:spPr>
        <p:txBody>
          <a:bodyPr>
            <a:normAutofit/>
          </a:bodyPr>
          <a:lstStyle/>
          <a:p>
            <a:r>
              <a:rPr lang="en-US" dirty="0" err="1"/>
              <a:t>QueueingFn</a:t>
            </a:r>
            <a:r>
              <a:rPr lang="en-US" dirty="0"/>
              <a:t> is sort-by-h</a:t>
            </a:r>
          </a:p>
          <a:p>
            <a:pPr lvl="1"/>
            <a:r>
              <a:rPr lang="en-US" dirty="0"/>
              <a:t>Only keep lowest-h state on open list</a:t>
            </a:r>
          </a:p>
          <a:p>
            <a:r>
              <a:rPr lang="en-US" dirty="0"/>
              <a:t>Best-first search is </a:t>
            </a:r>
            <a:r>
              <a:rPr lang="en-US" dirty="0">
                <a:solidFill>
                  <a:schemeClr val="accent5"/>
                </a:solidFill>
              </a:rPr>
              <a:t>tentative</a:t>
            </a:r>
          </a:p>
          <a:p>
            <a:r>
              <a:rPr lang="en-US" dirty="0"/>
              <a:t>Hill climbing is </a:t>
            </a:r>
            <a:r>
              <a:rPr lang="en-US" dirty="0">
                <a:solidFill>
                  <a:schemeClr val="accent5"/>
                </a:solidFill>
              </a:rPr>
              <a:t>irrevocable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Much faster</a:t>
            </a:r>
          </a:p>
          <a:p>
            <a:pPr lvl="1"/>
            <a:r>
              <a:rPr lang="en-US" dirty="0"/>
              <a:t>Less memory</a:t>
            </a:r>
          </a:p>
          <a:p>
            <a:pPr lvl="1"/>
            <a:r>
              <a:rPr lang="en-US" dirty="0"/>
              <a:t>Dependent upon h(n)</a:t>
            </a:r>
          </a:p>
          <a:p>
            <a:pPr lvl="1"/>
            <a:r>
              <a:rPr lang="en-US" dirty="0"/>
              <a:t>If bad h(n), may prune away all goals</a:t>
            </a:r>
          </a:p>
          <a:p>
            <a:pPr lvl="1"/>
            <a:r>
              <a:rPr lang="en-US" dirty="0"/>
              <a:t>Not complete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Hill Climbing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447800"/>
            <a:ext cx="6781800" cy="129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Also referred to as gradient descent</a:t>
            </a:r>
          </a:p>
          <a:p>
            <a:r>
              <a:rPr lang="en-US" dirty="0"/>
              <a:t>Foothill problem / local maxima / local minima</a:t>
            </a:r>
          </a:p>
          <a:p>
            <a:r>
              <a:rPr lang="en-US" dirty="0"/>
              <a:t>Can be solved with random walk or more steps</a:t>
            </a:r>
          </a:p>
          <a:p>
            <a:r>
              <a:rPr lang="en-US" dirty="0"/>
              <a:t>Other problems:  ridges, plateaus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2971800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1" y="4267200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local maxima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200" y="2819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global maxima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4600" y="1752601"/>
          <a:ext cx="4724402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99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800601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Bidirectional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676400"/>
            <a:ext cx="35814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Search forward from initial state to goal AND backward from goal state to initial state</a:t>
            </a:r>
          </a:p>
          <a:p>
            <a:r>
              <a:rPr lang="en-US" dirty="0"/>
              <a:t>Can prune many options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Which goal state(s) to use</a:t>
            </a:r>
          </a:p>
          <a:p>
            <a:pPr lvl="1"/>
            <a:r>
              <a:rPr lang="en-US" dirty="0"/>
              <a:t>How determine when searches overlap</a:t>
            </a:r>
          </a:p>
          <a:p>
            <a:pPr lvl="1"/>
            <a:r>
              <a:rPr lang="en-US" dirty="0"/>
              <a:t>Which search to use for each direction</a:t>
            </a:r>
          </a:p>
          <a:p>
            <a:pPr lvl="1"/>
            <a:r>
              <a:rPr lang="en-US" dirty="0"/>
              <a:t>Here, two BFS searches</a:t>
            </a:r>
          </a:p>
          <a:p>
            <a:r>
              <a:rPr lang="en-US" dirty="0"/>
              <a:t>Time and space is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baseline="30000" dirty="0"/>
              <a:t>/2</a:t>
            </a:r>
            <a:r>
              <a:rPr lang="en-US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1" y="2286001"/>
            <a:ext cx="4430887" cy="252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0800" y="16764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 err="1"/>
              <a:t>QueueingFn</a:t>
            </a:r>
            <a:r>
              <a:rPr lang="en-US" dirty="0"/>
              <a:t> is sort-by-f</a:t>
            </a:r>
          </a:p>
          <a:p>
            <a:pPr lvl="1"/>
            <a:r>
              <a:rPr lang="en-US" dirty="0"/>
              <a:t>f(n) = g(n) + h(n)</a:t>
            </a:r>
          </a:p>
          <a:p>
            <a:r>
              <a:rPr lang="en-US" dirty="0"/>
              <a:t>Note that UCS and Best-first both improve search</a:t>
            </a:r>
          </a:p>
          <a:p>
            <a:pPr lvl="1"/>
            <a:r>
              <a:rPr lang="en-US" dirty="0"/>
              <a:t>UCS keeps solution cost low</a:t>
            </a:r>
          </a:p>
          <a:p>
            <a:pPr lvl="1"/>
            <a:r>
              <a:rPr lang="en-US" dirty="0"/>
              <a:t>Best-first helps find solution quickly</a:t>
            </a:r>
          </a:p>
          <a:p>
            <a:r>
              <a:rPr lang="en-US" dirty="0"/>
              <a:t>A* combines these approaches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of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heuristic function is wrong it either</a:t>
            </a:r>
          </a:p>
          <a:p>
            <a:pPr lvl="1"/>
            <a:r>
              <a:rPr lang="en-US" dirty="0"/>
              <a:t>overestimates (guesses too high)</a:t>
            </a:r>
          </a:p>
          <a:p>
            <a:pPr lvl="1"/>
            <a:r>
              <a:rPr lang="en-US" dirty="0"/>
              <a:t>underestimates (guesses too low)</a:t>
            </a:r>
          </a:p>
          <a:p>
            <a:r>
              <a:rPr lang="en-US" dirty="0"/>
              <a:t>Overestimating is worse than underestimating</a:t>
            </a:r>
          </a:p>
          <a:p>
            <a:r>
              <a:rPr lang="en-US" dirty="0"/>
              <a:t>A* returns optimal solution if h(n) is </a:t>
            </a:r>
            <a:r>
              <a:rPr lang="en-US" dirty="0">
                <a:solidFill>
                  <a:schemeClr val="accent5"/>
                </a:solidFill>
              </a:rPr>
              <a:t>admissible</a:t>
            </a:r>
          </a:p>
          <a:p>
            <a:pPr lvl="1"/>
            <a:r>
              <a:rPr lang="en-US" dirty="0"/>
              <a:t>heuristic function is </a:t>
            </a:r>
            <a:r>
              <a:rPr lang="en-US" dirty="0">
                <a:solidFill>
                  <a:schemeClr val="accent5"/>
                </a:solidFill>
              </a:rPr>
              <a:t>admissible </a:t>
            </a:r>
            <a:r>
              <a:rPr lang="en-US" dirty="0"/>
              <a:t>if never overestimates true cost to nearest goal</a:t>
            </a:r>
          </a:p>
          <a:p>
            <a:pPr lvl="1"/>
            <a:r>
              <a:rPr lang="en-US" dirty="0"/>
              <a:t>if search finds optimal solution using admissible heuristic, the search is </a:t>
            </a:r>
            <a:r>
              <a:rPr lang="en-US" dirty="0">
                <a:solidFill>
                  <a:schemeClr val="accent5"/>
                </a:solidFill>
              </a:rPr>
              <a:t>admissible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Overestimating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half" idx="1"/>
          </p:nvPr>
        </p:nvSpPr>
        <p:spPr>
          <a:xfrm>
            <a:off x="1981200" y="4694238"/>
            <a:ext cx="4038600" cy="1782763"/>
          </a:xfrm>
        </p:spPr>
        <p:txBody>
          <a:bodyPr/>
          <a:lstStyle/>
          <a:p>
            <a:r>
              <a:rPr lang="en-US" dirty="0"/>
              <a:t>Solution cost:</a:t>
            </a:r>
          </a:p>
          <a:p>
            <a:pPr lvl="1"/>
            <a:r>
              <a:rPr lang="en-US" dirty="0"/>
              <a:t>ABF = 9</a:t>
            </a:r>
          </a:p>
          <a:p>
            <a:pPr lvl="1"/>
            <a:r>
              <a:rPr lang="en-US" dirty="0"/>
              <a:t>ADI = 8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half" idx="2"/>
          </p:nvPr>
        </p:nvSpPr>
        <p:spPr>
          <a:xfrm>
            <a:off x="6172200" y="4770438"/>
            <a:ext cx="4038600" cy="1706563"/>
          </a:xfrm>
        </p:spPr>
        <p:txBody>
          <a:bodyPr/>
          <a:lstStyle/>
          <a:p>
            <a:r>
              <a:rPr lang="en-US" dirty="0"/>
              <a:t>Open list:</a:t>
            </a:r>
          </a:p>
          <a:p>
            <a:pPr lvl="1"/>
            <a:r>
              <a:rPr lang="en-US" dirty="0"/>
              <a:t>A (15) B (9) F (9)</a:t>
            </a:r>
          </a:p>
          <a:p>
            <a:r>
              <a:rPr lang="en-US" dirty="0"/>
              <a:t>Missed optimal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1" y="17526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(15)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1" y="2743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1" y="2743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(20)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1401" y="2743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(10)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39624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(20)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39624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F(0)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62601" y="39624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 (12)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0400" y="396240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(20)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400" y="38862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I(0)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267200" y="2057400"/>
            <a:ext cx="16002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019800" y="2057400"/>
            <a:ext cx="160020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6" idx="0"/>
          </p:cNvCxnSpPr>
          <p:nvPr/>
        </p:nvCxnSpPr>
        <p:spPr>
          <a:xfrm rot="5400000">
            <a:off x="5622421" y="2430163"/>
            <a:ext cx="621268" cy="4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521232" y="3540031"/>
            <a:ext cx="838199" cy="6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1" idx="0"/>
          </p:cNvCxnSpPr>
          <p:nvPr/>
        </p:nvCxnSpPr>
        <p:spPr>
          <a:xfrm rot="5400000">
            <a:off x="7154035" y="3347368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7689966" y="3359036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3803765" y="3359035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346565" y="3359036"/>
            <a:ext cx="849868" cy="380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82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05600" y="205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90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672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6400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01296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772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15865"/>
            <a:ext cx="9144000" cy="457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667000" y="57912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A* applied to 8 puzzle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A* search applet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Informed Searches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Best-first search, Hill climbing, Beam search, A*, IDA*, RBFS, SMA*</a:t>
            </a:r>
          </a:p>
          <a:p>
            <a:r>
              <a:rPr lang="en-US" dirty="0"/>
              <a:t>New terms</a:t>
            </a:r>
          </a:p>
          <a:p>
            <a:pPr lvl="1"/>
            <a:r>
              <a:rPr lang="en-US" dirty="0"/>
              <a:t>Heuristics</a:t>
            </a:r>
          </a:p>
          <a:p>
            <a:pPr lvl="1"/>
            <a:r>
              <a:rPr lang="en-US" dirty="0"/>
              <a:t>Optimal solution</a:t>
            </a:r>
          </a:p>
          <a:p>
            <a:pPr lvl="1"/>
            <a:r>
              <a:rPr lang="en-US" dirty="0" err="1"/>
              <a:t>Informedness</a:t>
            </a:r>
            <a:endParaRPr lang="en-US" dirty="0"/>
          </a:p>
          <a:p>
            <a:pPr lvl="1"/>
            <a:r>
              <a:rPr lang="en-US" dirty="0"/>
              <a:t>Hill climbing problems</a:t>
            </a:r>
          </a:p>
          <a:p>
            <a:pPr lvl="1"/>
            <a:r>
              <a:rPr lang="en-US" dirty="0"/>
              <a:t>Admissibility</a:t>
            </a:r>
          </a:p>
          <a:p>
            <a:r>
              <a:rPr lang="en-US" dirty="0"/>
              <a:t>New parameters</a:t>
            </a:r>
          </a:p>
          <a:p>
            <a:pPr lvl="1"/>
            <a:r>
              <a:rPr lang="en-US" dirty="0"/>
              <a:t>g(n) = estimated cost from initial state to state n</a:t>
            </a:r>
          </a:p>
          <a:p>
            <a:pPr lvl="1"/>
            <a:r>
              <a:rPr lang="en-US" dirty="0"/>
              <a:t>h(n) = estimated cost (distance) from state n to closest goal</a:t>
            </a:r>
          </a:p>
          <a:p>
            <a:pPr lvl="1"/>
            <a:r>
              <a:rPr lang="en-US" dirty="0"/>
              <a:t>h(n) is our heuristic</a:t>
            </a:r>
          </a:p>
          <a:p>
            <a:pPr lvl="2"/>
            <a:r>
              <a:rPr lang="en-US" dirty="0"/>
              <a:t>Robot path planning, h(n) could be Euclidean distance</a:t>
            </a:r>
          </a:p>
          <a:p>
            <a:pPr lvl="2"/>
            <a:r>
              <a:rPr lang="en-US" dirty="0"/>
              <a:t>8 puzzle, h(n) could be #tiles out of place</a:t>
            </a:r>
          </a:p>
          <a:p>
            <a:r>
              <a:rPr lang="en-US" dirty="0"/>
              <a:t>Search algorithms which use h(n) to guide search are            </a:t>
            </a:r>
            <a:r>
              <a:rPr lang="en-US" dirty="0">
                <a:solidFill>
                  <a:schemeClr val="accent5"/>
                </a:solidFill>
              </a:rPr>
              <a:t>heuristic search </a:t>
            </a:r>
            <a:r>
              <a:rPr lang="en-US" dirty="0"/>
              <a:t>algorithms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475" y="1323975"/>
            <a:ext cx="5353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Optimality of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1523999"/>
          </a:xfrm>
        </p:spPr>
        <p:txBody>
          <a:bodyPr>
            <a:normAutofit/>
          </a:bodyPr>
          <a:lstStyle/>
          <a:p>
            <a:r>
              <a:rPr lang="en-US" dirty="0"/>
              <a:t>Suppose a suboptimal goal G</a:t>
            </a:r>
            <a:r>
              <a:rPr lang="en-US" baseline="-25000" dirty="0"/>
              <a:t>2</a:t>
            </a:r>
            <a:r>
              <a:rPr lang="en-US" dirty="0"/>
              <a:t> is on the open list</a:t>
            </a:r>
          </a:p>
          <a:p>
            <a:r>
              <a:rPr lang="en-US" dirty="0"/>
              <a:t>Let n be unexpanded node on smallest-cost path to optimal goal G</a:t>
            </a:r>
            <a:r>
              <a:rPr lang="en-US" baseline="-25000" dirty="0"/>
              <a:t>1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971800"/>
            <a:ext cx="4191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5257800"/>
            <a:ext cx="53249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f(G</a:t>
            </a:r>
            <a:r>
              <a:rPr lang="en-US" baseline="-25000" dirty="0"/>
              <a:t>2</a:t>
            </a:r>
            <a:r>
              <a:rPr lang="en-US" dirty="0"/>
              <a:t>) = g(G</a:t>
            </a:r>
            <a:r>
              <a:rPr lang="en-US" baseline="-25000" dirty="0"/>
              <a:t>2</a:t>
            </a:r>
            <a:r>
              <a:rPr lang="en-US" dirty="0"/>
              <a:t>)       since h(G</a:t>
            </a:r>
            <a:r>
              <a:rPr lang="en-US" baseline="-25000" dirty="0"/>
              <a:t>2</a:t>
            </a:r>
            <a:r>
              <a:rPr lang="en-US" dirty="0"/>
              <a:t>) = 0</a:t>
            </a:r>
          </a:p>
          <a:p>
            <a:r>
              <a:rPr lang="en-US" dirty="0"/>
              <a:t>          &gt;= g(G</a:t>
            </a:r>
            <a:r>
              <a:rPr lang="en-US" baseline="-25000" dirty="0"/>
              <a:t>1</a:t>
            </a:r>
            <a:r>
              <a:rPr lang="en-US" dirty="0"/>
              <a:t>)     since G</a:t>
            </a:r>
            <a:r>
              <a:rPr lang="en-US" baseline="-25000" dirty="0"/>
              <a:t>2</a:t>
            </a:r>
            <a:r>
              <a:rPr lang="en-US" dirty="0"/>
              <a:t> is suboptimal</a:t>
            </a:r>
          </a:p>
          <a:p>
            <a:r>
              <a:rPr lang="en-US" dirty="0"/>
              <a:t>          &gt;= f(n)        since h is admissible</a:t>
            </a:r>
          </a:p>
          <a:p>
            <a:endParaRPr lang="en-US" dirty="0"/>
          </a:p>
          <a:p>
            <a:r>
              <a:rPr lang="en-US" dirty="0"/>
              <a:t>Since f(G</a:t>
            </a:r>
            <a:r>
              <a:rPr lang="en-US" baseline="-25000" dirty="0"/>
              <a:t>2</a:t>
            </a:r>
            <a:r>
              <a:rPr lang="en-US" dirty="0"/>
              <a:t>) &gt; f(n), A* will never select G</a:t>
            </a:r>
            <a:r>
              <a:rPr lang="en-US" baseline="-25000" dirty="0"/>
              <a:t>2</a:t>
            </a:r>
            <a:r>
              <a:rPr lang="en-US" dirty="0"/>
              <a:t> for expansion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4601" y="1752601"/>
          <a:ext cx="64008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2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800601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Best-First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0800" y="1676400"/>
            <a:ext cx="7315200" cy="4419600"/>
          </a:xfrm>
        </p:spPr>
        <p:txBody>
          <a:bodyPr>
            <a:normAutofit/>
          </a:bodyPr>
          <a:lstStyle/>
          <a:p>
            <a:r>
              <a:rPr lang="en-US" dirty="0" err="1"/>
              <a:t>QueueingFn</a:t>
            </a:r>
            <a:r>
              <a:rPr lang="en-US" dirty="0"/>
              <a:t> is sort-by-h</a:t>
            </a:r>
          </a:p>
          <a:p>
            <a:r>
              <a:rPr lang="en-US" dirty="0"/>
              <a:t>Best-first search only as good as heuristic</a:t>
            </a:r>
          </a:p>
          <a:p>
            <a:pPr lvl="1"/>
            <a:r>
              <a:rPr lang="en-US" dirty="0"/>
              <a:t>Example heuristic for 8 puzzle:           Manhattan Distance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2696</TotalTime>
  <Words>736</Words>
  <Application>Microsoft Office PowerPoint</Application>
  <PresentationFormat>Widescreen</PresentationFormat>
  <Paragraphs>261</Paragraphs>
  <Slides>34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Casper</vt:lpstr>
      <vt:lpstr>Raleway ExtraBold</vt:lpstr>
      <vt:lpstr>Times New Roman</vt:lpstr>
      <vt:lpstr>Unit 2.1</vt:lpstr>
      <vt:lpstr>Contents Slide Master</vt:lpstr>
      <vt:lpstr>CorelDRAW</vt:lpstr>
      <vt:lpstr>PowerPoint Presentation</vt:lpstr>
      <vt:lpstr>Bidirectional Search</vt:lpstr>
      <vt:lpstr>Informed Searches</vt:lpstr>
      <vt:lpstr>Best-First Search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Comparison of Search Techniques</vt:lpstr>
      <vt:lpstr>Hill Climbing (Greedy Search)</vt:lpstr>
      <vt:lpstr>Example</vt:lpstr>
      <vt:lpstr>Example</vt:lpstr>
      <vt:lpstr>Hill Climbing Issues</vt:lpstr>
      <vt:lpstr>Comparison of Search Techniques</vt:lpstr>
      <vt:lpstr>A*</vt:lpstr>
      <vt:lpstr>Power of f</vt:lpstr>
      <vt:lpstr>Overestimating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Optimality of A*</vt:lpstr>
      <vt:lpstr>Comparison of Search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Dr. Jasminder Sandhu</cp:lastModifiedBy>
  <cp:revision>32</cp:revision>
  <dcterms:created xsi:type="dcterms:W3CDTF">2020-06-09T06:07:05Z</dcterms:created>
  <dcterms:modified xsi:type="dcterms:W3CDTF">2023-06-17T06:53:26Z</dcterms:modified>
</cp:coreProperties>
</file>