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21"/>
  </p:notesMasterIdLst>
  <p:handoutMasterIdLst>
    <p:handoutMasterId r:id="rId22"/>
  </p:handoutMasterIdLst>
  <p:sldIdLst>
    <p:sldId id="731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89" r:id="rId13"/>
    <p:sldId id="491" r:id="rId14"/>
    <p:sldId id="492" r:id="rId15"/>
    <p:sldId id="493" r:id="rId16"/>
    <p:sldId id="494" r:id="rId17"/>
    <p:sldId id="496" r:id="rId18"/>
    <p:sldId id="463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2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3ACE-D620-4EC3-88A7-3E317E64F1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1520826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1751014" y="5902326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8096250" y="6508751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8655051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6808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3117057" y="2025527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6" y="23814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8896351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3" y="6019801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6688139" y="6043614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6" y="1335194"/>
            <a:ext cx="7392987" cy="368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57B230-A273-4496-831C-28D88743362F}"/>
              </a:ext>
            </a:extLst>
          </p:cNvPr>
          <p:cNvSpPr/>
          <p:nvPr/>
        </p:nvSpPr>
        <p:spPr>
          <a:xfrm>
            <a:off x="1985169" y="3540015"/>
            <a:ext cx="8686801" cy="1929519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ARTIFICIAL INTELLIGENCE</a:t>
            </a:r>
          </a:p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21CSH-611/621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if h(n) is admissible</a:t>
            </a:r>
          </a:p>
          <a:p>
            <a:r>
              <a:rPr lang="en-US" dirty="0"/>
              <a:t>Space is O(</a:t>
            </a:r>
            <a:r>
              <a:rPr lang="en-US" dirty="0" err="1"/>
              <a:t>bm</a:t>
            </a:r>
            <a:r>
              <a:rPr lang="en-US" dirty="0"/>
              <a:t>)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Potentially exponential time in cost of solution</a:t>
            </a:r>
          </a:p>
          <a:p>
            <a:pPr lvl="1"/>
            <a:r>
              <a:rPr lang="en-US" dirty="0"/>
              <a:t>More efficient than IDA*</a:t>
            </a:r>
          </a:p>
          <a:p>
            <a:pPr lvl="1"/>
            <a:r>
              <a:rPr lang="en-US" dirty="0"/>
              <a:t>Keeps more information than IDA* but benefits from storing this information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Iterative Improvement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  <a:p>
            <a:r>
              <a:rPr lang="en-US" dirty="0"/>
              <a:t>Simulated annealing</a:t>
            </a:r>
          </a:p>
          <a:p>
            <a:r>
              <a:rPr lang="en-US" dirty="0"/>
              <a:t>Genetic algorithms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Traveling salesman</a:t>
            </a:r>
          </a:p>
          <a:p>
            <a:pPr>
              <a:spcBef>
                <a:spcPts val="20400"/>
              </a:spcBef>
            </a:pPr>
            <a:r>
              <a:rPr lang="en-US" dirty="0"/>
              <a:t>Start with any complete tour</a:t>
            </a:r>
          </a:p>
          <a:p>
            <a:pPr>
              <a:spcBef>
                <a:spcPts val="600"/>
              </a:spcBef>
            </a:pPr>
            <a:r>
              <a:rPr lang="en-US" dirty="0"/>
              <a:t>Operator: Perform </a:t>
            </a:r>
            <a:r>
              <a:rPr lang="en-US" dirty="0" err="1"/>
              <a:t>pairwise</a:t>
            </a:r>
            <a:r>
              <a:rPr lang="en-US" dirty="0"/>
              <a:t> exchanges</a:t>
            </a:r>
          </a:p>
        </p:txBody>
      </p:sp>
      <p:pic>
        <p:nvPicPr>
          <p:cNvPr id="17715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9000" y="2209801"/>
            <a:ext cx="3733800" cy="238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N-queens</a:t>
            </a:r>
          </a:p>
          <a:p>
            <a:pPr>
              <a:spcBef>
                <a:spcPts val="19200"/>
              </a:spcBef>
            </a:pPr>
            <a:r>
              <a:rPr lang="en-US" dirty="0"/>
              <a:t>Put </a:t>
            </a:r>
            <a:r>
              <a:rPr lang="en-US" i="1" dirty="0"/>
              <a:t>n</a:t>
            </a:r>
            <a:r>
              <a:rPr lang="en-US" dirty="0"/>
              <a:t> queens on an </a:t>
            </a:r>
            <a:r>
              <a:rPr lang="en-US" i="1" dirty="0"/>
              <a:t>n </a:t>
            </a:r>
            <a:r>
              <a:rPr lang="en-US" i="1" dirty="0">
                <a:cs typeface="Arial" charset="0"/>
              </a:rPr>
              <a:t>× </a:t>
            </a:r>
            <a:r>
              <a:rPr lang="en-US" i="1" dirty="0"/>
              <a:t>n</a:t>
            </a:r>
            <a:r>
              <a:rPr lang="en-US" dirty="0"/>
              <a:t> board with no two queens on the same row, column, or diagonal</a:t>
            </a:r>
          </a:p>
          <a:p>
            <a:pPr>
              <a:spcBef>
                <a:spcPts val="600"/>
              </a:spcBef>
            </a:pPr>
            <a:r>
              <a:rPr lang="en-US" dirty="0"/>
              <a:t>Operator: Move queen to reduce #conflicts</a:t>
            </a:r>
          </a:p>
        </p:txBody>
      </p:sp>
      <p:pic>
        <p:nvPicPr>
          <p:cNvPr id="5" name="Picture 4" descr="4queens-sequenc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38400" y="2133600"/>
            <a:ext cx="7467600" cy="1860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Hill Climbing (gradient ascent/descent)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“Like climbing Mount Everest in thick fog with amnesia”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969" t="27083" r="13281" b="36459"/>
          <a:stretch>
            <a:fillRect/>
          </a:stretch>
        </p:blipFill>
        <p:spPr bwMode="auto">
          <a:xfrm>
            <a:off x="2362200" y="2743200"/>
            <a:ext cx="7620000" cy="303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pter04b_Page_07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8471" y="0"/>
            <a:ext cx="887505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Simulated Annealing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Pure hill climbing is not complete, but pure random search is inefficient. </a:t>
            </a:r>
          </a:p>
          <a:p>
            <a:r>
              <a:rPr lang="en-US" dirty="0"/>
              <a:t>Simulated annealing offers a compromise. </a:t>
            </a:r>
          </a:p>
          <a:p>
            <a:r>
              <a:rPr lang="en-US" dirty="0"/>
              <a:t>Inspired by </a:t>
            </a:r>
            <a:r>
              <a:rPr lang="en-US" b="1" dirty="0">
                <a:solidFill>
                  <a:schemeClr val="accent5"/>
                </a:solidFill>
              </a:rPr>
              <a:t>annealing</a:t>
            </a:r>
            <a:r>
              <a:rPr lang="en-US" dirty="0"/>
              <a:t> process of gradually cooling a liquid until it changes to a low-energy state. </a:t>
            </a:r>
          </a:p>
          <a:p>
            <a:r>
              <a:rPr lang="en-US" dirty="0"/>
              <a:t>Very similar to hill climbing, except include a user-defined </a:t>
            </a:r>
            <a:r>
              <a:rPr lang="en-US" b="1" dirty="0">
                <a:solidFill>
                  <a:schemeClr val="accent5"/>
                </a:solidFill>
              </a:rPr>
              <a:t>temperature schedule</a:t>
            </a:r>
            <a:r>
              <a:rPr lang="en-US" dirty="0"/>
              <a:t>. </a:t>
            </a:r>
          </a:p>
          <a:p>
            <a:r>
              <a:rPr lang="en-US" dirty="0"/>
              <a:t>When temperature is “high”, allow some random moves. </a:t>
            </a:r>
          </a:p>
          <a:p>
            <a:r>
              <a:rPr lang="en-US" dirty="0"/>
              <a:t>When temperature “cools”, reduce probability of random move. </a:t>
            </a:r>
          </a:p>
          <a:p>
            <a:r>
              <a:rPr lang="en-US" dirty="0"/>
              <a:t>If T is decreased slowly enough, guaranteed to reach best state.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Genetic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a Genetic Algorithm (GA)?</a:t>
            </a:r>
          </a:p>
          <a:p>
            <a:pPr lvl="1"/>
            <a:r>
              <a:rPr lang="en-US" dirty="0"/>
              <a:t>An adaptation procedure based on the mechanics of natural genetics and natural selection</a:t>
            </a:r>
          </a:p>
          <a:p>
            <a:r>
              <a:rPr lang="en-US" dirty="0"/>
              <a:t>Gas have 2 essential components</a:t>
            </a:r>
          </a:p>
          <a:p>
            <a:pPr lvl="1"/>
            <a:r>
              <a:rPr lang="en-US" dirty="0"/>
              <a:t>Survival of the fittest</a:t>
            </a:r>
          </a:p>
          <a:p>
            <a:pPr lvl="1"/>
            <a:r>
              <a:rPr lang="en-US" dirty="0"/>
              <a:t>Recombination</a:t>
            </a:r>
          </a:p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Chromosome = string</a:t>
            </a:r>
          </a:p>
          <a:p>
            <a:pPr lvl="1"/>
            <a:r>
              <a:rPr lang="en-US" dirty="0"/>
              <a:t>Gene = single bit or single subsequence in string, represents 1 attribute</a:t>
            </a:r>
          </a:p>
          <a:p>
            <a:r>
              <a:rPr lang="en-US" dirty="0"/>
              <a:t>Reproduction</a:t>
            </a:r>
          </a:p>
          <a:p>
            <a:r>
              <a:rPr lang="en-US" dirty="0"/>
              <a:t>Crossover</a:t>
            </a:r>
          </a:p>
          <a:p>
            <a:r>
              <a:rPr lang="en-US" dirty="0"/>
              <a:t>Mutation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id="{CAD0D7B8-E462-453C-B296-CA0154FA54A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9142145"/>
                </p:ext>
              </p:extLst>
            </p:nvPr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2" imgW="2169000" imgH="2169360" progId="">
                    <p:embed/>
                  </p:oleObj>
                </mc:Choice>
                <mc:Fallback>
                  <p:oleObj name="CorelDRAW" r:id="rId2" imgW="2169000" imgH="2169360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65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Recursive Best First Search</a:t>
            </a:r>
          </a:p>
          <a:p>
            <a:pPr lvl="1"/>
            <a:r>
              <a:rPr lang="en-US" dirty="0"/>
              <a:t>Linear space variant of A*</a:t>
            </a:r>
          </a:p>
          <a:p>
            <a:r>
              <a:rPr lang="en-US" dirty="0"/>
              <a:t>Perform A* search but discard </a:t>
            </a:r>
            <a:r>
              <a:rPr lang="en-US" dirty="0" err="1"/>
              <a:t>subtrees</a:t>
            </a:r>
            <a:r>
              <a:rPr lang="en-US" dirty="0"/>
              <a:t> when perform recursion</a:t>
            </a:r>
          </a:p>
          <a:p>
            <a:r>
              <a:rPr lang="en-US" dirty="0"/>
              <a:t>Keep track of alternative (next best) </a:t>
            </a:r>
            <a:r>
              <a:rPr lang="en-US" dirty="0" err="1"/>
              <a:t>subtree</a:t>
            </a:r>
            <a:endParaRPr lang="en-US" dirty="0"/>
          </a:p>
          <a:p>
            <a:r>
              <a:rPr lang="en-US" dirty="0"/>
              <a:t>Expand </a:t>
            </a:r>
            <a:r>
              <a:rPr lang="en-US" dirty="0" err="1"/>
              <a:t>subtree</a:t>
            </a:r>
            <a:r>
              <a:rPr lang="en-US" dirty="0"/>
              <a:t> until f value greater than bound</a:t>
            </a:r>
          </a:p>
          <a:p>
            <a:r>
              <a:rPr lang="en-US" dirty="0"/>
              <a:t>Update f values before (from parent)                and after (from descendant) recursive call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0" y="1371600"/>
            <a:ext cx="766004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// Input is current node and f limit</a:t>
            </a:r>
          </a:p>
          <a:p>
            <a:r>
              <a:rPr lang="en-US" dirty="0">
                <a:solidFill>
                  <a:schemeClr val="accent5"/>
                </a:solidFill>
              </a:rPr>
              <a:t>// Returns goal node or failure, updated limit</a:t>
            </a:r>
          </a:p>
          <a:p>
            <a:r>
              <a:rPr lang="en-US" dirty="0"/>
              <a:t>RBFS(n, limit)</a:t>
            </a:r>
          </a:p>
          <a:p>
            <a:r>
              <a:rPr lang="en-US" dirty="0"/>
              <a:t>   if Goal(n)</a:t>
            </a:r>
          </a:p>
          <a:p>
            <a:r>
              <a:rPr lang="en-US" dirty="0"/>
              <a:t>      return n</a:t>
            </a:r>
          </a:p>
          <a:p>
            <a:r>
              <a:rPr lang="en-US" dirty="0"/>
              <a:t>   children = Expand(n)</a:t>
            </a:r>
          </a:p>
          <a:p>
            <a:r>
              <a:rPr lang="en-US" dirty="0"/>
              <a:t>   if children empty</a:t>
            </a:r>
          </a:p>
          <a:p>
            <a:r>
              <a:rPr lang="en-US" dirty="0"/>
              <a:t>      return failure, infinity</a:t>
            </a:r>
          </a:p>
          <a:p>
            <a:r>
              <a:rPr lang="en-US" dirty="0"/>
              <a:t>   for each c in children</a:t>
            </a:r>
          </a:p>
          <a:p>
            <a:r>
              <a:rPr lang="en-US" dirty="0"/>
              <a:t>      f[c] = max(g(c)+h(c), f[n])		     </a:t>
            </a:r>
            <a:r>
              <a:rPr lang="en-US" dirty="0">
                <a:solidFill>
                  <a:schemeClr val="accent5"/>
                </a:solidFill>
              </a:rPr>
              <a:t>// Update f[c] based on parent</a:t>
            </a:r>
          </a:p>
          <a:p>
            <a:r>
              <a:rPr lang="en-US" dirty="0"/>
              <a:t>   repeat</a:t>
            </a:r>
          </a:p>
          <a:p>
            <a:r>
              <a:rPr lang="en-US" dirty="0"/>
              <a:t>      best = child with smallest f value</a:t>
            </a:r>
          </a:p>
          <a:p>
            <a:r>
              <a:rPr lang="en-US" dirty="0"/>
              <a:t>      if f[best] &gt; limit</a:t>
            </a:r>
          </a:p>
          <a:p>
            <a:r>
              <a:rPr lang="en-US" dirty="0"/>
              <a:t>         return failure, f[best]</a:t>
            </a:r>
          </a:p>
          <a:p>
            <a:r>
              <a:rPr lang="en-US" dirty="0"/>
              <a:t>      alternative = second-lowest f-value among children</a:t>
            </a:r>
          </a:p>
          <a:p>
            <a:r>
              <a:rPr lang="en-US" dirty="0"/>
              <a:t>      </a:t>
            </a:r>
            <a:r>
              <a:rPr lang="en-US" dirty="0" err="1"/>
              <a:t>newlimit</a:t>
            </a:r>
            <a:r>
              <a:rPr lang="en-US" dirty="0"/>
              <a:t> = min(limit, alternative)</a:t>
            </a:r>
          </a:p>
          <a:p>
            <a:r>
              <a:rPr lang="en-US" dirty="0"/>
              <a:t>      result, f[best] = RBFS(best, </a:t>
            </a:r>
            <a:r>
              <a:rPr lang="en-US" dirty="0" err="1"/>
              <a:t>newlimit</a:t>
            </a:r>
            <a:r>
              <a:rPr lang="en-US" dirty="0"/>
              <a:t>)   </a:t>
            </a:r>
            <a:r>
              <a:rPr lang="en-US" dirty="0">
                <a:solidFill>
                  <a:schemeClr val="accent5"/>
                </a:solidFill>
              </a:rPr>
              <a:t>// Update f[best] based on descendant</a:t>
            </a:r>
          </a:p>
          <a:p>
            <a:r>
              <a:rPr lang="en-US" dirty="0"/>
              <a:t>   if result not equal to failure</a:t>
            </a:r>
          </a:p>
          <a:p>
            <a:r>
              <a:rPr lang="en-US" dirty="0"/>
              <a:t>      return result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3" name="Picture 2" descr="a0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3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4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Example</a:t>
            </a:r>
          </a:p>
        </p:txBody>
      </p:sp>
      <p:pic>
        <p:nvPicPr>
          <p:cNvPr id="4" name="Picture 3" descr="a5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7588" y="1990725"/>
            <a:ext cx="5076825" cy="2876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2860</TotalTime>
  <Words>498</Words>
  <Application>Microsoft Office PowerPoint</Application>
  <PresentationFormat>Widescreen</PresentationFormat>
  <Paragraphs>85</Paragraphs>
  <Slides>18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Casper</vt:lpstr>
      <vt:lpstr>Raleway ExtraBold</vt:lpstr>
      <vt:lpstr>Times New Roman</vt:lpstr>
      <vt:lpstr>Unit 2.1</vt:lpstr>
      <vt:lpstr>Contents Slide Master</vt:lpstr>
      <vt:lpstr>CorelDRAW</vt:lpstr>
      <vt:lpstr>PowerPoint Presentation</vt:lpstr>
      <vt:lpstr>RBFS</vt:lpstr>
      <vt:lpstr>Algorithm</vt:lpstr>
      <vt:lpstr>Example</vt:lpstr>
      <vt:lpstr>Example</vt:lpstr>
      <vt:lpstr>Example</vt:lpstr>
      <vt:lpstr>Example</vt:lpstr>
      <vt:lpstr>Example</vt:lpstr>
      <vt:lpstr>Example</vt:lpstr>
      <vt:lpstr>Analysis</vt:lpstr>
      <vt:lpstr>Iterative Improvement Algorithms</vt:lpstr>
      <vt:lpstr>Example</vt:lpstr>
      <vt:lpstr>Example</vt:lpstr>
      <vt:lpstr>Hill Climbing (gradient ascent/descent)</vt:lpstr>
      <vt:lpstr>PowerPoint Presentation</vt:lpstr>
      <vt:lpstr>Simulated Annealing</vt:lpstr>
      <vt:lpstr>Genetic 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Dr. Jasminder Sandhu</cp:lastModifiedBy>
  <cp:revision>40</cp:revision>
  <dcterms:created xsi:type="dcterms:W3CDTF">2020-06-09T06:07:05Z</dcterms:created>
  <dcterms:modified xsi:type="dcterms:W3CDTF">2023-06-17T06:54:10Z</dcterms:modified>
</cp:coreProperties>
</file>