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1" r:id="rId14"/>
    <p:sldId id="270" r:id="rId15"/>
    <p:sldId id="269" r:id="rId16"/>
    <p:sldId id="273"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4288" y="1905000"/>
            <a:ext cx="9158288"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4288" y="0"/>
            <a:ext cx="9158288"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814388" y="1009650"/>
            <a:ext cx="7515225"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385888" y="2819400"/>
            <a:ext cx="6372225" cy="2800350"/>
          </a:xfrm>
          <a:prstGeom prst="rect">
            <a:avLst/>
          </a:prstGeom>
        </p:spPr>
        <p:txBody>
          <a:bodyPr/>
          <a:lstStyle/>
          <a:p>
            <a:pPr lvl="0"/>
            <a:r>
              <a:rPr lang="en-US" noProof="0"/>
              <a:t>Click icon to add picture</a:t>
            </a:r>
            <a:endParaRPr lang="ru-RU" noProof="0" dirty="0"/>
          </a:p>
        </p:txBody>
      </p:sp>
    </p:spTree>
    <p:extLst>
      <p:ext uri="{BB962C8B-B14F-4D97-AF65-F5344CB8AC3E}">
        <p14:creationId xmlns:p14="http://schemas.microsoft.com/office/powerpoint/2010/main" xmlns=""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8/13/2023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210683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451369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xmlns="" val="33333913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monkeylearn.com/blog/what-is-natural-language-processing/" TargetMode="External"/><Relationship Id="rId3" Type="http://schemas.openxmlformats.org/officeDocument/2006/relationships/hyperlink" Target="https://monkeylearn.com/blog/trends-in-data-analytics/" TargetMode="External"/><Relationship Id="rId7" Type="http://schemas.openxmlformats.org/officeDocument/2006/relationships/hyperlink" Target="https://monkeylearn.com/machine-learning" TargetMode="External"/><Relationship Id="rId2" Type="http://schemas.openxmlformats.org/officeDocument/2006/relationships/hyperlink" Target="https://monkeylearn.com/blog/data-analysis-methods/" TargetMode="External"/><Relationship Id="rId1" Type="http://schemas.openxmlformats.org/officeDocument/2006/relationships/slideLayout" Target="../slideLayouts/slideLayout2.xml"/><Relationship Id="rId6" Type="http://schemas.openxmlformats.org/officeDocument/2006/relationships/hyperlink" Target="https://monkeylearn.com/text-mining/" TargetMode="External"/><Relationship Id="rId5" Type="http://schemas.openxmlformats.org/officeDocument/2006/relationships/hyperlink" Target="https://monkeylearn.com/text-analysis/" TargetMode="External"/><Relationship Id="rId4" Type="http://schemas.openxmlformats.org/officeDocument/2006/relationships/hyperlink" Target="https://monkeylearn.com/blog/data-analysis-exampl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monkeylearn.com/customer-feedback/" TargetMode="External"/><Relationship Id="rId2" Type="http://schemas.openxmlformats.org/officeDocument/2006/relationships/hyperlink" Target="https://monkeylearn.com/" TargetMode="External"/><Relationship Id="rId1" Type="http://schemas.openxmlformats.org/officeDocument/2006/relationships/slideLayout" Target="../slideLayouts/slideLayout2.xml"/><Relationship Id="rId6" Type="http://schemas.openxmlformats.org/officeDocument/2006/relationships/hyperlink" Target="https://www.statisticshowto.com/statistical-analysis/" TargetMode="External"/><Relationship Id="rId5" Type="http://schemas.openxmlformats.org/officeDocument/2006/relationships/hyperlink" Target="https://monkeylearn.com/blog/aspect-based-sentiment-analysis/" TargetMode="External"/><Relationship Id="rId4" Type="http://schemas.openxmlformats.org/officeDocument/2006/relationships/hyperlink" Target="https://monkeylearn.com/sentiment-analysis"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blog.close.com/sales-analysi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monkeylearn.com/blog/data-analysis-exampl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monkeylearn.com/blog/data-analysis-tools/" TargetMode="External"/><Relationship Id="rId2" Type="http://schemas.openxmlformats.org/officeDocument/2006/relationships/hyperlink" Target="https://monkeylearn.com/unstructured-dat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en.wikipedia.org/wiki/Graphical_user_interface" TargetMode="External"/><Relationship Id="rId13" Type="http://schemas.openxmlformats.org/officeDocument/2006/relationships/hyperlink" Target="https://en.wikipedia.org/wiki/Data_pre-processing" TargetMode="External"/><Relationship Id="rId18" Type="http://schemas.openxmlformats.org/officeDocument/2006/relationships/hyperlink" Target="https://en.wikipedia.org/wiki/RapidMiner" TargetMode="External"/><Relationship Id="rId3" Type="http://schemas.openxmlformats.org/officeDocument/2006/relationships/hyperlink" Target="https://monkeylearn.com/for-developers/" TargetMode="External"/><Relationship Id="rId21" Type="http://schemas.openxmlformats.org/officeDocument/2006/relationships/hyperlink" Target="https://www.tableau.com/" TargetMode="External"/><Relationship Id="rId7" Type="http://schemas.openxmlformats.org/officeDocument/2006/relationships/hyperlink" Target="https://en.wikipedia.org/wiki/Data_mining" TargetMode="External"/><Relationship Id="rId12" Type="http://schemas.openxmlformats.org/officeDocument/2006/relationships/hyperlink" Target="https://en.wikipedia.org/wiki/Data_science" TargetMode="External"/><Relationship Id="rId17" Type="http://schemas.openxmlformats.org/officeDocument/2006/relationships/hyperlink" Target="https://en.wikipedia.org/wiki/Information_visualization" TargetMode="External"/><Relationship Id="rId2" Type="http://schemas.openxmlformats.org/officeDocument/2006/relationships/hyperlink" Target="https://monkeylearn.com/" TargetMode="External"/><Relationship Id="rId16" Type="http://schemas.openxmlformats.org/officeDocument/2006/relationships/hyperlink" Target="https://en.wikipedia.org/wiki/Predictive_analytics" TargetMode="External"/><Relationship Id="rId20" Type="http://schemas.openxmlformats.org/officeDocument/2006/relationships/hyperlink" Target="https://monkeylearn.com/blog/data-analysis-excel/" TargetMode="External"/><Relationship Id="rId1" Type="http://schemas.openxmlformats.org/officeDocument/2006/relationships/slideLayout" Target="../slideLayouts/slideLayout2.xml"/><Relationship Id="rId6" Type="http://schemas.openxmlformats.org/officeDocument/2006/relationships/hyperlink" Target="https://en.wikipedia.org/wiki/Machine_learning" TargetMode="External"/><Relationship Id="rId11" Type="http://schemas.openxmlformats.org/officeDocument/2006/relationships/hyperlink" Target="https://rapidminer.com/" TargetMode="External"/><Relationship Id="rId5" Type="http://schemas.openxmlformats.org/officeDocument/2006/relationships/hyperlink" Target="https://en.wikipedia.org/wiki/Free_and_open-source_software" TargetMode="External"/><Relationship Id="rId15" Type="http://schemas.openxmlformats.org/officeDocument/2006/relationships/hyperlink" Target="https://en.wikipedia.org/wiki/Text_mining" TargetMode="External"/><Relationship Id="rId10" Type="http://schemas.openxmlformats.org/officeDocument/2006/relationships/hyperlink" Target="https://en.wikipedia.org/wiki/Extract,_transform,_load" TargetMode="External"/><Relationship Id="rId19" Type="http://schemas.openxmlformats.org/officeDocument/2006/relationships/hyperlink" Target="https://www.microsoft.com/en-us/microsoft-365/excel" TargetMode="External"/><Relationship Id="rId4" Type="http://schemas.openxmlformats.org/officeDocument/2006/relationships/hyperlink" Target="https://www.knime.com/" TargetMode="External"/><Relationship Id="rId9" Type="http://schemas.openxmlformats.org/officeDocument/2006/relationships/hyperlink" Target="https://en.wikipedia.org/wiki/Java_Database_Connectivity" TargetMode="External"/><Relationship Id="rId14" Type="http://schemas.openxmlformats.org/officeDocument/2006/relationships/hyperlink" Target="https://en.wikipedia.org/wiki/Deep_learning"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Data_mining" TargetMode="External"/><Relationship Id="rId3" Type="http://schemas.openxmlformats.org/officeDocument/2006/relationships/hyperlink" Target="https://en.wikipedia.org/wiki/Programming_language" TargetMode="External"/><Relationship Id="rId7" Type="http://schemas.openxmlformats.org/officeDocument/2006/relationships/hyperlink" Target="https://en.wikipedia.org/wiki/Statistician" TargetMode="External"/><Relationship Id="rId2" Type="http://schemas.openxmlformats.org/officeDocument/2006/relationships/hyperlink" Target="https://www.r-project.org/" TargetMode="External"/><Relationship Id="rId1" Type="http://schemas.openxmlformats.org/officeDocument/2006/relationships/slideLayout" Target="../slideLayouts/slideLayout2.xml"/><Relationship Id="rId6" Type="http://schemas.openxmlformats.org/officeDocument/2006/relationships/hyperlink" Target="https://en.wikipedia.org/wiki/R_(programming_language)" TargetMode="External"/><Relationship Id="rId11" Type="http://schemas.openxmlformats.org/officeDocument/2006/relationships/hyperlink" Target="https://www.python.org/" TargetMode="External"/><Relationship Id="rId5" Type="http://schemas.openxmlformats.org/officeDocument/2006/relationships/hyperlink" Target="https://en.wikipedia.org/wiki/Statistical_computing" TargetMode="External"/><Relationship Id="rId10" Type="http://schemas.openxmlformats.org/officeDocument/2006/relationships/hyperlink" Target="https://en.wikipedia.org/wiki/Data_analysis" TargetMode="External"/><Relationship Id="rId4" Type="http://schemas.openxmlformats.org/officeDocument/2006/relationships/hyperlink" Target="https://en.wikipedia.org/wiki/Free_software" TargetMode="External"/><Relationship Id="rId9" Type="http://schemas.openxmlformats.org/officeDocument/2006/relationships/hyperlink" Target="https://en.wikipedia.org/wiki/Statistical_softwar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educba.com/career-in-sas/" TargetMode="External"/><Relationship Id="rId2" Type="http://schemas.openxmlformats.org/officeDocument/2006/relationships/hyperlink" Target="https://www.educba.com/data-analysis-tool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onkeylearn.com/blog/customer-needs-analysis/" TargetMode="External"/><Relationship Id="rId2" Type="http://schemas.openxmlformats.org/officeDocument/2006/relationships/hyperlink" Target="https://monkeylearn.com/blog/customer-satisfaction-survey" TargetMode="External"/><Relationship Id="rId1" Type="http://schemas.openxmlformats.org/officeDocument/2006/relationships/slideLayout" Target="../slideLayouts/slideLayout2.xml"/><Relationship Id="rId4" Type="http://schemas.openxmlformats.org/officeDocument/2006/relationships/hyperlink" Target="https://monkeylearn.com/blog/product-strateg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
        <p:nvSpPr>
          <p:cNvPr id="5" name="object 2"/>
          <p:cNvSpPr txBox="1">
            <a:spLocks noGrp="1"/>
          </p:cNvSpPr>
          <p:nvPr>
            <p:ph idx="1"/>
          </p:nvPr>
        </p:nvSpPr>
        <p:spPr>
          <a:xfrm>
            <a:off x="304800" y="304800"/>
            <a:ext cx="8534400" cy="6686254"/>
          </a:xfrm>
          <a:prstGeom prst="rect">
            <a:avLst/>
          </a:prstGeom>
        </p:spPr>
        <p:txBody>
          <a:bodyPr wrap="square" lIns="0" tIns="22860" rIns="0" bIns="0">
            <a:spAutoFit/>
          </a:bodyPr>
          <a:lstStyle/>
          <a:p>
            <a:pPr marL="12700" algn="just">
              <a:lnSpc>
                <a:spcPct val="96000"/>
              </a:lnSpc>
              <a:spcBef>
                <a:spcPts val="175"/>
              </a:spcBef>
            </a:pPr>
            <a:r>
              <a:rPr lang="en-US" sz="1000" dirty="0">
                <a:solidFill>
                  <a:srgbClr val="2B3D51"/>
                </a:solidFill>
                <a:latin typeface="Times New Roman" pitchFamily="18" charset="0"/>
                <a:cs typeface="Times New Roman" pitchFamily="18" charset="0"/>
              </a:rPr>
              <a:t>Product teams, for example, often analyze customer feedback to understand how  customers interact with their product, what they’re frustrated with, and which new  features they’d like to see. Then, they translate this insight into UX improvements,  new features, and enhanced functionalities.</a:t>
            </a:r>
            <a:endParaRPr lang="en-US" sz="1000" dirty="0">
              <a:latin typeface="Times New Roman" pitchFamily="18" charset="0"/>
              <a:cs typeface="Times New Roman" pitchFamily="18" charset="0"/>
            </a:endParaRPr>
          </a:p>
          <a:p>
            <a:pPr marL="12700">
              <a:spcBef>
                <a:spcPts val="38"/>
              </a:spcBef>
            </a:pPr>
            <a:endParaRPr lang="en-US" sz="1000" dirty="0">
              <a:latin typeface="Times New Roman" pitchFamily="18" charset="0"/>
              <a:cs typeface="Times New Roman" pitchFamily="18" charset="0"/>
            </a:endParaRPr>
          </a:p>
          <a:p>
            <a:pPr marL="12700" algn="just">
              <a:lnSpc>
                <a:spcPct val="96000"/>
              </a:lnSpc>
            </a:pPr>
            <a:r>
              <a:rPr lang="en-US" sz="1000" dirty="0">
                <a:solidFill>
                  <a:srgbClr val="2B3D51"/>
                </a:solidFill>
                <a:latin typeface="Times New Roman" pitchFamily="18" charset="0"/>
                <a:cs typeface="Times New Roman" pitchFamily="18" charset="0"/>
              </a:rPr>
              <a:t>Through data analysis, you can also detect the weaknesses and strengths of your  competition, uncovering opportunities for improvement. Analyze online reviews  about your competition to answer questions like: what do customers love or hate  about your competitors’ products or services?</a:t>
            </a:r>
            <a:endParaRPr lang="en-US" sz="1000" dirty="0">
              <a:latin typeface="Times New Roman" pitchFamily="18" charset="0"/>
              <a:cs typeface="Times New Roman" pitchFamily="18" charset="0"/>
            </a:endParaRPr>
          </a:p>
          <a:p>
            <a:pPr marL="12700">
              <a:spcBef>
                <a:spcPts val="1363"/>
              </a:spcBef>
            </a:pPr>
            <a:r>
              <a:rPr lang="en-US" sz="1000" b="1" u="sng" dirty="0">
                <a:solidFill>
                  <a:srgbClr val="2B3D51"/>
                </a:solidFill>
                <a:latin typeface="Times New Roman" pitchFamily="18" charset="0"/>
                <a:cs typeface="Times New Roman" pitchFamily="18" charset="0"/>
              </a:rPr>
              <a:t>Data Analysis Techniques</a:t>
            </a:r>
            <a:endParaRPr lang="en-US" sz="1000" dirty="0">
              <a:latin typeface="Times New Roman" pitchFamily="18" charset="0"/>
              <a:cs typeface="Times New Roman" pitchFamily="18" charset="0"/>
            </a:endParaRPr>
          </a:p>
          <a:p>
            <a:pPr marL="12700">
              <a:spcBef>
                <a:spcPts val="50"/>
              </a:spcBef>
            </a:pPr>
            <a:endParaRPr lang="en-US" sz="1000" dirty="0">
              <a:latin typeface="Times New Roman" pitchFamily="18" charset="0"/>
              <a:cs typeface="Times New Roman" pitchFamily="18" charset="0"/>
            </a:endParaRPr>
          </a:p>
          <a:p>
            <a:pPr marL="12700" algn="just">
              <a:lnSpc>
                <a:spcPct val="96000"/>
              </a:lnSpc>
            </a:pPr>
            <a:r>
              <a:rPr lang="en-US" sz="1000" dirty="0">
                <a:solidFill>
                  <a:srgbClr val="2B3D51"/>
                </a:solidFill>
                <a:latin typeface="Times New Roman" pitchFamily="18" charset="0"/>
                <a:cs typeface="Times New Roman" pitchFamily="18" charset="0"/>
              </a:rPr>
              <a:t>There are a number of useful </a:t>
            </a:r>
            <a:r>
              <a:rPr lang="en-US" sz="1000" dirty="0">
                <a:latin typeface="Times New Roman" pitchFamily="18" charset="0"/>
                <a:cs typeface="Times New Roman" pitchFamily="18" charset="0"/>
                <a:hlinkClick r:id="rId2"/>
              </a:rPr>
              <a:t>data analysis techniques </a:t>
            </a:r>
            <a:r>
              <a:rPr lang="en-US" sz="1000" dirty="0">
                <a:solidFill>
                  <a:srgbClr val="2B3D51"/>
                </a:solidFill>
                <a:latin typeface="Times New Roman" pitchFamily="18" charset="0"/>
                <a:cs typeface="Times New Roman" pitchFamily="18" charset="0"/>
              </a:rPr>
              <a:t>you can use to discover  insights in all types of data, and emerging </a:t>
            </a:r>
            <a:r>
              <a:rPr lang="en-US" sz="1000" dirty="0">
                <a:latin typeface="Times New Roman" pitchFamily="18" charset="0"/>
                <a:cs typeface="Times New Roman" pitchFamily="18" charset="0"/>
                <a:hlinkClick r:id="rId3"/>
              </a:rPr>
              <a:t>data analysis trends </a:t>
            </a:r>
            <a:r>
              <a:rPr lang="en-US" sz="1000" dirty="0">
                <a:solidFill>
                  <a:srgbClr val="2B3D51"/>
                </a:solidFill>
                <a:latin typeface="Times New Roman" pitchFamily="18" charset="0"/>
                <a:cs typeface="Times New Roman" pitchFamily="18" charset="0"/>
              </a:rPr>
              <a:t>that can help you  stay ahead of your competitors.</a:t>
            </a:r>
            <a:endParaRPr lang="en-US" sz="1000" dirty="0">
              <a:latin typeface="Times New Roman" pitchFamily="18" charset="0"/>
              <a:cs typeface="Times New Roman" pitchFamily="18" charset="0"/>
            </a:endParaRPr>
          </a:p>
          <a:p>
            <a:pPr marL="12700">
              <a:spcBef>
                <a:spcPts val="38"/>
              </a:spcBef>
            </a:pPr>
            <a:endParaRPr lang="en-US" sz="1000" dirty="0">
              <a:latin typeface="Times New Roman" pitchFamily="18" charset="0"/>
              <a:cs typeface="Times New Roman" pitchFamily="18" charset="0"/>
            </a:endParaRPr>
          </a:p>
          <a:p>
            <a:pPr marL="12700"/>
            <a:r>
              <a:rPr lang="en-US" sz="1000" b="1" dirty="0">
                <a:solidFill>
                  <a:srgbClr val="2B3D51"/>
                </a:solidFill>
                <a:latin typeface="Times New Roman" pitchFamily="18" charset="0"/>
                <a:cs typeface="Times New Roman" pitchFamily="18" charset="0"/>
              </a:rPr>
              <a:t>Types of data analysis</a:t>
            </a:r>
            <a:r>
              <a:rPr lang="en-US" sz="1000" b="1" dirty="0" smtClean="0">
                <a:solidFill>
                  <a:srgbClr val="2B3D51"/>
                </a:solidFill>
                <a:latin typeface="Times New Roman" pitchFamily="18" charset="0"/>
                <a:cs typeface="Times New Roman" pitchFamily="18" charset="0"/>
              </a:rPr>
              <a:t>:</a:t>
            </a:r>
            <a:endParaRPr lang="en-US" sz="1000" dirty="0">
              <a:latin typeface="Times New Roman" pitchFamily="18" charset="0"/>
              <a:cs typeface="Times New Roman" pitchFamily="18" charset="0"/>
            </a:endParaRPr>
          </a:p>
          <a:p>
            <a:pPr marL="12700">
              <a:lnSpc>
                <a:spcPts val="1650"/>
              </a:lnSpc>
              <a:buSzPct val="71000"/>
              <a:buFont typeface="Symbol" pitchFamily="18" charset="2"/>
              <a:buChar char=""/>
            </a:pPr>
            <a:r>
              <a:rPr lang="en-US" sz="1000" dirty="0">
                <a:latin typeface="Times New Roman" pitchFamily="18" charset="0"/>
                <a:cs typeface="Times New Roman" pitchFamily="18" charset="0"/>
                <a:hlinkClick r:id="rId4"/>
              </a:rPr>
              <a:t>Text Analysis</a:t>
            </a:r>
            <a:endParaRPr lang="en-US" sz="1000" dirty="0">
              <a:latin typeface="Times New Roman" pitchFamily="18" charset="0"/>
              <a:cs typeface="Times New Roman" pitchFamily="18" charset="0"/>
            </a:endParaRPr>
          </a:p>
          <a:p>
            <a:pPr marL="12700">
              <a:lnSpc>
                <a:spcPts val="1613"/>
              </a:lnSpc>
              <a:buSzPct val="71000"/>
              <a:buFont typeface="Symbol" pitchFamily="18" charset="2"/>
              <a:buChar char=""/>
            </a:pPr>
            <a:r>
              <a:rPr lang="en-US" sz="1000" dirty="0">
                <a:latin typeface="Times New Roman" pitchFamily="18" charset="0"/>
                <a:cs typeface="Times New Roman" pitchFamily="18" charset="0"/>
                <a:hlinkClick r:id="rId4"/>
              </a:rPr>
              <a:t>Descriptive Analysis</a:t>
            </a:r>
            <a:endParaRPr lang="en-US" sz="1000" dirty="0">
              <a:latin typeface="Times New Roman" pitchFamily="18" charset="0"/>
              <a:cs typeface="Times New Roman" pitchFamily="18" charset="0"/>
            </a:endParaRPr>
          </a:p>
          <a:p>
            <a:pPr marL="12700">
              <a:lnSpc>
                <a:spcPts val="1613"/>
              </a:lnSpc>
              <a:buSzPct val="71000"/>
              <a:buFont typeface="Symbol" pitchFamily="18" charset="2"/>
              <a:buChar char=""/>
            </a:pPr>
            <a:r>
              <a:rPr lang="en-US" sz="1000" dirty="0">
                <a:latin typeface="Times New Roman" pitchFamily="18" charset="0"/>
                <a:cs typeface="Times New Roman" pitchFamily="18" charset="0"/>
                <a:hlinkClick r:id="rId4"/>
              </a:rPr>
              <a:t>Inferential Analysis</a:t>
            </a:r>
            <a:endParaRPr lang="en-US" sz="1000" dirty="0">
              <a:latin typeface="Times New Roman" pitchFamily="18" charset="0"/>
              <a:cs typeface="Times New Roman" pitchFamily="18" charset="0"/>
            </a:endParaRPr>
          </a:p>
          <a:p>
            <a:pPr marL="12700">
              <a:lnSpc>
                <a:spcPts val="1613"/>
              </a:lnSpc>
              <a:buSzPct val="71000"/>
              <a:buFont typeface="Symbol" pitchFamily="18" charset="2"/>
              <a:buChar char=""/>
            </a:pPr>
            <a:r>
              <a:rPr lang="en-US" sz="1000" dirty="0">
                <a:latin typeface="Times New Roman" pitchFamily="18" charset="0"/>
                <a:cs typeface="Times New Roman" pitchFamily="18" charset="0"/>
                <a:hlinkClick r:id="rId4"/>
              </a:rPr>
              <a:t>Diagnostic Analysis</a:t>
            </a:r>
            <a:endParaRPr lang="en-US" sz="1000" dirty="0">
              <a:latin typeface="Times New Roman" pitchFamily="18" charset="0"/>
              <a:cs typeface="Times New Roman" pitchFamily="18" charset="0"/>
            </a:endParaRPr>
          </a:p>
          <a:p>
            <a:pPr marL="12700">
              <a:lnSpc>
                <a:spcPts val="1613"/>
              </a:lnSpc>
              <a:buSzPct val="71000"/>
              <a:buFont typeface="Symbol" pitchFamily="18" charset="2"/>
              <a:buChar char=""/>
            </a:pPr>
            <a:r>
              <a:rPr lang="en-US" sz="1000" dirty="0">
                <a:latin typeface="Times New Roman" pitchFamily="18" charset="0"/>
                <a:cs typeface="Times New Roman" pitchFamily="18" charset="0"/>
                <a:hlinkClick r:id="rId4"/>
              </a:rPr>
              <a:t>Predictive Analysis</a:t>
            </a:r>
            <a:endParaRPr lang="en-US" sz="1000" dirty="0">
              <a:latin typeface="Times New Roman" pitchFamily="18" charset="0"/>
              <a:cs typeface="Times New Roman" pitchFamily="18" charset="0"/>
            </a:endParaRPr>
          </a:p>
          <a:p>
            <a:pPr marL="12700">
              <a:lnSpc>
                <a:spcPts val="1650"/>
              </a:lnSpc>
              <a:buSzPct val="71000"/>
              <a:buFont typeface="Symbol" pitchFamily="18" charset="2"/>
              <a:buChar char=""/>
            </a:pPr>
            <a:r>
              <a:rPr lang="en-US" sz="1000" dirty="0">
                <a:latin typeface="Times New Roman" pitchFamily="18" charset="0"/>
                <a:cs typeface="Times New Roman" pitchFamily="18" charset="0"/>
                <a:hlinkClick r:id="rId4"/>
              </a:rPr>
              <a:t>Prescriptive Analysis</a:t>
            </a:r>
            <a:endParaRPr lang="en-US" sz="1000" dirty="0">
              <a:latin typeface="Times New Roman" pitchFamily="18" charset="0"/>
              <a:cs typeface="Times New Roman" pitchFamily="18" charset="0"/>
            </a:endParaRPr>
          </a:p>
          <a:p>
            <a:pPr marL="12700">
              <a:spcBef>
                <a:spcPts val="25"/>
              </a:spcBef>
            </a:pPr>
            <a:endParaRPr lang="en-US" sz="1000" dirty="0">
              <a:latin typeface="Times New Roman" pitchFamily="18" charset="0"/>
              <a:cs typeface="Times New Roman" pitchFamily="18" charset="0"/>
            </a:endParaRPr>
          </a:p>
          <a:p>
            <a:pPr marL="12700"/>
            <a:r>
              <a:rPr lang="en-US" sz="1000" b="1" dirty="0">
                <a:solidFill>
                  <a:srgbClr val="2B3D51"/>
                </a:solidFill>
                <a:latin typeface="Times New Roman" pitchFamily="18" charset="0"/>
                <a:cs typeface="Times New Roman" pitchFamily="18" charset="0"/>
              </a:rPr>
              <a:t>Text </a:t>
            </a:r>
            <a:r>
              <a:rPr lang="en-US" sz="1000" b="1" dirty="0" smtClean="0">
                <a:solidFill>
                  <a:srgbClr val="2B3D51"/>
                </a:solidFill>
                <a:latin typeface="Times New Roman" pitchFamily="18" charset="0"/>
                <a:cs typeface="Times New Roman" pitchFamily="18" charset="0"/>
              </a:rPr>
              <a:t>Analysis</a:t>
            </a:r>
            <a:endParaRPr lang="en-US" sz="1000" dirty="0">
              <a:latin typeface="Times New Roman" pitchFamily="18" charset="0"/>
              <a:cs typeface="Times New Roman" pitchFamily="18" charset="0"/>
            </a:endParaRPr>
          </a:p>
          <a:p>
            <a:pPr marL="12700" algn="just">
              <a:lnSpc>
                <a:spcPts val="1375"/>
              </a:lnSpc>
            </a:pPr>
            <a:r>
              <a:rPr lang="en-US" sz="1000" b="1" dirty="0">
                <a:latin typeface="Times New Roman" pitchFamily="18" charset="0"/>
                <a:cs typeface="Times New Roman" pitchFamily="18" charset="0"/>
              </a:rPr>
              <a:t>Text analysis is really the process of distilling information and meaning from text. For  example, this can be analyzing text written in reviews by customers on a retailer’s website  or </a:t>
            </a:r>
            <a:r>
              <a:rPr lang="en-US" sz="1000" b="1" dirty="0" err="1">
                <a:latin typeface="Times New Roman" pitchFamily="18" charset="0"/>
                <a:cs typeface="Times New Roman" pitchFamily="18" charset="0"/>
              </a:rPr>
              <a:t>analysing</a:t>
            </a:r>
            <a:r>
              <a:rPr lang="en-US" sz="1000" b="1" dirty="0">
                <a:latin typeface="Times New Roman" pitchFamily="18" charset="0"/>
                <a:cs typeface="Times New Roman" pitchFamily="18" charset="0"/>
              </a:rPr>
              <a:t> documentation to understand its purpose. The process aims to examine the  texts and find themes and trends that can enable the business to take strategic action.</a:t>
            </a:r>
            <a:endParaRPr lang="en-US" sz="1000" dirty="0">
              <a:latin typeface="Times New Roman" pitchFamily="18" charset="0"/>
              <a:cs typeface="Times New Roman" pitchFamily="18" charset="0"/>
            </a:endParaRPr>
          </a:p>
          <a:p>
            <a:pPr marL="12700" algn="just">
              <a:lnSpc>
                <a:spcPct val="96000"/>
              </a:lnSpc>
            </a:pPr>
            <a:r>
              <a:rPr lang="en-US" sz="1200" b="1" dirty="0" smtClean="0">
                <a:latin typeface="Times New Roman" pitchFamily="18" charset="0"/>
                <a:cs typeface="Times New Roman" pitchFamily="18" charset="0"/>
              </a:rPr>
              <a:t>Text </a:t>
            </a:r>
            <a:r>
              <a:rPr lang="en-US" sz="1200" b="1" dirty="0">
                <a:latin typeface="Times New Roman" pitchFamily="18" charset="0"/>
                <a:cs typeface="Times New Roman" pitchFamily="18" charset="0"/>
              </a:rPr>
              <a:t>analytics can be done manually with one person and an excel spreadsheet but at scale,  this can be time-consuming, inefficient and inaccurate. So </a:t>
            </a:r>
            <a:r>
              <a:rPr lang="en-US" sz="1200" b="1" dirty="0" err="1">
                <a:latin typeface="Times New Roman" pitchFamily="18" charset="0"/>
                <a:cs typeface="Times New Roman" pitchFamily="18" charset="0"/>
              </a:rPr>
              <a:t>organisations</a:t>
            </a:r>
            <a:r>
              <a:rPr lang="en-US" sz="1200" b="1" dirty="0">
                <a:latin typeface="Times New Roman" pitchFamily="18" charset="0"/>
                <a:cs typeface="Times New Roman" pitchFamily="18" charset="0"/>
              </a:rPr>
              <a:t> will often use the  software, leveraging machine learning and natural language processing (NLP) algorithms  to find meaning in enormous amounts of text</a:t>
            </a:r>
            <a:r>
              <a:rPr lang="en-US" sz="1200" b="1" dirty="0" smtClean="0">
                <a:latin typeface="Times New Roman" pitchFamily="18" charset="0"/>
                <a:cs typeface="Times New Roman" pitchFamily="18" charset="0"/>
              </a:rPr>
              <a:t>.</a:t>
            </a:r>
            <a:endParaRPr lang="en-US" sz="1200" dirty="0">
              <a:latin typeface="Times New Roman" pitchFamily="18" charset="0"/>
              <a:cs typeface="Times New Roman" pitchFamily="18" charset="0"/>
            </a:endParaRPr>
          </a:p>
          <a:p>
            <a:pPr marL="12700" algn="just">
              <a:lnSpc>
                <a:spcPct val="96000"/>
              </a:lnSpc>
            </a:pPr>
            <a:r>
              <a:rPr lang="en-US" sz="1400" dirty="0">
                <a:latin typeface="Times New Roman" pitchFamily="18" charset="0"/>
                <a:cs typeface="Times New Roman" pitchFamily="18" charset="0"/>
                <a:hlinkClick r:id="rId5"/>
              </a:rPr>
              <a:t>Text analysis</a:t>
            </a:r>
            <a:r>
              <a:rPr lang="en-US" sz="1400" dirty="0">
                <a:latin typeface="Times New Roman" pitchFamily="18" charset="0"/>
                <a:cs typeface="Times New Roman" pitchFamily="18" charset="0"/>
              </a:rPr>
              <a:t>, also text analytics or </a:t>
            </a:r>
            <a:r>
              <a:rPr lang="en-US" sz="1400" dirty="0">
                <a:latin typeface="Times New Roman" pitchFamily="18" charset="0"/>
                <a:cs typeface="Times New Roman" pitchFamily="18" charset="0"/>
                <a:hlinkClick r:id="rId6"/>
              </a:rPr>
              <a:t>text mining</a:t>
            </a:r>
            <a:r>
              <a:rPr lang="en-US" sz="1400" dirty="0">
                <a:latin typeface="Times New Roman" pitchFamily="18" charset="0"/>
                <a:cs typeface="Times New Roman" pitchFamily="18" charset="0"/>
              </a:rPr>
              <a:t>, uses </a:t>
            </a:r>
            <a:r>
              <a:rPr lang="en-US" sz="1400" dirty="0">
                <a:latin typeface="Times New Roman" pitchFamily="18" charset="0"/>
                <a:cs typeface="Times New Roman" pitchFamily="18" charset="0"/>
                <a:hlinkClick r:id="rId7"/>
              </a:rPr>
              <a:t>machine learning </a:t>
            </a:r>
            <a:r>
              <a:rPr lang="en-US" sz="1400" dirty="0">
                <a:latin typeface="Times New Roman" pitchFamily="18" charset="0"/>
                <a:cs typeface="Times New Roman" pitchFamily="18" charset="0"/>
              </a:rPr>
              <a:t>with </a:t>
            </a:r>
            <a:r>
              <a:rPr lang="en-US" sz="1400" dirty="0">
                <a:latin typeface="Times New Roman" pitchFamily="18" charset="0"/>
                <a:cs typeface="Times New Roman" pitchFamily="18" charset="0"/>
                <a:hlinkClick r:id="rId8"/>
              </a:rPr>
              <a:t>natural </a:t>
            </a:r>
            <a:r>
              <a:rPr lang="en-US" sz="1400" dirty="0">
                <a:latin typeface="Times New Roman" pitchFamily="18" charset="0"/>
                <a:cs typeface="Times New Roman" pitchFamily="18" charset="0"/>
              </a:rPr>
              <a:t> </a:t>
            </a:r>
            <a:r>
              <a:rPr lang="en-US" sz="1400" dirty="0">
                <a:latin typeface="Times New Roman" pitchFamily="18" charset="0"/>
                <a:cs typeface="Times New Roman" pitchFamily="18" charset="0"/>
                <a:hlinkClick r:id="rId8"/>
              </a:rPr>
              <a:t>language processing (NLP) </a:t>
            </a:r>
            <a:r>
              <a:rPr lang="en-US" sz="1400" dirty="0">
                <a:solidFill>
                  <a:srgbClr val="2B3D51"/>
                </a:solidFill>
                <a:latin typeface="Times New Roman" pitchFamily="18" charset="0"/>
                <a:cs typeface="Times New Roman" pitchFamily="18" charset="0"/>
              </a:rPr>
              <a:t>to organize unstructured text data so that it can be  properly analyzed for valuable insights. Text analysis is a form of qualitative  analysis that is concerned with more than just statistics and numerical values.</a:t>
            </a:r>
            <a:endParaRPr lang="en-US" sz="1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
        <p:nvSpPr>
          <p:cNvPr id="5" name="object 2"/>
          <p:cNvSpPr txBox="1">
            <a:spLocks noGrp="1"/>
          </p:cNvSpPr>
          <p:nvPr>
            <p:ph idx="1"/>
          </p:nvPr>
        </p:nvSpPr>
        <p:spPr>
          <a:xfrm>
            <a:off x="628650" y="304800"/>
            <a:ext cx="8286750" cy="5660909"/>
          </a:xfrm>
          <a:prstGeom prst="rect">
            <a:avLst/>
          </a:prstGeom>
        </p:spPr>
        <p:txBody>
          <a:bodyPr wrap="square" lIns="0" tIns="27305" rIns="0" bIns="0">
            <a:spAutoFit/>
          </a:bodyPr>
          <a:lstStyle/>
          <a:p>
            <a:pPr marL="12700" algn="just">
              <a:lnSpc>
                <a:spcPts val="1613"/>
              </a:lnSpc>
              <a:spcBef>
                <a:spcPts val="213"/>
              </a:spcBef>
            </a:pPr>
            <a:r>
              <a:rPr lang="en-US" sz="1000" b="1" dirty="0">
                <a:latin typeface="Times New Roman" pitchFamily="18" charset="0"/>
                <a:cs typeface="Times New Roman" pitchFamily="18" charset="0"/>
              </a:rPr>
              <a:t>By transforming human language into machine-readable data, </a:t>
            </a:r>
            <a:r>
              <a:rPr lang="en-US" sz="1000" b="1" dirty="0">
                <a:latin typeface="Times New Roman" pitchFamily="18" charset="0"/>
                <a:cs typeface="Times New Roman" pitchFamily="18" charset="0"/>
                <a:hlinkClick r:id="rId2"/>
              </a:rPr>
              <a:t>text analysis </a:t>
            </a:r>
            <a:r>
              <a:rPr lang="en-US" sz="1000" b="1" dirty="0">
                <a:latin typeface="Times New Roman" pitchFamily="18" charset="0"/>
                <a:cs typeface="Times New Roman" pitchFamily="18" charset="0"/>
              </a:rPr>
              <a:t> </a:t>
            </a:r>
            <a:r>
              <a:rPr lang="en-US" sz="1000" b="1" dirty="0">
                <a:latin typeface="Times New Roman" pitchFamily="18" charset="0"/>
                <a:cs typeface="Times New Roman" pitchFamily="18" charset="0"/>
                <a:hlinkClick r:id="rId2"/>
              </a:rPr>
              <a:t>tools </a:t>
            </a:r>
            <a:r>
              <a:rPr lang="en-US" sz="1000" b="1" dirty="0">
                <a:latin typeface="Times New Roman" pitchFamily="18" charset="0"/>
                <a:cs typeface="Times New Roman" pitchFamily="18" charset="0"/>
              </a:rPr>
              <a:t>can sort text by topic, extract keywords, and read for emotion and intent. It  tells us </a:t>
            </a:r>
            <a:r>
              <a:rPr lang="en-US" sz="1000" b="1" i="1" dirty="0">
                <a:latin typeface="Times New Roman" pitchFamily="18" charset="0"/>
                <a:cs typeface="Times New Roman" pitchFamily="18" charset="0"/>
              </a:rPr>
              <a:t>“What is happening” </a:t>
            </a:r>
            <a:r>
              <a:rPr lang="en-US" sz="1000" b="1" dirty="0">
                <a:latin typeface="Times New Roman" pitchFamily="18" charset="0"/>
                <a:cs typeface="Times New Roman" pitchFamily="18" charset="0"/>
              </a:rPr>
              <a:t>as specific, often subjective data. It offers more in-  depth and targeted views into </a:t>
            </a:r>
            <a:r>
              <a:rPr lang="en-US" sz="1000" b="1" i="1" dirty="0">
                <a:latin typeface="Times New Roman" pitchFamily="18" charset="0"/>
                <a:cs typeface="Times New Roman" pitchFamily="18" charset="0"/>
              </a:rPr>
              <a:t>why </a:t>
            </a:r>
            <a:r>
              <a:rPr lang="en-US" sz="1000" b="1" dirty="0">
                <a:latin typeface="Times New Roman" pitchFamily="18" charset="0"/>
                <a:cs typeface="Times New Roman" pitchFamily="18" charset="0"/>
              </a:rPr>
              <a:t>something may be happening, or </a:t>
            </a:r>
            <a:r>
              <a:rPr lang="en-US" sz="1000" b="1" i="1" dirty="0">
                <a:latin typeface="Times New Roman" pitchFamily="18" charset="0"/>
                <a:cs typeface="Times New Roman" pitchFamily="18" charset="0"/>
              </a:rPr>
              <a:t>why </a:t>
            </a:r>
            <a:r>
              <a:rPr lang="en-US" sz="1000" b="1" dirty="0">
                <a:latin typeface="Times New Roman" pitchFamily="18" charset="0"/>
                <a:cs typeface="Times New Roman" pitchFamily="18" charset="0"/>
              </a:rPr>
              <a:t>something  happened.</a:t>
            </a:r>
          </a:p>
          <a:p>
            <a:pPr marL="12700">
              <a:spcBef>
                <a:spcPts val="13"/>
              </a:spcBef>
            </a:pPr>
            <a:endParaRPr lang="en-US" sz="1000" b="1" dirty="0">
              <a:latin typeface="Times New Roman" pitchFamily="18" charset="0"/>
              <a:cs typeface="Times New Roman" pitchFamily="18" charset="0"/>
            </a:endParaRPr>
          </a:p>
          <a:p>
            <a:pPr marL="12700" algn="just">
              <a:lnSpc>
                <a:spcPts val="1613"/>
              </a:lnSpc>
            </a:pPr>
            <a:r>
              <a:rPr lang="en-US" sz="1000" b="1" dirty="0">
                <a:latin typeface="Times New Roman" pitchFamily="18" charset="0"/>
                <a:cs typeface="Times New Roman" pitchFamily="18" charset="0"/>
              </a:rPr>
              <a:t>You can use text analysis to detect topics in </a:t>
            </a:r>
            <a:r>
              <a:rPr lang="en-US" sz="1000" b="1" dirty="0">
                <a:latin typeface="Times New Roman" pitchFamily="18" charset="0"/>
                <a:cs typeface="Times New Roman" pitchFamily="18" charset="0"/>
                <a:hlinkClick r:id="rId3"/>
              </a:rPr>
              <a:t>customer feedback</a:t>
            </a:r>
            <a:r>
              <a:rPr lang="en-US" sz="1000" b="1" dirty="0">
                <a:latin typeface="Times New Roman" pitchFamily="18" charset="0"/>
                <a:cs typeface="Times New Roman" pitchFamily="18" charset="0"/>
              </a:rPr>
              <a:t>, for example, and  understand which aspects of your brand are important to your customers.</a:t>
            </a:r>
          </a:p>
          <a:p>
            <a:pPr marL="12700">
              <a:spcBef>
                <a:spcPts val="38"/>
              </a:spcBef>
            </a:pPr>
            <a:endParaRPr lang="en-US" sz="1000" b="1" dirty="0">
              <a:latin typeface="Times New Roman" pitchFamily="18" charset="0"/>
              <a:cs typeface="Times New Roman" pitchFamily="18" charset="0"/>
            </a:endParaRPr>
          </a:p>
          <a:p>
            <a:pPr marL="12700" algn="just">
              <a:lnSpc>
                <a:spcPct val="96000"/>
              </a:lnSpc>
            </a:pPr>
            <a:r>
              <a:rPr lang="en-US" sz="1000" b="1" dirty="0">
                <a:latin typeface="Times New Roman" pitchFamily="18" charset="0"/>
                <a:cs typeface="Times New Roman" pitchFamily="18" charset="0"/>
                <a:hlinkClick r:id="rId4"/>
              </a:rPr>
              <a:t>Sentiment analysis </a:t>
            </a:r>
            <a:r>
              <a:rPr lang="en-US" sz="1000" b="1" dirty="0">
                <a:latin typeface="Times New Roman" pitchFamily="18" charset="0"/>
                <a:cs typeface="Times New Roman" pitchFamily="18" charset="0"/>
              </a:rPr>
              <a:t>is another approach to text analysis, used to analyze data and  sort it as Positive, Negative, or Neutral to gain in-depth knowledge about </a:t>
            </a:r>
            <a:r>
              <a:rPr lang="en-US" sz="1000" b="1" dirty="0">
                <a:latin typeface="Times New Roman" pitchFamily="18" charset="0"/>
                <a:cs typeface="Times New Roman" pitchFamily="18" charset="0"/>
                <a:hlinkClick r:id="rId5"/>
              </a:rPr>
              <a:t>how </a:t>
            </a:r>
            <a:r>
              <a:rPr lang="en-US" sz="1000" b="1" dirty="0">
                <a:latin typeface="Times New Roman" pitchFamily="18" charset="0"/>
                <a:cs typeface="Times New Roman" pitchFamily="18" charset="0"/>
              </a:rPr>
              <a:t> </a:t>
            </a:r>
            <a:r>
              <a:rPr lang="en-US" sz="1000" b="1" dirty="0">
                <a:latin typeface="Times New Roman" pitchFamily="18" charset="0"/>
                <a:cs typeface="Times New Roman" pitchFamily="18" charset="0"/>
                <a:hlinkClick r:id="rId5"/>
              </a:rPr>
              <a:t>customers feel towards each aspect</a:t>
            </a:r>
            <a:r>
              <a:rPr lang="en-US" sz="1000" b="1" dirty="0">
                <a:latin typeface="Times New Roman" pitchFamily="18" charset="0"/>
                <a:cs typeface="Times New Roman" pitchFamily="18" charset="0"/>
              </a:rPr>
              <a:t>.</a:t>
            </a:r>
          </a:p>
          <a:p>
            <a:pPr marL="12700">
              <a:spcBef>
                <a:spcPts val="25"/>
              </a:spcBef>
            </a:pPr>
            <a:endParaRPr lang="en-US" sz="1000" b="1" dirty="0">
              <a:latin typeface="Times New Roman" pitchFamily="18" charset="0"/>
              <a:cs typeface="Times New Roman" pitchFamily="18" charset="0"/>
            </a:endParaRPr>
          </a:p>
          <a:p>
            <a:pPr marL="12700" algn="just"/>
            <a:r>
              <a:rPr lang="en-US" sz="1000" b="1" dirty="0">
                <a:solidFill>
                  <a:srgbClr val="2B3D51"/>
                </a:solidFill>
                <a:latin typeface="Times New Roman" pitchFamily="18" charset="0"/>
                <a:cs typeface="Times New Roman" pitchFamily="18" charset="0"/>
              </a:rPr>
              <a:t>Descriptive Analysis</a:t>
            </a:r>
            <a:endParaRPr lang="en-US" sz="1000" b="1" dirty="0">
              <a:latin typeface="Times New Roman" pitchFamily="18" charset="0"/>
              <a:cs typeface="Times New Roman" pitchFamily="18" charset="0"/>
            </a:endParaRPr>
          </a:p>
          <a:p>
            <a:pPr marL="12700"/>
            <a:endParaRPr lang="en-US" sz="1000" b="1" dirty="0">
              <a:latin typeface="Times New Roman" pitchFamily="18" charset="0"/>
              <a:cs typeface="Times New Roman" pitchFamily="18" charset="0"/>
            </a:endParaRPr>
          </a:p>
          <a:p>
            <a:pPr marL="12700" algn="just">
              <a:lnSpc>
                <a:spcPct val="96000"/>
              </a:lnSpc>
            </a:pPr>
            <a:r>
              <a:rPr lang="en-US" sz="1000" b="1" dirty="0">
                <a:solidFill>
                  <a:srgbClr val="2B3D51"/>
                </a:solidFill>
                <a:latin typeface="Times New Roman" pitchFamily="18" charset="0"/>
                <a:cs typeface="Times New Roman" pitchFamily="18" charset="0"/>
              </a:rPr>
              <a:t>Descriptive data analysis provides the </a:t>
            </a:r>
            <a:r>
              <a:rPr lang="en-US" sz="1000" b="1" i="1" dirty="0">
                <a:solidFill>
                  <a:srgbClr val="2B3D51"/>
                </a:solidFill>
                <a:latin typeface="Times New Roman" pitchFamily="18" charset="0"/>
                <a:cs typeface="Times New Roman" pitchFamily="18" charset="0"/>
              </a:rPr>
              <a:t>“What happened?” </a:t>
            </a:r>
            <a:r>
              <a:rPr lang="en-US" sz="1000" b="1" dirty="0">
                <a:solidFill>
                  <a:srgbClr val="2B3D51"/>
                </a:solidFill>
                <a:latin typeface="Times New Roman" pitchFamily="18" charset="0"/>
                <a:cs typeface="Times New Roman" pitchFamily="18" charset="0"/>
              </a:rPr>
              <a:t>when analyzing  quantitative data. It is the most basic and most common form of data analysis  concerned with describing, summarizing, and identifying patterns through  calculations of existing data, like mean, median, mode, percentage, frequency, and  range.</a:t>
            </a:r>
            <a:endParaRPr lang="en-US" sz="1000" b="1" dirty="0">
              <a:latin typeface="Times New Roman" pitchFamily="18" charset="0"/>
              <a:cs typeface="Times New Roman" pitchFamily="18" charset="0"/>
            </a:endParaRPr>
          </a:p>
          <a:p>
            <a:pPr marL="12700">
              <a:spcBef>
                <a:spcPts val="38"/>
              </a:spcBef>
            </a:pPr>
            <a:endParaRPr lang="en-US" sz="1000" b="1" dirty="0">
              <a:latin typeface="Times New Roman" pitchFamily="18" charset="0"/>
              <a:cs typeface="Times New Roman" pitchFamily="18" charset="0"/>
            </a:endParaRPr>
          </a:p>
          <a:p>
            <a:pPr marL="12700" algn="just">
              <a:lnSpc>
                <a:spcPct val="96000"/>
              </a:lnSpc>
            </a:pPr>
            <a:r>
              <a:rPr lang="en-US" sz="1000" b="1" dirty="0">
                <a:solidFill>
                  <a:srgbClr val="2B3D51"/>
                </a:solidFill>
                <a:latin typeface="Times New Roman" pitchFamily="18" charset="0"/>
                <a:cs typeface="Times New Roman" pitchFamily="18" charset="0"/>
              </a:rPr>
              <a:t>Descriptive analysis is usually the baseline from which other data analysis begins.  It is, no doubt, very useful for producing things like revenue reports and KPI  dashboards. However, as it is only concerned </a:t>
            </a:r>
            <a:r>
              <a:rPr lang="en-US" sz="1000" b="1" dirty="0">
                <a:latin typeface="Times New Roman" pitchFamily="18" charset="0"/>
                <a:cs typeface="Times New Roman" pitchFamily="18" charset="0"/>
              </a:rPr>
              <a:t>with </a:t>
            </a:r>
            <a:r>
              <a:rPr lang="en-US" sz="1000" b="1" dirty="0">
                <a:latin typeface="Times New Roman" pitchFamily="18" charset="0"/>
                <a:cs typeface="Times New Roman" pitchFamily="18" charset="0"/>
                <a:hlinkClick r:id="rId6"/>
              </a:rPr>
              <a:t>statistical analysis </a:t>
            </a:r>
            <a:r>
              <a:rPr lang="en-US" sz="1000" b="1" dirty="0">
                <a:latin typeface="Times New Roman" pitchFamily="18" charset="0"/>
                <a:cs typeface="Times New Roman" pitchFamily="18" charset="0"/>
              </a:rPr>
              <a:t>and absolute  numbers, it can’t provide the reason or motivation for </a:t>
            </a:r>
            <a:r>
              <a:rPr lang="en-US" sz="1000" b="1" i="1" dirty="0">
                <a:latin typeface="Times New Roman" pitchFamily="18" charset="0"/>
                <a:cs typeface="Times New Roman" pitchFamily="18" charset="0"/>
              </a:rPr>
              <a:t>why </a:t>
            </a:r>
            <a:r>
              <a:rPr lang="en-US" sz="1000" b="1" dirty="0">
                <a:latin typeface="Times New Roman" pitchFamily="18" charset="0"/>
                <a:cs typeface="Times New Roman" pitchFamily="18" charset="0"/>
              </a:rPr>
              <a:t>and </a:t>
            </a:r>
            <a:r>
              <a:rPr lang="en-US" sz="1000" b="1" i="1" dirty="0">
                <a:latin typeface="Times New Roman" pitchFamily="18" charset="0"/>
                <a:cs typeface="Times New Roman" pitchFamily="18" charset="0"/>
              </a:rPr>
              <a:t>how </a:t>
            </a:r>
            <a:r>
              <a:rPr lang="en-US" sz="1000" b="1" dirty="0">
                <a:solidFill>
                  <a:srgbClr val="2B3D51"/>
                </a:solidFill>
                <a:latin typeface="Times New Roman" pitchFamily="18" charset="0"/>
                <a:cs typeface="Times New Roman" pitchFamily="18" charset="0"/>
              </a:rPr>
              <a:t>those numbers  developed.</a:t>
            </a:r>
            <a:endParaRPr lang="en-US" sz="1000" b="1" dirty="0">
              <a:latin typeface="Times New Roman" pitchFamily="18" charset="0"/>
              <a:cs typeface="Times New Roman" pitchFamily="18" charset="0"/>
            </a:endParaRPr>
          </a:p>
          <a:p>
            <a:pPr marL="12700">
              <a:spcBef>
                <a:spcPts val="38"/>
              </a:spcBef>
            </a:pPr>
            <a:endParaRPr lang="en-US" sz="1000" b="1" dirty="0">
              <a:latin typeface="Times New Roman" pitchFamily="18" charset="0"/>
              <a:cs typeface="Times New Roman" pitchFamily="18" charset="0"/>
            </a:endParaRPr>
          </a:p>
          <a:p>
            <a:pPr marL="12700" algn="just"/>
            <a:r>
              <a:rPr lang="en-US" sz="1000" b="1" dirty="0">
                <a:solidFill>
                  <a:srgbClr val="2B3D51"/>
                </a:solidFill>
                <a:latin typeface="Times New Roman" pitchFamily="18" charset="0"/>
                <a:cs typeface="Times New Roman" pitchFamily="18" charset="0"/>
              </a:rPr>
              <a:t>Inferential Analysis</a:t>
            </a:r>
            <a:endParaRPr lang="en-US" sz="1000" b="1" dirty="0">
              <a:latin typeface="Times New Roman" pitchFamily="18" charset="0"/>
              <a:cs typeface="Times New Roman" pitchFamily="18" charset="0"/>
            </a:endParaRPr>
          </a:p>
          <a:p>
            <a:pPr marL="12700">
              <a:spcBef>
                <a:spcPts val="13"/>
              </a:spcBef>
            </a:pPr>
            <a:endParaRPr lang="en-US" sz="1000" b="1" dirty="0">
              <a:latin typeface="Times New Roman" pitchFamily="18" charset="0"/>
              <a:cs typeface="Times New Roman" pitchFamily="18" charset="0"/>
            </a:endParaRPr>
          </a:p>
          <a:p>
            <a:pPr marL="12700" algn="just">
              <a:lnSpc>
                <a:spcPct val="96000"/>
              </a:lnSpc>
            </a:pPr>
            <a:r>
              <a:rPr lang="en-US" sz="1000" b="1" dirty="0">
                <a:solidFill>
                  <a:srgbClr val="2B3D51"/>
                </a:solidFill>
                <a:latin typeface="Times New Roman" pitchFamily="18" charset="0"/>
                <a:cs typeface="Times New Roman" pitchFamily="18" charset="0"/>
              </a:rPr>
              <a:t>Inferential analysis generalizes or hypothesizes about </a:t>
            </a:r>
            <a:r>
              <a:rPr lang="en-US" sz="1000" b="1" i="1" dirty="0">
                <a:solidFill>
                  <a:srgbClr val="2B3D51"/>
                </a:solidFill>
                <a:latin typeface="Times New Roman" pitchFamily="18" charset="0"/>
                <a:cs typeface="Times New Roman" pitchFamily="18" charset="0"/>
              </a:rPr>
              <a:t>“What happened?” </a:t>
            </a:r>
            <a:r>
              <a:rPr lang="en-US" sz="1000" b="1" dirty="0">
                <a:solidFill>
                  <a:srgbClr val="2B3D51"/>
                </a:solidFill>
                <a:latin typeface="Times New Roman" pitchFamily="18" charset="0"/>
                <a:cs typeface="Times New Roman" pitchFamily="18" charset="0"/>
              </a:rPr>
              <a:t>by  comparing statistics from groups within an entire population: the population of a  country, existing customer base, patients in a medical study, etc. The most  common methods for conducting inferential statistics are hypothesis tests and  estimation theories.</a:t>
            </a:r>
            <a:endParaRPr lang="en-US" sz="1000" b="1" dirty="0">
              <a:latin typeface="Times New Roman" pitchFamily="18" charset="0"/>
              <a:cs typeface="Times New Roman" pitchFamily="18" charset="0"/>
            </a:endParaRPr>
          </a:p>
          <a:p>
            <a:pPr marL="12700">
              <a:spcBef>
                <a:spcPts val="38"/>
              </a:spcBef>
            </a:pPr>
            <a:endParaRPr lang="en-US" sz="1000" b="1" dirty="0">
              <a:latin typeface="Times New Roman" pitchFamily="18" charset="0"/>
              <a:cs typeface="Times New Roman" pitchFamily="18" charset="0"/>
            </a:endParaRPr>
          </a:p>
          <a:p>
            <a:pPr marL="12700" algn="just">
              <a:lnSpc>
                <a:spcPct val="96000"/>
              </a:lnSpc>
            </a:pPr>
            <a:r>
              <a:rPr lang="en-US" sz="1000" b="1" dirty="0">
                <a:solidFill>
                  <a:srgbClr val="2B3D51"/>
                </a:solidFill>
                <a:latin typeface="Times New Roman" pitchFamily="18" charset="0"/>
                <a:cs typeface="Times New Roman" pitchFamily="18" charset="0"/>
              </a:rPr>
              <a:t>Inferential analysis is used widely in market research, to compare two variables in  an attempt to reach a conclusion: money spent by female customers vs. male or  among different age groups, for example. Or it can be used to survey a sample set  of the population in an attempt to extrapolate information about the entire  population. In this case it is necessary to properly calculate for a representative  sample of the population.</a:t>
            </a:r>
            <a:endParaRPr lang="en-US" sz="1000" b="1"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
        <p:nvSpPr>
          <p:cNvPr id="5" name="object 2"/>
          <p:cNvSpPr txBox="1">
            <a:spLocks noGrp="1"/>
          </p:cNvSpPr>
          <p:nvPr>
            <p:ph idx="1"/>
          </p:nvPr>
        </p:nvSpPr>
        <p:spPr>
          <a:xfrm>
            <a:off x="533400" y="381000"/>
            <a:ext cx="8382000" cy="4979953"/>
          </a:xfrm>
          <a:prstGeom prst="rect">
            <a:avLst/>
          </a:prstGeom>
        </p:spPr>
        <p:txBody>
          <a:bodyPr wrap="square" lIns="0" tIns="13335" rIns="0" bIns="0">
            <a:spAutoFit/>
          </a:bodyPr>
          <a:lstStyle/>
          <a:p>
            <a:pPr marL="12700">
              <a:spcBef>
                <a:spcPts val="100"/>
              </a:spcBef>
            </a:pPr>
            <a:r>
              <a:rPr lang="en-US" sz="1000" b="1" dirty="0">
                <a:solidFill>
                  <a:srgbClr val="2B3D51"/>
                </a:solidFill>
                <a:latin typeface="Times New Roman" pitchFamily="18" charset="0"/>
                <a:cs typeface="Times New Roman" pitchFamily="18" charset="0"/>
              </a:rPr>
              <a:t>Diagnostic Analysis</a:t>
            </a:r>
            <a:endParaRPr lang="en-US" sz="1000" dirty="0">
              <a:latin typeface="Times New Roman" pitchFamily="18" charset="0"/>
              <a:cs typeface="Times New Roman" pitchFamily="18" charset="0"/>
            </a:endParaRPr>
          </a:p>
          <a:p>
            <a:pPr marL="12700">
              <a:spcBef>
                <a:spcPts val="13"/>
              </a:spcBef>
            </a:pPr>
            <a:endParaRPr lang="en-US" sz="1000" dirty="0">
              <a:latin typeface="Times New Roman" pitchFamily="18" charset="0"/>
              <a:cs typeface="Times New Roman" pitchFamily="18" charset="0"/>
            </a:endParaRPr>
          </a:p>
          <a:p>
            <a:pPr marL="12700" algn="just">
              <a:lnSpc>
                <a:spcPct val="96000"/>
              </a:lnSpc>
            </a:pPr>
            <a:r>
              <a:rPr lang="en-US" sz="1000" dirty="0">
                <a:solidFill>
                  <a:srgbClr val="2B3D51"/>
                </a:solidFill>
                <a:latin typeface="Times New Roman" pitchFamily="18" charset="0"/>
                <a:cs typeface="Times New Roman" pitchFamily="18" charset="0"/>
              </a:rPr>
              <a:t>Diagnostic analysis, also known as root cause analysis, aims to answer </a:t>
            </a:r>
            <a:r>
              <a:rPr lang="en-US" sz="1000" i="1" dirty="0">
                <a:solidFill>
                  <a:srgbClr val="2B3D51"/>
                </a:solidFill>
                <a:latin typeface="Times New Roman" pitchFamily="18" charset="0"/>
                <a:cs typeface="Times New Roman" pitchFamily="18" charset="0"/>
              </a:rPr>
              <a:t>“Why did  'X' happen?”</a:t>
            </a:r>
            <a:r>
              <a:rPr lang="en-US" sz="1000" dirty="0">
                <a:solidFill>
                  <a:srgbClr val="2B3D51"/>
                </a:solidFill>
                <a:latin typeface="Times New Roman" pitchFamily="18" charset="0"/>
                <a:cs typeface="Times New Roman" pitchFamily="18" charset="0"/>
              </a:rPr>
              <a:t>. It uses insights from statistical analysis to attempt to understand the  cause or reason behind statistics, by identifying patterns or deviations within the  data to answer for </a:t>
            </a:r>
            <a:r>
              <a:rPr lang="en-US" sz="1000" i="1" dirty="0">
                <a:solidFill>
                  <a:srgbClr val="2B3D51"/>
                </a:solidFill>
                <a:latin typeface="Times New Roman" pitchFamily="18" charset="0"/>
                <a:cs typeface="Times New Roman" pitchFamily="18" charset="0"/>
              </a:rPr>
              <a:t>why</a:t>
            </a:r>
            <a:r>
              <a:rPr lang="en-US" sz="1000" dirty="0">
                <a:solidFill>
                  <a:srgbClr val="2B3D51"/>
                </a:solidFill>
                <a:latin typeface="Times New Roman" pitchFamily="18" charset="0"/>
                <a:cs typeface="Times New Roman" pitchFamily="18" charset="0"/>
              </a:rPr>
              <a:t>.</a:t>
            </a:r>
            <a:endParaRPr lang="en-US" sz="1000" dirty="0">
              <a:latin typeface="Times New Roman" pitchFamily="18" charset="0"/>
              <a:cs typeface="Times New Roman" pitchFamily="18" charset="0"/>
            </a:endParaRPr>
          </a:p>
          <a:p>
            <a:pPr marL="12700">
              <a:spcBef>
                <a:spcPts val="38"/>
              </a:spcBef>
            </a:pPr>
            <a:endParaRPr lang="en-US" sz="1000" dirty="0">
              <a:latin typeface="Times New Roman" pitchFamily="18" charset="0"/>
              <a:cs typeface="Times New Roman" pitchFamily="18" charset="0"/>
            </a:endParaRPr>
          </a:p>
          <a:p>
            <a:pPr marL="12700" algn="just">
              <a:lnSpc>
                <a:spcPct val="95000"/>
              </a:lnSpc>
            </a:pPr>
            <a:r>
              <a:rPr lang="en-US" sz="1000" dirty="0">
                <a:solidFill>
                  <a:srgbClr val="2B3D51"/>
                </a:solidFill>
                <a:latin typeface="Times New Roman" pitchFamily="18" charset="0"/>
                <a:cs typeface="Times New Roman" pitchFamily="18" charset="0"/>
              </a:rPr>
              <a:t>Diagnostic analysis can be helpful to understand customer behavior, to find out  which marketing campaigns actually increase sales, for example. Or let’s say you  notice a sudden decrease in customer complaints: </a:t>
            </a:r>
            <a:r>
              <a:rPr lang="en-US" sz="1000" i="1" dirty="0">
                <a:solidFill>
                  <a:srgbClr val="2B3D51"/>
                </a:solidFill>
                <a:latin typeface="Times New Roman" pitchFamily="18" charset="0"/>
                <a:cs typeface="Times New Roman" pitchFamily="18" charset="0"/>
              </a:rPr>
              <a:t>Why did this happen?</a:t>
            </a:r>
            <a:endParaRPr lang="en-US" sz="1000" dirty="0">
              <a:latin typeface="Times New Roman" pitchFamily="18" charset="0"/>
              <a:cs typeface="Times New Roman" pitchFamily="18" charset="0"/>
            </a:endParaRPr>
          </a:p>
          <a:p>
            <a:pPr marL="12700">
              <a:spcBef>
                <a:spcPts val="38"/>
              </a:spcBef>
            </a:pPr>
            <a:endParaRPr lang="en-US" sz="1000" dirty="0">
              <a:latin typeface="Times New Roman" pitchFamily="18" charset="0"/>
              <a:cs typeface="Times New Roman" pitchFamily="18" charset="0"/>
            </a:endParaRPr>
          </a:p>
          <a:p>
            <a:pPr marL="12700"/>
            <a:r>
              <a:rPr lang="en-US" sz="1000" b="1" dirty="0">
                <a:solidFill>
                  <a:srgbClr val="2B3D51"/>
                </a:solidFill>
                <a:latin typeface="Times New Roman" pitchFamily="18" charset="0"/>
                <a:cs typeface="Times New Roman" pitchFamily="18" charset="0"/>
              </a:rPr>
              <a:t>Predictive Analysis</a:t>
            </a:r>
            <a:endParaRPr lang="en-US" sz="1000" dirty="0">
              <a:latin typeface="Times New Roman" pitchFamily="18" charset="0"/>
              <a:cs typeface="Times New Roman" pitchFamily="18" charset="0"/>
            </a:endParaRPr>
          </a:p>
          <a:p>
            <a:pPr marL="12700">
              <a:spcBef>
                <a:spcPts val="25"/>
              </a:spcBef>
            </a:pPr>
            <a:endParaRPr lang="en-US" sz="1000" dirty="0">
              <a:latin typeface="Times New Roman" pitchFamily="18" charset="0"/>
              <a:cs typeface="Times New Roman" pitchFamily="18" charset="0"/>
            </a:endParaRPr>
          </a:p>
          <a:p>
            <a:pPr marL="12700" algn="just">
              <a:lnSpc>
                <a:spcPts val="1725"/>
              </a:lnSpc>
            </a:pPr>
            <a:r>
              <a:rPr lang="en-US" sz="1000" i="1" dirty="0">
                <a:solidFill>
                  <a:srgbClr val="15171A"/>
                </a:solidFill>
              </a:rPr>
              <a:t>Predictive Analytics </a:t>
            </a:r>
            <a:r>
              <a:rPr lang="en-US" sz="1000" dirty="0">
                <a:solidFill>
                  <a:srgbClr val="15171A"/>
                </a:solidFill>
              </a:rPr>
              <a:t>is a statistical method that utilizes algorithms and  machine learning to identify trends in data and predict future  behaviors.</a:t>
            </a:r>
            <a:endParaRPr lang="en-US" sz="1000" dirty="0"/>
          </a:p>
          <a:p>
            <a:pPr marL="12700" algn="just">
              <a:lnSpc>
                <a:spcPct val="96000"/>
              </a:lnSpc>
              <a:spcBef>
                <a:spcPts val="1325"/>
              </a:spcBef>
            </a:pPr>
            <a:r>
              <a:rPr lang="en-US" sz="1000" dirty="0">
                <a:solidFill>
                  <a:srgbClr val="2B3D51"/>
                </a:solidFill>
                <a:latin typeface="Times New Roman" pitchFamily="18" charset="0"/>
                <a:cs typeface="Times New Roman" pitchFamily="18" charset="0"/>
              </a:rPr>
              <a:t>Predictive analysis uses known data to postulate about future events. It is  concerned with </a:t>
            </a:r>
            <a:r>
              <a:rPr lang="en-US" sz="1000" b="1" i="1" dirty="0">
                <a:solidFill>
                  <a:srgbClr val="2B3D51"/>
                </a:solidFill>
                <a:latin typeface="Times New Roman" pitchFamily="18" charset="0"/>
                <a:cs typeface="Times New Roman" pitchFamily="18" charset="0"/>
              </a:rPr>
              <a:t>“What is likely to happen.” </a:t>
            </a:r>
            <a:r>
              <a:rPr lang="en-US" sz="1000" dirty="0">
                <a:solidFill>
                  <a:srgbClr val="2B3D51"/>
                </a:solidFill>
                <a:latin typeface="Times New Roman" pitchFamily="18" charset="0"/>
                <a:cs typeface="Times New Roman" pitchFamily="18" charset="0"/>
              </a:rPr>
              <a:t>Used in </a:t>
            </a:r>
            <a:r>
              <a:rPr lang="en-US" sz="1000" dirty="0">
                <a:latin typeface="Times New Roman" pitchFamily="18" charset="0"/>
                <a:cs typeface="Times New Roman" pitchFamily="18" charset="0"/>
                <a:hlinkClick r:id="rId2"/>
              </a:rPr>
              <a:t>sales analysis</a:t>
            </a:r>
            <a:r>
              <a:rPr lang="en-US" sz="1000" dirty="0">
                <a:latin typeface="Times New Roman" pitchFamily="18" charset="0"/>
                <a:cs typeface="Times New Roman" pitchFamily="18" charset="0"/>
              </a:rPr>
              <a:t>, </a:t>
            </a:r>
            <a:r>
              <a:rPr lang="en-US" sz="1000" dirty="0">
                <a:solidFill>
                  <a:srgbClr val="2B3D51"/>
                </a:solidFill>
                <a:latin typeface="Times New Roman" pitchFamily="18" charset="0"/>
                <a:cs typeface="Times New Roman" pitchFamily="18" charset="0"/>
              </a:rPr>
              <a:t>it often  combines demographic data and purchase data with other data points to predict the  actions of customers.</a:t>
            </a:r>
            <a:endParaRPr lang="en-US" sz="1000" dirty="0">
              <a:latin typeface="Times New Roman" pitchFamily="18" charset="0"/>
              <a:cs typeface="Times New Roman" pitchFamily="18" charset="0"/>
            </a:endParaRPr>
          </a:p>
          <a:p>
            <a:pPr marL="12700">
              <a:spcBef>
                <a:spcPts val="25"/>
              </a:spcBef>
            </a:pPr>
            <a:endParaRPr lang="en-US" sz="1000" dirty="0">
              <a:latin typeface="Times New Roman" pitchFamily="18" charset="0"/>
              <a:cs typeface="Times New Roman" pitchFamily="18" charset="0"/>
            </a:endParaRPr>
          </a:p>
          <a:p>
            <a:pPr marL="12700" algn="just">
              <a:lnSpc>
                <a:spcPts val="1613"/>
              </a:lnSpc>
            </a:pPr>
            <a:r>
              <a:rPr lang="en-US" sz="1000" dirty="0">
                <a:solidFill>
                  <a:srgbClr val="2B3D51"/>
                </a:solidFill>
                <a:latin typeface="Times New Roman" pitchFamily="18" charset="0"/>
                <a:cs typeface="Times New Roman" pitchFamily="18" charset="0"/>
              </a:rPr>
              <a:t>For example, as the demographics of a certain area change, this will affect the  ability of certain businesses to exist there. Or as the salary of a certain customer  increases, theoretically, they will be able to buy more of your products.</a:t>
            </a:r>
            <a:endParaRPr lang="en-US" sz="1000" dirty="0">
              <a:latin typeface="Times New Roman" pitchFamily="18" charset="0"/>
              <a:cs typeface="Times New Roman" pitchFamily="18" charset="0"/>
            </a:endParaRPr>
          </a:p>
          <a:p>
            <a:pPr marL="12700">
              <a:spcBef>
                <a:spcPts val="38"/>
              </a:spcBef>
            </a:pPr>
            <a:endParaRPr lang="en-US" sz="1000" dirty="0">
              <a:latin typeface="Times New Roman" pitchFamily="18" charset="0"/>
              <a:cs typeface="Times New Roman" pitchFamily="18" charset="0"/>
            </a:endParaRPr>
          </a:p>
          <a:p>
            <a:pPr marL="12700"/>
            <a:r>
              <a:rPr lang="en-US" sz="1000" b="1" dirty="0">
                <a:latin typeface="Times New Roman" pitchFamily="18" charset="0"/>
                <a:cs typeface="Times New Roman" pitchFamily="18" charset="0"/>
              </a:rPr>
              <a:t>Prescriptive Analysis</a:t>
            </a:r>
            <a:endParaRPr lang="en-US" sz="1000" dirty="0">
              <a:latin typeface="Times New Roman" pitchFamily="18" charset="0"/>
              <a:cs typeface="Times New Roman" pitchFamily="18" charset="0"/>
            </a:endParaRPr>
          </a:p>
          <a:p>
            <a:pPr marL="12700">
              <a:spcBef>
                <a:spcPts val="13"/>
              </a:spcBef>
            </a:pPr>
            <a:endParaRPr lang="en-US" sz="1000" dirty="0">
              <a:latin typeface="Times New Roman" pitchFamily="18" charset="0"/>
              <a:cs typeface="Times New Roman" pitchFamily="18" charset="0"/>
            </a:endParaRPr>
          </a:p>
          <a:p>
            <a:pPr marL="12700" algn="just">
              <a:lnSpc>
                <a:spcPct val="96000"/>
              </a:lnSpc>
            </a:pPr>
            <a:r>
              <a:rPr lang="en-US" sz="1000" dirty="0">
                <a:solidFill>
                  <a:srgbClr val="2B3D51"/>
                </a:solidFill>
                <a:latin typeface="Times New Roman" pitchFamily="18" charset="0"/>
                <a:cs typeface="Times New Roman" pitchFamily="18" charset="0"/>
              </a:rPr>
              <a:t>Prescriptive analysis is the most advanced form of analysis, as it combines all of  your data and analytics, then outputs a model prescription: </a:t>
            </a:r>
            <a:r>
              <a:rPr lang="en-US" sz="1000" i="1" dirty="0">
                <a:solidFill>
                  <a:srgbClr val="2B3D51"/>
                </a:solidFill>
                <a:latin typeface="Times New Roman" pitchFamily="18" charset="0"/>
                <a:cs typeface="Times New Roman" pitchFamily="18" charset="0"/>
              </a:rPr>
              <a:t>What action to  take. </a:t>
            </a:r>
            <a:r>
              <a:rPr lang="en-US" sz="1000" dirty="0">
                <a:solidFill>
                  <a:srgbClr val="2B3D51"/>
                </a:solidFill>
                <a:latin typeface="Times New Roman" pitchFamily="18" charset="0"/>
                <a:cs typeface="Times New Roman" pitchFamily="18" charset="0"/>
              </a:rPr>
              <a:t>Prescriptive analysis works to analyze multiple scenarios, predict the  outcome of each, and decide which is the best course of action based on the  findings.</a:t>
            </a:r>
            <a:endParaRPr lang="en-US" sz="1000" dirty="0">
              <a:latin typeface="Times New Roman" pitchFamily="18" charset="0"/>
              <a:cs typeface="Times New Roman" pitchFamily="18" charset="0"/>
            </a:endParaRPr>
          </a:p>
          <a:p>
            <a:pPr marL="12700">
              <a:spcBef>
                <a:spcPts val="38"/>
              </a:spcBef>
            </a:pPr>
            <a:endParaRPr lang="en-US" sz="1000" dirty="0">
              <a:latin typeface="Times New Roman" pitchFamily="18" charset="0"/>
              <a:cs typeface="Times New Roman" pitchFamily="18" charset="0"/>
            </a:endParaRPr>
          </a:p>
          <a:p>
            <a:pPr marL="12700" algn="just">
              <a:lnSpc>
                <a:spcPct val="96000"/>
              </a:lnSpc>
            </a:pPr>
            <a:r>
              <a:rPr lang="en-US" sz="1000" dirty="0">
                <a:solidFill>
                  <a:srgbClr val="2B3D51"/>
                </a:solidFill>
                <a:latin typeface="Times New Roman" pitchFamily="18" charset="0"/>
                <a:cs typeface="Times New Roman" pitchFamily="18" charset="0"/>
              </a:rPr>
              <a:t>Artificial intelligence is an example of prescriptive analysis that’s at the cutting  edge of data analysis. AI allows for prescriptive analysis that can ingest and break  down massive amounts of data and effectively teach itself how to use the  information and make its own informed decisions.</a:t>
            </a:r>
            <a:endParaRPr lang="en-US" sz="10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Applications for data analysis: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pPr marL="12700">
              <a:spcBef>
                <a:spcPts val="50"/>
              </a:spcBef>
            </a:pPr>
            <a:endParaRPr lang="en-US" sz="2000" dirty="0" smtClean="0">
              <a:latin typeface="Times New Roman" pitchFamily="18" charset="0"/>
              <a:cs typeface="Times New Roman" pitchFamily="18" charset="0"/>
            </a:endParaRPr>
          </a:p>
          <a:p>
            <a:pPr marL="12700">
              <a:lnSpc>
                <a:spcPts val="1650"/>
              </a:lnSpc>
              <a:buSzPct val="71000"/>
              <a:buFont typeface="Symbol" pitchFamily="18" charset="2"/>
              <a:buChar char=""/>
            </a:pPr>
            <a:r>
              <a:rPr lang="en-US" dirty="0" smtClean="0">
                <a:latin typeface="Times New Roman" pitchFamily="18" charset="0"/>
                <a:cs typeface="Times New Roman" pitchFamily="18" charset="0"/>
                <a:hlinkClick r:id="rId2"/>
              </a:rPr>
              <a:t>Automatically analyze survey responses with text </a:t>
            </a:r>
            <a:r>
              <a:rPr lang="en-US" dirty="0" smtClean="0">
                <a:latin typeface="Times New Roman" pitchFamily="18" charset="0"/>
                <a:cs typeface="Times New Roman" pitchFamily="18" charset="0"/>
                <a:hlinkClick r:id="rId2"/>
              </a:rPr>
              <a:t>analysis</a:t>
            </a:r>
            <a:endParaRPr lang="en-US" dirty="0" smtClean="0">
              <a:latin typeface="Times New Roman" pitchFamily="18" charset="0"/>
              <a:cs typeface="Times New Roman" pitchFamily="18" charset="0"/>
            </a:endParaRPr>
          </a:p>
          <a:p>
            <a:pPr marL="12700">
              <a:lnSpc>
                <a:spcPts val="1650"/>
              </a:lnSpc>
              <a:buSzPct val="71000"/>
              <a:buNone/>
            </a:pPr>
            <a:endParaRPr lang="en-US" dirty="0" smtClean="0">
              <a:latin typeface="Times New Roman" pitchFamily="18" charset="0"/>
              <a:cs typeface="Times New Roman" pitchFamily="18" charset="0"/>
            </a:endParaRPr>
          </a:p>
          <a:p>
            <a:pPr marL="12700">
              <a:lnSpc>
                <a:spcPts val="1613"/>
              </a:lnSpc>
              <a:buSzPct val="71000"/>
              <a:buFont typeface="Symbol" pitchFamily="18" charset="2"/>
              <a:buChar char=""/>
            </a:pPr>
            <a:r>
              <a:rPr lang="en-US" dirty="0" smtClean="0">
                <a:latin typeface="Times New Roman" pitchFamily="18" charset="0"/>
                <a:cs typeface="Times New Roman" pitchFamily="18" charset="0"/>
                <a:hlinkClick r:id="rId2"/>
              </a:rPr>
              <a:t>Analyze customer support tickets and automatically route </a:t>
            </a:r>
            <a:r>
              <a:rPr lang="en-US" dirty="0" smtClean="0">
                <a:latin typeface="Times New Roman" pitchFamily="18" charset="0"/>
                <a:cs typeface="Times New Roman" pitchFamily="18" charset="0"/>
                <a:hlinkClick r:id="rId2"/>
              </a:rPr>
              <a:t>them</a:t>
            </a:r>
            <a:endParaRPr lang="en-US" dirty="0" smtClean="0">
              <a:latin typeface="Times New Roman" pitchFamily="18" charset="0"/>
              <a:cs typeface="Times New Roman" pitchFamily="18" charset="0"/>
            </a:endParaRPr>
          </a:p>
          <a:p>
            <a:pPr marL="12700">
              <a:lnSpc>
                <a:spcPts val="1613"/>
              </a:lnSpc>
              <a:buSzPct val="71000"/>
              <a:buNone/>
            </a:pPr>
            <a:endParaRPr lang="en-US" dirty="0" smtClean="0">
              <a:latin typeface="Times New Roman" pitchFamily="18" charset="0"/>
              <a:cs typeface="Times New Roman" pitchFamily="18" charset="0"/>
            </a:endParaRPr>
          </a:p>
          <a:p>
            <a:pPr marL="12700">
              <a:lnSpc>
                <a:spcPts val="1613"/>
              </a:lnSpc>
              <a:buSzPct val="71000"/>
              <a:buFont typeface="Symbol" pitchFamily="18" charset="2"/>
              <a:buChar char=""/>
            </a:pPr>
            <a:r>
              <a:rPr lang="en-US" dirty="0" smtClean="0">
                <a:latin typeface="Times New Roman" pitchFamily="18" charset="0"/>
                <a:cs typeface="Times New Roman" pitchFamily="18" charset="0"/>
                <a:hlinkClick r:id="rId2"/>
              </a:rPr>
              <a:t>Categorize potential </a:t>
            </a:r>
            <a:r>
              <a:rPr lang="en-US" dirty="0" smtClean="0">
                <a:latin typeface="Times New Roman" pitchFamily="18" charset="0"/>
                <a:cs typeface="Times New Roman" pitchFamily="18" charset="0"/>
                <a:hlinkClick r:id="rId2"/>
              </a:rPr>
              <a:t>customers</a:t>
            </a:r>
            <a:endParaRPr lang="en-US" dirty="0" smtClean="0">
              <a:latin typeface="Times New Roman" pitchFamily="18" charset="0"/>
              <a:cs typeface="Times New Roman" pitchFamily="18" charset="0"/>
            </a:endParaRPr>
          </a:p>
          <a:p>
            <a:pPr marL="12700">
              <a:lnSpc>
                <a:spcPts val="1613"/>
              </a:lnSpc>
              <a:buSzPct val="71000"/>
              <a:buNone/>
            </a:pPr>
            <a:endParaRPr lang="en-US" dirty="0" smtClean="0">
              <a:latin typeface="Times New Roman" pitchFamily="18" charset="0"/>
              <a:cs typeface="Times New Roman" pitchFamily="18" charset="0"/>
            </a:endParaRPr>
          </a:p>
          <a:p>
            <a:pPr marL="12700">
              <a:lnSpc>
                <a:spcPts val="1613"/>
              </a:lnSpc>
              <a:buSzPct val="71000"/>
              <a:buFont typeface="Symbol" pitchFamily="18" charset="2"/>
              <a:buChar char=""/>
            </a:pPr>
            <a:r>
              <a:rPr lang="en-US" dirty="0" smtClean="0">
                <a:latin typeface="Times New Roman" pitchFamily="18" charset="0"/>
                <a:cs typeface="Times New Roman" pitchFamily="18" charset="0"/>
                <a:hlinkClick r:id="rId2"/>
              </a:rPr>
              <a:t>Examine the success of marketing </a:t>
            </a:r>
            <a:r>
              <a:rPr lang="en-US" dirty="0" smtClean="0">
                <a:latin typeface="Times New Roman" pitchFamily="18" charset="0"/>
                <a:cs typeface="Times New Roman" pitchFamily="18" charset="0"/>
                <a:hlinkClick r:id="rId2"/>
              </a:rPr>
              <a:t>campaigns</a:t>
            </a:r>
            <a:endParaRPr lang="en-US" dirty="0" smtClean="0">
              <a:latin typeface="Times New Roman" pitchFamily="18" charset="0"/>
              <a:cs typeface="Times New Roman" pitchFamily="18" charset="0"/>
            </a:endParaRPr>
          </a:p>
          <a:p>
            <a:pPr marL="12700">
              <a:lnSpc>
                <a:spcPts val="1613"/>
              </a:lnSpc>
              <a:buSzPct val="71000"/>
              <a:buNone/>
            </a:pPr>
            <a:endParaRPr lang="en-US" dirty="0" smtClean="0">
              <a:latin typeface="Times New Roman" pitchFamily="18" charset="0"/>
              <a:cs typeface="Times New Roman" pitchFamily="18" charset="0"/>
            </a:endParaRPr>
          </a:p>
          <a:p>
            <a:pPr marL="12700">
              <a:lnSpc>
                <a:spcPts val="1650"/>
              </a:lnSpc>
              <a:buSzPct val="71000"/>
              <a:buFont typeface="Symbol" pitchFamily="18" charset="2"/>
              <a:buChar char=""/>
            </a:pPr>
            <a:r>
              <a:rPr lang="en-US" dirty="0" smtClean="0">
                <a:latin typeface="Times New Roman" pitchFamily="18" charset="0"/>
                <a:cs typeface="Times New Roman" pitchFamily="18" charset="0"/>
                <a:hlinkClick r:id="rId2"/>
              </a:rPr>
              <a:t>Predict customer churn</a:t>
            </a:r>
            <a:endParaRPr lang="en-US"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
        <p:nvSpPr>
          <p:cNvPr id="5" name="object 2"/>
          <p:cNvSpPr txBox="1">
            <a:spLocks noGrp="1"/>
          </p:cNvSpPr>
          <p:nvPr>
            <p:ph idx="1"/>
          </p:nvPr>
        </p:nvSpPr>
        <p:spPr>
          <a:xfrm>
            <a:off x="381000" y="457201"/>
            <a:ext cx="8534400" cy="6511270"/>
          </a:xfrm>
          <a:prstGeom prst="rect">
            <a:avLst/>
          </a:prstGeom>
        </p:spPr>
        <p:txBody>
          <a:bodyPr wrap="square" lIns="0" tIns="22860" rIns="0" bIns="0">
            <a:spAutoFit/>
          </a:bodyPr>
          <a:lstStyle/>
          <a:p>
            <a:pPr marL="12700">
              <a:spcBef>
                <a:spcPts val="50"/>
              </a:spcBef>
            </a:pPr>
            <a:endParaRPr lang="en-US" sz="1100" dirty="0">
              <a:latin typeface="Times New Roman" pitchFamily="18" charset="0"/>
              <a:cs typeface="Times New Roman" pitchFamily="18" charset="0"/>
            </a:endParaRPr>
          </a:p>
          <a:p>
            <a:pPr marL="12700" algn="ctr"/>
            <a:r>
              <a:rPr lang="en-US" sz="1400" b="1" dirty="0">
                <a:solidFill>
                  <a:srgbClr val="2B3D51"/>
                </a:solidFill>
                <a:latin typeface="Times New Roman" pitchFamily="18" charset="0"/>
                <a:cs typeface="Times New Roman" pitchFamily="18" charset="0"/>
              </a:rPr>
              <a:t>How to Analyze your </a:t>
            </a:r>
            <a:r>
              <a:rPr lang="en-US" sz="1400" b="1" dirty="0" smtClean="0">
                <a:solidFill>
                  <a:srgbClr val="2B3D51"/>
                </a:solidFill>
                <a:latin typeface="Times New Roman" pitchFamily="18" charset="0"/>
                <a:cs typeface="Times New Roman" pitchFamily="18" charset="0"/>
              </a:rPr>
              <a:t>Data</a:t>
            </a:r>
            <a:endParaRPr lang="en-US" sz="1400" b="1" dirty="0">
              <a:latin typeface="Times New Roman" pitchFamily="18" charset="0"/>
              <a:cs typeface="Times New Roman" pitchFamily="18" charset="0"/>
            </a:endParaRPr>
          </a:p>
          <a:p>
            <a:pPr marL="12700" algn="just">
              <a:lnSpc>
                <a:spcPct val="96000"/>
              </a:lnSpc>
            </a:pPr>
            <a:r>
              <a:rPr lang="en-US" sz="1400" dirty="0">
                <a:solidFill>
                  <a:srgbClr val="2B3D51"/>
                </a:solidFill>
                <a:latin typeface="Times New Roman" pitchFamily="18" charset="0"/>
                <a:cs typeface="Times New Roman" pitchFamily="18" charset="0"/>
              </a:rPr>
              <a:t>You’ll need to implement a data analysis process to get the most out of your data.  While it can be complex to perform data analysis, depending on the type of data  you’re analyzing, there are some hard and fast rules that you can follow. They  include setting goals, collecting, cleaning, and analyzing data, then visualizing it in  striking dashboards to make it easy to spot patterns and trends</a:t>
            </a:r>
            <a:r>
              <a:rPr lang="en-US" sz="1400" dirty="0" smtClean="0">
                <a:solidFill>
                  <a:srgbClr val="2B3D51"/>
                </a:solidFill>
                <a:latin typeface="Times New Roman" pitchFamily="18" charset="0"/>
                <a:cs typeface="Times New Roman" pitchFamily="18" charset="0"/>
              </a:rPr>
              <a:t>.</a:t>
            </a:r>
            <a:endParaRPr lang="en-US" sz="1100" dirty="0">
              <a:latin typeface="Times New Roman" pitchFamily="18" charset="0"/>
              <a:cs typeface="Times New Roman" pitchFamily="18" charset="0"/>
            </a:endParaRPr>
          </a:p>
          <a:p>
            <a:pPr marL="12700" algn="just"/>
            <a:r>
              <a:rPr lang="en-US" sz="1400" dirty="0">
                <a:solidFill>
                  <a:srgbClr val="2B3D51"/>
                </a:solidFill>
                <a:latin typeface="Times New Roman" pitchFamily="18" charset="0"/>
                <a:cs typeface="Times New Roman" pitchFamily="18" charset="0"/>
              </a:rPr>
              <a:t>The </a:t>
            </a:r>
            <a:r>
              <a:rPr lang="en-US" sz="1400" b="1" dirty="0">
                <a:solidFill>
                  <a:srgbClr val="2B3D51"/>
                </a:solidFill>
                <a:latin typeface="Times New Roman" pitchFamily="18" charset="0"/>
                <a:cs typeface="Times New Roman" pitchFamily="18" charset="0"/>
              </a:rPr>
              <a:t>seven steps to analyze your data</a:t>
            </a:r>
            <a:r>
              <a:rPr lang="en-US" sz="1400" dirty="0" smtClean="0">
                <a:solidFill>
                  <a:srgbClr val="2B3D51"/>
                </a:solidFill>
                <a:latin typeface="Times New Roman" pitchFamily="18" charset="0"/>
                <a:cs typeface="Times New Roman" pitchFamily="18" charset="0"/>
              </a:rPr>
              <a:t>:</a:t>
            </a:r>
            <a:endParaRPr lang="en-US" sz="1200" dirty="0">
              <a:latin typeface="Times New Roman" pitchFamily="18" charset="0"/>
              <a:cs typeface="Times New Roman" pitchFamily="18" charset="0"/>
            </a:endParaRPr>
          </a:p>
          <a:p>
            <a:pPr marL="12700" algn="just">
              <a:lnSpc>
                <a:spcPts val="1613"/>
              </a:lnSpc>
              <a:buFontTx/>
              <a:buAutoNum type="arabicPeriod"/>
            </a:pPr>
            <a:r>
              <a:rPr lang="en-US" sz="1400" b="1" dirty="0">
                <a:solidFill>
                  <a:srgbClr val="2B3D51"/>
                </a:solidFill>
                <a:latin typeface="Times New Roman" pitchFamily="18" charset="0"/>
                <a:cs typeface="Times New Roman" pitchFamily="18" charset="0"/>
              </a:rPr>
              <a:t>Define Your Goals: </a:t>
            </a:r>
            <a:r>
              <a:rPr lang="en-US" sz="1400" dirty="0">
                <a:solidFill>
                  <a:srgbClr val="2B3D51"/>
                </a:solidFill>
                <a:latin typeface="Times New Roman" pitchFamily="18" charset="0"/>
                <a:cs typeface="Times New Roman" pitchFamily="18" charset="0"/>
              </a:rPr>
              <a:t>Setting clear objectives is key and will help determine the  type of data that you’ll need to collect and analyze.</a:t>
            </a:r>
            <a:endParaRPr lang="en-US" sz="1400" dirty="0">
              <a:latin typeface="Times New Roman" pitchFamily="18" charset="0"/>
              <a:cs typeface="Times New Roman" pitchFamily="18" charset="0"/>
            </a:endParaRPr>
          </a:p>
          <a:p>
            <a:pPr marL="12700" algn="just">
              <a:lnSpc>
                <a:spcPct val="96000"/>
              </a:lnSpc>
              <a:spcBef>
                <a:spcPts val="1363"/>
              </a:spcBef>
              <a:buFontTx/>
              <a:buAutoNum type="arabicPeriod"/>
            </a:pPr>
            <a:r>
              <a:rPr lang="en-US" sz="1400" b="1" dirty="0">
                <a:solidFill>
                  <a:srgbClr val="2B3D51"/>
                </a:solidFill>
                <a:latin typeface="Times New Roman" pitchFamily="18" charset="0"/>
                <a:cs typeface="Times New Roman" pitchFamily="18" charset="0"/>
              </a:rPr>
              <a:t>Collect Your Data: </a:t>
            </a:r>
            <a:r>
              <a:rPr lang="en-US" sz="1400" dirty="0">
                <a:solidFill>
                  <a:srgbClr val="2B3D51"/>
                </a:solidFill>
                <a:latin typeface="Times New Roman" pitchFamily="18" charset="0"/>
                <a:cs typeface="Times New Roman" pitchFamily="18" charset="0"/>
              </a:rPr>
              <a:t>Data is everywhere, and you’ll want to bring it all into one  place ready for analysis. Whether you’re collecting quantitative or qualitative data,  Excel is a great platform for storing your data, or you could connect data sources  directly to your analysis tools via APIs and integrations.</a:t>
            </a:r>
            <a:endParaRPr lang="en-US" sz="1400" dirty="0">
              <a:latin typeface="Times New Roman" pitchFamily="18" charset="0"/>
              <a:cs typeface="Times New Roman" pitchFamily="18" charset="0"/>
            </a:endParaRPr>
          </a:p>
          <a:p>
            <a:pPr marL="12700">
              <a:spcBef>
                <a:spcPts val="38"/>
              </a:spcBef>
              <a:buFontTx/>
              <a:buAutoNum type="arabicPeriod"/>
            </a:pPr>
            <a:endParaRPr lang="en-US" sz="1200" dirty="0">
              <a:latin typeface="Times New Roman" pitchFamily="18" charset="0"/>
              <a:cs typeface="Times New Roman" pitchFamily="18" charset="0"/>
            </a:endParaRPr>
          </a:p>
          <a:p>
            <a:pPr marL="12700" algn="just">
              <a:lnSpc>
                <a:spcPct val="96000"/>
              </a:lnSpc>
              <a:buFontTx/>
              <a:buAutoNum type="arabicPeriod"/>
            </a:pPr>
            <a:r>
              <a:rPr lang="en-US" sz="1400" b="1" dirty="0">
                <a:solidFill>
                  <a:srgbClr val="2B3D51"/>
                </a:solidFill>
                <a:latin typeface="Times New Roman" pitchFamily="18" charset="0"/>
                <a:cs typeface="Times New Roman" pitchFamily="18" charset="0"/>
              </a:rPr>
              <a:t>Clean Your Data: </a:t>
            </a:r>
            <a:r>
              <a:rPr lang="en-US" sz="1400" dirty="0">
                <a:solidFill>
                  <a:srgbClr val="2B3D51"/>
                </a:solidFill>
                <a:latin typeface="Times New Roman" pitchFamily="18" charset="0"/>
                <a:cs typeface="Times New Roman" pitchFamily="18" charset="0"/>
              </a:rPr>
              <a:t>It’s likely that </a:t>
            </a:r>
            <a:r>
              <a:rPr lang="en-US" sz="1400" dirty="0">
                <a:latin typeface="Times New Roman" pitchFamily="18" charset="0"/>
                <a:cs typeface="Times New Roman" pitchFamily="18" charset="0"/>
                <a:hlinkClick r:id="rId2"/>
              </a:rPr>
              <a:t>unstructured data </a:t>
            </a:r>
            <a:r>
              <a:rPr lang="en-US" sz="1400" dirty="0">
                <a:solidFill>
                  <a:srgbClr val="2B3D51"/>
                </a:solidFill>
                <a:latin typeface="Times New Roman" pitchFamily="18" charset="0"/>
                <a:cs typeface="Times New Roman" pitchFamily="18" charset="0"/>
              </a:rPr>
              <a:t>will need to be cleaned  before analyzing it to gain more accurate </a:t>
            </a:r>
            <a:r>
              <a:rPr lang="en-US" sz="1400" dirty="0">
                <a:latin typeface="Times New Roman" pitchFamily="18" charset="0"/>
                <a:cs typeface="Times New Roman" pitchFamily="18" charset="0"/>
              </a:rPr>
              <a:t>results. Get rid of the noise, like special  characters, punctuation marks, </a:t>
            </a:r>
            <a:r>
              <a:rPr lang="en-US" sz="1400" dirty="0" err="1">
                <a:latin typeface="Times New Roman" pitchFamily="18" charset="0"/>
                <a:cs typeface="Times New Roman" pitchFamily="18" charset="0"/>
              </a:rPr>
              <a:t>stopwords</a:t>
            </a:r>
            <a:r>
              <a:rPr lang="en-US" sz="1400" dirty="0">
                <a:latin typeface="Times New Roman" pitchFamily="18" charset="0"/>
                <a:cs typeface="Times New Roman" pitchFamily="18" charset="0"/>
              </a:rPr>
              <a:t> (and, too, she, they), HTML tags,  duplicates, etc.</a:t>
            </a:r>
          </a:p>
          <a:p>
            <a:pPr marL="12700">
              <a:spcBef>
                <a:spcPts val="38"/>
              </a:spcBef>
              <a:buFontTx/>
              <a:buAutoNum type="arabicPeriod"/>
            </a:pPr>
            <a:endParaRPr lang="en-US" sz="1200" dirty="0">
              <a:latin typeface="Times New Roman" pitchFamily="18" charset="0"/>
              <a:cs typeface="Times New Roman" pitchFamily="18" charset="0"/>
            </a:endParaRPr>
          </a:p>
          <a:p>
            <a:pPr marL="12700" algn="just">
              <a:lnSpc>
                <a:spcPct val="95000"/>
              </a:lnSpc>
              <a:buFontTx/>
              <a:buAutoNum type="arabicPeriod"/>
            </a:pPr>
            <a:r>
              <a:rPr lang="en-US" sz="1400" b="1" dirty="0">
                <a:latin typeface="Times New Roman" pitchFamily="18" charset="0"/>
                <a:cs typeface="Times New Roman" pitchFamily="18" charset="0"/>
              </a:rPr>
              <a:t>Integrate Data Analysis Tools: </a:t>
            </a:r>
            <a:r>
              <a:rPr lang="en-US" sz="1400" dirty="0">
                <a:latin typeface="Times New Roman" pitchFamily="18" charset="0"/>
                <a:cs typeface="Times New Roman" pitchFamily="18" charset="0"/>
              </a:rPr>
              <a:t>Most tools can easily be integrated via APIs  and one-click integrations. If using an API, you might need a developer’s help to  set it up. Once connected, your data can run freely through </a:t>
            </a:r>
            <a:r>
              <a:rPr lang="en-US" sz="1400" dirty="0">
                <a:latin typeface="Times New Roman" pitchFamily="18" charset="0"/>
                <a:cs typeface="Times New Roman" pitchFamily="18" charset="0"/>
                <a:hlinkClick r:id="rId3"/>
              </a:rPr>
              <a:t>data analysis tools</a:t>
            </a:r>
            <a:r>
              <a:rPr lang="en-US" sz="1400" dirty="0">
                <a:latin typeface="Times New Roman" pitchFamily="18" charset="0"/>
                <a:cs typeface="Times New Roman" pitchFamily="18" charset="0"/>
              </a:rPr>
              <a:t>.</a:t>
            </a:r>
          </a:p>
          <a:p>
            <a:pPr marL="12700">
              <a:spcBef>
                <a:spcPts val="50"/>
              </a:spcBef>
              <a:buFontTx/>
              <a:buAutoNum type="arabicPeriod"/>
            </a:pPr>
            <a:endParaRPr lang="en-US" sz="1200" dirty="0">
              <a:latin typeface="Times New Roman" pitchFamily="18" charset="0"/>
              <a:cs typeface="Times New Roman" pitchFamily="18" charset="0"/>
            </a:endParaRPr>
          </a:p>
          <a:p>
            <a:pPr marL="12700" algn="just">
              <a:lnSpc>
                <a:spcPct val="95000"/>
              </a:lnSpc>
              <a:buFontTx/>
              <a:buAutoNum type="arabicPeriod"/>
            </a:pPr>
            <a:r>
              <a:rPr lang="en-US" sz="1400" b="1" dirty="0">
                <a:latin typeface="Times New Roman" pitchFamily="18" charset="0"/>
                <a:cs typeface="Times New Roman" pitchFamily="18" charset="0"/>
              </a:rPr>
              <a:t>Analyze Your Data: </a:t>
            </a:r>
            <a:r>
              <a:rPr lang="en-US" sz="1400" dirty="0">
                <a:latin typeface="Times New Roman" pitchFamily="18" charset="0"/>
                <a:cs typeface="Times New Roman" pitchFamily="18" charset="0"/>
              </a:rPr>
              <a:t>Now that you’ve connected data analysis tools</a:t>
            </a:r>
            <a:r>
              <a:rPr lang="en-US" sz="1400" dirty="0">
                <a:solidFill>
                  <a:srgbClr val="2B3D51"/>
                </a:solidFill>
                <a:latin typeface="Times New Roman" pitchFamily="18" charset="0"/>
                <a:cs typeface="Times New Roman" pitchFamily="18" charset="0"/>
              </a:rPr>
              <a:t>, you’ll  need to choose the analysis type you want to perform (which you probably defined  in step one).</a:t>
            </a:r>
            <a:endParaRPr lang="en-US" sz="1400" dirty="0">
              <a:latin typeface="Times New Roman" pitchFamily="18" charset="0"/>
              <a:cs typeface="Times New Roman" pitchFamily="18" charset="0"/>
            </a:endParaRPr>
          </a:p>
          <a:p>
            <a:pPr marL="12700">
              <a:spcBef>
                <a:spcPts val="25"/>
              </a:spcBef>
              <a:buFontTx/>
              <a:buAutoNum type="arabicPeriod"/>
            </a:pPr>
            <a:endParaRPr lang="en-US" sz="1200" dirty="0">
              <a:latin typeface="Times New Roman" pitchFamily="18" charset="0"/>
              <a:cs typeface="Times New Roman" pitchFamily="18" charset="0"/>
            </a:endParaRPr>
          </a:p>
          <a:p>
            <a:pPr marL="12700" algn="just">
              <a:lnSpc>
                <a:spcPts val="1613"/>
              </a:lnSpc>
              <a:buFontTx/>
              <a:buAutoNum type="arabicPeriod"/>
            </a:pPr>
            <a:r>
              <a:rPr lang="en-US" sz="1400" b="1" dirty="0">
                <a:solidFill>
                  <a:srgbClr val="2B3D51"/>
                </a:solidFill>
                <a:latin typeface="Times New Roman" pitchFamily="18" charset="0"/>
                <a:cs typeface="Times New Roman" pitchFamily="18" charset="0"/>
              </a:rPr>
              <a:t>Visualize Your Data: </a:t>
            </a:r>
            <a:r>
              <a:rPr lang="en-US" sz="1400" dirty="0">
                <a:solidFill>
                  <a:srgbClr val="2B3D51"/>
                </a:solidFill>
                <a:latin typeface="Times New Roman" pitchFamily="18" charset="0"/>
                <a:cs typeface="Times New Roman" pitchFamily="18" charset="0"/>
              </a:rPr>
              <a:t>Dashboards are a great way to aggregate your data, and  make it easy to spot trends and patterns. Some data analysis tools have in-built  dashboards or you can connect to your existing BI tools.</a:t>
            </a:r>
            <a:endParaRPr lang="en-US" sz="14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
        <p:nvSpPr>
          <p:cNvPr id="5" name="object 2"/>
          <p:cNvSpPr txBox="1">
            <a:spLocks noGrp="1"/>
          </p:cNvSpPr>
          <p:nvPr>
            <p:ph idx="1"/>
          </p:nvPr>
        </p:nvSpPr>
        <p:spPr>
          <a:xfrm>
            <a:off x="381000" y="0"/>
            <a:ext cx="8534400" cy="6788974"/>
          </a:xfrm>
          <a:prstGeom prst="rect">
            <a:avLst/>
          </a:prstGeom>
        </p:spPr>
        <p:txBody>
          <a:bodyPr wrap="square" lIns="0" tIns="28575" rIns="0" bIns="0">
            <a:spAutoFit/>
          </a:bodyPr>
          <a:lstStyle/>
          <a:p>
            <a:pPr marL="63500">
              <a:buClr>
                <a:srgbClr val="2B3D51"/>
              </a:buClr>
              <a:buFont typeface="Times New Roman" pitchFamily="18" charset="0"/>
              <a:buAutoNum type="arabicPeriod" startAt="7"/>
              <a:tabLst>
                <a:tab pos="252413" algn="l"/>
              </a:tabLst>
            </a:pPr>
            <a:endParaRPr lang="en-US" sz="1100" dirty="0">
              <a:latin typeface="Times New Roman" pitchFamily="18" charset="0"/>
              <a:cs typeface="Times New Roman" pitchFamily="18" charset="0"/>
            </a:endParaRPr>
          </a:p>
          <a:p>
            <a:pPr marL="63500" algn="ctr">
              <a:tabLst>
                <a:tab pos="252413" algn="l"/>
              </a:tabLst>
            </a:pPr>
            <a:r>
              <a:rPr lang="en-US" sz="1600" b="1" dirty="0">
                <a:solidFill>
                  <a:srgbClr val="2B3D51"/>
                </a:solidFill>
                <a:latin typeface="Times New Roman" pitchFamily="18" charset="0"/>
                <a:cs typeface="Times New Roman" pitchFamily="18" charset="0"/>
              </a:rPr>
              <a:t>Data Analysis Tools</a:t>
            </a:r>
            <a:endParaRPr lang="en-US" sz="1600" dirty="0">
              <a:latin typeface="Times New Roman" pitchFamily="18" charset="0"/>
              <a:cs typeface="Times New Roman" pitchFamily="18" charset="0"/>
            </a:endParaRPr>
          </a:p>
          <a:p>
            <a:pPr marL="63500">
              <a:spcBef>
                <a:spcPts val="50"/>
              </a:spcBef>
              <a:tabLst>
                <a:tab pos="252413" algn="l"/>
              </a:tabLst>
            </a:pPr>
            <a:endParaRPr lang="en-US" sz="1100" dirty="0">
              <a:latin typeface="Times New Roman" pitchFamily="18" charset="0"/>
              <a:cs typeface="Times New Roman" pitchFamily="18" charset="0"/>
            </a:endParaRPr>
          </a:p>
          <a:p>
            <a:pPr marL="63500" algn="just">
              <a:lnSpc>
                <a:spcPct val="96000"/>
              </a:lnSpc>
              <a:tabLst>
                <a:tab pos="252413" algn="l"/>
              </a:tabLst>
            </a:pPr>
            <a:r>
              <a:rPr lang="en-US" sz="1400" dirty="0">
                <a:solidFill>
                  <a:srgbClr val="2B3D51"/>
                </a:solidFill>
                <a:latin typeface="Times New Roman" pitchFamily="18" charset="0"/>
                <a:cs typeface="Times New Roman" pitchFamily="18" charset="0"/>
              </a:rPr>
              <a:t>There are many data analysis tools you can get started with, depending on your  technical skills, budget, and type of data you want to analyze. They’re also a great  way of speeding up manual and time-consuming data analysis, which is key if you  need up-to-the-minute insights to make fast decisions.</a:t>
            </a:r>
            <a:endParaRPr lang="en-US" sz="1400" dirty="0">
              <a:latin typeface="Times New Roman" pitchFamily="18" charset="0"/>
              <a:cs typeface="Times New Roman" pitchFamily="18" charset="0"/>
            </a:endParaRPr>
          </a:p>
          <a:p>
            <a:pPr marL="63500">
              <a:spcBef>
                <a:spcPts val="25"/>
              </a:spcBef>
              <a:tabLst>
                <a:tab pos="252413" algn="l"/>
              </a:tabLst>
            </a:pPr>
            <a:endParaRPr lang="en-US" sz="1200" dirty="0">
              <a:latin typeface="Times New Roman" pitchFamily="18" charset="0"/>
              <a:cs typeface="Times New Roman" pitchFamily="18" charset="0"/>
            </a:endParaRPr>
          </a:p>
          <a:p>
            <a:pPr marL="63500" algn="just">
              <a:lnSpc>
                <a:spcPts val="1600"/>
              </a:lnSpc>
              <a:tabLst>
                <a:tab pos="252413" algn="l"/>
              </a:tabLst>
            </a:pPr>
            <a:r>
              <a:rPr lang="en-US" sz="1400" dirty="0">
                <a:solidFill>
                  <a:srgbClr val="2B3D51"/>
                </a:solidFill>
                <a:latin typeface="Times New Roman" pitchFamily="18" charset="0"/>
                <a:cs typeface="Times New Roman" pitchFamily="18" charset="0"/>
              </a:rPr>
              <a:t>Here’s a quick rundown of the top data analysis tools that can help you perform  </a:t>
            </a:r>
            <a:r>
              <a:rPr lang="en-US" sz="1400" dirty="0">
                <a:latin typeface="Times New Roman" pitchFamily="18" charset="0"/>
                <a:cs typeface="Times New Roman" pitchFamily="18" charset="0"/>
              </a:rPr>
              <a:t>everything from text analysis to data visualization</a:t>
            </a:r>
          </a:p>
          <a:p>
            <a:pPr marL="63500">
              <a:spcBef>
                <a:spcPts val="38"/>
              </a:spcBef>
              <a:tabLst>
                <a:tab pos="252413" algn="l"/>
              </a:tabLst>
            </a:pPr>
            <a:endParaRPr lang="en-US" sz="1200" dirty="0">
              <a:latin typeface="Times New Roman" pitchFamily="18" charset="0"/>
              <a:cs typeface="Times New Roman" pitchFamily="18" charset="0"/>
            </a:endParaRPr>
          </a:p>
          <a:p>
            <a:pPr marL="519113" lvl="1" indent="-228600" algn="just">
              <a:lnSpc>
                <a:spcPts val="1613"/>
              </a:lnSpc>
              <a:buSzPct val="71000"/>
              <a:buFont typeface="Symbol" pitchFamily="18" charset="2"/>
              <a:buChar char=""/>
              <a:tabLst>
                <a:tab pos="252413" algn="l"/>
              </a:tabLst>
            </a:pPr>
            <a:r>
              <a:rPr lang="en-US" sz="1400" b="1" dirty="0" err="1">
                <a:latin typeface="Times New Roman" pitchFamily="18" charset="0"/>
                <a:cs typeface="Times New Roman" pitchFamily="18" charset="0"/>
                <a:hlinkClick r:id="rId2"/>
              </a:rPr>
              <a:t>MonkeyLearn</a:t>
            </a:r>
            <a:r>
              <a:rPr lang="en-US" sz="1400" dirty="0">
                <a:latin typeface="Times New Roman" pitchFamily="18" charset="0"/>
                <a:cs typeface="Times New Roman" pitchFamily="18" charset="0"/>
              </a:rPr>
              <a:t>: provides a full suite of text analysis tools and a </a:t>
            </a:r>
            <a:r>
              <a:rPr lang="en-US" sz="1400" dirty="0">
                <a:latin typeface="Times New Roman" pitchFamily="18" charset="0"/>
                <a:cs typeface="Times New Roman" pitchFamily="18" charset="0"/>
                <a:hlinkClick r:id="rId3"/>
              </a:rPr>
              <a:t>robust API</a:t>
            </a:r>
            <a:r>
              <a:rPr lang="en-US" sz="1400" dirty="0">
                <a:latin typeface="Times New Roman" pitchFamily="18" charset="0"/>
                <a:cs typeface="Times New Roman" pitchFamily="18" charset="0"/>
              </a:rPr>
              <a:t>.  Easily build custom machine learning models in a point and click interface.</a:t>
            </a:r>
          </a:p>
          <a:p>
            <a:pPr marL="519113" lvl="1" indent="-228600" algn="just">
              <a:lnSpc>
                <a:spcPts val="1538"/>
              </a:lnSpc>
              <a:buSzPct val="71000"/>
              <a:buFont typeface="Symbol" pitchFamily="18" charset="2"/>
              <a:buChar char=""/>
              <a:tabLst>
                <a:tab pos="252413" algn="l"/>
              </a:tabLst>
            </a:pPr>
            <a:r>
              <a:rPr lang="en-US" sz="1400" b="1" dirty="0">
                <a:latin typeface="Times New Roman" pitchFamily="18" charset="0"/>
                <a:cs typeface="Times New Roman" pitchFamily="18" charset="0"/>
                <a:hlinkClick r:id="rId4"/>
              </a:rPr>
              <a:t>KNIME</a:t>
            </a:r>
            <a:r>
              <a:rPr lang="en-US" sz="1400" dirty="0">
                <a:latin typeface="Times New Roman" pitchFamily="18" charset="0"/>
                <a:cs typeface="Times New Roman" pitchFamily="18" charset="0"/>
              </a:rPr>
              <a:t>: Open-source platform for building advanced machine learning</a:t>
            </a:r>
          </a:p>
          <a:p>
            <a:pPr marL="63500" algn="just">
              <a:lnSpc>
                <a:spcPct val="96000"/>
              </a:lnSpc>
              <a:spcBef>
                <a:spcPts val="38"/>
              </a:spcBef>
              <a:tabLst>
                <a:tab pos="252413" algn="l"/>
              </a:tabLst>
            </a:pPr>
            <a:r>
              <a:rPr lang="en-US" sz="1400" dirty="0">
                <a:latin typeface="Times New Roman" pitchFamily="18" charset="0"/>
                <a:cs typeface="Times New Roman" pitchFamily="18" charset="0"/>
              </a:rPr>
              <a:t>solutions, and visualizing data. </a:t>
            </a:r>
            <a:r>
              <a:rPr lang="en-US" sz="1400" b="1" dirty="0">
                <a:latin typeface="Times New Roman" pitchFamily="18" charset="0"/>
                <a:cs typeface="Times New Roman" pitchFamily="18" charset="0"/>
              </a:rPr>
              <a:t>( </a:t>
            </a:r>
            <a:r>
              <a:rPr lang="en-US" sz="1200" b="1" dirty="0">
                <a:latin typeface="Times New Roman" pitchFamily="18" charset="0"/>
                <a:cs typeface="Times New Roman" pitchFamily="18" charset="0"/>
              </a:rPr>
              <a:t>KNIME , the Konstanz Information Miner, is  a </a:t>
            </a:r>
            <a:r>
              <a:rPr lang="en-US" sz="1200" b="1" dirty="0">
                <a:latin typeface="Times New Roman" pitchFamily="18" charset="0"/>
                <a:cs typeface="Times New Roman" pitchFamily="18" charset="0"/>
                <a:hlinkClick r:id="rId5"/>
              </a:rPr>
              <a:t>free and open-source </a:t>
            </a:r>
            <a:r>
              <a:rPr lang="en-US" sz="1200" b="1" dirty="0">
                <a:latin typeface="Times New Roman" pitchFamily="18" charset="0"/>
                <a:cs typeface="Times New Roman" pitchFamily="18" charset="0"/>
              </a:rPr>
              <a:t>data analytics, reporting and integration platform. KNIME  integrates various components for </a:t>
            </a:r>
            <a:r>
              <a:rPr lang="en-US" sz="1200" b="1" dirty="0">
                <a:latin typeface="Times New Roman" pitchFamily="18" charset="0"/>
                <a:cs typeface="Times New Roman" pitchFamily="18" charset="0"/>
                <a:hlinkClick r:id="rId6"/>
              </a:rPr>
              <a:t>machine learning </a:t>
            </a:r>
            <a:r>
              <a:rPr lang="en-US" sz="1200" b="1" dirty="0">
                <a:latin typeface="Times New Roman" pitchFamily="18" charset="0"/>
                <a:cs typeface="Times New Roman" pitchFamily="18" charset="0"/>
              </a:rPr>
              <a:t>and </a:t>
            </a:r>
            <a:r>
              <a:rPr lang="en-US" sz="1200" b="1" dirty="0">
                <a:latin typeface="Times New Roman" pitchFamily="18" charset="0"/>
                <a:cs typeface="Times New Roman" pitchFamily="18" charset="0"/>
                <a:hlinkClick r:id="rId7"/>
              </a:rPr>
              <a:t>data mining </a:t>
            </a:r>
            <a:r>
              <a:rPr lang="en-US" sz="1200" b="1" dirty="0">
                <a:latin typeface="Times New Roman" pitchFamily="18" charset="0"/>
                <a:cs typeface="Times New Roman" pitchFamily="18" charset="0"/>
              </a:rPr>
              <a:t>through its  modular data pipelining "Building Blocks of Analytics" concept . A </a:t>
            </a:r>
            <a:r>
              <a:rPr lang="en-US" sz="1200" b="1" dirty="0">
                <a:latin typeface="Times New Roman" pitchFamily="18" charset="0"/>
                <a:cs typeface="Times New Roman" pitchFamily="18" charset="0"/>
                <a:hlinkClick r:id="rId8"/>
              </a:rPr>
              <a:t>graphical user </a:t>
            </a:r>
            <a:r>
              <a:rPr lang="en-US" sz="1200" b="1" dirty="0">
                <a:latin typeface="Times New Roman" pitchFamily="18" charset="0"/>
                <a:cs typeface="Times New Roman" pitchFamily="18" charset="0"/>
              </a:rPr>
              <a:t> </a:t>
            </a:r>
            <a:r>
              <a:rPr lang="en-US" sz="1200" b="1" dirty="0">
                <a:latin typeface="Times New Roman" pitchFamily="18" charset="0"/>
                <a:cs typeface="Times New Roman" pitchFamily="18" charset="0"/>
                <a:hlinkClick r:id="rId8"/>
              </a:rPr>
              <a:t>interface </a:t>
            </a:r>
            <a:r>
              <a:rPr lang="en-US" sz="1200" b="1" dirty="0">
                <a:latin typeface="Times New Roman" pitchFamily="18" charset="0"/>
                <a:cs typeface="Times New Roman" pitchFamily="18" charset="0"/>
              </a:rPr>
              <a:t>and use of </a:t>
            </a:r>
            <a:r>
              <a:rPr lang="en-US" sz="1200" b="1" dirty="0">
                <a:latin typeface="Times New Roman" pitchFamily="18" charset="0"/>
                <a:cs typeface="Times New Roman" pitchFamily="18" charset="0"/>
                <a:hlinkClick r:id="rId9"/>
              </a:rPr>
              <a:t>JDBC </a:t>
            </a:r>
            <a:r>
              <a:rPr lang="en-US" sz="1200" b="1" dirty="0">
                <a:latin typeface="Times New Roman" pitchFamily="18" charset="0"/>
                <a:cs typeface="Times New Roman" pitchFamily="18" charset="0"/>
              </a:rPr>
              <a:t>allows assembly of nodes blending different data sources,  including preprocessing (</a:t>
            </a:r>
            <a:r>
              <a:rPr lang="en-US" sz="1200" b="1" dirty="0">
                <a:latin typeface="Times New Roman" pitchFamily="18" charset="0"/>
                <a:cs typeface="Times New Roman" pitchFamily="18" charset="0"/>
                <a:hlinkClick r:id="rId10"/>
              </a:rPr>
              <a:t>ETL: Extraction, Transformation, Loading</a:t>
            </a:r>
            <a:r>
              <a:rPr lang="en-US" sz="1200" b="1" dirty="0">
                <a:latin typeface="Times New Roman" pitchFamily="18" charset="0"/>
                <a:cs typeface="Times New Roman" pitchFamily="18" charset="0"/>
              </a:rPr>
              <a:t>), for modeling,  data analysis and visualization without, or with only minimal, programming.)</a:t>
            </a:r>
            <a:endParaRPr lang="en-US" sz="1200" dirty="0">
              <a:latin typeface="Times New Roman" pitchFamily="18" charset="0"/>
              <a:cs typeface="Times New Roman" pitchFamily="18" charset="0"/>
            </a:endParaRPr>
          </a:p>
          <a:p>
            <a:pPr marL="63500">
              <a:lnSpc>
                <a:spcPts val="1175"/>
              </a:lnSpc>
              <a:spcBef>
                <a:spcPts val="138"/>
              </a:spcBef>
              <a:tabLst>
                <a:tab pos="252413" algn="l"/>
              </a:tabLst>
            </a:pPr>
            <a:r>
              <a:rPr lang="en-US" sz="1000" dirty="0">
                <a:latin typeface="Symbol" pitchFamily="18" charset="2"/>
                <a:ea typeface="Symbol" pitchFamily="18" charset="2"/>
                <a:cs typeface="Symbol" pitchFamily="18" charset="2"/>
              </a:rPr>
              <a:t></a:t>
            </a:r>
          </a:p>
          <a:p>
            <a:pPr marL="519113" lvl="1" indent="-228600" algn="just">
              <a:lnSpc>
                <a:spcPct val="96000"/>
              </a:lnSpc>
              <a:spcBef>
                <a:spcPts val="50"/>
              </a:spcBef>
              <a:buSzPct val="71000"/>
              <a:buFont typeface="Symbol" pitchFamily="18" charset="2"/>
              <a:buChar char=""/>
              <a:tabLst>
                <a:tab pos="252413" algn="l"/>
              </a:tabLst>
            </a:pPr>
            <a:r>
              <a:rPr lang="en-US" sz="1400" b="1" dirty="0" err="1">
                <a:latin typeface="Times New Roman" pitchFamily="18" charset="0"/>
                <a:cs typeface="Times New Roman" pitchFamily="18" charset="0"/>
                <a:hlinkClick r:id="rId11"/>
              </a:rPr>
              <a:t>RapidMiner</a:t>
            </a:r>
            <a:r>
              <a:rPr lang="en-US" sz="1400" b="1" dirty="0">
                <a:latin typeface="Times New Roman" pitchFamily="18" charset="0"/>
                <a:cs typeface="Times New Roman" pitchFamily="18" charset="0"/>
                <a:hlinkClick r:id="rId11"/>
              </a:rPr>
              <a:t> </a:t>
            </a:r>
            <a:r>
              <a:rPr lang="en-US" sz="1400" dirty="0">
                <a:latin typeface="Times New Roman" pitchFamily="18" charset="0"/>
                <a:cs typeface="Times New Roman" pitchFamily="18" charset="0"/>
              </a:rPr>
              <a:t>For data analytics teams that want to tackle challenging tasks  and handle large amounts of data.( </a:t>
            </a:r>
            <a:r>
              <a:rPr lang="en-US" sz="1200" b="1" dirty="0" err="1">
                <a:latin typeface="Times New Roman" pitchFamily="18" charset="0"/>
                <a:cs typeface="Times New Roman" pitchFamily="18" charset="0"/>
              </a:rPr>
              <a:t>RapidMiner</a:t>
            </a:r>
            <a:r>
              <a:rPr lang="en-US" sz="1200" b="1" dirty="0">
                <a:latin typeface="Times New Roman" pitchFamily="18" charset="0"/>
                <a:cs typeface="Times New Roman" pitchFamily="18" charset="0"/>
              </a:rPr>
              <a:t> </a:t>
            </a:r>
            <a:r>
              <a:rPr lang="en-US" sz="1200" dirty="0">
                <a:latin typeface="Times New Roman" pitchFamily="18" charset="0"/>
                <a:cs typeface="Times New Roman" pitchFamily="18" charset="0"/>
              </a:rPr>
              <a:t>is a </a:t>
            </a:r>
            <a:r>
              <a:rPr lang="en-US" sz="1200" dirty="0">
                <a:latin typeface="Times New Roman" pitchFamily="18" charset="0"/>
                <a:cs typeface="Times New Roman" pitchFamily="18" charset="0"/>
                <a:hlinkClick r:id="rId12"/>
              </a:rPr>
              <a:t>data science </a:t>
            </a:r>
            <a:r>
              <a:rPr lang="en-US" sz="1200" dirty="0">
                <a:latin typeface="Times New Roman" pitchFamily="18" charset="0"/>
                <a:cs typeface="Times New Roman" pitchFamily="18" charset="0"/>
              </a:rPr>
              <a:t>software platform  developed by the company of the same name that provides an integrated environment  for </a:t>
            </a:r>
            <a:r>
              <a:rPr lang="en-US" sz="1200" dirty="0">
                <a:latin typeface="Times New Roman" pitchFamily="18" charset="0"/>
                <a:cs typeface="Times New Roman" pitchFamily="18" charset="0"/>
                <a:hlinkClick r:id="rId13"/>
              </a:rPr>
              <a:t>data preparation,</a:t>
            </a:r>
            <a:r>
              <a:rPr lang="en-US" sz="1200" dirty="0">
                <a:latin typeface="Times New Roman" pitchFamily="18" charset="0"/>
                <a:cs typeface="Times New Roman" pitchFamily="18" charset="0"/>
              </a:rPr>
              <a:t> </a:t>
            </a:r>
            <a:r>
              <a:rPr lang="en-US" sz="1200" dirty="0">
                <a:latin typeface="Times New Roman" pitchFamily="18" charset="0"/>
                <a:cs typeface="Times New Roman" pitchFamily="18" charset="0"/>
                <a:hlinkClick r:id="rId6"/>
              </a:rPr>
              <a:t>machine learning</a:t>
            </a:r>
            <a:r>
              <a:rPr lang="en-US" sz="1200" dirty="0">
                <a:latin typeface="Times New Roman" pitchFamily="18" charset="0"/>
                <a:cs typeface="Times New Roman" pitchFamily="18" charset="0"/>
              </a:rPr>
              <a:t>, </a:t>
            </a:r>
            <a:r>
              <a:rPr lang="en-US" sz="1200" dirty="0">
                <a:latin typeface="Times New Roman" pitchFamily="18" charset="0"/>
                <a:cs typeface="Times New Roman" pitchFamily="18" charset="0"/>
                <a:hlinkClick r:id="rId14"/>
              </a:rPr>
              <a:t>deep learning</a:t>
            </a:r>
            <a:r>
              <a:rPr lang="en-US" sz="1200" dirty="0">
                <a:latin typeface="Times New Roman" pitchFamily="18" charset="0"/>
                <a:cs typeface="Times New Roman" pitchFamily="18" charset="0"/>
              </a:rPr>
              <a:t>, </a:t>
            </a:r>
            <a:r>
              <a:rPr lang="en-US" sz="1200" dirty="0">
                <a:latin typeface="Times New Roman" pitchFamily="18" charset="0"/>
                <a:cs typeface="Times New Roman" pitchFamily="18" charset="0"/>
                <a:hlinkClick r:id="rId15"/>
              </a:rPr>
              <a:t>text mining</a:t>
            </a:r>
            <a:r>
              <a:rPr lang="en-US" sz="1200" dirty="0">
                <a:latin typeface="Times New Roman" pitchFamily="18" charset="0"/>
                <a:cs typeface="Times New Roman" pitchFamily="18" charset="0"/>
              </a:rPr>
              <a:t>, </a:t>
            </a:r>
            <a:r>
              <a:rPr lang="en-US" sz="1200" dirty="0">
                <a:latin typeface="Times New Roman" pitchFamily="18" charset="0"/>
                <a:cs typeface="Times New Roman" pitchFamily="18" charset="0"/>
                <a:hlinkClick r:id="rId16"/>
              </a:rPr>
              <a:t>and predictive </a:t>
            </a:r>
            <a:r>
              <a:rPr lang="en-US" sz="1200" dirty="0">
                <a:latin typeface="Times New Roman" pitchFamily="18" charset="0"/>
                <a:cs typeface="Times New Roman" pitchFamily="18" charset="0"/>
              </a:rPr>
              <a:t> </a:t>
            </a:r>
            <a:r>
              <a:rPr lang="en-US" sz="1200" dirty="0">
                <a:latin typeface="Times New Roman" pitchFamily="18" charset="0"/>
                <a:cs typeface="Times New Roman" pitchFamily="18" charset="0"/>
                <a:hlinkClick r:id="rId16"/>
              </a:rPr>
              <a:t>analytics.</a:t>
            </a:r>
            <a:r>
              <a:rPr lang="en-US" sz="1200" dirty="0">
                <a:latin typeface="Times New Roman" pitchFamily="18" charset="0"/>
                <a:cs typeface="Times New Roman" pitchFamily="18" charset="0"/>
              </a:rPr>
              <a:t> It is used for business and commercial applications as well as for research,  education, training, rapid prototyping, and application development and supports all steps  of the machine learning process including data preparation, results </a:t>
            </a:r>
            <a:r>
              <a:rPr lang="en-US" sz="1200" dirty="0">
                <a:latin typeface="Times New Roman" pitchFamily="18" charset="0"/>
                <a:cs typeface="Times New Roman" pitchFamily="18" charset="0"/>
                <a:hlinkClick r:id="rId17"/>
              </a:rPr>
              <a:t>visualization</a:t>
            </a:r>
            <a:r>
              <a:rPr lang="en-US" sz="1200" dirty="0">
                <a:latin typeface="Times New Roman" pitchFamily="18" charset="0"/>
                <a:cs typeface="Times New Roman" pitchFamily="18" charset="0"/>
              </a:rPr>
              <a:t>, model  validation and optimization.</a:t>
            </a:r>
            <a:r>
              <a:rPr lang="en-US" sz="1200" baseline="38000" dirty="0">
                <a:latin typeface="Times New Roman" pitchFamily="18" charset="0"/>
                <a:cs typeface="Times New Roman" pitchFamily="18" charset="0"/>
                <a:hlinkClick r:id="rId18"/>
              </a:rPr>
              <a:t>[1] </a:t>
            </a:r>
            <a:r>
              <a:rPr lang="en-US" sz="1200" dirty="0" err="1">
                <a:latin typeface="Times New Roman" pitchFamily="18" charset="0"/>
                <a:cs typeface="Times New Roman" pitchFamily="18" charset="0"/>
              </a:rPr>
              <a:t>RapidMiner</a:t>
            </a:r>
            <a:r>
              <a:rPr lang="en-US" sz="1200" dirty="0">
                <a:latin typeface="Times New Roman" pitchFamily="18" charset="0"/>
                <a:cs typeface="Times New Roman" pitchFamily="18" charset="0"/>
              </a:rPr>
              <a:t> is developed on an open core model.)</a:t>
            </a:r>
          </a:p>
          <a:p>
            <a:pPr marL="63500">
              <a:lnSpc>
                <a:spcPts val="1188"/>
              </a:lnSpc>
              <a:spcBef>
                <a:spcPts val="138"/>
              </a:spcBef>
              <a:tabLst>
                <a:tab pos="252413" algn="l"/>
              </a:tabLst>
            </a:pPr>
            <a:r>
              <a:rPr lang="en-US" sz="1000" dirty="0">
                <a:latin typeface="Symbol" pitchFamily="18" charset="2"/>
                <a:ea typeface="Symbol" pitchFamily="18" charset="2"/>
                <a:cs typeface="Symbol" pitchFamily="18" charset="2"/>
              </a:rPr>
              <a:t></a:t>
            </a:r>
          </a:p>
          <a:p>
            <a:pPr marL="519113" lvl="1" indent="-228600" algn="just">
              <a:lnSpc>
                <a:spcPct val="96000"/>
              </a:lnSpc>
              <a:spcBef>
                <a:spcPts val="63"/>
              </a:spcBef>
              <a:buSzPct val="71000"/>
              <a:buFont typeface="Symbol" pitchFamily="18" charset="2"/>
              <a:buChar char=""/>
              <a:tabLst>
                <a:tab pos="252413" algn="l"/>
              </a:tabLst>
            </a:pPr>
            <a:r>
              <a:rPr lang="en-US" sz="1400" b="1" dirty="0">
                <a:latin typeface="Times New Roman" pitchFamily="18" charset="0"/>
                <a:cs typeface="Times New Roman" pitchFamily="18" charset="0"/>
                <a:hlinkClick r:id="rId19"/>
              </a:rPr>
              <a:t>Microsoft Excel</a:t>
            </a:r>
            <a:r>
              <a:rPr lang="en-US" sz="1400" dirty="0">
                <a:latin typeface="Times New Roman" pitchFamily="18" charset="0"/>
                <a:cs typeface="Times New Roman" pitchFamily="18" charset="0"/>
              </a:rPr>
              <a:t>: Filter, organize, and visualize quantitative data. The  perfect tool for performing simple data analysis. Explore common functions  and formulas for </a:t>
            </a:r>
            <a:r>
              <a:rPr lang="en-US" sz="1400" dirty="0">
                <a:latin typeface="Times New Roman" pitchFamily="18" charset="0"/>
                <a:cs typeface="Times New Roman" pitchFamily="18" charset="0"/>
                <a:hlinkClick r:id="rId20"/>
              </a:rPr>
              <a:t>data analysis in Excel</a:t>
            </a:r>
            <a:r>
              <a:rPr lang="en-US" sz="1400" dirty="0">
                <a:latin typeface="Times New Roman" pitchFamily="18" charset="0"/>
                <a:cs typeface="Times New Roman" pitchFamily="18" charset="0"/>
              </a:rPr>
              <a:t>.</a:t>
            </a:r>
          </a:p>
          <a:p>
            <a:pPr marL="63500">
              <a:spcBef>
                <a:spcPts val="325"/>
              </a:spcBef>
              <a:tabLst>
                <a:tab pos="252413" algn="l"/>
              </a:tabLst>
            </a:pPr>
            <a:r>
              <a:rPr lang="en-US" sz="1000" dirty="0">
                <a:latin typeface="Symbol" pitchFamily="18" charset="2"/>
                <a:ea typeface="Symbol" pitchFamily="18" charset="2"/>
                <a:cs typeface="Symbol" pitchFamily="18" charset="2"/>
              </a:rPr>
              <a:t></a:t>
            </a:r>
          </a:p>
          <a:p>
            <a:pPr marL="63500">
              <a:lnSpc>
                <a:spcPct val="96000"/>
              </a:lnSpc>
              <a:spcBef>
                <a:spcPts val="75"/>
              </a:spcBef>
              <a:tabLst>
                <a:tab pos="252413" algn="l"/>
              </a:tabLst>
            </a:pPr>
            <a:r>
              <a:rPr lang="en-US" sz="1400" b="1" dirty="0">
                <a:latin typeface="Times New Roman" pitchFamily="18" charset="0"/>
                <a:cs typeface="Times New Roman" pitchFamily="18" charset="0"/>
                <a:hlinkClick r:id="rId21"/>
              </a:rPr>
              <a:t>Tableau</a:t>
            </a:r>
            <a:r>
              <a:rPr lang="en-US" sz="1400" dirty="0">
                <a:latin typeface="Times New Roman" pitchFamily="18" charset="0"/>
                <a:cs typeface="Times New Roman" pitchFamily="18" charset="0"/>
              </a:rPr>
              <a:t>: A powerful analytics and data visualization platform. Connect all your  data and create interactive dashboards that update in real-time.( </a:t>
            </a:r>
            <a:r>
              <a:rPr lang="en-US" sz="1300" b="1" dirty="0"/>
              <a:t>Tableau </a:t>
            </a:r>
            <a:r>
              <a:rPr lang="en-US" sz="1300" dirty="0"/>
              <a:t>is a  powerful and fastest growing data visualization tool used in the Business  Intelligence Industry. It helps in simplifying raw data in a very easily  understandable format. Tableau helps create the data that can be understood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
        <p:nvSpPr>
          <p:cNvPr id="5" name="object 2"/>
          <p:cNvSpPr txBox="1">
            <a:spLocks noGrp="1"/>
          </p:cNvSpPr>
          <p:nvPr>
            <p:ph idx="1"/>
          </p:nvPr>
        </p:nvSpPr>
        <p:spPr>
          <a:xfrm>
            <a:off x="628650" y="381000"/>
            <a:ext cx="7886700" cy="6248400"/>
          </a:xfrm>
          <a:prstGeom prst="rect">
            <a:avLst/>
          </a:prstGeom>
        </p:spPr>
        <p:txBody>
          <a:bodyPr lIns="0" tIns="27305" rIns="0" bIns="0">
            <a:spAutoFit/>
          </a:bodyPr>
          <a:lstStyle/>
          <a:p>
            <a:pPr marL="50800">
              <a:lnSpc>
                <a:spcPts val="1550"/>
              </a:lnSpc>
              <a:spcBef>
                <a:spcPts val="213"/>
              </a:spcBef>
            </a:pPr>
            <a:r>
              <a:rPr lang="en-US" sz="1300" dirty="0">
                <a:solidFill>
                  <a:srgbClr val="212121"/>
                </a:solidFill>
              </a:rPr>
              <a:t>by professionals at any level in an organization. It also allows non-technical  users to create customized dashboards.</a:t>
            </a:r>
            <a:endParaRPr lang="en-US" sz="1300" dirty="0"/>
          </a:p>
          <a:p>
            <a:pPr marL="50800">
              <a:lnSpc>
                <a:spcPts val="1563"/>
              </a:lnSpc>
            </a:pPr>
            <a:r>
              <a:rPr lang="en-US" sz="1300" dirty="0">
                <a:solidFill>
                  <a:srgbClr val="212121"/>
                </a:solidFill>
              </a:rPr>
              <a:t>Data analysis is very fast with Tableau tool and the visualizations created are  in the form of dashboards and worksheets.</a:t>
            </a:r>
            <a:r>
              <a:rPr lang="en-US" sz="1400" dirty="0">
                <a:latin typeface="Times New Roman" pitchFamily="18" charset="0"/>
                <a:cs typeface="Times New Roman" pitchFamily="18" charset="0"/>
              </a:rPr>
              <a:t>)</a:t>
            </a:r>
          </a:p>
          <a:p>
            <a:pPr marL="50800"/>
            <a:endParaRPr lang="en-US" sz="1500" dirty="0">
              <a:latin typeface="Times New Roman" pitchFamily="18" charset="0"/>
              <a:cs typeface="Times New Roman" pitchFamily="18" charset="0"/>
            </a:endParaRPr>
          </a:p>
          <a:p>
            <a:pPr marL="50800" algn="just">
              <a:lnSpc>
                <a:spcPct val="96000"/>
              </a:lnSpc>
              <a:spcBef>
                <a:spcPts val="1263"/>
              </a:spcBef>
              <a:buSzPct val="71000"/>
              <a:buFont typeface="Symbol" pitchFamily="18" charset="2"/>
              <a:buChar char=""/>
            </a:pPr>
            <a:r>
              <a:rPr lang="en-US" sz="1400" b="1" dirty="0">
                <a:latin typeface="Times New Roman" pitchFamily="18" charset="0"/>
                <a:cs typeface="Times New Roman" pitchFamily="18" charset="0"/>
                <a:hlinkClick r:id="rId2"/>
              </a:rPr>
              <a:t>R</a:t>
            </a:r>
            <a:r>
              <a:rPr lang="en-US" sz="1400" dirty="0">
                <a:latin typeface="Times New Roman" pitchFamily="18" charset="0"/>
                <a:cs typeface="Times New Roman" pitchFamily="18" charset="0"/>
              </a:rPr>
              <a:t>: A free software environment for statistical computing and graphics. </a:t>
            </a:r>
            <a:r>
              <a:rPr lang="en-US" sz="1200" dirty="0">
                <a:latin typeface="Times New Roman" pitchFamily="18" charset="0"/>
                <a:cs typeface="Times New Roman" pitchFamily="18" charset="0"/>
              </a:rPr>
              <a:t>(</a:t>
            </a:r>
            <a:r>
              <a:rPr lang="en-US" sz="1200" b="1" dirty="0">
                <a:latin typeface="Times New Roman" pitchFamily="18" charset="0"/>
                <a:cs typeface="Times New Roman" pitchFamily="18" charset="0"/>
              </a:rPr>
              <a:t>R </a:t>
            </a:r>
            <a:r>
              <a:rPr lang="en-US" sz="1200" dirty="0">
                <a:latin typeface="Times New Roman" pitchFamily="18" charset="0"/>
                <a:cs typeface="Times New Roman" pitchFamily="18" charset="0"/>
              </a:rPr>
              <a:t>is  a </a:t>
            </a:r>
            <a:r>
              <a:rPr lang="en-US" sz="1200" dirty="0">
                <a:latin typeface="Times New Roman" pitchFamily="18" charset="0"/>
                <a:cs typeface="Times New Roman" pitchFamily="18" charset="0"/>
                <a:hlinkClick r:id="rId3"/>
              </a:rPr>
              <a:t>programming language </a:t>
            </a:r>
            <a:r>
              <a:rPr lang="en-US" sz="1200" dirty="0">
                <a:latin typeface="Times New Roman" pitchFamily="18" charset="0"/>
                <a:cs typeface="Times New Roman" pitchFamily="18" charset="0"/>
              </a:rPr>
              <a:t>and </a:t>
            </a:r>
            <a:r>
              <a:rPr lang="en-US" sz="1200" dirty="0">
                <a:latin typeface="Times New Roman" pitchFamily="18" charset="0"/>
                <a:cs typeface="Times New Roman" pitchFamily="18" charset="0"/>
                <a:hlinkClick r:id="rId4"/>
              </a:rPr>
              <a:t>free software </a:t>
            </a:r>
            <a:r>
              <a:rPr lang="en-US" sz="1200" dirty="0">
                <a:latin typeface="Times New Roman" pitchFamily="18" charset="0"/>
                <a:cs typeface="Times New Roman" pitchFamily="18" charset="0"/>
              </a:rPr>
              <a:t>environment for </a:t>
            </a:r>
            <a:r>
              <a:rPr lang="en-US" sz="1200" dirty="0">
                <a:latin typeface="Times New Roman" pitchFamily="18" charset="0"/>
                <a:cs typeface="Times New Roman" pitchFamily="18" charset="0"/>
                <a:hlinkClick r:id="rId5"/>
              </a:rPr>
              <a:t>statistical computing </a:t>
            </a:r>
            <a:r>
              <a:rPr lang="en-US" sz="1200" dirty="0">
                <a:latin typeface="Times New Roman" pitchFamily="18" charset="0"/>
                <a:cs typeface="Times New Roman" pitchFamily="18" charset="0"/>
              </a:rPr>
              <a:t>and  graphics supported by the R Core Team and the R Foundation for Statistical  Computing.</a:t>
            </a:r>
            <a:r>
              <a:rPr lang="en-US" sz="1200" baseline="38000" dirty="0">
                <a:latin typeface="Times New Roman" pitchFamily="18" charset="0"/>
                <a:cs typeface="Times New Roman" pitchFamily="18" charset="0"/>
                <a:hlinkClick r:id="rId6"/>
              </a:rPr>
              <a:t>[7]</a:t>
            </a:r>
            <a:r>
              <a:rPr lang="en-US" sz="1200" baseline="38000" dirty="0">
                <a:latin typeface="Times New Roman" pitchFamily="18" charset="0"/>
                <a:cs typeface="Times New Roman" pitchFamily="18" charset="0"/>
              </a:rPr>
              <a:t> </a:t>
            </a:r>
            <a:r>
              <a:rPr lang="en-US" sz="1200" dirty="0">
                <a:latin typeface="Times New Roman" pitchFamily="18" charset="0"/>
                <a:cs typeface="Times New Roman" pitchFamily="18" charset="0"/>
              </a:rPr>
              <a:t>It  is    widely    used    among </a:t>
            </a:r>
            <a:r>
              <a:rPr lang="en-US" sz="1200" dirty="0">
                <a:latin typeface="Times New Roman" pitchFamily="18" charset="0"/>
                <a:cs typeface="Times New Roman" pitchFamily="18" charset="0"/>
                <a:hlinkClick r:id="rId7"/>
              </a:rPr>
              <a:t>statisticians </a:t>
            </a:r>
            <a:r>
              <a:rPr lang="en-US" sz="1200" dirty="0">
                <a:latin typeface="Times New Roman" pitchFamily="18" charset="0"/>
                <a:cs typeface="Times New Roman" pitchFamily="18" charset="0"/>
              </a:rPr>
              <a:t>and </a:t>
            </a:r>
            <a:r>
              <a:rPr lang="en-US" sz="1200" dirty="0">
                <a:latin typeface="Times New Roman" pitchFamily="18" charset="0"/>
                <a:cs typeface="Times New Roman" pitchFamily="18" charset="0"/>
                <a:hlinkClick r:id="rId8"/>
              </a:rPr>
              <a:t>data    miners </a:t>
            </a:r>
            <a:r>
              <a:rPr lang="en-US" sz="1200" dirty="0">
                <a:latin typeface="Times New Roman" pitchFamily="18" charset="0"/>
                <a:cs typeface="Times New Roman" pitchFamily="18" charset="0"/>
              </a:rPr>
              <a:t>for  developing </a:t>
            </a:r>
            <a:r>
              <a:rPr lang="en-US" sz="1200" dirty="0">
                <a:latin typeface="Times New Roman" pitchFamily="18" charset="0"/>
                <a:cs typeface="Times New Roman" pitchFamily="18" charset="0"/>
                <a:hlinkClick r:id="rId9"/>
              </a:rPr>
              <a:t>statistical software </a:t>
            </a:r>
            <a:r>
              <a:rPr lang="en-US" sz="1200" dirty="0">
                <a:latin typeface="Times New Roman" pitchFamily="18" charset="0"/>
                <a:cs typeface="Times New Roman" pitchFamily="18" charset="0"/>
              </a:rPr>
              <a:t>and </a:t>
            </a:r>
            <a:r>
              <a:rPr lang="en-US" sz="1200" dirty="0">
                <a:latin typeface="Times New Roman" pitchFamily="18" charset="0"/>
                <a:cs typeface="Times New Roman" pitchFamily="18" charset="0"/>
                <a:hlinkClick r:id="rId10"/>
              </a:rPr>
              <a:t>data analysis</a:t>
            </a:r>
            <a:r>
              <a:rPr lang="en-US" sz="1200" dirty="0">
                <a:latin typeface="Times New Roman" pitchFamily="18" charset="0"/>
                <a:cs typeface="Times New Roman" pitchFamily="18" charset="0"/>
              </a:rPr>
              <a:t>. )</a:t>
            </a:r>
          </a:p>
          <a:p>
            <a:pPr marL="50800">
              <a:spcBef>
                <a:spcPts val="50"/>
              </a:spcBef>
              <a:buFont typeface="Symbol" pitchFamily="18" charset="2"/>
              <a:buChar char=""/>
            </a:pPr>
            <a:endParaRPr lang="en-US" sz="1400" dirty="0">
              <a:latin typeface="Times New Roman" pitchFamily="18" charset="0"/>
              <a:cs typeface="Times New Roman" pitchFamily="18" charset="0"/>
            </a:endParaRPr>
          </a:p>
          <a:p>
            <a:pPr marL="50800" algn="just">
              <a:lnSpc>
                <a:spcPts val="1613"/>
              </a:lnSpc>
              <a:buSzPct val="71000"/>
              <a:buFont typeface="Symbol" pitchFamily="18" charset="2"/>
              <a:buChar char=""/>
            </a:pPr>
            <a:r>
              <a:rPr lang="en-US" sz="1400" b="1" dirty="0">
                <a:latin typeface="Times New Roman" pitchFamily="18" charset="0"/>
                <a:cs typeface="Times New Roman" pitchFamily="18" charset="0"/>
                <a:hlinkClick r:id="rId11"/>
              </a:rPr>
              <a:t>Python</a:t>
            </a:r>
            <a:r>
              <a:rPr lang="en-US" sz="1400" dirty="0">
                <a:latin typeface="Times New Roman" pitchFamily="18" charset="0"/>
                <a:cs typeface="Times New Roman" pitchFamily="18" charset="0"/>
              </a:rPr>
              <a:t>: The preferred programming language for machine learning. Use it  to build data analysis solutions for various use cases.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
        <p:nvSpPr>
          <p:cNvPr id="5" name="object 2"/>
          <p:cNvSpPr txBox="1"/>
          <p:nvPr/>
        </p:nvSpPr>
        <p:spPr>
          <a:xfrm>
            <a:off x="1524000" y="304800"/>
            <a:ext cx="5964238" cy="2106346"/>
          </a:xfrm>
          <a:prstGeom prst="rect">
            <a:avLst/>
          </a:prstGeom>
        </p:spPr>
        <p:txBody>
          <a:bodyPr wrap="square" lIns="0" tIns="13335" rIns="0" bIns="0">
            <a:spAutoFit/>
          </a:bodyPr>
          <a:lstStyle/>
          <a:p>
            <a:pPr marL="12700">
              <a:spcBef>
                <a:spcPts val="100"/>
              </a:spcBef>
            </a:pPr>
            <a:r>
              <a:rPr lang="en-US" sz="1400" b="1" u="sng" dirty="0">
                <a:solidFill>
                  <a:srgbClr val="222222"/>
                </a:solidFill>
                <a:latin typeface="Times New Roman" pitchFamily="18" charset="0"/>
                <a:cs typeface="Times New Roman" pitchFamily="18" charset="0"/>
              </a:rPr>
              <a:t>Data Analytics </a:t>
            </a:r>
            <a:r>
              <a:rPr lang="en-US" sz="1400" b="1" u="sng" dirty="0" err="1">
                <a:solidFill>
                  <a:srgbClr val="222222"/>
                </a:solidFill>
                <a:latin typeface="Times New Roman" pitchFamily="18" charset="0"/>
                <a:cs typeface="Times New Roman" pitchFamily="18" charset="0"/>
              </a:rPr>
              <a:t>vs</a:t>
            </a:r>
            <a:r>
              <a:rPr lang="en-US" sz="1400" b="1" u="sng" dirty="0">
                <a:solidFill>
                  <a:srgbClr val="222222"/>
                </a:solidFill>
                <a:latin typeface="Times New Roman" pitchFamily="18" charset="0"/>
                <a:cs typeface="Times New Roman" pitchFamily="18" charset="0"/>
              </a:rPr>
              <a:t> Data Analysis:</a:t>
            </a:r>
            <a:endParaRPr lang="en-US" sz="1400" dirty="0">
              <a:latin typeface="Times New Roman" pitchFamily="18" charset="0"/>
              <a:cs typeface="Times New Roman" pitchFamily="18" charset="0"/>
            </a:endParaRPr>
          </a:p>
          <a:p>
            <a:pPr marL="12700"/>
            <a:endParaRPr lang="en-US" sz="1400" dirty="0">
              <a:latin typeface="Times New Roman" pitchFamily="18" charset="0"/>
              <a:cs typeface="Times New Roman" pitchFamily="18" charset="0"/>
            </a:endParaRPr>
          </a:p>
          <a:p>
            <a:pPr marL="12700"/>
            <a:endParaRPr lang="en-US" sz="1400" dirty="0">
              <a:latin typeface="Times New Roman" pitchFamily="18" charset="0"/>
              <a:cs typeface="Times New Roman" pitchFamily="18" charset="0"/>
            </a:endParaRPr>
          </a:p>
          <a:p>
            <a:pPr marL="12700">
              <a:lnSpc>
                <a:spcPts val="1600"/>
              </a:lnSpc>
              <a:spcBef>
                <a:spcPts val="1025"/>
              </a:spcBef>
            </a:pPr>
            <a:r>
              <a:rPr lang="en-US" sz="1400" dirty="0">
                <a:solidFill>
                  <a:srgbClr val="1D1D1D"/>
                </a:solidFill>
                <a:latin typeface="Times New Roman" pitchFamily="18" charset="0"/>
                <a:cs typeface="Times New Roman" pitchFamily="18" charset="0"/>
              </a:rPr>
              <a:t>It’s a common misconception that data analysis and data analytics are the same  thing. The generally accepted distinction is:</a:t>
            </a:r>
            <a:endParaRPr lang="en-US" sz="1400" dirty="0">
              <a:latin typeface="Times New Roman" pitchFamily="18" charset="0"/>
              <a:cs typeface="Times New Roman" pitchFamily="18" charset="0"/>
            </a:endParaRPr>
          </a:p>
          <a:p>
            <a:pPr marL="12700"/>
            <a:endParaRPr lang="en-US" sz="1900" dirty="0">
              <a:latin typeface="Times New Roman" pitchFamily="18" charset="0"/>
              <a:cs typeface="Times New Roman" pitchFamily="18" charset="0"/>
            </a:endParaRPr>
          </a:p>
          <a:p>
            <a:pPr marL="12700">
              <a:lnSpc>
                <a:spcPts val="1625"/>
              </a:lnSpc>
              <a:buSzPct val="71000"/>
              <a:buFont typeface="Symbol" pitchFamily="18" charset="2"/>
              <a:buChar char=""/>
            </a:pPr>
            <a:r>
              <a:rPr lang="en-US" sz="1400" dirty="0">
                <a:solidFill>
                  <a:srgbClr val="1D1D1D"/>
                </a:solidFill>
                <a:latin typeface="Times New Roman" pitchFamily="18" charset="0"/>
                <a:cs typeface="Times New Roman" pitchFamily="18" charset="0"/>
              </a:rPr>
              <a:t>Data analytics is the broad field of using data and tools to make business  decisions.</a:t>
            </a:r>
            <a:endParaRPr lang="en-US" sz="1400" dirty="0">
              <a:latin typeface="Times New Roman" pitchFamily="18" charset="0"/>
              <a:cs typeface="Times New Roman" pitchFamily="18" charset="0"/>
            </a:endParaRPr>
          </a:p>
          <a:p>
            <a:pPr marL="12700">
              <a:lnSpc>
                <a:spcPts val="1550"/>
              </a:lnSpc>
              <a:buSzPct val="71000"/>
              <a:buFont typeface="Symbol" pitchFamily="18" charset="2"/>
              <a:buChar char=""/>
            </a:pPr>
            <a:r>
              <a:rPr lang="en-US" sz="1400" dirty="0">
                <a:solidFill>
                  <a:srgbClr val="1D1D1D"/>
                </a:solidFill>
                <a:latin typeface="Times New Roman" pitchFamily="18" charset="0"/>
                <a:cs typeface="Times New Roman" pitchFamily="18" charset="0"/>
              </a:rPr>
              <a:t>Data analysis, a subset of data analytics, refers to specific actions.</a:t>
            </a:r>
            <a:endParaRPr lang="en-US" sz="1400" dirty="0">
              <a:latin typeface="Times New Roman" pitchFamily="18" charset="0"/>
              <a:cs typeface="Times New Roman" pitchFamily="18" charset="0"/>
            </a:endParaRPr>
          </a:p>
        </p:txBody>
      </p:sp>
      <p:pic>
        <p:nvPicPr>
          <p:cNvPr id="7" name="object 4"/>
          <p:cNvPicPr>
            <a:picLocks noChangeAspect="1" noChangeArrowheads="1"/>
          </p:cNvPicPr>
          <p:nvPr/>
        </p:nvPicPr>
        <p:blipFill>
          <a:blip r:embed="rId2"/>
          <a:srcRect/>
          <a:stretch>
            <a:fillRect/>
          </a:stretch>
        </p:blipFill>
        <p:spPr bwMode="auto">
          <a:xfrm>
            <a:off x="1905000" y="2468563"/>
            <a:ext cx="4457700" cy="4389437"/>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
        <p:nvSpPr>
          <p:cNvPr id="5" name="object 3"/>
          <p:cNvSpPr txBox="1">
            <a:spLocks noGrp="1"/>
          </p:cNvSpPr>
          <p:nvPr>
            <p:ph idx="1"/>
          </p:nvPr>
        </p:nvSpPr>
        <p:spPr>
          <a:prstGeom prst="rect">
            <a:avLst/>
          </a:prstGeom>
        </p:spPr>
        <p:txBody>
          <a:bodyPr lIns="0" tIns="97790" rIns="0" bIns="0">
            <a:spAutoFit/>
          </a:bodyPr>
          <a:lstStyle/>
          <a:p>
            <a:pPr marL="12700">
              <a:spcBef>
                <a:spcPts val="775"/>
              </a:spcBef>
            </a:pPr>
            <a:r>
              <a:rPr lang="en-US" sz="1400" b="1" u="sng" dirty="0">
                <a:solidFill>
                  <a:srgbClr val="222222"/>
                </a:solidFill>
                <a:latin typeface="Times New Roman" pitchFamily="18" charset="0"/>
                <a:cs typeface="Times New Roman" pitchFamily="18" charset="0"/>
              </a:rPr>
              <a:t>What is data analytics?</a:t>
            </a:r>
            <a:endParaRPr lang="en-US" sz="1400" dirty="0">
              <a:latin typeface="Times New Roman" pitchFamily="18" charset="0"/>
              <a:cs typeface="Times New Roman" pitchFamily="18" charset="0"/>
            </a:endParaRPr>
          </a:p>
          <a:p>
            <a:pPr marL="12700">
              <a:lnSpc>
                <a:spcPts val="1613"/>
              </a:lnSpc>
              <a:spcBef>
                <a:spcPts val="788"/>
              </a:spcBef>
            </a:pPr>
            <a:r>
              <a:rPr lang="en-US" sz="1400" dirty="0">
                <a:solidFill>
                  <a:srgbClr val="1D1D1D"/>
                </a:solidFill>
                <a:latin typeface="Times New Roman" pitchFamily="18" charset="0"/>
                <a:cs typeface="Times New Roman" pitchFamily="18" charset="0"/>
              </a:rPr>
              <a:t>Data analytics is a broad term that defines the concept and practice (or, perhaps  science and art) of all activities related to data.</a:t>
            </a:r>
            <a:endParaRPr lang="en-US" sz="1400" dirty="0">
              <a:latin typeface="Times New Roman" pitchFamily="18" charset="0"/>
              <a:cs typeface="Times New Roman" pitchFamily="18" charset="0"/>
            </a:endParaRPr>
          </a:p>
          <a:p>
            <a:pPr marL="12700">
              <a:lnSpc>
                <a:spcPts val="1525"/>
              </a:lnSpc>
            </a:pPr>
            <a:r>
              <a:rPr lang="en-US" sz="1400" dirty="0">
                <a:solidFill>
                  <a:srgbClr val="1D1D1D"/>
                </a:solidFill>
                <a:latin typeface="Times New Roman" pitchFamily="18" charset="0"/>
                <a:cs typeface="Times New Roman" pitchFamily="18" charset="0"/>
              </a:rPr>
              <a:t>Data that is raw, as-is, has no value. Instead, it’s what you do with that data that</a:t>
            </a:r>
            <a:endParaRPr lang="en-US" sz="1400" dirty="0">
              <a:latin typeface="Times New Roman" pitchFamily="18" charset="0"/>
              <a:cs typeface="Times New Roman" pitchFamily="18" charset="0"/>
            </a:endParaRPr>
          </a:p>
          <a:p>
            <a:pPr marL="12700">
              <a:lnSpc>
                <a:spcPts val="1650"/>
              </a:lnSpc>
            </a:pPr>
            <a:r>
              <a:rPr lang="en-US" sz="1400" dirty="0">
                <a:solidFill>
                  <a:srgbClr val="1D1D1D"/>
                </a:solidFill>
                <a:latin typeface="Times New Roman" pitchFamily="18" charset="0"/>
                <a:cs typeface="Times New Roman" pitchFamily="18" charset="0"/>
              </a:rPr>
              <a:t>provides value. Data analytics includes all the steps you take, both human- and</a:t>
            </a:r>
            <a:endParaRPr lang="en-US" sz="1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5" name="object 2"/>
          <p:cNvSpPr txBox="1">
            <a:spLocks noGrp="1"/>
          </p:cNvSpPr>
          <p:nvPr>
            <p:ph idx="1"/>
          </p:nvPr>
        </p:nvSpPr>
        <p:spPr>
          <a:xfrm>
            <a:off x="628650" y="228601"/>
            <a:ext cx="7886700" cy="6829614"/>
          </a:xfrm>
          <a:prstGeom prst="rect">
            <a:avLst/>
          </a:prstGeom>
        </p:spPr>
        <p:txBody>
          <a:bodyPr wrap="square" lIns="0" tIns="28575" rIns="0" bIns="0">
            <a:spAutoFit/>
          </a:bodyPr>
          <a:lstStyle/>
          <a:p>
            <a:pPr marL="241300">
              <a:lnSpc>
                <a:spcPts val="1600"/>
              </a:lnSpc>
              <a:spcBef>
                <a:spcPts val="225"/>
              </a:spcBef>
            </a:pPr>
            <a:r>
              <a:rPr lang="en-US" sz="1400" dirty="0">
                <a:solidFill>
                  <a:srgbClr val="1D1D1D"/>
                </a:solidFill>
                <a:latin typeface="Times New Roman" pitchFamily="18" charset="0"/>
                <a:cs typeface="Times New Roman" pitchFamily="18" charset="0"/>
              </a:rPr>
              <a:t>machine-enabled, to discover, interpret, visualize, and tell the story of patterns in  your data in order to drive business strategy and outcomes</a:t>
            </a:r>
            <a:r>
              <a:rPr lang="en-US" sz="1400" dirty="0" smtClean="0">
                <a:solidFill>
                  <a:srgbClr val="1D1D1D"/>
                </a:solidFill>
                <a:latin typeface="Times New Roman" pitchFamily="18" charset="0"/>
                <a:cs typeface="Times New Roman" pitchFamily="18" charset="0"/>
              </a:rPr>
              <a:t>.</a:t>
            </a:r>
            <a:endParaRPr lang="en-US" sz="1700" dirty="0">
              <a:latin typeface="Times New Roman" pitchFamily="18" charset="0"/>
              <a:cs typeface="Times New Roman" pitchFamily="18" charset="0"/>
            </a:endParaRPr>
          </a:p>
          <a:p>
            <a:pPr marL="241300" algn="just"/>
            <a:r>
              <a:rPr lang="en-US" sz="1600" b="1" u="sng" dirty="0">
                <a:solidFill>
                  <a:srgbClr val="222222"/>
                </a:solidFill>
                <a:latin typeface="Times New Roman" pitchFamily="18" charset="0"/>
                <a:cs typeface="Times New Roman" pitchFamily="18" charset="0"/>
              </a:rPr>
              <a:t>What is data analysis?</a:t>
            </a:r>
            <a:endParaRPr lang="en-US" sz="1600" dirty="0">
              <a:latin typeface="Times New Roman" pitchFamily="18" charset="0"/>
              <a:cs typeface="Times New Roman" pitchFamily="18" charset="0"/>
            </a:endParaRPr>
          </a:p>
          <a:p>
            <a:pPr marL="241300" algn="just">
              <a:lnSpc>
                <a:spcPct val="96000"/>
              </a:lnSpc>
              <a:spcBef>
                <a:spcPts val="750"/>
              </a:spcBef>
            </a:pPr>
            <a:r>
              <a:rPr lang="en-US" sz="1400" dirty="0">
                <a:solidFill>
                  <a:srgbClr val="1D1D1D"/>
                </a:solidFill>
                <a:latin typeface="Times New Roman" pitchFamily="18" charset="0"/>
                <a:cs typeface="Times New Roman" pitchFamily="18" charset="0"/>
              </a:rPr>
              <a:t>Consider data analysis one slice of the data analytics pie. Data analysis consists of  cleaning, transforming, modeling, and questioning data to find useful information.  (It’s generally agreed that other slices are other activities, from collection to  storage to visualization.)</a:t>
            </a:r>
            <a:endParaRPr lang="en-US" sz="1400" dirty="0">
              <a:latin typeface="Times New Roman" pitchFamily="18" charset="0"/>
              <a:cs typeface="Times New Roman" pitchFamily="18" charset="0"/>
            </a:endParaRPr>
          </a:p>
          <a:p>
            <a:pPr marL="241300">
              <a:spcBef>
                <a:spcPts val="25"/>
              </a:spcBef>
            </a:pPr>
            <a:endParaRPr lang="en-US" sz="2000" dirty="0">
              <a:latin typeface="Times New Roman" pitchFamily="18" charset="0"/>
              <a:cs typeface="Times New Roman" pitchFamily="18" charset="0"/>
            </a:endParaRPr>
          </a:p>
          <a:p>
            <a:pPr marL="241300">
              <a:lnSpc>
                <a:spcPts val="1600"/>
              </a:lnSpc>
            </a:pPr>
            <a:r>
              <a:rPr lang="en-US" sz="1400" dirty="0">
                <a:solidFill>
                  <a:srgbClr val="1D1D1D"/>
                </a:solidFill>
                <a:latin typeface="Times New Roman" pitchFamily="18" charset="0"/>
                <a:cs typeface="Times New Roman" pitchFamily="18" charset="0"/>
              </a:rPr>
              <a:t>The act of data analysis is usually limited to a single, already prepared dataset.  You’ll inspect, arrange, and question the data.</a:t>
            </a:r>
            <a:endParaRPr lang="en-US" sz="1400" dirty="0">
              <a:latin typeface="Times New Roman" pitchFamily="18" charset="0"/>
              <a:cs typeface="Times New Roman" pitchFamily="18" charset="0"/>
            </a:endParaRPr>
          </a:p>
          <a:p>
            <a:pPr marL="241300">
              <a:spcBef>
                <a:spcPts val="25"/>
              </a:spcBef>
            </a:pPr>
            <a:endParaRPr lang="en-US" sz="1900" dirty="0">
              <a:latin typeface="Times New Roman" pitchFamily="18" charset="0"/>
              <a:cs typeface="Times New Roman" pitchFamily="18" charset="0"/>
            </a:endParaRPr>
          </a:p>
          <a:p>
            <a:pPr marL="241300">
              <a:lnSpc>
                <a:spcPts val="1600"/>
              </a:lnSpc>
            </a:pPr>
            <a:r>
              <a:rPr lang="en-US" sz="1400" dirty="0">
                <a:solidFill>
                  <a:srgbClr val="1D1D1D"/>
                </a:solidFill>
                <a:latin typeface="Times New Roman" pitchFamily="18" charset="0"/>
                <a:cs typeface="Times New Roman" pitchFamily="18" charset="0"/>
              </a:rPr>
              <a:t>A vital point of data analysis is that the analysis already captures data, meaning  data from the past</a:t>
            </a:r>
            <a:r>
              <a:rPr lang="en-US" sz="1400" dirty="0" smtClean="0">
                <a:solidFill>
                  <a:srgbClr val="1D1D1D"/>
                </a:solidFill>
                <a:latin typeface="Times New Roman" pitchFamily="18" charset="0"/>
                <a:cs typeface="Times New Roman" pitchFamily="18" charset="0"/>
              </a:rPr>
              <a:t>.</a:t>
            </a:r>
            <a:endParaRPr lang="en-US" sz="1200" dirty="0">
              <a:latin typeface="Times New Roman" pitchFamily="18" charset="0"/>
              <a:cs typeface="Times New Roman" pitchFamily="18" charset="0"/>
            </a:endParaRPr>
          </a:p>
          <a:p>
            <a:pPr marL="241300" algn="just"/>
            <a:r>
              <a:rPr lang="en-US" sz="1400" b="1" u="sng" dirty="0">
                <a:solidFill>
                  <a:srgbClr val="212121"/>
                </a:solidFill>
                <a:latin typeface="Times New Roman" pitchFamily="18" charset="0"/>
                <a:cs typeface="Times New Roman" pitchFamily="18" charset="0"/>
              </a:rPr>
              <a:t>Example 1</a:t>
            </a:r>
            <a:r>
              <a:rPr lang="en-US" sz="1400" b="1" u="sng" dirty="0" smtClean="0">
                <a:solidFill>
                  <a:srgbClr val="212121"/>
                </a:solidFill>
                <a:latin typeface="Times New Roman" pitchFamily="18" charset="0"/>
                <a:cs typeface="Times New Roman" pitchFamily="18" charset="0"/>
              </a:rPr>
              <a:t>:</a:t>
            </a:r>
            <a:endParaRPr lang="en-US" sz="1200" dirty="0">
              <a:latin typeface="Times New Roman" pitchFamily="18" charset="0"/>
              <a:cs typeface="Times New Roman" pitchFamily="18" charset="0"/>
            </a:endParaRPr>
          </a:p>
          <a:p>
            <a:pPr marL="241300" algn="just">
              <a:lnSpc>
                <a:spcPct val="147000"/>
              </a:lnSpc>
            </a:pPr>
            <a:r>
              <a:rPr lang="en-US" sz="1400" dirty="0">
                <a:solidFill>
                  <a:srgbClr val="212121"/>
                </a:solidFill>
                <a:latin typeface="Times New Roman" pitchFamily="18" charset="0"/>
                <a:cs typeface="Times New Roman" pitchFamily="18" charset="0"/>
              </a:rPr>
              <a:t>Almost every one of us has at least some little knowledge about the Share Market.  Just think if you are a beginner and you want to start your trade with some profit  there. Now say what you will do initially?</a:t>
            </a:r>
            <a:endParaRPr lang="en-US" sz="1400" dirty="0">
              <a:latin typeface="Times New Roman" pitchFamily="18" charset="0"/>
              <a:cs typeface="Times New Roman" pitchFamily="18" charset="0"/>
            </a:endParaRPr>
          </a:p>
          <a:p>
            <a:pPr marL="241300">
              <a:spcBef>
                <a:spcPts val="38"/>
              </a:spcBef>
            </a:pPr>
            <a:endParaRPr lang="en-US" sz="1200" dirty="0">
              <a:latin typeface="Times New Roman" pitchFamily="18" charset="0"/>
              <a:cs typeface="Times New Roman" pitchFamily="18" charset="0"/>
            </a:endParaRPr>
          </a:p>
          <a:p>
            <a:pPr marL="241300" algn="just">
              <a:lnSpc>
                <a:spcPct val="147000"/>
              </a:lnSpc>
              <a:buSzPct val="71000"/>
              <a:buFont typeface="Symbol" pitchFamily="18" charset="2"/>
              <a:buChar char=""/>
            </a:pPr>
            <a:r>
              <a:rPr lang="en-US" sz="1400" dirty="0">
                <a:solidFill>
                  <a:srgbClr val="212121"/>
                </a:solidFill>
                <a:latin typeface="Times New Roman" pitchFamily="18" charset="0"/>
                <a:cs typeface="Times New Roman" pitchFamily="18" charset="0"/>
              </a:rPr>
              <a:t>Most probably before starting trading you just try to examine the past trend records  of the shares in the share market to understand what happened so far in order to  frame your strategies to get more profit right? This kind of process is an example  of Data Analysis.</a:t>
            </a:r>
            <a:endParaRPr lang="en-US" sz="1400" dirty="0">
              <a:latin typeface="Times New Roman" pitchFamily="18" charset="0"/>
              <a:cs typeface="Times New Roman" pitchFamily="18" charset="0"/>
            </a:endParaRPr>
          </a:p>
          <a:p>
            <a:pPr marL="241300" algn="just">
              <a:lnSpc>
                <a:spcPct val="147000"/>
              </a:lnSpc>
              <a:spcBef>
                <a:spcPts val="25"/>
              </a:spcBef>
              <a:buSzPct val="71000"/>
              <a:buFont typeface="Symbol" pitchFamily="18" charset="2"/>
              <a:buChar char=""/>
            </a:pPr>
            <a:r>
              <a:rPr lang="en-US" sz="1400" dirty="0">
                <a:solidFill>
                  <a:srgbClr val="212121"/>
                </a:solidFill>
                <a:latin typeface="Times New Roman" pitchFamily="18" charset="0"/>
                <a:cs typeface="Times New Roman" pitchFamily="18" charset="0"/>
              </a:rPr>
              <a:t>After understanding the trend of the shares, now you may use different techniques  to predict the future price trend of the shares, and based on that you buy some  shares right? This is an example process of Data Analytics.</a:t>
            </a:r>
            <a:endParaRPr lang="en-US" sz="1400" dirty="0">
              <a:latin typeface="Times New Roman" pitchFamily="18" charset="0"/>
              <a:cs typeface="Times New Roman" pitchFamily="18" charset="0"/>
            </a:endParaRPr>
          </a:p>
          <a:p>
            <a:pPr marL="241300">
              <a:spcBef>
                <a:spcPts val="38"/>
              </a:spcBef>
            </a:pPr>
            <a:endParaRPr lang="en-US" sz="1100" dirty="0">
              <a:latin typeface="Times New Roman" pitchFamily="18" charset="0"/>
              <a:cs typeface="Times New Roman" pitchFamily="18" charset="0"/>
            </a:endParaRPr>
          </a:p>
          <a:p>
            <a:pPr marL="241300" algn="just"/>
            <a:r>
              <a:rPr lang="en-US" sz="1400" b="1" dirty="0">
                <a:latin typeface="Times New Roman" pitchFamily="18" charset="0"/>
                <a:cs typeface="Times New Roman" pitchFamily="18" charset="0"/>
              </a:rPr>
              <a:t>Differences Between Data Analytics </a:t>
            </a:r>
            <a:r>
              <a:rPr lang="en-US" sz="1400" b="1" dirty="0" err="1">
                <a:latin typeface="Times New Roman" pitchFamily="18" charset="0"/>
                <a:cs typeface="Times New Roman" pitchFamily="18" charset="0"/>
              </a:rPr>
              <a:t>vs</a:t>
            </a:r>
            <a:r>
              <a:rPr lang="en-US" sz="1400" b="1" dirty="0">
                <a:latin typeface="Times New Roman" pitchFamily="18" charset="0"/>
                <a:cs typeface="Times New Roman" pitchFamily="18" charset="0"/>
              </a:rPr>
              <a:t> Data Analysis</a:t>
            </a:r>
            <a:endParaRPr lang="en-US" sz="1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
        <p:nvSpPr>
          <p:cNvPr id="5" name="object 2"/>
          <p:cNvSpPr txBox="1">
            <a:spLocks noGrp="1"/>
          </p:cNvSpPr>
          <p:nvPr>
            <p:ph idx="1"/>
          </p:nvPr>
        </p:nvSpPr>
        <p:spPr>
          <a:xfrm>
            <a:off x="628650" y="685800"/>
            <a:ext cx="7886700" cy="4761112"/>
          </a:xfrm>
          <a:prstGeom prst="rect">
            <a:avLst/>
          </a:prstGeom>
        </p:spPr>
        <p:txBody>
          <a:bodyPr wrap="square" lIns="0" tIns="13335" rIns="0" bIns="0">
            <a:spAutoFit/>
          </a:bodyPr>
          <a:lstStyle/>
          <a:p>
            <a:pPr marL="12700">
              <a:spcBef>
                <a:spcPts val="100"/>
              </a:spcBef>
            </a:pPr>
            <a:r>
              <a:rPr lang="en-US" sz="1400" dirty="0">
                <a:solidFill>
                  <a:srgbClr val="4D5968"/>
                </a:solidFill>
                <a:latin typeface="Times New Roman" pitchFamily="18" charset="0"/>
                <a:cs typeface="Times New Roman" pitchFamily="18" charset="0"/>
              </a:rPr>
              <a:t>Data analysis is a procedure of investigating, cleaning, transforming, and training</a:t>
            </a:r>
            <a:endParaRPr lang="en-US" sz="1400" dirty="0">
              <a:latin typeface="Times New Roman" pitchFamily="18" charset="0"/>
              <a:cs typeface="Times New Roman" pitchFamily="18" charset="0"/>
            </a:endParaRPr>
          </a:p>
          <a:p>
            <a:pPr marL="12700">
              <a:spcBef>
                <a:spcPts val="38"/>
              </a:spcBef>
            </a:pPr>
            <a:endParaRPr lang="en-US" sz="1300" dirty="0">
              <a:latin typeface="Times New Roman" pitchFamily="18" charset="0"/>
              <a:cs typeface="Times New Roman" pitchFamily="18" charset="0"/>
            </a:endParaRPr>
          </a:p>
          <a:p>
            <a:pPr marL="12700"/>
            <a:r>
              <a:rPr lang="en-US" sz="1400" dirty="0">
                <a:solidFill>
                  <a:srgbClr val="4D5968"/>
                </a:solidFill>
                <a:latin typeface="Times New Roman" pitchFamily="18" charset="0"/>
                <a:cs typeface="Times New Roman" pitchFamily="18" charset="0"/>
              </a:rPr>
              <a:t>of	the data with	the	aim	of	finding	some	useful	information,	recommend</a:t>
            </a:r>
            <a:endParaRPr lang="en-US" sz="1400" dirty="0">
              <a:latin typeface="Times New Roman" pitchFamily="18" charset="0"/>
              <a:cs typeface="Times New Roman" pitchFamily="18" charset="0"/>
            </a:endParaRPr>
          </a:p>
          <a:p>
            <a:pPr marL="12700" algn="just">
              <a:lnSpc>
                <a:spcPct val="191000"/>
              </a:lnSpc>
              <a:spcBef>
                <a:spcPts val="13"/>
              </a:spcBef>
            </a:pPr>
            <a:r>
              <a:rPr lang="en-US" sz="1400" dirty="0">
                <a:solidFill>
                  <a:srgbClr val="4D5968"/>
                </a:solidFill>
                <a:latin typeface="Times New Roman" pitchFamily="18" charset="0"/>
                <a:cs typeface="Times New Roman" pitchFamily="18" charset="0"/>
              </a:rPr>
              <a:t>conclusions and helps in decision-making. </a:t>
            </a:r>
            <a:r>
              <a:rPr lang="en-US" sz="1400" dirty="0">
                <a:latin typeface="Times New Roman" pitchFamily="18" charset="0"/>
                <a:cs typeface="Times New Roman" pitchFamily="18" charset="0"/>
                <a:hlinkClick r:id="rId2"/>
              </a:rPr>
              <a:t>Data analysis tools </a:t>
            </a:r>
            <a:r>
              <a:rPr lang="en-US" sz="1400" dirty="0">
                <a:solidFill>
                  <a:srgbClr val="4D5968"/>
                </a:solidFill>
                <a:latin typeface="Times New Roman" pitchFamily="18" charset="0"/>
                <a:cs typeface="Times New Roman" pitchFamily="18" charset="0"/>
              </a:rPr>
              <a:t>are Open Refine,  Tableau public, KNIME, Google Fusion Tables, Node XL and many more.</a:t>
            </a:r>
            <a:endParaRPr lang="en-US" sz="1400" dirty="0">
              <a:latin typeface="Times New Roman" pitchFamily="18" charset="0"/>
              <a:cs typeface="Times New Roman" pitchFamily="18" charset="0"/>
            </a:endParaRPr>
          </a:p>
          <a:p>
            <a:pPr marL="12700"/>
            <a:endParaRPr lang="en-US" sz="1400" dirty="0">
              <a:latin typeface="Times New Roman" pitchFamily="18" charset="0"/>
              <a:cs typeface="Times New Roman" pitchFamily="18" charset="0"/>
            </a:endParaRPr>
          </a:p>
          <a:p>
            <a:pPr marL="12700" algn="just">
              <a:lnSpc>
                <a:spcPct val="192000"/>
              </a:lnSpc>
            </a:pPr>
            <a:r>
              <a:rPr lang="en-US" sz="1400" dirty="0">
                <a:solidFill>
                  <a:srgbClr val="4D5968"/>
                </a:solidFill>
                <a:latin typeface="Times New Roman" pitchFamily="18" charset="0"/>
                <a:cs typeface="Times New Roman" pitchFamily="18" charset="0"/>
              </a:rPr>
              <a:t>Analytics is utilizing data, machine learning, statistical analysis and computer-  based models to get better insight and make better decisions from the data.  Analytics is defined as “a process of transforming data into actions through  analysis and insight in the context of organizational decision making and problem-  solving.” Analytics is supported by many tools such as Microsoft Excel, </a:t>
            </a:r>
            <a:r>
              <a:rPr lang="en-US" sz="1400" u="sng" dirty="0">
                <a:solidFill>
                  <a:srgbClr val="E93F32"/>
                </a:solidFill>
                <a:latin typeface="Times New Roman" pitchFamily="18" charset="0"/>
                <a:cs typeface="Times New Roman" pitchFamily="18" charset="0"/>
                <a:hlinkClick r:id="rId3"/>
              </a:rPr>
              <a:t>SAS</a:t>
            </a:r>
            <a:r>
              <a:rPr lang="en-US" sz="1400" dirty="0">
                <a:solidFill>
                  <a:srgbClr val="4D5968"/>
                </a:solidFill>
                <a:latin typeface="Times New Roman" pitchFamily="18" charset="0"/>
                <a:cs typeface="Times New Roman" pitchFamily="18" charset="0"/>
              </a:rPr>
              <a:t>, R,  Python(libraries), tableau public, Apache Spark, and excel.</a:t>
            </a:r>
            <a:endParaRPr lang="en-US" sz="1400" dirty="0">
              <a:latin typeface="Times New Roman" pitchFamily="18" charset="0"/>
              <a:cs typeface="Times New Roman" pitchFamily="18" charset="0"/>
            </a:endParaRPr>
          </a:p>
          <a:p>
            <a:pPr marL="12700"/>
            <a:endParaRPr lang="en-US" sz="1400" dirty="0">
              <a:latin typeface="Times New Roman" pitchFamily="18" charset="0"/>
              <a:cs typeface="Times New Roman" pitchFamily="18" charset="0"/>
            </a:endParaRPr>
          </a:p>
          <a:p>
            <a:pPr marL="12700">
              <a:spcBef>
                <a:spcPts val="13"/>
              </a:spcBef>
            </a:pPr>
            <a:endParaRPr lang="en-US" sz="1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12700"/>
            <a:r>
              <a:rPr lang="en-US" sz="2000" b="1" dirty="0" smtClean="0">
                <a:solidFill>
                  <a:srgbClr val="222C39"/>
                </a:solidFill>
                <a:latin typeface="Times New Roman" pitchFamily="18" charset="0"/>
                <a:cs typeface="Times New Roman" pitchFamily="18" charset="0"/>
              </a:rPr>
              <a:t>Data Analytics and Data Analysis Comparison Table</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solidFill>
                  <a:srgbClr val="4D5968"/>
                </a:solidFill>
                <a:latin typeface="Times New Roman" pitchFamily="18" charset="0"/>
                <a:cs typeface="Times New Roman" pitchFamily="18" charset="0"/>
              </a:rPr>
              <a:t>Below is the comparison table Between Data Analytics and Data Analysis.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p>
        </p:txBody>
      </p:sp>
      <p:graphicFrame>
        <p:nvGraphicFramePr>
          <p:cNvPr id="5" name="Content Placeholder 4"/>
          <p:cNvGraphicFramePr>
            <a:graphicFrameLocks noGrp="1"/>
          </p:cNvGraphicFramePr>
          <p:nvPr>
            <p:ph idx="1"/>
          </p:nvPr>
        </p:nvGraphicFramePr>
        <p:xfrm>
          <a:off x="628650" y="1219201"/>
          <a:ext cx="7886700" cy="5294884"/>
        </p:xfrm>
        <a:graphic>
          <a:graphicData uri="http://schemas.openxmlformats.org/drawingml/2006/table">
            <a:tbl>
              <a:tblPr firstRow="1" bandRow="1">
                <a:tableStyleId>{5C22544A-7EE6-4342-B048-85BDC9FD1C3A}</a:tableStyleId>
              </a:tblPr>
              <a:tblGrid>
                <a:gridCol w="2628900"/>
                <a:gridCol w="2628900"/>
                <a:gridCol w="2628900"/>
              </a:tblGrid>
              <a:tr h="484163">
                <a:tc>
                  <a:txBody>
                    <a:bodyPr/>
                    <a:lstStyle/>
                    <a:p>
                      <a:pPr marL="93980">
                        <a:lnSpc>
                          <a:spcPct val="100000"/>
                        </a:lnSpc>
                        <a:spcBef>
                          <a:spcPts val="710"/>
                        </a:spcBef>
                        <a:tabLst>
                          <a:tab pos="1104265" algn="l"/>
                        </a:tabLst>
                      </a:pPr>
                      <a:r>
                        <a:rPr sz="1400" b="1" spc="-5" dirty="0">
                          <a:solidFill>
                            <a:srgbClr val="4D5968"/>
                          </a:solidFill>
                          <a:latin typeface="Times New Roman"/>
                          <a:cs typeface="Times New Roman"/>
                        </a:rPr>
                        <a:t>Basis	</a:t>
                      </a:r>
                      <a:r>
                        <a:rPr sz="1400" b="1" dirty="0">
                          <a:solidFill>
                            <a:srgbClr val="4D5968"/>
                          </a:solidFill>
                          <a:latin typeface="Times New Roman"/>
                          <a:cs typeface="Times New Roman"/>
                        </a:rPr>
                        <a:t>for</a:t>
                      </a:r>
                      <a:endParaRPr sz="1400">
                        <a:latin typeface="Times New Roman"/>
                        <a:cs typeface="Times New Roman"/>
                      </a:endParaRPr>
                    </a:p>
                    <a:p>
                      <a:pPr>
                        <a:lnSpc>
                          <a:spcPct val="100000"/>
                        </a:lnSpc>
                        <a:spcBef>
                          <a:spcPts val="40"/>
                        </a:spcBef>
                      </a:pPr>
                      <a:endParaRPr sz="1300">
                        <a:latin typeface="Times New Roman"/>
                        <a:cs typeface="Times New Roman"/>
                      </a:endParaRPr>
                    </a:p>
                    <a:p>
                      <a:pPr marL="93980">
                        <a:lnSpc>
                          <a:spcPct val="100000"/>
                        </a:lnSpc>
                      </a:pPr>
                      <a:r>
                        <a:rPr sz="1400" b="1" spc="-5" dirty="0">
                          <a:solidFill>
                            <a:srgbClr val="4D5968"/>
                          </a:solidFill>
                          <a:latin typeface="Times New Roman"/>
                          <a:cs typeface="Times New Roman"/>
                        </a:rPr>
                        <a:t>Comparison</a:t>
                      </a:r>
                      <a:endParaRPr sz="1400">
                        <a:latin typeface="Times New Roman"/>
                        <a:cs typeface="Times New Roman"/>
                      </a:endParaRPr>
                    </a:p>
                  </a:txBody>
                  <a:tcPr marL="0" marR="0" marT="90170" marB="0"/>
                </a:tc>
                <a:tc>
                  <a:txBody>
                    <a:bodyPr/>
                    <a:lstStyle/>
                    <a:p>
                      <a:pPr marL="760095">
                        <a:lnSpc>
                          <a:spcPct val="100000"/>
                        </a:lnSpc>
                        <a:spcBef>
                          <a:spcPts val="710"/>
                        </a:spcBef>
                      </a:pPr>
                      <a:r>
                        <a:rPr sz="1400" b="1" spc="-5" dirty="0">
                          <a:solidFill>
                            <a:srgbClr val="4D5968"/>
                          </a:solidFill>
                          <a:latin typeface="Times New Roman"/>
                          <a:cs typeface="Times New Roman"/>
                        </a:rPr>
                        <a:t>Data</a:t>
                      </a:r>
                      <a:r>
                        <a:rPr sz="1400" b="1" spc="-25" dirty="0">
                          <a:solidFill>
                            <a:srgbClr val="4D5968"/>
                          </a:solidFill>
                          <a:latin typeface="Times New Roman"/>
                          <a:cs typeface="Times New Roman"/>
                        </a:rPr>
                        <a:t> </a:t>
                      </a:r>
                      <a:r>
                        <a:rPr sz="1400" b="1" spc="-5" dirty="0">
                          <a:solidFill>
                            <a:srgbClr val="4D5968"/>
                          </a:solidFill>
                          <a:latin typeface="Times New Roman"/>
                          <a:cs typeface="Times New Roman"/>
                        </a:rPr>
                        <a:t>Analytics</a:t>
                      </a:r>
                      <a:endParaRPr sz="1400">
                        <a:latin typeface="Times New Roman"/>
                        <a:cs typeface="Times New Roman"/>
                      </a:endParaRPr>
                    </a:p>
                  </a:txBody>
                  <a:tcPr marL="0" marR="0" marT="90170" marB="0"/>
                </a:tc>
                <a:tc>
                  <a:txBody>
                    <a:bodyPr/>
                    <a:lstStyle/>
                    <a:p>
                      <a:pPr marL="669290">
                        <a:lnSpc>
                          <a:spcPct val="100000"/>
                        </a:lnSpc>
                        <a:spcBef>
                          <a:spcPts val="710"/>
                        </a:spcBef>
                      </a:pPr>
                      <a:r>
                        <a:rPr sz="1400" b="1" spc="-5" dirty="0">
                          <a:solidFill>
                            <a:srgbClr val="4D5968"/>
                          </a:solidFill>
                          <a:latin typeface="Times New Roman"/>
                          <a:cs typeface="Times New Roman"/>
                        </a:rPr>
                        <a:t>Data</a:t>
                      </a:r>
                      <a:r>
                        <a:rPr sz="1400" b="1" spc="-25" dirty="0">
                          <a:solidFill>
                            <a:srgbClr val="4D5968"/>
                          </a:solidFill>
                          <a:latin typeface="Times New Roman"/>
                          <a:cs typeface="Times New Roman"/>
                        </a:rPr>
                        <a:t> </a:t>
                      </a:r>
                      <a:r>
                        <a:rPr sz="1400" b="1" spc="-5" dirty="0">
                          <a:solidFill>
                            <a:srgbClr val="4D5968"/>
                          </a:solidFill>
                          <a:latin typeface="Times New Roman"/>
                          <a:cs typeface="Times New Roman"/>
                        </a:rPr>
                        <a:t>Analysis</a:t>
                      </a:r>
                      <a:endParaRPr sz="1400">
                        <a:latin typeface="Times New Roman"/>
                        <a:cs typeface="Times New Roman"/>
                      </a:endParaRPr>
                    </a:p>
                  </a:txBody>
                  <a:tcPr marL="0" marR="0" marT="90170" marB="0"/>
                </a:tc>
              </a:tr>
              <a:tr h="251111">
                <a:tc>
                  <a:txBody>
                    <a:bodyPr/>
                    <a:lstStyle/>
                    <a:p>
                      <a:pPr marL="93980">
                        <a:lnSpc>
                          <a:spcPct val="100000"/>
                        </a:lnSpc>
                        <a:spcBef>
                          <a:spcPts val="720"/>
                        </a:spcBef>
                      </a:pPr>
                      <a:r>
                        <a:rPr sz="1400" b="1" dirty="0">
                          <a:solidFill>
                            <a:srgbClr val="4D5968"/>
                          </a:solidFill>
                          <a:latin typeface="Times New Roman"/>
                          <a:cs typeface="Times New Roman"/>
                        </a:rPr>
                        <a:t>Form</a:t>
                      </a:r>
                      <a:endParaRPr sz="1400">
                        <a:latin typeface="Times New Roman"/>
                        <a:cs typeface="Times New Roman"/>
                      </a:endParaRPr>
                    </a:p>
                  </a:txBody>
                  <a:tcPr marL="0" marR="0" marT="91440" marB="0"/>
                </a:tc>
                <a:tc>
                  <a:txBody>
                    <a:bodyPr/>
                    <a:lstStyle/>
                    <a:p>
                      <a:pPr marL="93980">
                        <a:lnSpc>
                          <a:spcPct val="100000"/>
                        </a:lnSpc>
                        <a:spcBef>
                          <a:spcPts val="700"/>
                        </a:spcBef>
                      </a:pPr>
                      <a:r>
                        <a:rPr sz="1400" spc="-5" dirty="0">
                          <a:solidFill>
                            <a:srgbClr val="4D5968"/>
                          </a:solidFill>
                          <a:latin typeface="Times New Roman"/>
                          <a:cs typeface="Times New Roman"/>
                        </a:rPr>
                        <a:t>Data</a:t>
                      </a:r>
                      <a:r>
                        <a:rPr sz="1400" spc="60" dirty="0">
                          <a:solidFill>
                            <a:srgbClr val="4D5968"/>
                          </a:solidFill>
                          <a:latin typeface="Times New Roman"/>
                          <a:cs typeface="Times New Roman"/>
                        </a:rPr>
                        <a:t> </a:t>
                      </a:r>
                      <a:r>
                        <a:rPr sz="1400" spc="-5" dirty="0">
                          <a:solidFill>
                            <a:srgbClr val="4D5968"/>
                          </a:solidFill>
                          <a:latin typeface="Times New Roman"/>
                          <a:cs typeface="Times New Roman"/>
                        </a:rPr>
                        <a:t>analytics</a:t>
                      </a:r>
                      <a:r>
                        <a:rPr sz="1400" spc="65" dirty="0">
                          <a:solidFill>
                            <a:srgbClr val="4D5968"/>
                          </a:solidFill>
                          <a:latin typeface="Times New Roman"/>
                          <a:cs typeface="Times New Roman"/>
                        </a:rPr>
                        <a:t> </a:t>
                      </a:r>
                      <a:r>
                        <a:rPr sz="1400" dirty="0">
                          <a:solidFill>
                            <a:srgbClr val="4D5968"/>
                          </a:solidFill>
                          <a:latin typeface="Times New Roman"/>
                          <a:cs typeface="Times New Roman"/>
                        </a:rPr>
                        <a:t>is</a:t>
                      </a:r>
                      <a:r>
                        <a:rPr sz="1400" spc="80" dirty="0">
                          <a:solidFill>
                            <a:srgbClr val="4D5968"/>
                          </a:solidFill>
                          <a:latin typeface="Times New Roman"/>
                          <a:cs typeface="Times New Roman"/>
                        </a:rPr>
                        <a:t> </a:t>
                      </a:r>
                      <a:r>
                        <a:rPr sz="1400" spc="-5" dirty="0">
                          <a:solidFill>
                            <a:srgbClr val="4D5968"/>
                          </a:solidFill>
                          <a:latin typeface="Times New Roman"/>
                          <a:cs typeface="Times New Roman"/>
                        </a:rPr>
                        <a:t>‘general’</a:t>
                      </a:r>
                      <a:r>
                        <a:rPr sz="1400" spc="50" dirty="0">
                          <a:solidFill>
                            <a:srgbClr val="4D5968"/>
                          </a:solidFill>
                          <a:latin typeface="Times New Roman"/>
                          <a:cs typeface="Times New Roman"/>
                        </a:rPr>
                        <a:t> </a:t>
                      </a:r>
                      <a:r>
                        <a:rPr sz="1400" dirty="0">
                          <a:solidFill>
                            <a:srgbClr val="4D5968"/>
                          </a:solidFill>
                          <a:latin typeface="Times New Roman"/>
                          <a:cs typeface="Times New Roman"/>
                        </a:rPr>
                        <a:t>form</a:t>
                      </a:r>
                      <a:endParaRPr sz="1400">
                        <a:latin typeface="Times New Roman"/>
                        <a:cs typeface="Times New Roman"/>
                      </a:endParaRPr>
                    </a:p>
                  </a:txBody>
                  <a:tcPr marL="0" marR="0" marT="88900" marB="0"/>
                </a:tc>
                <a:tc>
                  <a:txBody>
                    <a:bodyPr/>
                    <a:lstStyle/>
                    <a:p>
                      <a:pPr marL="92710">
                        <a:lnSpc>
                          <a:spcPct val="100000"/>
                        </a:lnSpc>
                        <a:spcBef>
                          <a:spcPts val="700"/>
                        </a:spcBef>
                        <a:tabLst>
                          <a:tab pos="741680" algn="l"/>
                          <a:tab pos="1623060" algn="l"/>
                          <a:tab pos="2054225" algn="l"/>
                        </a:tabLst>
                      </a:pPr>
                      <a:r>
                        <a:rPr sz="1400" spc="-5" dirty="0">
                          <a:solidFill>
                            <a:srgbClr val="4D5968"/>
                          </a:solidFill>
                          <a:latin typeface="Times New Roman"/>
                          <a:cs typeface="Times New Roman"/>
                        </a:rPr>
                        <a:t>Data	analysis	</a:t>
                      </a:r>
                      <a:r>
                        <a:rPr sz="1400" dirty="0">
                          <a:solidFill>
                            <a:srgbClr val="4D5968"/>
                          </a:solidFill>
                          <a:latin typeface="Times New Roman"/>
                          <a:cs typeface="Times New Roman"/>
                        </a:rPr>
                        <a:t>is	a</a:t>
                      </a:r>
                      <a:endParaRPr sz="1400">
                        <a:latin typeface="Times New Roman"/>
                        <a:cs typeface="Times New Roman"/>
                      </a:endParaRPr>
                    </a:p>
                  </a:txBody>
                  <a:tcPr marL="0" marR="0" marT="88900" marB="0"/>
                </a:tc>
              </a:tr>
              <a:tr h="1034372">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0" marB="0" horzOverflow="overflow"/>
                </a:tc>
                <a:tc>
                  <a:txBody>
                    <a:bodyPr/>
                    <a:lstStyle/>
                    <a:p>
                      <a:pPr marL="93663" marR="0" lvl="0" indent="0" algn="l" defTabSz="914400" rtl="0" eaLnBrk="1" fontAlgn="base" latinLnBrk="0" hangingPunct="1">
                        <a:lnSpc>
                          <a:spcPct val="100000"/>
                        </a:lnSpc>
                        <a:spcBef>
                          <a:spcPts val="688"/>
                        </a:spcBef>
                        <a:spcAft>
                          <a:spcPct val="0"/>
                        </a:spcAft>
                        <a:buClrTx/>
                        <a:buSzTx/>
                        <a:buFontTx/>
                        <a:buNone/>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of analytics which is used in</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93663" marR="0" lvl="0" indent="0" algn="l" defTabSz="914400" rtl="0" eaLnBrk="1" fontAlgn="base" latinLnBrk="0" hangingPunct="1">
                        <a:lnSpc>
                          <a:spcPts val="3225"/>
                        </a:lnSpc>
                        <a:spcBef>
                          <a:spcPts val="350"/>
                        </a:spcBef>
                        <a:spcAft>
                          <a:spcPct val="0"/>
                        </a:spcAft>
                        <a:buClrTx/>
                        <a:buSzTx/>
                        <a:buFontTx/>
                        <a:buNone/>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businesses to make decisions  from data which are data-driven</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87630" marB="0" horzOverflow="overflow"/>
                </a:tc>
                <a:tc>
                  <a:txBody>
                    <a:bodyPr/>
                    <a:lstStyle/>
                    <a:p>
                      <a:pPr marL="92075" marR="0" lvl="0" indent="0" algn="l" defTabSz="914400" rtl="0" eaLnBrk="1" fontAlgn="base" latinLnBrk="0" hangingPunct="1">
                        <a:lnSpc>
                          <a:spcPct val="100000"/>
                        </a:lnSpc>
                        <a:spcBef>
                          <a:spcPts val="688"/>
                        </a:spcBef>
                        <a:spcAft>
                          <a:spcPct val="0"/>
                        </a:spcAft>
                        <a:buClrTx/>
                        <a:buSzTx/>
                        <a:buFontTx/>
                        <a:buNone/>
                        <a:tabLst>
                          <a:tab pos="1035050" algn="l"/>
                          <a:tab pos="1531938" algn="l"/>
                          <a:tab pos="1835150" algn="l"/>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specialized	form	of	data</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92075" marR="0" lvl="0" indent="0" algn="l" defTabSz="914400" rtl="0" eaLnBrk="1" fontAlgn="base" latinLnBrk="0" hangingPunct="1">
                        <a:lnSpc>
                          <a:spcPct val="100000"/>
                        </a:lnSpc>
                        <a:spcBef>
                          <a:spcPts val="38"/>
                        </a:spcBef>
                        <a:spcAft>
                          <a:spcPct val="0"/>
                        </a:spcAft>
                        <a:buClrTx/>
                        <a:buSzTx/>
                        <a:buFontTx/>
                        <a:buNone/>
                        <a:tabLst>
                          <a:tab pos="1035050" algn="l"/>
                          <a:tab pos="1531938" algn="l"/>
                          <a:tab pos="1835150" algn="l"/>
                        </a:tabLst>
                      </a:pPr>
                      <a:endParaRPr kumimoji="0" lang="en-US" sz="1300" b="0" i="0" u="none" strike="noStrike" cap="none" normalizeH="0" baseline="0" dirty="0" smtClean="0">
                        <a:ln>
                          <a:noFill/>
                        </a:ln>
                        <a:solidFill>
                          <a:schemeClr val="tx1"/>
                        </a:solidFill>
                        <a:effectLst/>
                        <a:latin typeface="Times New Roman" pitchFamily="18" charset="0"/>
                        <a:cs typeface="Times New Roman" pitchFamily="18" charset="0"/>
                      </a:endParaRPr>
                    </a:p>
                    <a:p>
                      <a:pPr marL="92075" marR="0" lvl="0" indent="0" algn="l" defTabSz="914400" rtl="0" eaLnBrk="1" fontAlgn="base" latinLnBrk="0" hangingPunct="1">
                        <a:lnSpc>
                          <a:spcPct val="100000"/>
                        </a:lnSpc>
                        <a:spcBef>
                          <a:spcPct val="0"/>
                        </a:spcBef>
                        <a:spcAft>
                          <a:spcPct val="0"/>
                        </a:spcAft>
                        <a:buClrTx/>
                        <a:buSzTx/>
                        <a:buFontTx/>
                        <a:buNone/>
                        <a:tabLst>
                          <a:tab pos="1035050" algn="l"/>
                          <a:tab pos="1531938" algn="l"/>
                          <a:tab pos="1835150" algn="l"/>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analytics used in businesses</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92075" marR="0" lvl="0" indent="0" algn="l" defTabSz="914400" rtl="0" eaLnBrk="1" fontAlgn="base" latinLnBrk="0" hangingPunct="1">
                        <a:lnSpc>
                          <a:spcPct val="191000"/>
                        </a:lnSpc>
                        <a:spcBef>
                          <a:spcPts val="13"/>
                        </a:spcBef>
                        <a:spcAft>
                          <a:spcPct val="0"/>
                        </a:spcAft>
                        <a:buClrTx/>
                        <a:buSzTx/>
                        <a:buFontTx/>
                        <a:buNone/>
                        <a:tabLst>
                          <a:tab pos="1035050" algn="l"/>
                          <a:tab pos="1531938" algn="l"/>
                          <a:tab pos="1835150" algn="l"/>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to   analyze	data	and	take  some insights of it.</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87630" marB="0" horzOverflow="overflow"/>
                </a:tc>
              </a:tr>
              <a:tr h="186046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ts val="5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4D5968"/>
                          </a:solidFill>
                          <a:effectLst/>
                          <a:latin typeface="Times New Roman" pitchFamily="18" charset="0"/>
                          <a:cs typeface="Times New Roman" pitchFamily="18" charset="0"/>
                        </a:rPr>
                        <a:t>Structure</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0" marB="0" horzOverflow="overflow"/>
                </a:tc>
                <a:tc>
                  <a:txBody>
                    <a:bodyPr/>
                    <a:lstStyle/>
                    <a:p>
                      <a:pPr marL="93663" marR="0" lvl="0" indent="0" algn="l" defTabSz="914400" rtl="0" eaLnBrk="1" fontAlgn="base" latinLnBrk="0" hangingPunct="1">
                        <a:lnSpc>
                          <a:spcPct val="100000"/>
                        </a:lnSpc>
                        <a:spcBef>
                          <a:spcPts val="700"/>
                        </a:spcBef>
                        <a:spcAft>
                          <a:spcPct val="0"/>
                        </a:spcAft>
                        <a:buClrTx/>
                        <a:buSzTx/>
                        <a:buFontTx/>
                        <a:buNone/>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Data analytics consist of data</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93663" marR="0" lvl="0" indent="0" algn="l" defTabSz="914400" rtl="0" eaLnBrk="1" fontAlgn="base" latinLnBrk="0" hangingPunct="1">
                        <a:lnSpc>
                          <a:spcPct val="191000"/>
                        </a:lnSpc>
                        <a:spcBef>
                          <a:spcPct val="0"/>
                        </a:spcBef>
                        <a:spcAft>
                          <a:spcPct val="0"/>
                        </a:spcAft>
                        <a:buClrTx/>
                        <a:buSzTx/>
                        <a:buFontTx/>
                        <a:buNone/>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collection	and	inspect	in  general and it has one or more</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93663" marR="0" lvl="0" indent="0" algn="l" defTabSz="914400" rtl="0" eaLnBrk="1" fontAlgn="base" latinLnBrk="0" hangingPunct="1">
                        <a:lnSpc>
                          <a:spcPct val="100000"/>
                        </a:lnSpc>
                        <a:spcBef>
                          <a:spcPts val="50"/>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Times New Roman" pitchFamily="18" charset="0"/>
                        <a:cs typeface="Times New Roman" pitchFamily="18" charset="0"/>
                      </a:endParaRPr>
                    </a:p>
                    <a:p>
                      <a:pPr marL="93663"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users.</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88900" marB="0" horzOverflow="overflow"/>
                </a:tc>
                <a:tc>
                  <a:txBody>
                    <a:bodyPr/>
                    <a:lstStyle/>
                    <a:p>
                      <a:pPr marL="92075" marR="0" lvl="0" indent="0" algn="l" defTabSz="914400" rtl="0" eaLnBrk="1" fontAlgn="base" latinLnBrk="0" hangingPunct="1">
                        <a:lnSpc>
                          <a:spcPct val="100000"/>
                        </a:lnSpc>
                        <a:spcBef>
                          <a:spcPts val="700"/>
                        </a:spcBef>
                        <a:spcAft>
                          <a:spcPct val="0"/>
                        </a:spcAft>
                        <a:buClrTx/>
                        <a:buSzTx/>
                        <a:buFontTx/>
                        <a:buNone/>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Data analysis consisted of</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92075" marR="0" lvl="0" indent="0" algn="l" defTabSz="914400" rtl="0" eaLnBrk="1" fontAlgn="base" latinLnBrk="0" hangingPunct="1">
                        <a:lnSpc>
                          <a:spcPct val="191000"/>
                        </a:lnSpc>
                        <a:spcBef>
                          <a:spcPct val="0"/>
                        </a:spcBef>
                        <a:spcAft>
                          <a:spcPct val="0"/>
                        </a:spcAft>
                        <a:buClrTx/>
                        <a:buSzTx/>
                        <a:buFontTx/>
                        <a:buNone/>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defining	a		data,  investigation,		cleaning,</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92075" marR="0" lvl="0" indent="0" algn="l" defTabSz="914400" rtl="0" eaLnBrk="1" fontAlgn="base" latinLnBrk="0" hangingPunct="1">
                        <a:lnSpc>
                          <a:spcPct val="191000"/>
                        </a:lnSpc>
                        <a:spcBef>
                          <a:spcPts val="13"/>
                        </a:spcBef>
                        <a:spcAft>
                          <a:spcPct val="0"/>
                        </a:spcAft>
                        <a:buClrTx/>
                        <a:buSzTx/>
                        <a:buFontTx/>
                        <a:buNone/>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transforming	the	data	to  give a meaningful outcome.</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88900" marB="0" horzOverflow="overflow"/>
                </a:tc>
              </a:tr>
            </a:tbl>
          </a:graphicData>
        </a:graphic>
      </p:graphicFrame>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628650" y="304800"/>
          <a:ext cx="7886700" cy="5904421"/>
        </p:xfrm>
        <a:graphic>
          <a:graphicData uri="http://schemas.openxmlformats.org/drawingml/2006/table">
            <a:tbl>
              <a:tblPr firstRow="1" bandRow="1">
                <a:tableStyleId>{5C22544A-7EE6-4342-B048-85BDC9FD1C3A}</a:tableStyleId>
              </a:tblPr>
              <a:tblGrid>
                <a:gridCol w="2628900"/>
                <a:gridCol w="2628900"/>
                <a:gridCol w="2628900"/>
              </a:tblGrid>
              <a:tr h="370840">
                <a:tc>
                  <a:txBody>
                    <a:bodyPr/>
                    <a:lstStyle/>
                    <a:p>
                      <a:pPr marL="93663" marR="0" lvl="0" indent="0" algn="l" defTabSz="914400" rtl="0" eaLnBrk="1" fontAlgn="base" latinLnBrk="0" hangingPunct="1">
                        <a:lnSpc>
                          <a:spcPct val="100000"/>
                        </a:lnSpc>
                        <a:spcBef>
                          <a:spcPts val="713"/>
                        </a:spcBef>
                        <a:spcAft>
                          <a:spcPct val="0"/>
                        </a:spcAft>
                        <a:buClrTx/>
                        <a:buSzTx/>
                        <a:buFontTx/>
                        <a:buNone/>
                        <a:tabLst/>
                      </a:pPr>
                      <a:r>
                        <a:rPr kumimoji="0" lang="en-US" sz="1400" b="1" i="0" u="none" strike="noStrike" cap="none" normalizeH="0" baseline="0" dirty="0" smtClean="0">
                          <a:ln>
                            <a:noFill/>
                          </a:ln>
                          <a:solidFill>
                            <a:srgbClr val="4D5968"/>
                          </a:solidFill>
                          <a:effectLst/>
                          <a:latin typeface="Times New Roman" pitchFamily="18" charset="0"/>
                          <a:cs typeface="Times New Roman" pitchFamily="18" charset="0"/>
                        </a:rPr>
                        <a:t>Tools</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90170" marB="0" horzOverflow="overflow"/>
                </a:tc>
                <a:tc>
                  <a:txBody>
                    <a:bodyPr/>
                    <a:lstStyle/>
                    <a:p>
                      <a:pPr marL="93663" marR="0" lvl="0" indent="0" algn="l" defTabSz="914400" rtl="0" eaLnBrk="1" fontAlgn="base" latinLnBrk="0" hangingPunct="1">
                        <a:lnSpc>
                          <a:spcPct val="100000"/>
                        </a:lnSpc>
                        <a:spcBef>
                          <a:spcPts val="688"/>
                        </a:spcBef>
                        <a:spcAft>
                          <a:spcPct val="0"/>
                        </a:spcAft>
                        <a:buClrTx/>
                        <a:buSzTx/>
                        <a:buFontTx/>
                        <a:buNone/>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There are many analytics tools</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93663" marR="0" lvl="0" indent="0" algn="l" defTabSz="914400" rtl="0" eaLnBrk="1" fontAlgn="base" latinLnBrk="0" hangingPunct="1">
                        <a:lnSpc>
                          <a:spcPct val="100000"/>
                        </a:lnSpc>
                        <a:spcBef>
                          <a:spcPts val="38"/>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Times New Roman" pitchFamily="18" charset="0"/>
                        <a:cs typeface="Times New Roman" pitchFamily="18" charset="0"/>
                      </a:endParaRPr>
                    </a:p>
                    <a:p>
                      <a:pPr marL="93663"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in	a	market	but	mainly	R,</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93663" marR="0" lvl="0" indent="0" algn="l" defTabSz="914400" rtl="0" eaLnBrk="1" fontAlgn="base" latinLnBrk="0" hangingPunct="1">
                        <a:lnSpc>
                          <a:spcPct val="191000"/>
                        </a:lnSpc>
                        <a:spcBef>
                          <a:spcPts val="13"/>
                        </a:spcBef>
                        <a:spcAft>
                          <a:spcPct val="0"/>
                        </a:spcAft>
                        <a:buClrTx/>
                        <a:buSzTx/>
                        <a:buFontTx/>
                        <a:buNone/>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Tableau Public, Python, SAS,  Apache Spark, Excel are used.</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86995" marB="0" horzOverflow="overflow"/>
                </a:tc>
                <a:tc>
                  <a:txBody>
                    <a:bodyPr/>
                    <a:lstStyle/>
                    <a:p>
                      <a:pPr marL="92075" marR="0" lvl="0" indent="0" algn="just" defTabSz="914400" rtl="0" eaLnBrk="1" fontAlgn="base" latinLnBrk="0" hangingPunct="1">
                        <a:lnSpc>
                          <a:spcPct val="100000"/>
                        </a:lnSpc>
                        <a:spcBef>
                          <a:spcPts val="688"/>
                        </a:spcBef>
                        <a:spcAft>
                          <a:spcPct val="0"/>
                        </a:spcAft>
                        <a:buClrTx/>
                        <a:buSzTx/>
                        <a:buFontTx/>
                        <a:buNone/>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For    analyzing  the  data</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92075" marR="0" lvl="0" indent="0" algn="l" defTabSz="914400" rtl="0" eaLnBrk="1" fontAlgn="base" latinLnBrk="0" hangingPunct="1">
                        <a:lnSpc>
                          <a:spcPct val="100000"/>
                        </a:lnSpc>
                        <a:spcBef>
                          <a:spcPts val="38"/>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Times New Roman" pitchFamily="18" charset="0"/>
                        <a:cs typeface="Times New Roman" pitchFamily="18" charset="0"/>
                      </a:endParaRPr>
                    </a:p>
                    <a:p>
                      <a:pPr marL="92075"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err="1" smtClean="0">
                          <a:ln>
                            <a:noFill/>
                          </a:ln>
                          <a:solidFill>
                            <a:srgbClr val="4D5968"/>
                          </a:solidFill>
                          <a:effectLst/>
                          <a:latin typeface="Times New Roman" pitchFamily="18" charset="0"/>
                          <a:cs typeface="Times New Roman" pitchFamily="18" charset="0"/>
                        </a:rPr>
                        <a:t>OpenRefine</a:t>
                      </a: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	KNIME,</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92075" marR="0" lvl="0" indent="0" algn="just" defTabSz="914400" rtl="0" eaLnBrk="1" fontAlgn="base" latinLnBrk="0" hangingPunct="1">
                        <a:lnSpc>
                          <a:spcPct val="192000"/>
                        </a:lnSpc>
                        <a:spcBef>
                          <a:spcPts val="13"/>
                        </a:spcBef>
                        <a:spcAft>
                          <a:spcPct val="0"/>
                        </a:spcAft>
                        <a:buClrTx/>
                        <a:buSzTx/>
                        <a:buFontTx/>
                        <a:buNone/>
                        <a:tabLst/>
                      </a:pPr>
                      <a:r>
                        <a:rPr kumimoji="0" lang="en-US" sz="1400" b="0" i="0" u="none" strike="noStrike" cap="none" normalizeH="0" baseline="0" dirty="0" err="1" smtClean="0">
                          <a:ln>
                            <a:noFill/>
                          </a:ln>
                          <a:solidFill>
                            <a:srgbClr val="4D5968"/>
                          </a:solidFill>
                          <a:effectLst/>
                          <a:latin typeface="Times New Roman" pitchFamily="18" charset="0"/>
                          <a:cs typeface="Times New Roman" pitchFamily="18" charset="0"/>
                        </a:rPr>
                        <a:t>RapidMiner</a:t>
                      </a: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 Google Fusion  Tables, Tableau Public,  </a:t>
                      </a:r>
                      <a:r>
                        <a:rPr kumimoji="0" lang="en-US" sz="1400" b="0" i="0" u="none" strike="noStrike" cap="none" normalizeH="0" baseline="0" dirty="0" err="1" smtClean="0">
                          <a:ln>
                            <a:noFill/>
                          </a:ln>
                          <a:solidFill>
                            <a:srgbClr val="4D5968"/>
                          </a:solidFill>
                          <a:effectLst/>
                          <a:latin typeface="Times New Roman" pitchFamily="18" charset="0"/>
                          <a:cs typeface="Times New Roman" pitchFamily="18" charset="0"/>
                        </a:rPr>
                        <a:t>NodeXL</a:t>
                      </a: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 </a:t>
                      </a:r>
                      <a:r>
                        <a:rPr kumimoji="0" lang="en-US" sz="1400" b="0" i="0" u="none" strike="noStrike" cap="none" normalizeH="0" baseline="0" dirty="0" err="1" smtClean="0">
                          <a:ln>
                            <a:noFill/>
                          </a:ln>
                          <a:solidFill>
                            <a:srgbClr val="4D5968"/>
                          </a:solidFill>
                          <a:effectLst/>
                          <a:latin typeface="Times New Roman" pitchFamily="18" charset="0"/>
                          <a:cs typeface="Times New Roman" pitchFamily="18" charset="0"/>
                        </a:rPr>
                        <a:t>WolframAlpha</a:t>
                      </a: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  tools are used.</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86995" marB="0" horzOverflow="overflow"/>
                </a:tc>
              </a:tr>
              <a:tr h="370840">
                <a:tc>
                  <a:txBody>
                    <a:bodyPr/>
                    <a:lstStyle/>
                    <a:p>
                      <a:pPr marL="93663" marR="0" lvl="0" indent="0" algn="l" defTabSz="914400" rtl="0" eaLnBrk="1" fontAlgn="base" latinLnBrk="0" hangingPunct="1">
                        <a:lnSpc>
                          <a:spcPct val="100000"/>
                        </a:lnSpc>
                        <a:spcBef>
                          <a:spcPts val="713"/>
                        </a:spcBef>
                        <a:spcAft>
                          <a:spcPct val="0"/>
                        </a:spcAft>
                        <a:buClrTx/>
                        <a:buSzTx/>
                        <a:buFontTx/>
                        <a:buNone/>
                        <a:tabLst/>
                      </a:pPr>
                      <a:r>
                        <a:rPr kumimoji="0" lang="en-US" sz="1400" b="1" i="0" u="none" strike="noStrike" cap="none" normalizeH="0" baseline="0" dirty="0" smtClean="0">
                          <a:ln>
                            <a:noFill/>
                          </a:ln>
                          <a:solidFill>
                            <a:srgbClr val="4D5968"/>
                          </a:solidFill>
                          <a:effectLst/>
                          <a:latin typeface="Times New Roman" pitchFamily="18" charset="0"/>
                          <a:cs typeface="Times New Roman" pitchFamily="18" charset="0"/>
                        </a:rPr>
                        <a:t>Sequence</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90170" marB="0" horzOverflow="overflow"/>
                </a:tc>
                <a:tc>
                  <a:txBody>
                    <a:bodyPr/>
                    <a:lstStyle/>
                    <a:p>
                      <a:pPr marL="93663" marR="0" lvl="0" indent="0" algn="just" defTabSz="914400" rtl="0" eaLnBrk="1" fontAlgn="base" latinLnBrk="0" hangingPunct="1">
                        <a:lnSpc>
                          <a:spcPct val="100000"/>
                        </a:lnSpc>
                        <a:spcBef>
                          <a:spcPts val="688"/>
                        </a:spcBef>
                        <a:spcAft>
                          <a:spcPct val="0"/>
                        </a:spcAft>
                        <a:buClrTx/>
                        <a:buSzTx/>
                        <a:buFontTx/>
                        <a:buNone/>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Data analytics life cycle consist</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93663" marR="0" lvl="0" indent="0" algn="l" defTabSz="914400" rtl="0" eaLnBrk="1" fontAlgn="base" latinLnBrk="0" hangingPunct="1">
                        <a:lnSpc>
                          <a:spcPct val="100000"/>
                        </a:lnSpc>
                        <a:spcBef>
                          <a:spcPts val="38"/>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Times New Roman" pitchFamily="18" charset="0"/>
                        <a:cs typeface="Times New Roman" pitchFamily="18" charset="0"/>
                      </a:endParaRPr>
                    </a:p>
                    <a:p>
                      <a:pPr marL="93663"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of Business Case Evaluation,</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93663" marR="0" lvl="0" indent="0" algn="just" defTabSz="914400" rtl="0" eaLnBrk="1" fontAlgn="base" latinLnBrk="0" hangingPunct="1">
                        <a:lnSpc>
                          <a:spcPct val="192000"/>
                        </a:lnSpc>
                        <a:spcBef>
                          <a:spcPct val="0"/>
                        </a:spcBef>
                        <a:spcAft>
                          <a:spcPct val="0"/>
                        </a:spcAft>
                        <a:buClrTx/>
                        <a:buSzTx/>
                        <a:buFontTx/>
                        <a:buNone/>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Data Identification, Data  Acquisition &amp; Filtering, Data  Extraction, Data Validation &amp;  Cleansing, Data Aggregation &amp;  Representation, Data Analysis,  Data Visualization, Utilization  of Analysis Results.</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87630" marB="0" horzOverflow="overflow"/>
                </a:tc>
                <a:tc>
                  <a:txBody>
                    <a:bodyPr/>
                    <a:lstStyle/>
                    <a:p>
                      <a:pPr marL="92075" marR="0" lvl="0" indent="0" algn="just" defTabSz="914400" rtl="0" eaLnBrk="1" fontAlgn="base" latinLnBrk="0" hangingPunct="1">
                        <a:lnSpc>
                          <a:spcPct val="100000"/>
                        </a:lnSpc>
                        <a:spcBef>
                          <a:spcPts val="688"/>
                        </a:spcBef>
                        <a:spcAft>
                          <a:spcPct val="0"/>
                        </a:spcAft>
                        <a:buClrTx/>
                        <a:buSzTx/>
                        <a:buFontTx/>
                        <a:buNone/>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The sequence followed in</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92075" marR="0" lvl="0" indent="0" algn="l" defTabSz="914400" rtl="0" eaLnBrk="1" fontAlgn="base" latinLnBrk="0" hangingPunct="1">
                        <a:lnSpc>
                          <a:spcPct val="100000"/>
                        </a:lnSpc>
                        <a:spcBef>
                          <a:spcPts val="38"/>
                        </a:spcBef>
                        <a:spcAft>
                          <a:spcPct val="0"/>
                        </a:spcAft>
                        <a:buClrTx/>
                        <a:buSzTx/>
                        <a:buFontTx/>
                        <a:buNone/>
                        <a:tabLst/>
                      </a:pPr>
                      <a:endParaRPr kumimoji="0" lang="en-US" sz="1300" b="0" i="0" u="none" strike="noStrike" cap="none" normalizeH="0" baseline="0" dirty="0" smtClean="0">
                        <a:ln>
                          <a:noFill/>
                        </a:ln>
                        <a:solidFill>
                          <a:schemeClr val="tx1"/>
                        </a:solidFill>
                        <a:effectLst/>
                        <a:latin typeface="Times New Roman" pitchFamily="18" charset="0"/>
                        <a:cs typeface="Times New Roman" pitchFamily="18" charset="0"/>
                      </a:endParaRPr>
                    </a:p>
                    <a:p>
                      <a:pPr marL="92075" marR="0" lvl="0" indent="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data  analysis  are    data</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92075" marR="0" lvl="0" indent="0" algn="just" defTabSz="914400" rtl="0" eaLnBrk="1" fontAlgn="base" latinLnBrk="0" hangingPunct="1">
                        <a:lnSpc>
                          <a:spcPct val="192000"/>
                        </a:lnSpc>
                        <a:spcBef>
                          <a:spcPct val="0"/>
                        </a:spcBef>
                        <a:spcAft>
                          <a:spcPct val="0"/>
                        </a:spcAft>
                        <a:buClrTx/>
                        <a:buSzTx/>
                        <a:buFontTx/>
                        <a:buNone/>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gathering, data scrubbing,  analysis of data and  interpret the data precisely  so that you can understand  what your data want to say.</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87630" marB="0" horzOverflow="overflow"/>
                </a:tc>
              </a:tr>
              <a:tr h="370840">
                <a:tc>
                  <a:txBody>
                    <a:bodyPr/>
                    <a:lstStyle/>
                    <a:p>
                      <a:endParaRPr lang="en-US"/>
                    </a:p>
                  </a:txBody>
                  <a:tcPr/>
                </a:tc>
                <a:tc>
                  <a:txBody>
                    <a:bodyPr/>
                    <a:lstStyle/>
                    <a:p>
                      <a:endParaRPr lang="en-US"/>
                    </a:p>
                  </a:txBody>
                  <a:tcPr/>
                </a:tc>
                <a:tc>
                  <a:txBody>
                    <a:bodyPr/>
                    <a:lstStyle/>
                    <a:p>
                      <a:endParaRPr lang="en-US"/>
                    </a:p>
                  </a:txBody>
                  <a:tcPr/>
                </a:tc>
              </a:tr>
            </a:tbl>
          </a:graphicData>
        </a:graphic>
      </p:graphicFrame>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628650" y="304800"/>
          <a:ext cx="7886700" cy="5683822"/>
        </p:xfrm>
        <a:graphic>
          <a:graphicData uri="http://schemas.openxmlformats.org/drawingml/2006/table">
            <a:tbl>
              <a:tblPr firstRow="1" bandRow="1">
                <a:tableStyleId>{5C22544A-7EE6-4342-B048-85BDC9FD1C3A}</a:tableStyleId>
              </a:tblPr>
              <a:tblGrid>
                <a:gridCol w="2628900"/>
                <a:gridCol w="2628900"/>
                <a:gridCol w="2628900"/>
              </a:tblGrid>
              <a:tr h="370840">
                <a:tc>
                  <a:txBody>
                    <a:bodyPr/>
                    <a:lstStyle/>
                    <a:p>
                      <a:pPr marL="93663" marR="0" lvl="0" indent="0" algn="l" defTabSz="914400" rtl="0" eaLnBrk="1" fontAlgn="base" latinLnBrk="0" hangingPunct="1">
                        <a:lnSpc>
                          <a:spcPct val="100000"/>
                        </a:lnSpc>
                        <a:spcBef>
                          <a:spcPts val="713"/>
                        </a:spcBef>
                        <a:spcAft>
                          <a:spcPct val="0"/>
                        </a:spcAft>
                        <a:buClrTx/>
                        <a:buSzTx/>
                        <a:buFontTx/>
                        <a:buNone/>
                        <a:tabLst/>
                      </a:pPr>
                      <a:r>
                        <a:rPr kumimoji="0" lang="en-US" sz="1400" b="1" i="0" u="none" strike="noStrike" cap="none" normalizeH="0" baseline="0" dirty="0" smtClean="0">
                          <a:ln>
                            <a:noFill/>
                          </a:ln>
                          <a:solidFill>
                            <a:srgbClr val="4D5968"/>
                          </a:solidFill>
                          <a:effectLst/>
                          <a:latin typeface="Times New Roman" pitchFamily="18" charset="0"/>
                          <a:cs typeface="Times New Roman" pitchFamily="18" charset="0"/>
                        </a:rPr>
                        <a:t>Usage</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90170" marB="0" horzOverflow="overflow"/>
                </a:tc>
                <a:tc>
                  <a:txBody>
                    <a:bodyPr/>
                    <a:lstStyle/>
                    <a:p>
                      <a:pPr marL="0" marR="0" lvl="0" indent="0" algn="ctr" defTabSz="914400" rtl="0" eaLnBrk="1" fontAlgn="base" latinLnBrk="0" hangingPunct="1">
                        <a:lnSpc>
                          <a:spcPct val="100000"/>
                        </a:lnSpc>
                        <a:spcBef>
                          <a:spcPts val="688"/>
                        </a:spcBef>
                        <a:spcAft>
                          <a:spcPct val="0"/>
                        </a:spcAft>
                        <a:buClrTx/>
                        <a:buSzTx/>
                        <a:buFontTx/>
                        <a:buNone/>
                        <a:tabLst/>
                      </a:pPr>
                      <a:r>
                        <a:rPr kumimoji="0" lang="en-US" sz="1400" b="0" i="0" u="none" strike="noStrike" cap="none" normalizeH="0" baseline="0" smtClean="0">
                          <a:ln>
                            <a:noFill/>
                          </a:ln>
                          <a:solidFill>
                            <a:srgbClr val="4D5968"/>
                          </a:solidFill>
                          <a:effectLst/>
                          <a:latin typeface="Times New Roman" pitchFamily="18" charset="0"/>
                          <a:cs typeface="Times New Roman" pitchFamily="18" charset="0"/>
                        </a:rPr>
                        <a:t>Data Analytics, in general, can</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0" marR="0" marT="86995" marB="0" horzOverflow="overflow"/>
                </a:tc>
                <a:tc>
                  <a:txBody>
                    <a:bodyPr/>
                    <a:lstStyle/>
                    <a:p>
                      <a:pPr marL="0" marR="0" lvl="0" indent="0" algn="ctr" defTabSz="914400" rtl="0" eaLnBrk="1" fontAlgn="base" latinLnBrk="0" hangingPunct="1">
                        <a:lnSpc>
                          <a:spcPct val="100000"/>
                        </a:lnSpc>
                        <a:spcBef>
                          <a:spcPts val="688"/>
                        </a:spcBef>
                        <a:spcAft>
                          <a:spcPct val="0"/>
                        </a:spcAft>
                        <a:buClrTx/>
                        <a:buSzTx/>
                        <a:buFontTx/>
                        <a:buNone/>
                        <a:tabLst/>
                      </a:pPr>
                      <a:r>
                        <a:rPr kumimoji="0" lang="en-US" sz="1400" b="0" i="0" u="none" strike="noStrike" cap="none" normalizeH="0" baseline="0" smtClean="0">
                          <a:ln>
                            <a:noFill/>
                          </a:ln>
                          <a:solidFill>
                            <a:srgbClr val="4D5968"/>
                          </a:solidFill>
                          <a:effectLst/>
                          <a:latin typeface="Times New Roman" pitchFamily="18" charset="0"/>
                          <a:cs typeface="Times New Roman" pitchFamily="18" charset="0"/>
                        </a:rPr>
                        <a:t>Data analysis can be used in</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0" marR="0" marT="86995" marB="0" horzOverflow="overflow"/>
                </a:tc>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0" marB="0" horzOverflow="overflow"/>
                </a:tc>
                <a:tc>
                  <a:txBody>
                    <a:bodyPr/>
                    <a:lstStyle/>
                    <a:p>
                      <a:pPr marL="0" marR="0" lvl="0" indent="0" algn="ctr" defTabSz="914400" rtl="0" eaLnBrk="1" fontAlgn="base" latinLnBrk="0" hangingPunct="1">
                        <a:lnSpc>
                          <a:spcPct val="100000"/>
                        </a:lnSpc>
                        <a:spcBef>
                          <a:spcPts val="563"/>
                        </a:spcBef>
                        <a:spcAft>
                          <a:spcPct val="0"/>
                        </a:spcAft>
                        <a:buClrTx/>
                        <a:buSzTx/>
                        <a:buFontTx/>
                        <a:buNone/>
                        <a:tabLst>
                          <a:tab pos="373063" algn="l"/>
                          <a:tab pos="906463" algn="l"/>
                          <a:tab pos="1252538" algn="l"/>
                          <a:tab pos="1746250" algn="l"/>
                        </a:tabLst>
                      </a:pPr>
                      <a:r>
                        <a:rPr kumimoji="0" lang="en-US" sz="1400" b="0" i="0" u="none" strike="noStrike" cap="none" normalizeH="0" baseline="0" smtClean="0">
                          <a:ln>
                            <a:noFill/>
                          </a:ln>
                          <a:solidFill>
                            <a:srgbClr val="4D5968"/>
                          </a:solidFill>
                          <a:effectLst/>
                          <a:latin typeface="Times New Roman" pitchFamily="18" charset="0"/>
                          <a:cs typeface="Times New Roman" pitchFamily="18" charset="0"/>
                        </a:rPr>
                        <a:t>be	used	to	find	masked</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0" marR="0" marT="71755" marB="0" horzOverflow="overflow"/>
                </a:tc>
                <a:tc>
                  <a:txBody>
                    <a:bodyPr/>
                    <a:lstStyle/>
                    <a:p>
                      <a:pPr marL="0" marR="0" lvl="0" indent="0" algn="ctr" defTabSz="914400" rtl="0" eaLnBrk="1" fontAlgn="base" latinLnBrk="0" hangingPunct="1">
                        <a:lnSpc>
                          <a:spcPct val="100000"/>
                        </a:lnSpc>
                        <a:spcBef>
                          <a:spcPts val="563"/>
                        </a:spcBef>
                        <a:spcAft>
                          <a:spcPct val="0"/>
                        </a:spcAft>
                        <a:buClrTx/>
                        <a:buSzTx/>
                        <a:buFontTx/>
                        <a:buNone/>
                        <a:tabLst/>
                      </a:pPr>
                      <a:r>
                        <a:rPr kumimoji="0" lang="en-US" sz="1400" b="0" i="0" u="none" strike="noStrike" cap="none" normalizeH="0" baseline="0" smtClean="0">
                          <a:ln>
                            <a:noFill/>
                          </a:ln>
                          <a:solidFill>
                            <a:srgbClr val="4D5968"/>
                          </a:solidFill>
                          <a:effectLst/>
                          <a:latin typeface="Times New Roman" pitchFamily="18" charset="0"/>
                          <a:cs typeface="Times New Roman" pitchFamily="18" charset="0"/>
                        </a:rPr>
                        <a:t>various ways like one can</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0" marR="0" marT="71755" marB="0" horzOverflow="overflow"/>
                </a:tc>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0" marB="0" horzOverflow="overflow"/>
                </a:tc>
                <a:tc>
                  <a:txBody>
                    <a:bodyPr/>
                    <a:lstStyle/>
                    <a:p>
                      <a:pPr marL="0" marR="0" lvl="0" indent="0" algn="ctr" defTabSz="914400" rtl="0" eaLnBrk="1" fontAlgn="base" latinLnBrk="0" hangingPunct="1">
                        <a:lnSpc>
                          <a:spcPct val="100000"/>
                        </a:lnSpc>
                        <a:spcBef>
                          <a:spcPts val="575"/>
                        </a:spcBef>
                        <a:spcAft>
                          <a:spcPct val="0"/>
                        </a:spcAft>
                        <a:buClrTx/>
                        <a:buSzTx/>
                        <a:buFontTx/>
                        <a:buNone/>
                        <a:tabLst>
                          <a:tab pos="1470025" algn="l"/>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patterns,	anonymous</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72390" marB="0" horzOverflow="overflow"/>
                </a:tc>
                <a:tc>
                  <a:txBody>
                    <a:bodyPr/>
                    <a:lstStyle/>
                    <a:p>
                      <a:pPr marL="0" marR="0" lvl="0" indent="0" algn="ctr" defTabSz="914400" rtl="0" eaLnBrk="1" fontAlgn="base" latinLnBrk="0" hangingPunct="1">
                        <a:lnSpc>
                          <a:spcPct val="100000"/>
                        </a:lnSpc>
                        <a:spcBef>
                          <a:spcPts val="575"/>
                        </a:spcBef>
                        <a:spcAft>
                          <a:spcPct val="0"/>
                        </a:spcAft>
                        <a:buClrTx/>
                        <a:buSzTx/>
                        <a:buFontTx/>
                        <a:buNone/>
                        <a:tabLst>
                          <a:tab pos="885825" algn="l"/>
                          <a:tab pos="1773238" algn="l"/>
                        </a:tabLst>
                      </a:pPr>
                      <a:r>
                        <a:rPr kumimoji="0" lang="en-US" sz="1400" b="0" i="0" u="none" strike="noStrike" cap="none" normalizeH="0" baseline="0" smtClean="0">
                          <a:ln>
                            <a:noFill/>
                          </a:ln>
                          <a:solidFill>
                            <a:srgbClr val="4D5968"/>
                          </a:solidFill>
                          <a:effectLst/>
                          <a:latin typeface="Times New Roman" pitchFamily="18" charset="0"/>
                          <a:cs typeface="Times New Roman" pitchFamily="18" charset="0"/>
                        </a:rPr>
                        <a:t>perform	analysis	like</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0" marR="0" marT="72390" marB="0" horzOverflow="overflow"/>
                </a:tc>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0" marR="0" marT="0" marB="0" horzOverflow="overflow"/>
                </a:tc>
                <a:tc>
                  <a:txBody>
                    <a:bodyPr/>
                    <a:lstStyle/>
                    <a:p>
                      <a:pPr marL="0" marR="0" lvl="0" indent="0" algn="ctr" defTabSz="914400" rtl="0" eaLnBrk="1" fontAlgn="base" latinLnBrk="0" hangingPunct="1">
                        <a:lnSpc>
                          <a:spcPct val="100000"/>
                        </a:lnSpc>
                        <a:spcBef>
                          <a:spcPts val="575"/>
                        </a:spcBef>
                        <a:spcAft>
                          <a:spcPct val="0"/>
                        </a:spcAft>
                        <a:buClrTx/>
                        <a:buSzTx/>
                        <a:buFontTx/>
                        <a:buNone/>
                        <a:tabLst>
                          <a:tab pos="1636713" algn="l"/>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correlations,	customer</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73025" marB="0" horzOverflow="overflow"/>
                </a:tc>
                <a:tc>
                  <a:txBody>
                    <a:bodyPr/>
                    <a:lstStyle/>
                    <a:p>
                      <a:pPr marL="0" marR="0" lvl="0" indent="0" algn="ctr" defTabSz="914400" rtl="0" eaLnBrk="1" fontAlgn="base" latinLnBrk="0" hangingPunct="1">
                        <a:lnSpc>
                          <a:spcPct val="100000"/>
                        </a:lnSpc>
                        <a:spcBef>
                          <a:spcPts val="575"/>
                        </a:spcBef>
                        <a:spcAft>
                          <a:spcPct val="0"/>
                        </a:spcAft>
                        <a:buClrTx/>
                        <a:buSzTx/>
                        <a:buFontTx/>
                        <a:buNone/>
                        <a:tabLst>
                          <a:tab pos="1422400" algn="l"/>
                        </a:tabLst>
                      </a:pPr>
                      <a:r>
                        <a:rPr kumimoji="0" lang="en-US" sz="1400" b="0" i="0" u="none" strike="noStrike" cap="none" normalizeH="0" baseline="0" smtClean="0">
                          <a:ln>
                            <a:noFill/>
                          </a:ln>
                          <a:solidFill>
                            <a:srgbClr val="4D5968"/>
                          </a:solidFill>
                          <a:effectLst/>
                          <a:latin typeface="Times New Roman" pitchFamily="18" charset="0"/>
                          <a:cs typeface="Times New Roman" pitchFamily="18" charset="0"/>
                        </a:rPr>
                        <a:t>descriptive	analysis,</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0" marR="0" marT="73025" marB="0" horzOverflow="overflow"/>
                </a:tc>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0" marR="0" marT="0" marB="0" horzOverflow="overflow"/>
                </a:tc>
                <a:tc>
                  <a:txBody>
                    <a:bodyPr/>
                    <a:lstStyle/>
                    <a:p>
                      <a:pPr marL="0" marR="0" lvl="0" indent="0" algn="ctr" defTabSz="914400" rtl="0" eaLnBrk="1" fontAlgn="base" latinLnBrk="0" hangingPunct="1">
                        <a:lnSpc>
                          <a:spcPct val="100000"/>
                        </a:lnSpc>
                        <a:spcBef>
                          <a:spcPts val="575"/>
                        </a:spcBef>
                        <a:spcAft>
                          <a:spcPct val="0"/>
                        </a:spcAft>
                        <a:buClrTx/>
                        <a:buSzTx/>
                        <a:buFontTx/>
                        <a:buNone/>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preferences, market trends and</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72390" marB="0" horzOverflow="overflow"/>
                </a:tc>
                <a:tc>
                  <a:txBody>
                    <a:bodyPr/>
                    <a:lstStyle/>
                    <a:p>
                      <a:pPr marL="0" marR="0" lvl="0" indent="0" algn="ctr" defTabSz="914400" rtl="0" eaLnBrk="1" fontAlgn="base" latinLnBrk="0" hangingPunct="1">
                        <a:lnSpc>
                          <a:spcPct val="100000"/>
                        </a:lnSpc>
                        <a:spcBef>
                          <a:spcPts val="575"/>
                        </a:spcBef>
                        <a:spcAft>
                          <a:spcPct val="0"/>
                        </a:spcAft>
                        <a:buClrTx/>
                        <a:buSzTx/>
                        <a:buFontTx/>
                        <a:buNone/>
                        <a:tabLst>
                          <a:tab pos="1422400" algn="l"/>
                        </a:tabLst>
                      </a:pPr>
                      <a:r>
                        <a:rPr kumimoji="0" lang="en-US" sz="1400" b="0" i="0" u="none" strike="noStrike" cap="none" normalizeH="0" baseline="0" smtClean="0">
                          <a:ln>
                            <a:noFill/>
                          </a:ln>
                          <a:solidFill>
                            <a:srgbClr val="4D5968"/>
                          </a:solidFill>
                          <a:effectLst/>
                          <a:latin typeface="Times New Roman" pitchFamily="18" charset="0"/>
                          <a:cs typeface="Times New Roman" pitchFamily="18" charset="0"/>
                        </a:rPr>
                        <a:t>exploratory	analysis,</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0" marR="0" marT="72390" marB="0" horzOverflow="overflow"/>
                </a:tc>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0" marR="0" marT="0" marB="0" horzOverflow="overflow"/>
                </a:tc>
                <a:tc>
                  <a:txBody>
                    <a:bodyPr/>
                    <a:lstStyle/>
                    <a:p>
                      <a:pPr marL="0" marR="0" lvl="0" indent="0" algn="ctr" defTabSz="914400" rtl="0" eaLnBrk="1" fontAlgn="base" latinLnBrk="0" hangingPunct="1">
                        <a:lnSpc>
                          <a:spcPct val="100000"/>
                        </a:lnSpc>
                        <a:spcBef>
                          <a:spcPts val="575"/>
                        </a:spcBef>
                        <a:spcAft>
                          <a:spcPct val="0"/>
                        </a:spcAft>
                        <a:buClrTx/>
                        <a:buSzTx/>
                        <a:buFontTx/>
                        <a:buNone/>
                        <a:tabLst>
                          <a:tab pos="560388" algn="l"/>
                          <a:tab pos="1447800" algn="l"/>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other	necessary	information</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72390" marB="0" horzOverflow="overflow"/>
                </a:tc>
                <a:tc>
                  <a:txBody>
                    <a:bodyPr/>
                    <a:lstStyle/>
                    <a:p>
                      <a:pPr marL="0" marR="0" lvl="0" indent="0" algn="ctr" defTabSz="914400" rtl="0" eaLnBrk="1" fontAlgn="base" latinLnBrk="0" hangingPunct="1">
                        <a:lnSpc>
                          <a:spcPct val="100000"/>
                        </a:lnSpc>
                        <a:spcBef>
                          <a:spcPts val="575"/>
                        </a:spcBef>
                        <a:spcAft>
                          <a:spcPct val="0"/>
                        </a:spcAft>
                        <a:buClrTx/>
                        <a:buSzTx/>
                        <a:buFontTx/>
                        <a:buNone/>
                        <a:tabLst>
                          <a:tab pos="1422400" algn="l"/>
                        </a:tabLst>
                      </a:pPr>
                      <a:r>
                        <a:rPr kumimoji="0" lang="en-US" sz="1400" b="0" i="0" u="none" strike="noStrike" cap="none" normalizeH="0" baseline="0" smtClean="0">
                          <a:ln>
                            <a:noFill/>
                          </a:ln>
                          <a:solidFill>
                            <a:srgbClr val="4D5968"/>
                          </a:solidFill>
                          <a:effectLst/>
                          <a:latin typeface="Times New Roman" pitchFamily="18" charset="0"/>
                          <a:cs typeface="Times New Roman" pitchFamily="18" charset="0"/>
                        </a:rPr>
                        <a:t>inferential	analysis,</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0" marR="0" marT="72390" marB="0" horzOverflow="overflow"/>
                </a:tc>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0" marR="0" marT="0" marB="0" horzOverflow="overflow"/>
                </a:tc>
                <a:tc>
                  <a:txBody>
                    <a:bodyPr/>
                    <a:lstStyle/>
                    <a:p>
                      <a:pPr marL="0" marR="0" lvl="0" indent="0" algn="ctr" defTabSz="914400" rtl="0" eaLnBrk="1" fontAlgn="base" latinLnBrk="0" hangingPunct="1">
                        <a:lnSpc>
                          <a:spcPct val="100000"/>
                        </a:lnSpc>
                        <a:spcBef>
                          <a:spcPts val="575"/>
                        </a:spcBef>
                        <a:spcAft>
                          <a:spcPct val="0"/>
                        </a:spcAft>
                        <a:buClrTx/>
                        <a:buSzTx/>
                        <a:buFontTx/>
                        <a:buNone/>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that can help to make more</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73025" marB="0" horzOverflow="overflow"/>
                </a:tc>
                <a:tc>
                  <a:txBody>
                    <a:bodyPr/>
                    <a:lstStyle/>
                    <a:p>
                      <a:pPr marL="0" marR="0" lvl="0" indent="0" algn="ctr" defTabSz="914400" rtl="0" eaLnBrk="1" fontAlgn="base" latinLnBrk="0" hangingPunct="1">
                        <a:lnSpc>
                          <a:spcPct val="100000"/>
                        </a:lnSpc>
                        <a:spcBef>
                          <a:spcPts val="575"/>
                        </a:spcBef>
                        <a:spcAft>
                          <a:spcPct val="0"/>
                        </a:spcAft>
                        <a:buClrTx/>
                        <a:buSzTx/>
                        <a:buFontTx/>
                        <a:buNone/>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predictive analysis and take</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73025" marB="0" horzOverflow="overflow"/>
                </a:tc>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0" marR="0" marT="0" marB="0" horzOverflow="overflow"/>
                </a:tc>
                <a:tc>
                  <a:txBody>
                    <a:bodyPr/>
                    <a:lstStyle/>
                    <a:p>
                      <a:pPr marL="0" marR="0" lvl="0" indent="0" algn="ctr" defTabSz="914400" rtl="0" eaLnBrk="1" fontAlgn="base" latinLnBrk="0" hangingPunct="1">
                        <a:lnSpc>
                          <a:spcPct val="100000"/>
                        </a:lnSpc>
                        <a:spcBef>
                          <a:spcPts val="575"/>
                        </a:spcBef>
                        <a:spcAft>
                          <a:spcPct val="0"/>
                        </a:spcAft>
                        <a:buClrTx/>
                        <a:buSzTx/>
                        <a:buFontTx/>
                        <a:buNone/>
                        <a:tabLst>
                          <a:tab pos="552450" algn="l"/>
                          <a:tab pos="1347788" algn="l"/>
                          <a:tab pos="1684338" algn="l"/>
                        </a:tabLst>
                      </a:pPr>
                      <a:r>
                        <a:rPr kumimoji="0" lang="en-US" sz="1400" b="0" i="0" u="none" strike="noStrike" cap="none" normalizeH="0" baseline="0" smtClean="0">
                          <a:ln>
                            <a:noFill/>
                          </a:ln>
                          <a:solidFill>
                            <a:srgbClr val="4D5968"/>
                          </a:solidFill>
                          <a:effectLst/>
                          <a:latin typeface="Times New Roman" pitchFamily="18" charset="0"/>
                          <a:cs typeface="Times New Roman" pitchFamily="18" charset="0"/>
                        </a:rPr>
                        <a:t>notify	decisions	for	business</a:t>
                      </a:r>
                      <a:endParaRPr kumimoji="0" lang="en-US" sz="1400" b="0" i="0" u="none" strike="noStrike" cap="none" normalizeH="0" baseline="0" smtClean="0">
                        <a:ln>
                          <a:noFill/>
                        </a:ln>
                        <a:solidFill>
                          <a:schemeClr val="tx1"/>
                        </a:solidFill>
                        <a:effectLst/>
                        <a:latin typeface="Times New Roman" pitchFamily="18" charset="0"/>
                        <a:cs typeface="Times New Roman" pitchFamily="18" charset="0"/>
                      </a:endParaRPr>
                    </a:p>
                  </a:txBody>
                  <a:tcPr marL="0" marR="0" marT="72390" marB="0" horzOverflow="overflow"/>
                </a:tc>
                <a:tc>
                  <a:txBody>
                    <a:bodyPr/>
                    <a:lstStyle/>
                    <a:p>
                      <a:pPr marL="0" marR="0" lvl="0" indent="0" algn="ctr" defTabSz="914400" rtl="0" eaLnBrk="1" fontAlgn="base" latinLnBrk="0" hangingPunct="1">
                        <a:lnSpc>
                          <a:spcPct val="100000"/>
                        </a:lnSpc>
                        <a:spcBef>
                          <a:spcPts val="575"/>
                        </a:spcBef>
                        <a:spcAft>
                          <a:spcPct val="0"/>
                        </a:spcAft>
                        <a:buClrTx/>
                        <a:buSzTx/>
                        <a:buFontTx/>
                        <a:buNone/>
                        <a:tabLst>
                          <a:tab pos="596900" algn="l"/>
                          <a:tab pos="1314450" algn="l"/>
                          <a:tab pos="1820863" algn="l"/>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useful	insights	from	the</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72390" marB="0" horzOverflow="overflow"/>
                </a:tc>
              </a:tr>
              <a:tr h="370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0" marB="0" horzOverflow="overflow"/>
                </a:tc>
                <a:tc>
                  <a:txBody>
                    <a:bodyPr/>
                    <a:lstStyle/>
                    <a:p>
                      <a:pPr marL="93663" marR="0" lvl="0" indent="0" algn="l" defTabSz="914400" rtl="0" eaLnBrk="1" fontAlgn="base" latinLnBrk="0" hangingPunct="1">
                        <a:lnSpc>
                          <a:spcPct val="100000"/>
                        </a:lnSpc>
                        <a:spcBef>
                          <a:spcPts val="688"/>
                        </a:spcBef>
                        <a:spcAft>
                          <a:spcPct val="0"/>
                        </a:spcAft>
                        <a:buClrTx/>
                        <a:buSzTx/>
                        <a:buFontTx/>
                        <a:buNone/>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purpose.</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87630" marB="0" horzOverflow="overflow"/>
                </a:tc>
                <a:tc>
                  <a:txBody>
                    <a:bodyPr/>
                    <a:lstStyle/>
                    <a:p>
                      <a:pPr marL="92075" marR="0" lvl="0" indent="0" algn="l" defTabSz="914400" rtl="0" eaLnBrk="1" fontAlgn="base" latinLnBrk="0" hangingPunct="1">
                        <a:lnSpc>
                          <a:spcPct val="100000"/>
                        </a:lnSpc>
                        <a:spcBef>
                          <a:spcPts val="688"/>
                        </a:spcBef>
                        <a:spcAft>
                          <a:spcPct val="0"/>
                        </a:spcAft>
                        <a:buClrTx/>
                        <a:buSzTx/>
                        <a:buFontTx/>
                        <a:buNone/>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data.</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87630" marB="0" horzOverflow="overflow"/>
                </a:tc>
              </a:tr>
              <a:tr h="370840">
                <a:tc>
                  <a:txBody>
                    <a:bodyPr/>
                    <a:lstStyle/>
                    <a:p>
                      <a:pPr marL="93663" marR="0" lvl="0" indent="0" algn="l" defTabSz="914400" rtl="0" eaLnBrk="1" fontAlgn="base" latinLnBrk="0" hangingPunct="1">
                        <a:lnSpc>
                          <a:spcPct val="100000"/>
                        </a:lnSpc>
                        <a:spcBef>
                          <a:spcPts val="725"/>
                        </a:spcBef>
                        <a:spcAft>
                          <a:spcPct val="0"/>
                        </a:spcAft>
                        <a:buClrTx/>
                        <a:buSzTx/>
                        <a:buFontTx/>
                        <a:buNone/>
                        <a:tabLst/>
                      </a:pPr>
                      <a:r>
                        <a:rPr kumimoji="0" lang="en-US" sz="1400" b="1" i="0" u="none" strike="noStrike" cap="none" normalizeH="0" baseline="0" dirty="0" smtClean="0">
                          <a:ln>
                            <a:noFill/>
                          </a:ln>
                          <a:solidFill>
                            <a:srgbClr val="4D5968"/>
                          </a:solidFill>
                          <a:effectLst/>
                          <a:latin typeface="Times New Roman" pitchFamily="18" charset="0"/>
                          <a:cs typeface="Times New Roman" pitchFamily="18" charset="0"/>
                        </a:rPr>
                        <a:t>Example</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92075" marB="0" horzOverflow="overflow"/>
                </a:tc>
                <a:tc>
                  <a:txBody>
                    <a:bodyPr/>
                    <a:lstStyle/>
                    <a:p>
                      <a:pPr marL="93663" marR="0" lvl="0" indent="0" algn="just" defTabSz="914400" rtl="0" eaLnBrk="1" fontAlgn="base" latinLnBrk="0" hangingPunct="1">
                        <a:lnSpc>
                          <a:spcPct val="100000"/>
                        </a:lnSpc>
                        <a:spcBef>
                          <a:spcPts val="700"/>
                        </a:spcBef>
                        <a:spcAft>
                          <a:spcPct val="0"/>
                        </a:spcAft>
                        <a:buClrTx/>
                        <a:buSzTx/>
                        <a:buFontTx/>
                        <a:buNone/>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Let say you have 1gb customer</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93663" marR="0" lvl="0" indent="0" algn="just" defTabSz="914400" rtl="0" eaLnBrk="1" fontAlgn="base" latinLnBrk="0" hangingPunct="1">
                        <a:lnSpc>
                          <a:spcPct val="191000"/>
                        </a:lnSpc>
                        <a:spcBef>
                          <a:spcPct val="0"/>
                        </a:spcBef>
                        <a:spcAft>
                          <a:spcPct val="0"/>
                        </a:spcAft>
                        <a:buClrTx/>
                        <a:buSzTx/>
                        <a:buFontTx/>
                        <a:buNone/>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purchase related data of past 1  year, now one has to find that</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93663" marR="0" lvl="0" indent="0" algn="just" defTabSz="914400" rtl="0" eaLnBrk="1" fontAlgn="base" latinLnBrk="0" hangingPunct="1">
                        <a:lnSpc>
                          <a:spcPct val="191000"/>
                        </a:lnSpc>
                        <a:spcBef>
                          <a:spcPts val="13"/>
                        </a:spcBef>
                        <a:spcAft>
                          <a:spcPct val="0"/>
                        </a:spcAft>
                        <a:buClrTx/>
                        <a:buSzTx/>
                        <a:buFontTx/>
                        <a:buNone/>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what our customers next  possible purchases, you will use  data analytics for that.</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88900" marB="0" horzOverflow="overflow"/>
                </a:tc>
                <a:tc>
                  <a:txBody>
                    <a:bodyPr/>
                    <a:lstStyle/>
                    <a:p>
                      <a:pPr marL="92075" marR="0" lvl="0" indent="0" algn="just" defTabSz="914400" rtl="0" eaLnBrk="1" fontAlgn="base" latinLnBrk="0" hangingPunct="1">
                        <a:lnSpc>
                          <a:spcPct val="100000"/>
                        </a:lnSpc>
                        <a:spcBef>
                          <a:spcPts val="700"/>
                        </a:spcBef>
                        <a:spcAft>
                          <a:spcPct val="0"/>
                        </a:spcAft>
                        <a:buClrTx/>
                        <a:buSzTx/>
                        <a:buFontTx/>
                        <a:buNone/>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Suppose  you  have  1gb</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92075" marR="0" lvl="0" indent="0" algn="just" defTabSz="914400" rtl="0" eaLnBrk="1" fontAlgn="base" latinLnBrk="0" hangingPunct="1">
                        <a:lnSpc>
                          <a:spcPct val="191000"/>
                        </a:lnSpc>
                        <a:spcBef>
                          <a:spcPct val="0"/>
                        </a:spcBef>
                        <a:spcAft>
                          <a:spcPct val="0"/>
                        </a:spcAft>
                        <a:buClrTx/>
                        <a:buSzTx/>
                        <a:buFontTx/>
                        <a:buNone/>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customer purchase related  data of past 1 year and you</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p>
                      <a:pPr marL="92075" marR="0" lvl="0" indent="0" algn="just" defTabSz="914400" rtl="0" eaLnBrk="1" fontAlgn="base" latinLnBrk="0" hangingPunct="1">
                        <a:lnSpc>
                          <a:spcPct val="192000"/>
                        </a:lnSpc>
                        <a:spcBef>
                          <a:spcPts val="13"/>
                        </a:spcBef>
                        <a:spcAft>
                          <a:spcPct val="0"/>
                        </a:spcAft>
                        <a:buClrTx/>
                        <a:buSzTx/>
                        <a:buFontTx/>
                        <a:buNone/>
                        <a:tabLst/>
                      </a:pPr>
                      <a:r>
                        <a:rPr kumimoji="0" lang="en-US" sz="1400" b="0" i="0" u="none" strike="noStrike" cap="none" normalizeH="0" baseline="0" dirty="0" smtClean="0">
                          <a:ln>
                            <a:noFill/>
                          </a:ln>
                          <a:solidFill>
                            <a:srgbClr val="4D5968"/>
                          </a:solidFill>
                          <a:effectLst/>
                          <a:latin typeface="Times New Roman" pitchFamily="18" charset="0"/>
                          <a:cs typeface="Times New Roman" pitchFamily="18" charset="0"/>
                        </a:rPr>
                        <a:t>are trying to find what  happened so far that means  in data analysis we look into  past.</a:t>
                      </a:r>
                      <a:endParaRPr kumimoji="0" lang="en-US" sz="1400" b="0" i="0" u="none" strike="noStrike" cap="none" normalizeH="0" baseline="0" dirty="0" smtClean="0">
                        <a:ln>
                          <a:noFill/>
                        </a:ln>
                        <a:solidFill>
                          <a:schemeClr val="tx1"/>
                        </a:solidFill>
                        <a:effectLst/>
                        <a:latin typeface="Times New Roman" pitchFamily="18" charset="0"/>
                        <a:cs typeface="Times New Roman" pitchFamily="18" charset="0"/>
                      </a:endParaRPr>
                    </a:p>
                  </a:txBody>
                  <a:tcPr marL="0" marR="0" marT="88900" marB="0" horzOverflow="overflow"/>
                </a:tc>
              </a:tr>
            </a:tbl>
          </a:graphicData>
        </a:graphic>
      </p:graphicFrame>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
        <p:nvSpPr>
          <p:cNvPr id="5" name="object 3"/>
          <p:cNvSpPr txBox="1">
            <a:spLocks noGrp="1"/>
          </p:cNvSpPr>
          <p:nvPr>
            <p:ph idx="1"/>
          </p:nvPr>
        </p:nvSpPr>
        <p:spPr>
          <a:xfrm>
            <a:off x="628650" y="381000"/>
            <a:ext cx="7886700" cy="6096000"/>
          </a:xfrm>
          <a:prstGeom prst="rect">
            <a:avLst/>
          </a:prstGeom>
        </p:spPr>
        <p:txBody>
          <a:bodyPr lIns="0" tIns="13335" rIns="0" bIns="0">
            <a:spAutoFit/>
          </a:bodyPr>
          <a:lstStyle/>
          <a:p>
            <a:pPr marL="12700" algn="just">
              <a:spcBef>
                <a:spcPts val="100"/>
              </a:spcBef>
            </a:pPr>
            <a:r>
              <a:rPr lang="en-US" sz="1400" b="1" u="sng" dirty="0">
                <a:solidFill>
                  <a:srgbClr val="2B3D51"/>
                </a:solidFill>
                <a:latin typeface="Times New Roman" pitchFamily="18" charset="0"/>
                <a:cs typeface="Times New Roman" pitchFamily="18" charset="0"/>
              </a:rPr>
              <a:t>Why Is Data Analysis important?</a:t>
            </a:r>
            <a:endParaRPr lang="en-US" sz="1400" dirty="0">
              <a:latin typeface="Times New Roman" pitchFamily="18" charset="0"/>
              <a:cs typeface="Times New Roman" pitchFamily="18" charset="0"/>
            </a:endParaRPr>
          </a:p>
          <a:p>
            <a:pPr marL="12700">
              <a:spcBef>
                <a:spcPts val="38"/>
              </a:spcBef>
            </a:pPr>
            <a:endParaRPr lang="en-US" sz="1100" dirty="0">
              <a:latin typeface="Times New Roman" pitchFamily="18" charset="0"/>
              <a:cs typeface="Times New Roman" pitchFamily="18" charset="0"/>
            </a:endParaRPr>
          </a:p>
          <a:p>
            <a:pPr marL="12700" algn="just">
              <a:lnSpc>
                <a:spcPct val="96000"/>
              </a:lnSpc>
            </a:pPr>
            <a:r>
              <a:rPr lang="en-US" sz="1400" dirty="0">
                <a:solidFill>
                  <a:srgbClr val="2B3D51"/>
                </a:solidFill>
                <a:latin typeface="Times New Roman" pitchFamily="18" charset="0"/>
                <a:cs typeface="Times New Roman" pitchFamily="18" charset="0"/>
              </a:rPr>
              <a:t>Data is everywhere: in spreadsheets, your sales pipeline, social media  platforms, </a:t>
            </a:r>
            <a:r>
              <a:rPr lang="en-US" sz="1400" dirty="0">
                <a:latin typeface="Times New Roman" pitchFamily="18" charset="0"/>
                <a:cs typeface="Times New Roman" pitchFamily="18" charset="0"/>
                <a:hlinkClick r:id="rId2"/>
              </a:rPr>
              <a:t>customer satisfaction surveys</a:t>
            </a:r>
            <a:r>
              <a:rPr lang="en-US" sz="1400" dirty="0">
                <a:latin typeface="Times New Roman" pitchFamily="18" charset="0"/>
                <a:cs typeface="Times New Roman" pitchFamily="18" charset="0"/>
              </a:rPr>
              <a:t>, </a:t>
            </a:r>
            <a:r>
              <a:rPr lang="en-US" sz="1400" dirty="0">
                <a:solidFill>
                  <a:srgbClr val="2B3D51"/>
                </a:solidFill>
                <a:latin typeface="Times New Roman" pitchFamily="18" charset="0"/>
                <a:cs typeface="Times New Roman" pitchFamily="18" charset="0"/>
              </a:rPr>
              <a:t>customer support tickets, and more. In  our modern information age it’s created at blinding speeds and, when data is  analyzed correctly, can be a company’s most valuable asset.</a:t>
            </a:r>
            <a:endParaRPr lang="en-US" sz="1400" dirty="0">
              <a:latin typeface="Times New Roman" pitchFamily="18" charset="0"/>
              <a:cs typeface="Times New Roman" pitchFamily="18" charset="0"/>
            </a:endParaRPr>
          </a:p>
          <a:p>
            <a:pPr marL="12700">
              <a:spcBef>
                <a:spcPts val="25"/>
              </a:spcBef>
            </a:pPr>
            <a:endParaRPr lang="en-US" sz="1200" dirty="0">
              <a:latin typeface="Times New Roman" pitchFamily="18" charset="0"/>
              <a:cs typeface="Times New Roman" pitchFamily="18" charset="0"/>
            </a:endParaRPr>
          </a:p>
          <a:p>
            <a:pPr marL="12700" algn="just">
              <a:lnSpc>
                <a:spcPts val="1600"/>
              </a:lnSpc>
            </a:pPr>
            <a:r>
              <a:rPr lang="en-US" sz="1400" dirty="0">
                <a:solidFill>
                  <a:srgbClr val="2B3D51"/>
                </a:solidFill>
                <a:latin typeface="Times New Roman" pitchFamily="18" charset="0"/>
                <a:cs typeface="Times New Roman" pitchFamily="18" charset="0"/>
              </a:rPr>
              <a:t>Data analysis can help businesses improve specific aspects about their products  and services, as well as their overall brand image and customer experience.</a:t>
            </a:r>
            <a:endParaRPr lang="en-US" sz="1400" dirty="0">
              <a:latin typeface="Times New Roman" pitchFamily="18" charset="0"/>
              <a:cs typeface="Times New Roman" pitchFamily="18" charset="0"/>
            </a:endParaRPr>
          </a:p>
          <a:p>
            <a:pPr marL="12700">
              <a:spcBef>
                <a:spcPts val="38"/>
              </a:spcBef>
            </a:pPr>
            <a:endParaRPr lang="en-US" sz="1200" dirty="0">
              <a:latin typeface="Times New Roman" pitchFamily="18" charset="0"/>
              <a:cs typeface="Times New Roman" pitchFamily="18" charset="0"/>
            </a:endParaRPr>
          </a:p>
          <a:p>
            <a:pPr marL="12700" algn="just">
              <a:lnSpc>
                <a:spcPts val="1600"/>
              </a:lnSpc>
            </a:pPr>
            <a:r>
              <a:rPr lang="en-US" sz="1400" dirty="0">
                <a:solidFill>
                  <a:srgbClr val="2B3D51"/>
                </a:solidFill>
                <a:latin typeface="Times New Roman" pitchFamily="18" charset="0"/>
                <a:cs typeface="Times New Roman" pitchFamily="18" charset="0"/>
              </a:rPr>
              <a:t>In short, analyzed data reveals insights that tell you what your </a:t>
            </a:r>
            <a:r>
              <a:rPr lang="en-US" sz="1400" dirty="0">
                <a:latin typeface="Times New Roman" pitchFamily="18" charset="0"/>
                <a:cs typeface="Times New Roman" pitchFamily="18" charset="0"/>
                <a:hlinkClick r:id="rId3"/>
              </a:rPr>
              <a:t>customers need </a:t>
            </a:r>
            <a:r>
              <a:rPr lang="en-US" sz="1400" dirty="0">
                <a:solidFill>
                  <a:srgbClr val="2B3D51"/>
                </a:solidFill>
                <a:latin typeface="Times New Roman" pitchFamily="18" charset="0"/>
                <a:cs typeface="Times New Roman" pitchFamily="18" charset="0"/>
              </a:rPr>
              <a:t>and  where you need to focus your efforts.</a:t>
            </a:r>
            <a:endParaRPr lang="en-US" sz="1400" dirty="0">
              <a:latin typeface="Times New Roman" pitchFamily="18" charset="0"/>
              <a:cs typeface="Times New Roman" pitchFamily="18" charset="0"/>
            </a:endParaRPr>
          </a:p>
          <a:p>
            <a:pPr marL="12700">
              <a:spcBef>
                <a:spcPts val="25"/>
              </a:spcBef>
            </a:pPr>
            <a:endParaRPr lang="en-US" sz="1200" dirty="0">
              <a:latin typeface="Times New Roman" pitchFamily="18" charset="0"/>
              <a:cs typeface="Times New Roman" pitchFamily="18" charset="0"/>
            </a:endParaRPr>
          </a:p>
          <a:p>
            <a:pPr marL="12700" algn="just">
              <a:lnSpc>
                <a:spcPts val="1613"/>
              </a:lnSpc>
            </a:pPr>
            <a:r>
              <a:rPr lang="en-US" sz="1400" dirty="0">
                <a:solidFill>
                  <a:srgbClr val="2B3D51"/>
                </a:solidFill>
                <a:latin typeface="Times New Roman" pitchFamily="18" charset="0"/>
                <a:cs typeface="Times New Roman" pitchFamily="18" charset="0"/>
              </a:rPr>
              <a:t>Do you need to define more effective </a:t>
            </a:r>
            <a:r>
              <a:rPr lang="en-US" sz="1400" dirty="0">
                <a:latin typeface="Times New Roman" pitchFamily="18" charset="0"/>
                <a:cs typeface="Times New Roman" pitchFamily="18" charset="0"/>
                <a:hlinkClick r:id="rId4"/>
              </a:rPr>
              <a:t>product strategies </a:t>
            </a:r>
            <a:r>
              <a:rPr lang="en-US" sz="1400" dirty="0">
                <a:solidFill>
                  <a:srgbClr val="2B3D51"/>
                </a:solidFill>
                <a:latin typeface="Times New Roman" pitchFamily="18" charset="0"/>
                <a:cs typeface="Times New Roman" pitchFamily="18" charset="0"/>
              </a:rPr>
              <a:t>or improve business  processes? Instead of relying on intuition or experience, analyzing data provides  solid evidence to support decisions.</a:t>
            </a:r>
            <a:endParaRPr lang="en-US" sz="1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Unit 2.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2758</Words>
  <Application>Microsoft Office PowerPoint</Application>
  <PresentationFormat>On-screen Show (4:3)</PresentationFormat>
  <Paragraphs>228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Unit 2.1</vt:lpstr>
      <vt:lpstr>Slide 1</vt:lpstr>
      <vt:lpstr>Slide 2</vt:lpstr>
      <vt:lpstr>Slide 3</vt:lpstr>
      <vt:lpstr>Slide 4</vt:lpstr>
      <vt:lpstr>Slide 5</vt:lpstr>
      <vt:lpstr>Data Analytics and Data Analysis Comparison Table Below is the comparison table Between Data Analytics and Data Analysis. </vt:lpstr>
      <vt:lpstr>Slide 7</vt:lpstr>
      <vt:lpstr>Slide 8</vt:lpstr>
      <vt:lpstr>Slide 9</vt:lpstr>
      <vt:lpstr>Slide 10</vt:lpstr>
      <vt:lpstr>Slide 11</vt:lpstr>
      <vt:lpstr>Slide 12</vt:lpstr>
      <vt:lpstr>Applications for data analysis: </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Manjit Singh</dc:creator>
  <cp:lastModifiedBy>Manjit Singh</cp:lastModifiedBy>
  <cp:revision>2</cp:revision>
  <dcterms:created xsi:type="dcterms:W3CDTF">2023-08-13T11:00:24Z</dcterms:created>
  <dcterms:modified xsi:type="dcterms:W3CDTF">2023-08-13T11:32:48Z</dcterms:modified>
</cp:coreProperties>
</file>