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60" r:id="rId3"/>
    <p:sldId id="265" r:id="rId4"/>
    <p:sldId id="266"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a:t>Department Name</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Scholar Name</a:t>
            </a:r>
          </a:p>
        </p:txBody>
      </p:sp>
      <p:sp>
        <p:nvSpPr>
          <p:cNvPr id="6" name="Slide Number Placeholder 5"/>
          <p:cNvSpPr>
            <a:spLocks noGrp="1"/>
          </p:cNvSpPr>
          <p:nvPr>
            <p:ph type="sldNum" sz="quarter" idx="12"/>
          </p:nvPr>
        </p:nvSpPr>
        <p:spPr/>
        <p:txBody>
          <a:bodyPr/>
          <a:lstStyle>
            <a:lvl1pPr>
              <a:defRPr/>
            </a:lvl1pPr>
          </a:lstStyle>
          <a:p>
            <a:pPr>
              <a:defRPr/>
            </a:pPr>
            <a:r>
              <a:rPr lang="en-US"/>
              <a:t>Slide Number</a:t>
            </a:r>
            <a:fld id="{82AFCD6B-B39D-49F7-8B72-8AB8E62B164D}"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Department Name</a:t>
            </a:r>
          </a:p>
        </p:txBody>
      </p:sp>
      <p:sp>
        <p:nvSpPr>
          <p:cNvPr id="5" name="Footer Placeholder 4"/>
          <p:cNvSpPr>
            <a:spLocks noGrp="1"/>
          </p:cNvSpPr>
          <p:nvPr>
            <p:ph type="ftr" sz="quarter" idx="11"/>
          </p:nvPr>
        </p:nvSpPr>
        <p:spPr/>
        <p:txBody>
          <a:bodyPr/>
          <a:lstStyle>
            <a:lvl1pPr>
              <a:defRPr/>
            </a:lvl1pPr>
          </a:lstStyle>
          <a:p>
            <a:pPr>
              <a:defRPr/>
            </a:pPr>
            <a:r>
              <a:rPr lang="en-US"/>
              <a:t>Scholar Name</a:t>
            </a:r>
          </a:p>
        </p:txBody>
      </p:sp>
      <p:sp>
        <p:nvSpPr>
          <p:cNvPr id="6" name="Slide Number Placeholder 5"/>
          <p:cNvSpPr>
            <a:spLocks noGrp="1"/>
          </p:cNvSpPr>
          <p:nvPr>
            <p:ph type="sldNum" sz="quarter" idx="12"/>
          </p:nvPr>
        </p:nvSpPr>
        <p:spPr/>
        <p:txBody>
          <a:bodyPr/>
          <a:lstStyle>
            <a:lvl1pPr>
              <a:defRPr/>
            </a:lvl1pPr>
          </a:lstStyle>
          <a:p>
            <a:pPr>
              <a:defRPr/>
            </a:pPr>
            <a:fld id="{6FD557A1-9DE9-4074-A586-6C14C4C3FA6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Department Name</a:t>
            </a:r>
          </a:p>
        </p:txBody>
      </p:sp>
      <p:sp>
        <p:nvSpPr>
          <p:cNvPr id="5" name="Footer Placeholder 4"/>
          <p:cNvSpPr>
            <a:spLocks noGrp="1"/>
          </p:cNvSpPr>
          <p:nvPr>
            <p:ph type="ftr" sz="quarter" idx="11"/>
          </p:nvPr>
        </p:nvSpPr>
        <p:spPr/>
        <p:txBody>
          <a:bodyPr/>
          <a:lstStyle>
            <a:lvl1pPr>
              <a:defRPr/>
            </a:lvl1pPr>
          </a:lstStyle>
          <a:p>
            <a:pPr>
              <a:defRPr/>
            </a:pPr>
            <a:r>
              <a:rPr lang="en-US"/>
              <a:t>Scholar Name</a:t>
            </a:r>
          </a:p>
        </p:txBody>
      </p:sp>
      <p:sp>
        <p:nvSpPr>
          <p:cNvPr id="6" name="Slide Number Placeholder 5"/>
          <p:cNvSpPr>
            <a:spLocks noGrp="1"/>
          </p:cNvSpPr>
          <p:nvPr>
            <p:ph type="sldNum" sz="quarter" idx="12"/>
          </p:nvPr>
        </p:nvSpPr>
        <p:spPr/>
        <p:txBody>
          <a:bodyPr/>
          <a:lstStyle>
            <a:lvl1pPr>
              <a:defRPr/>
            </a:lvl1pPr>
          </a:lstStyle>
          <a:p>
            <a:pPr>
              <a:defRPr/>
            </a:pPr>
            <a:fld id="{6AE9D744-F57C-4579-88CC-9B6099CDBF9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solidFill>
                  <a:prstClr val="black">
                    <a:tint val="75000"/>
                  </a:prstClr>
                </a:solidFill>
              </a:defRPr>
            </a:lvl1pPr>
          </a:lstStyle>
          <a:p>
            <a:pPr>
              <a:defRPr/>
            </a:pPr>
            <a:fld id="{1CA9F4C2-B6F2-4670-ADCB-FF89F2C278BA}" type="datetimeFigureOut">
              <a:rPr lang="en-US"/>
              <a:pPr>
                <a:defRPr/>
              </a:pPr>
              <a:t>8/13/2023</a:t>
            </a:fld>
            <a:endParaRPr lang="en-US"/>
          </a:p>
        </p:txBody>
      </p:sp>
      <p:sp>
        <p:nvSpPr>
          <p:cNvPr id="3" name="Footer Placeholder 4"/>
          <p:cNvSpPr>
            <a:spLocks noGrp="1"/>
          </p:cNvSpPr>
          <p:nvPr>
            <p:ph type="ftr" sz="quarter" idx="11"/>
          </p:nvPr>
        </p:nvSpPr>
        <p:spPr/>
        <p:txBody>
          <a:bodyPr/>
          <a:lstStyle>
            <a:lvl1pPr>
              <a:defRPr>
                <a:solidFill>
                  <a:prstClr val="black">
                    <a:tint val="75000"/>
                  </a:prstClr>
                </a:solidFill>
              </a:defRPr>
            </a:lvl1pPr>
          </a:lstStyle>
          <a:p>
            <a:pPr>
              <a:defRPr/>
            </a:pPr>
            <a:endParaRPr lang="en-US"/>
          </a:p>
        </p:txBody>
      </p:sp>
      <p:sp>
        <p:nvSpPr>
          <p:cNvPr id="4" name="Slide Number Placeholder 5"/>
          <p:cNvSpPr>
            <a:spLocks noGrp="1"/>
          </p:cNvSpPr>
          <p:nvPr>
            <p:ph type="sldNum" sz="quarter" idx="12"/>
          </p:nvPr>
        </p:nvSpPr>
        <p:spPr/>
        <p:txBody>
          <a:bodyPr/>
          <a:lstStyle>
            <a:lvl1pPr>
              <a:defRPr>
                <a:solidFill>
                  <a:prstClr val="black">
                    <a:tint val="75000"/>
                  </a:prstClr>
                </a:solidFill>
              </a:defRPr>
            </a:lvl1pPr>
          </a:lstStyle>
          <a:p>
            <a:pPr>
              <a:defRPr/>
            </a:pPr>
            <a:fld id="{AF900CFC-9ACF-450C-A0E8-B553908D804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Department Name</a:t>
            </a:r>
          </a:p>
        </p:txBody>
      </p:sp>
      <p:sp>
        <p:nvSpPr>
          <p:cNvPr id="5" name="Footer Placeholder 4"/>
          <p:cNvSpPr>
            <a:spLocks noGrp="1"/>
          </p:cNvSpPr>
          <p:nvPr>
            <p:ph type="ftr" sz="quarter" idx="11"/>
          </p:nvPr>
        </p:nvSpPr>
        <p:spPr/>
        <p:txBody>
          <a:bodyPr/>
          <a:lstStyle>
            <a:lvl1pPr>
              <a:defRPr/>
            </a:lvl1pPr>
          </a:lstStyle>
          <a:p>
            <a:pPr>
              <a:defRPr/>
            </a:pPr>
            <a:r>
              <a:rPr lang="en-US"/>
              <a:t>Scholar Name</a:t>
            </a:r>
          </a:p>
        </p:txBody>
      </p:sp>
      <p:sp>
        <p:nvSpPr>
          <p:cNvPr id="6" name="Slide Number Placeholder 5"/>
          <p:cNvSpPr>
            <a:spLocks noGrp="1"/>
          </p:cNvSpPr>
          <p:nvPr>
            <p:ph type="sldNum" sz="quarter" idx="12"/>
          </p:nvPr>
        </p:nvSpPr>
        <p:spPr/>
        <p:txBody>
          <a:bodyPr/>
          <a:lstStyle>
            <a:lvl1pPr>
              <a:defRPr/>
            </a:lvl1pPr>
          </a:lstStyle>
          <a:p>
            <a:pPr>
              <a:defRPr/>
            </a:pPr>
            <a:fld id="{D688335C-C328-4910-9F91-E5BFAFE821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Department Name</a:t>
            </a:r>
          </a:p>
        </p:txBody>
      </p:sp>
      <p:sp>
        <p:nvSpPr>
          <p:cNvPr id="5" name="Footer Placeholder 4"/>
          <p:cNvSpPr>
            <a:spLocks noGrp="1"/>
          </p:cNvSpPr>
          <p:nvPr>
            <p:ph type="ftr" sz="quarter" idx="11"/>
          </p:nvPr>
        </p:nvSpPr>
        <p:spPr/>
        <p:txBody>
          <a:bodyPr/>
          <a:lstStyle>
            <a:lvl1pPr>
              <a:defRPr/>
            </a:lvl1pPr>
          </a:lstStyle>
          <a:p>
            <a:pPr>
              <a:defRPr/>
            </a:pPr>
            <a:r>
              <a:rPr lang="en-US"/>
              <a:t>Scholar Name</a:t>
            </a:r>
          </a:p>
        </p:txBody>
      </p:sp>
      <p:sp>
        <p:nvSpPr>
          <p:cNvPr id="6" name="Slide Number Placeholder 5"/>
          <p:cNvSpPr>
            <a:spLocks noGrp="1"/>
          </p:cNvSpPr>
          <p:nvPr>
            <p:ph type="sldNum" sz="quarter" idx="12"/>
          </p:nvPr>
        </p:nvSpPr>
        <p:spPr/>
        <p:txBody>
          <a:bodyPr/>
          <a:lstStyle>
            <a:lvl1pPr>
              <a:defRPr/>
            </a:lvl1pPr>
          </a:lstStyle>
          <a:p>
            <a:pPr>
              <a:defRPr/>
            </a:pPr>
            <a:fld id="{FA71126F-07AC-4051-9DB5-9FE6494DB8B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r>
              <a:rPr lang="en-US"/>
              <a:t>Department Name</a:t>
            </a:r>
          </a:p>
        </p:txBody>
      </p:sp>
      <p:sp>
        <p:nvSpPr>
          <p:cNvPr id="6" name="Footer Placeholder 5"/>
          <p:cNvSpPr>
            <a:spLocks noGrp="1"/>
          </p:cNvSpPr>
          <p:nvPr>
            <p:ph type="ftr" sz="quarter" idx="11"/>
          </p:nvPr>
        </p:nvSpPr>
        <p:spPr/>
        <p:txBody>
          <a:bodyPr/>
          <a:lstStyle>
            <a:lvl1pPr>
              <a:defRPr/>
            </a:lvl1pPr>
          </a:lstStyle>
          <a:p>
            <a:pPr>
              <a:defRPr/>
            </a:pPr>
            <a:r>
              <a:rPr lang="en-US"/>
              <a:t>Scholar Name</a:t>
            </a:r>
          </a:p>
        </p:txBody>
      </p:sp>
      <p:sp>
        <p:nvSpPr>
          <p:cNvPr id="7" name="Slide Number Placeholder 6"/>
          <p:cNvSpPr>
            <a:spLocks noGrp="1"/>
          </p:cNvSpPr>
          <p:nvPr>
            <p:ph type="sldNum" sz="quarter" idx="12"/>
          </p:nvPr>
        </p:nvSpPr>
        <p:spPr/>
        <p:txBody>
          <a:bodyPr/>
          <a:lstStyle>
            <a:lvl1pPr>
              <a:defRPr/>
            </a:lvl1pPr>
          </a:lstStyle>
          <a:p>
            <a:pPr>
              <a:defRPr/>
            </a:pPr>
            <a:fld id="{F3A2F058-3A34-49F7-A897-225CED7E244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r>
              <a:rPr lang="en-US"/>
              <a:t>Department Name</a:t>
            </a:r>
          </a:p>
        </p:txBody>
      </p:sp>
      <p:sp>
        <p:nvSpPr>
          <p:cNvPr id="8" name="Footer Placeholder 7"/>
          <p:cNvSpPr>
            <a:spLocks noGrp="1"/>
          </p:cNvSpPr>
          <p:nvPr>
            <p:ph type="ftr" sz="quarter" idx="11"/>
          </p:nvPr>
        </p:nvSpPr>
        <p:spPr/>
        <p:txBody>
          <a:bodyPr/>
          <a:lstStyle>
            <a:lvl1pPr>
              <a:defRPr/>
            </a:lvl1pPr>
          </a:lstStyle>
          <a:p>
            <a:pPr>
              <a:defRPr/>
            </a:pPr>
            <a:r>
              <a:rPr lang="en-US"/>
              <a:t>Scholar Name</a:t>
            </a:r>
          </a:p>
        </p:txBody>
      </p:sp>
      <p:sp>
        <p:nvSpPr>
          <p:cNvPr id="9" name="Slide Number Placeholder 8"/>
          <p:cNvSpPr>
            <a:spLocks noGrp="1"/>
          </p:cNvSpPr>
          <p:nvPr>
            <p:ph type="sldNum" sz="quarter" idx="12"/>
          </p:nvPr>
        </p:nvSpPr>
        <p:spPr/>
        <p:txBody>
          <a:bodyPr/>
          <a:lstStyle>
            <a:lvl1pPr>
              <a:defRPr/>
            </a:lvl1pPr>
          </a:lstStyle>
          <a:p>
            <a:pPr>
              <a:defRPr/>
            </a:pPr>
            <a:fld id="{A2C88FF0-1DC8-4792-A6ED-6C97306D8EC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r>
              <a:rPr lang="en-US"/>
              <a:t>Department Name</a:t>
            </a:r>
          </a:p>
        </p:txBody>
      </p:sp>
      <p:sp>
        <p:nvSpPr>
          <p:cNvPr id="4" name="Footer Placeholder 3"/>
          <p:cNvSpPr>
            <a:spLocks noGrp="1"/>
          </p:cNvSpPr>
          <p:nvPr>
            <p:ph type="ftr" sz="quarter" idx="11"/>
          </p:nvPr>
        </p:nvSpPr>
        <p:spPr/>
        <p:txBody>
          <a:bodyPr/>
          <a:lstStyle>
            <a:lvl1pPr>
              <a:defRPr/>
            </a:lvl1pPr>
          </a:lstStyle>
          <a:p>
            <a:pPr>
              <a:defRPr/>
            </a:pPr>
            <a:r>
              <a:rPr lang="en-US"/>
              <a:t>Scholar Name</a:t>
            </a:r>
          </a:p>
        </p:txBody>
      </p:sp>
      <p:sp>
        <p:nvSpPr>
          <p:cNvPr id="5" name="Slide Number Placeholder 4"/>
          <p:cNvSpPr>
            <a:spLocks noGrp="1"/>
          </p:cNvSpPr>
          <p:nvPr>
            <p:ph type="sldNum" sz="quarter" idx="12"/>
          </p:nvPr>
        </p:nvSpPr>
        <p:spPr/>
        <p:txBody>
          <a:bodyPr/>
          <a:lstStyle>
            <a:lvl1pPr>
              <a:defRPr/>
            </a:lvl1pPr>
          </a:lstStyle>
          <a:p>
            <a:pPr>
              <a:defRPr/>
            </a:pPr>
            <a:fld id="{F335372B-F200-4A6A-A97E-86619CA9BD9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a:t>Department Name</a:t>
            </a:r>
          </a:p>
        </p:txBody>
      </p:sp>
      <p:sp>
        <p:nvSpPr>
          <p:cNvPr id="3" name="Footer Placeholder 2"/>
          <p:cNvSpPr>
            <a:spLocks noGrp="1"/>
          </p:cNvSpPr>
          <p:nvPr>
            <p:ph type="ftr" sz="quarter" idx="11"/>
          </p:nvPr>
        </p:nvSpPr>
        <p:spPr/>
        <p:txBody>
          <a:bodyPr/>
          <a:lstStyle>
            <a:lvl1pPr>
              <a:defRPr/>
            </a:lvl1pPr>
          </a:lstStyle>
          <a:p>
            <a:pPr>
              <a:defRPr/>
            </a:pPr>
            <a:r>
              <a:rPr lang="en-US"/>
              <a:t>Scholar Name</a:t>
            </a:r>
          </a:p>
        </p:txBody>
      </p:sp>
      <p:sp>
        <p:nvSpPr>
          <p:cNvPr id="4" name="Slide Number Placeholder 3"/>
          <p:cNvSpPr>
            <a:spLocks noGrp="1"/>
          </p:cNvSpPr>
          <p:nvPr>
            <p:ph type="sldNum" sz="quarter" idx="12"/>
          </p:nvPr>
        </p:nvSpPr>
        <p:spPr/>
        <p:txBody>
          <a:bodyPr/>
          <a:lstStyle>
            <a:lvl1pPr>
              <a:defRPr/>
            </a:lvl1pPr>
          </a:lstStyle>
          <a:p>
            <a:pPr>
              <a:defRPr/>
            </a:pPr>
            <a:fld id="{CA51E2C9-2B10-4267-97DB-45C4309A59A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a:t>Department Name</a:t>
            </a:r>
          </a:p>
        </p:txBody>
      </p:sp>
      <p:sp>
        <p:nvSpPr>
          <p:cNvPr id="6" name="Footer Placeholder 5"/>
          <p:cNvSpPr>
            <a:spLocks noGrp="1"/>
          </p:cNvSpPr>
          <p:nvPr>
            <p:ph type="ftr" sz="quarter" idx="11"/>
          </p:nvPr>
        </p:nvSpPr>
        <p:spPr/>
        <p:txBody>
          <a:bodyPr/>
          <a:lstStyle>
            <a:lvl1pPr>
              <a:defRPr/>
            </a:lvl1pPr>
          </a:lstStyle>
          <a:p>
            <a:pPr>
              <a:defRPr/>
            </a:pPr>
            <a:r>
              <a:rPr lang="en-US"/>
              <a:t>Scholar Name</a:t>
            </a:r>
          </a:p>
        </p:txBody>
      </p:sp>
      <p:sp>
        <p:nvSpPr>
          <p:cNvPr id="7" name="Slide Number Placeholder 6"/>
          <p:cNvSpPr>
            <a:spLocks noGrp="1"/>
          </p:cNvSpPr>
          <p:nvPr>
            <p:ph type="sldNum" sz="quarter" idx="12"/>
          </p:nvPr>
        </p:nvSpPr>
        <p:spPr/>
        <p:txBody>
          <a:bodyPr/>
          <a:lstStyle>
            <a:lvl1pPr>
              <a:defRPr/>
            </a:lvl1pPr>
          </a:lstStyle>
          <a:p>
            <a:pPr>
              <a:defRPr/>
            </a:pPr>
            <a:fld id="{E68A91C3-70D1-4D6B-8080-AE582253DA4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a:t>Department Name</a:t>
            </a:r>
          </a:p>
        </p:txBody>
      </p:sp>
      <p:sp>
        <p:nvSpPr>
          <p:cNvPr id="6" name="Footer Placeholder 5"/>
          <p:cNvSpPr>
            <a:spLocks noGrp="1"/>
          </p:cNvSpPr>
          <p:nvPr>
            <p:ph type="ftr" sz="quarter" idx="11"/>
          </p:nvPr>
        </p:nvSpPr>
        <p:spPr/>
        <p:txBody>
          <a:bodyPr/>
          <a:lstStyle>
            <a:lvl1pPr>
              <a:defRPr/>
            </a:lvl1pPr>
          </a:lstStyle>
          <a:p>
            <a:pPr>
              <a:defRPr/>
            </a:pPr>
            <a:r>
              <a:rPr lang="en-US"/>
              <a:t>Scholar Name</a:t>
            </a:r>
          </a:p>
        </p:txBody>
      </p:sp>
      <p:sp>
        <p:nvSpPr>
          <p:cNvPr id="7" name="Slide Number Placeholder 6"/>
          <p:cNvSpPr>
            <a:spLocks noGrp="1"/>
          </p:cNvSpPr>
          <p:nvPr>
            <p:ph type="sldNum" sz="quarter" idx="12"/>
          </p:nvPr>
        </p:nvSpPr>
        <p:spPr/>
        <p:txBody>
          <a:bodyPr/>
          <a:lstStyle>
            <a:lvl1pPr>
              <a:defRPr/>
            </a:lvl1pPr>
          </a:lstStyle>
          <a:p>
            <a:pPr>
              <a:defRPr/>
            </a:pPr>
            <a:fld id="{42F5B69A-DA4B-4208-9B3C-DF68BA3FC71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a:t>Department Name</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Scholar Name</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r>
              <a:rPr lang="en-US"/>
              <a:t>Author Name</a:t>
            </a:r>
            <a:fld id="{6D845A50-1666-4EE6-B6BC-CC9C15A3C066}" type="slidenum">
              <a:rPr lang="en-US" smtClean="0"/>
              <a:pPr>
                <a:defRPr/>
              </a:pPr>
              <a:t>‹#›</a:t>
            </a:fld>
            <a:endParaRPr lang="en-US"/>
          </a:p>
        </p:txBody>
      </p:sp>
      <p:pic>
        <p:nvPicPr>
          <p:cNvPr id="1031" name="Picture 2"/>
          <p:cNvPicPr>
            <a:picLocks noChangeAspect="1" noChangeArrowheads="1"/>
          </p:cNvPicPr>
          <p:nvPr userDrawn="1"/>
        </p:nvPicPr>
        <p:blipFill>
          <a:blip r:embed="rId14"/>
          <a:srcRect/>
          <a:stretch>
            <a:fillRect/>
          </a:stretch>
        </p:blipFill>
        <p:spPr bwMode="auto">
          <a:xfrm>
            <a:off x="76200" y="85725"/>
            <a:ext cx="762000" cy="12096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monkeylearn.com/blog/what-is-natural-language-processing/" TargetMode="External"/><Relationship Id="rId3" Type="http://schemas.openxmlformats.org/officeDocument/2006/relationships/hyperlink" Target="https://monkeylearn.com/blog/trends-in-data-analytics/" TargetMode="External"/><Relationship Id="rId7" Type="http://schemas.openxmlformats.org/officeDocument/2006/relationships/hyperlink" Target="https://monkeylearn.com/machine-learning" TargetMode="External"/><Relationship Id="rId2" Type="http://schemas.openxmlformats.org/officeDocument/2006/relationships/hyperlink" Target="https://monkeylearn.com/blog/data-analysis-methods/" TargetMode="External"/><Relationship Id="rId1" Type="http://schemas.openxmlformats.org/officeDocument/2006/relationships/slideLayout" Target="../slideLayouts/slideLayout2.xml"/><Relationship Id="rId6" Type="http://schemas.openxmlformats.org/officeDocument/2006/relationships/hyperlink" Target="https://monkeylearn.com/text-mining/" TargetMode="External"/><Relationship Id="rId5" Type="http://schemas.openxmlformats.org/officeDocument/2006/relationships/hyperlink" Target="https://monkeylearn.com/text-analysis/" TargetMode="External"/><Relationship Id="rId4" Type="http://schemas.openxmlformats.org/officeDocument/2006/relationships/hyperlink" Target="https://monkeylearn.com/blog/data-analysis-example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monkeylearn.com/customer-feedback/" TargetMode="External"/><Relationship Id="rId2" Type="http://schemas.openxmlformats.org/officeDocument/2006/relationships/hyperlink" Target="https://monkeylearn.com/" TargetMode="External"/><Relationship Id="rId1" Type="http://schemas.openxmlformats.org/officeDocument/2006/relationships/slideLayout" Target="../slideLayouts/slideLayout2.xml"/><Relationship Id="rId6" Type="http://schemas.openxmlformats.org/officeDocument/2006/relationships/hyperlink" Target="https://www.statisticshowto.com/statistical-analysis/" TargetMode="External"/><Relationship Id="rId5" Type="http://schemas.openxmlformats.org/officeDocument/2006/relationships/hyperlink" Target="https://monkeylearn.com/blog/aspect-based-sentiment-analysis/" TargetMode="External"/><Relationship Id="rId4" Type="http://schemas.openxmlformats.org/officeDocument/2006/relationships/hyperlink" Target="https://monkeylearn.com/sentiment-analysis"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monkeylearn.com/blog/ai-data-analysi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990600" y="53975"/>
            <a:ext cx="7772400" cy="1470025"/>
          </a:xfrm>
        </p:spPr>
        <p:txBody>
          <a:bodyPr/>
          <a:lstStyle/>
          <a:p>
            <a:pPr eaLnBrk="1" hangingPunct="1"/>
            <a:r>
              <a:rPr lang="en-US" sz="3600" b="1" smtClean="0">
                <a:solidFill>
                  <a:srgbClr val="C00000"/>
                </a:solidFill>
                <a:cs typeface="Times New Roman" pitchFamily="18" charset="0"/>
              </a:rPr>
              <a:t>DEPARTMENT OF</a:t>
            </a:r>
            <a:r>
              <a:rPr lang="en-IN" sz="3600" b="1" smtClean="0">
                <a:solidFill>
                  <a:srgbClr val="C00000"/>
                </a:solidFill>
                <a:cs typeface="Times New Roman" pitchFamily="18" charset="0"/>
              </a:rPr>
              <a:t/>
            </a:r>
            <a:br>
              <a:rPr lang="en-IN" sz="3600" b="1" smtClean="0">
                <a:solidFill>
                  <a:srgbClr val="C00000"/>
                </a:solidFill>
                <a:cs typeface="Times New Roman" pitchFamily="18" charset="0"/>
              </a:rPr>
            </a:br>
            <a:r>
              <a:rPr lang="en-US" sz="3600" b="1" smtClean="0">
                <a:solidFill>
                  <a:srgbClr val="C00000"/>
                </a:solidFill>
                <a:cs typeface="Times New Roman" pitchFamily="18" charset="0"/>
              </a:rPr>
              <a:t>COMPUTER SCIENCE &amp; ENGINEERING </a:t>
            </a:r>
            <a:endParaRPr lang="en-IN" sz="3600" b="1" smtClean="0">
              <a:solidFill>
                <a:srgbClr val="C00000"/>
              </a:solidFill>
              <a:cs typeface="Times New Roman" pitchFamily="18" charset="0"/>
            </a:endParaRPr>
          </a:p>
        </p:txBody>
      </p:sp>
      <p:sp>
        <p:nvSpPr>
          <p:cNvPr id="3" name="Subtitle 2"/>
          <p:cNvSpPr>
            <a:spLocks noGrp="1"/>
          </p:cNvSpPr>
          <p:nvPr>
            <p:ph type="subTitle" idx="1"/>
          </p:nvPr>
        </p:nvSpPr>
        <p:spPr>
          <a:xfrm>
            <a:off x="1371600" y="5029200"/>
            <a:ext cx="6400800" cy="1752600"/>
          </a:xfrm>
        </p:spPr>
        <p:txBody>
          <a:bodyPr rtlCol="0">
            <a:normAutofit/>
          </a:bodyPr>
          <a:lstStyle/>
          <a:p>
            <a:pPr eaLnBrk="1" fontAlgn="auto" hangingPunct="1">
              <a:spcAft>
                <a:spcPts val="0"/>
              </a:spcAft>
              <a:defRPr/>
            </a:pPr>
            <a:r>
              <a:rPr lang="en-US" sz="2800" b="1" dirty="0" smtClean="0">
                <a:solidFill>
                  <a:schemeClr val="tx1"/>
                </a:solidFill>
                <a:latin typeface="+mj-lt"/>
              </a:rPr>
              <a:t>DATA ANALYTICS </a:t>
            </a:r>
            <a:r>
              <a:rPr lang="en-US" sz="2800" b="1" dirty="0">
                <a:solidFill>
                  <a:schemeClr val="tx1"/>
                </a:solidFill>
                <a:latin typeface="+mj-lt"/>
              </a:rPr>
              <a:t>(</a:t>
            </a:r>
            <a:r>
              <a:rPr lang="en-US" sz="2800" b="1" dirty="0" smtClean="0">
                <a:solidFill>
                  <a:schemeClr val="tx1"/>
                </a:solidFill>
                <a:latin typeface="+mj-lt"/>
              </a:rPr>
              <a:t>23CST-613)</a:t>
            </a:r>
            <a:endParaRPr lang="en-IN" sz="2800" b="1" dirty="0">
              <a:solidFill>
                <a:schemeClr val="tx1"/>
              </a:solidFill>
              <a:latin typeface="+mj-lt"/>
            </a:endParaRPr>
          </a:p>
          <a:p>
            <a:pPr eaLnBrk="1" fontAlgn="auto" hangingPunct="1">
              <a:spcAft>
                <a:spcPts val="0"/>
              </a:spcAft>
              <a:defRPr/>
            </a:pPr>
            <a:r>
              <a:rPr lang="en-US" sz="2800" b="1" dirty="0">
                <a:solidFill>
                  <a:schemeClr val="tx1"/>
                </a:solidFill>
                <a:latin typeface="+mj-lt"/>
              </a:rPr>
              <a:t>M.E. – 1</a:t>
            </a:r>
            <a:r>
              <a:rPr lang="en-US" sz="2800" b="1" baseline="30000" dirty="0">
                <a:solidFill>
                  <a:schemeClr val="tx1"/>
                </a:solidFill>
                <a:latin typeface="+mj-lt"/>
              </a:rPr>
              <a:t>st</a:t>
            </a:r>
            <a:r>
              <a:rPr lang="en-US" sz="2800" b="1" dirty="0">
                <a:solidFill>
                  <a:schemeClr val="tx1"/>
                </a:solidFill>
                <a:latin typeface="+mj-lt"/>
              </a:rPr>
              <a:t> SEMESTER</a:t>
            </a:r>
            <a:endParaRPr lang="en-IN" sz="2800" b="1" dirty="0">
              <a:solidFill>
                <a:schemeClr val="tx1"/>
              </a:solidFill>
              <a:latin typeface="+mj-lt"/>
            </a:endParaRPr>
          </a:p>
          <a:p>
            <a:pPr eaLnBrk="1" fontAlgn="auto" hangingPunct="1">
              <a:spcAft>
                <a:spcPts val="0"/>
              </a:spcAft>
              <a:defRPr/>
            </a:pPr>
            <a:r>
              <a:rPr lang="en-US" sz="2000" b="1" dirty="0">
                <a:solidFill>
                  <a:schemeClr val="tx1"/>
                </a:solidFill>
                <a:latin typeface="+mj-lt"/>
              </a:rPr>
              <a:t>COURSE COORDINATOR: DR. </a:t>
            </a:r>
            <a:r>
              <a:rPr lang="en-US" sz="2000" b="1" dirty="0" smtClean="0">
                <a:solidFill>
                  <a:schemeClr val="tx1"/>
                </a:solidFill>
                <a:latin typeface="+mj-lt"/>
              </a:rPr>
              <a:t>MANJIT SINGH</a:t>
            </a:r>
            <a:endParaRPr lang="en-IN" sz="2000" b="1" dirty="0">
              <a:solidFill>
                <a:schemeClr val="tx1"/>
              </a:solidFill>
              <a:latin typeface="+mj-lt"/>
            </a:endParaRPr>
          </a:p>
        </p:txBody>
      </p:sp>
      <p:pic>
        <p:nvPicPr>
          <p:cNvPr id="14340" name="Picture 8"/>
          <p:cNvPicPr>
            <a:picLocks noChangeAspect="1"/>
          </p:cNvPicPr>
          <p:nvPr/>
        </p:nvPicPr>
        <p:blipFill>
          <a:blip r:embed="rId2"/>
          <a:srcRect/>
          <a:stretch>
            <a:fillRect/>
          </a:stretch>
        </p:blipFill>
        <p:spPr bwMode="auto">
          <a:xfrm>
            <a:off x="2428875" y="1504950"/>
            <a:ext cx="4286250" cy="3219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txBox="1">
            <a:spLocks/>
          </p:cNvSpPr>
          <p:nvPr/>
        </p:nvSpPr>
        <p:spPr bwMode="auto">
          <a:xfrm>
            <a:off x="990600" y="53975"/>
            <a:ext cx="7772400" cy="1470025"/>
          </a:xfrm>
          <a:prstGeom prst="rect">
            <a:avLst/>
          </a:prstGeom>
          <a:noFill/>
          <a:ln w="9525">
            <a:noFill/>
            <a:miter lim="800000"/>
            <a:headEnd/>
            <a:tailEnd/>
          </a:ln>
        </p:spPr>
        <p:txBody>
          <a:bodyPr anchor="ctr"/>
          <a:lstStyle/>
          <a:p>
            <a:pPr algn="ctr"/>
            <a:endParaRPr lang="en-IN" sz="3600" b="1" dirty="0">
              <a:solidFill>
                <a:srgbClr val="C00000"/>
              </a:solidFill>
              <a:latin typeface="Calibri" pitchFamily="34" charset="0"/>
              <a:cs typeface="Times New Roman" pitchFamily="18" charset="0"/>
            </a:endParaRPr>
          </a:p>
        </p:txBody>
      </p:sp>
      <p:sp>
        <p:nvSpPr>
          <p:cNvPr id="14" name="Content Placeholder 5">
            <a:extLst>
              <a:ext uri="{FF2B5EF4-FFF2-40B4-BE49-F238E27FC236}"/>
            </a:extLst>
          </p:cNvPr>
          <p:cNvSpPr>
            <a:spLocks noGrp="1"/>
          </p:cNvSpPr>
          <p:nvPr>
            <p:ph idx="1"/>
          </p:nvPr>
        </p:nvSpPr>
        <p:spPr>
          <a:xfrm>
            <a:off x="914400" y="838201"/>
            <a:ext cx="7848600" cy="5486400"/>
          </a:xfrm>
        </p:spPr>
        <p:txBody>
          <a:bodyPr rtlCol="0">
            <a:normAutofit fontScale="92500"/>
          </a:bodyPr>
          <a:lstStyle/>
          <a:p>
            <a:pPr marL="12700" lvl="0" indent="0" algn="ctr" eaLnBrk="1" hangingPunct="1">
              <a:spcBef>
                <a:spcPts val="100"/>
              </a:spcBef>
              <a:buNone/>
            </a:pPr>
            <a:r>
              <a:rPr lang="en-US" sz="2000" b="1" u="sng" dirty="0" smtClean="0">
                <a:latin typeface="Times New Roman" pitchFamily="18" charset="0"/>
                <a:cs typeface="Times New Roman" pitchFamily="18" charset="0"/>
              </a:rPr>
              <a:t>Data Analysis Techniques</a:t>
            </a:r>
            <a:endParaRPr lang="en-US" sz="2000" dirty="0" smtClean="0">
              <a:latin typeface="Times New Roman" pitchFamily="18" charset="0"/>
              <a:cs typeface="Times New Roman" pitchFamily="18" charset="0"/>
            </a:endParaRPr>
          </a:p>
          <a:p>
            <a:pPr marL="12700" lvl="0" indent="0" eaLnBrk="1" hangingPunct="1">
              <a:spcBef>
                <a:spcPts val="25"/>
              </a:spcBef>
              <a:buNone/>
            </a:pPr>
            <a:endParaRPr lang="en-US" sz="1200" dirty="0" smtClean="0">
              <a:latin typeface="Times New Roman" pitchFamily="18" charset="0"/>
              <a:cs typeface="Times New Roman" pitchFamily="18" charset="0"/>
            </a:endParaRPr>
          </a:p>
          <a:p>
            <a:pPr marL="12700" lvl="0" indent="0" algn="just" eaLnBrk="1" hangingPunct="1">
              <a:lnSpc>
                <a:spcPts val="1613"/>
              </a:lnSpc>
              <a:spcBef>
                <a:spcPct val="0"/>
              </a:spcBef>
              <a:buNone/>
            </a:pPr>
            <a:r>
              <a:rPr lang="en-US" sz="1400" dirty="0" smtClean="0">
                <a:latin typeface="Times New Roman" pitchFamily="18" charset="0"/>
                <a:cs typeface="Times New Roman" pitchFamily="18" charset="0"/>
              </a:rPr>
              <a:t>There are a number of useful </a:t>
            </a:r>
            <a:r>
              <a:rPr lang="en-US" sz="1400" dirty="0" smtClean="0">
                <a:latin typeface="Times New Roman" pitchFamily="18" charset="0"/>
                <a:cs typeface="Times New Roman" pitchFamily="18" charset="0"/>
                <a:hlinkClick r:id="rId2"/>
              </a:rPr>
              <a:t>data analysis techniques</a:t>
            </a:r>
            <a:r>
              <a:rPr lang="en-US" sz="1400" dirty="0" smtClean="0">
                <a:latin typeface="Times New Roman" pitchFamily="18" charset="0"/>
                <a:cs typeface="Times New Roman" pitchFamily="18" charset="0"/>
              </a:rPr>
              <a:t> you can use to discover  insights in all types of data, and emerging </a:t>
            </a:r>
            <a:r>
              <a:rPr lang="en-US" sz="1400" dirty="0" smtClean="0">
                <a:latin typeface="Times New Roman" pitchFamily="18" charset="0"/>
                <a:cs typeface="Times New Roman" pitchFamily="18" charset="0"/>
                <a:hlinkClick r:id="rId3"/>
              </a:rPr>
              <a:t>data analysis trends </a:t>
            </a:r>
            <a:r>
              <a:rPr lang="en-US" sz="1400" dirty="0" smtClean="0">
                <a:latin typeface="Times New Roman" pitchFamily="18" charset="0"/>
                <a:cs typeface="Times New Roman" pitchFamily="18" charset="0"/>
              </a:rPr>
              <a:t>that can help you  stay ahead of your competitors.</a:t>
            </a:r>
          </a:p>
          <a:p>
            <a:pPr marL="12700" lvl="0" indent="0" eaLnBrk="1" hangingPunct="1">
              <a:spcBef>
                <a:spcPts val="1313"/>
              </a:spcBef>
              <a:buNone/>
            </a:pPr>
            <a:r>
              <a:rPr lang="en-US" sz="1400" b="1" dirty="0" smtClean="0">
                <a:latin typeface="Times New Roman" pitchFamily="18" charset="0"/>
                <a:cs typeface="Times New Roman" pitchFamily="18" charset="0"/>
              </a:rPr>
              <a:t>Types of data analysis:</a:t>
            </a:r>
            <a:endParaRPr lang="en-US" sz="1400" dirty="0" smtClean="0">
              <a:latin typeface="Times New Roman" pitchFamily="18" charset="0"/>
              <a:cs typeface="Times New Roman" pitchFamily="18" charset="0"/>
            </a:endParaRPr>
          </a:p>
          <a:p>
            <a:pPr marL="12700" lvl="0" indent="0" eaLnBrk="1" hangingPunct="1">
              <a:lnSpc>
                <a:spcPts val="1638"/>
              </a:lnSpc>
              <a:spcBef>
                <a:spcPts val="1313"/>
              </a:spcBef>
              <a:buSzPct val="71000"/>
              <a:buFont typeface="Symbol" pitchFamily="18" charset="2"/>
              <a:buChar char=""/>
            </a:pPr>
            <a:r>
              <a:rPr lang="en-US" sz="1400" dirty="0" smtClean="0">
                <a:latin typeface="Times New Roman" pitchFamily="18" charset="0"/>
                <a:cs typeface="Times New Roman" pitchFamily="18" charset="0"/>
                <a:hlinkClick r:id="rId4"/>
              </a:rPr>
              <a:t>Text Analysis</a:t>
            </a:r>
            <a:endParaRPr lang="en-US" sz="1400" dirty="0" smtClean="0">
              <a:latin typeface="Times New Roman" pitchFamily="18" charset="0"/>
              <a:cs typeface="Times New Roman" pitchFamily="18" charset="0"/>
            </a:endParaRPr>
          </a:p>
          <a:p>
            <a:pPr marL="12700" lvl="0" indent="0" eaLnBrk="1" hangingPunct="1">
              <a:lnSpc>
                <a:spcPts val="1600"/>
              </a:lnSpc>
              <a:spcBef>
                <a:spcPct val="0"/>
              </a:spcBef>
              <a:buSzPct val="71000"/>
              <a:buFont typeface="Symbol" pitchFamily="18" charset="2"/>
              <a:buChar char=""/>
            </a:pPr>
            <a:r>
              <a:rPr lang="en-US" sz="1400" dirty="0" smtClean="0">
                <a:latin typeface="Times New Roman" pitchFamily="18" charset="0"/>
                <a:cs typeface="Times New Roman" pitchFamily="18" charset="0"/>
                <a:hlinkClick r:id="rId4"/>
              </a:rPr>
              <a:t>Descriptive Analysis</a:t>
            </a:r>
            <a:endParaRPr lang="en-US" sz="1400" dirty="0" smtClean="0">
              <a:latin typeface="Times New Roman" pitchFamily="18" charset="0"/>
              <a:cs typeface="Times New Roman" pitchFamily="18" charset="0"/>
            </a:endParaRPr>
          </a:p>
          <a:p>
            <a:pPr marL="12700" lvl="0" indent="0" eaLnBrk="1" hangingPunct="1">
              <a:lnSpc>
                <a:spcPts val="1625"/>
              </a:lnSpc>
              <a:spcBef>
                <a:spcPct val="0"/>
              </a:spcBef>
              <a:buSzPct val="71000"/>
              <a:buFont typeface="Symbol" pitchFamily="18" charset="2"/>
              <a:buChar char=""/>
            </a:pPr>
            <a:r>
              <a:rPr lang="en-US" sz="1400" dirty="0" smtClean="0">
                <a:latin typeface="Times New Roman" pitchFamily="18" charset="0"/>
                <a:cs typeface="Times New Roman" pitchFamily="18" charset="0"/>
                <a:hlinkClick r:id="rId4"/>
              </a:rPr>
              <a:t>Inferential Analysis</a:t>
            </a:r>
            <a:endParaRPr lang="en-US" sz="1400" dirty="0" smtClean="0">
              <a:latin typeface="Times New Roman" pitchFamily="18" charset="0"/>
              <a:cs typeface="Times New Roman" pitchFamily="18" charset="0"/>
            </a:endParaRPr>
          </a:p>
          <a:p>
            <a:pPr marL="12700" lvl="0" indent="0" eaLnBrk="1" hangingPunct="1">
              <a:lnSpc>
                <a:spcPts val="1613"/>
              </a:lnSpc>
              <a:spcBef>
                <a:spcPct val="0"/>
              </a:spcBef>
              <a:buSzPct val="71000"/>
              <a:buFont typeface="Symbol" pitchFamily="18" charset="2"/>
              <a:buChar char=""/>
            </a:pPr>
            <a:r>
              <a:rPr lang="en-US" sz="1400" dirty="0" smtClean="0">
                <a:latin typeface="Times New Roman" pitchFamily="18" charset="0"/>
                <a:cs typeface="Times New Roman" pitchFamily="18" charset="0"/>
                <a:hlinkClick r:id="rId4"/>
              </a:rPr>
              <a:t>Diagnostic Analysis</a:t>
            </a:r>
            <a:endParaRPr lang="en-US" sz="1400" dirty="0" smtClean="0">
              <a:latin typeface="Times New Roman" pitchFamily="18" charset="0"/>
              <a:cs typeface="Times New Roman" pitchFamily="18" charset="0"/>
            </a:endParaRPr>
          </a:p>
          <a:p>
            <a:pPr marL="12700" lvl="0" indent="0" eaLnBrk="1" hangingPunct="1">
              <a:lnSpc>
                <a:spcPts val="1613"/>
              </a:lnSpc>
              <a:spcBef>
                <a:spcPct val="0"/>
              </a:spcBef>
              <a:buSzPct val="71000"/>
              <a:buFont typeface="Symbol" pitchFamily="18" charset="2"/>
              <a:buChar char=""/>
            </a:pPr>
            <a:r>
              <a:rPr lang="en-US" sz="1400" dirty="0" smtClean="0">
                <a:latin typeface="Times New Roman" pitchFamily="18" charset="0"/>
                <a:cs typeface="Times New Roman" pitchFamily="18" charset="0"/>
                <a:hlinkClick r:id="rId4"/>
              </a:rPr>
              <a:t>Predictive Analysis</a:t>
            </a:r>
            <a:endParaRPr lang="en-US" sz="1400" dirty="0" smtClean="0">
              <a:latin typeface="Times New Roman" pitchFamily="18" charset="0"/>
              <a:cs typeface="Times New Roman" pitchFamily="18" charset="0"/>
            </a:endParaRPr>
          </a:p>
          <a:p>
            <a:pPr marL="12700" lvl="0" indent="0" eaLnBrk="1" hangingPunct="1">
              <a:lnSpc>
                <a:spcPts val="1650"/>
              </a:lnSpc>
              <a:spcBef>
                <a:spcPct val="0"/>
              </a:spcBef>
              <a:buSzPct val="71000"/>
              <a:buFont typeface="Symbol" pitchFamily="18" charset="2"/>
              <a:buChar char=""/>
            </a:pPr>
            <a:r>
              <a:rPr lang="en-US" sz="1400" dirty="0" smtClean="0">
                <a:latin typeface="Times New Roman" pitchFamily="18" charset="0"/>
                <a:cs typeface="Times New Roman" pitchFamily="18" charset="0"/>
                <a:hlinkClick r:id="rId4"/>
              </a:rPr>
              <a:t>Prescriptive Analysis</a:t>
            </a:r>
            <a:endParaRPr lang="en-US" sz="1400" dirty="0" smtClean="0">
              <a:latin typeface="Times New Roman" pitchFamily="18" charset="0"/>
              <a:cs typeface="Times New Roman" pitchFamily="18" charset="0"/>
            </a:endParaRPr>
          </a:p>
          <a:p>
            <a:pPr marL="12700" lvl="0" indent="0" eaLnBrk="1" hangingPunct="1">
              <a:spcBef>
                <a:spcPts val="1325"/>
              </a:spcBef>
              <a:buNone/>
            </a:pPr>
            <a:r>
              <a:rPr lang="en-US" sz="1400" b="1" dirty="0" smtClean="0">
                <a:latin typeface="Times New Roman" pitchFamily="18" charset="0"/>
                <a:cs typeface="Times New Roman" pitchFamily="18" charset="0"/>
              </a:rPr>
              <a:t>Text Analysis</a:t>
            </a:r>
            <a:endParaRPr lang="en-US" sz="1400" dirty="0" smtClean="0">
              <a:latin typeface="Times New Roman" pitchFamily="18" charset="0"/>
              <a:cs typeface="Times New Roman" pitchFamily="18" charset="0"/>
            </a:endParaRPr>
          </a:p>
          <a:p>
            <a:pPr marL="12700" lvl="0" indent="0" eaLnBrk="1" hangingPunct="1">
              <a:spcBef>
                <a:spcPts val="13"/>
              </a:spcBef>
              <a:buNone/>
            </a:pPr>
            <a:endParaRPr lang="en-US" sz="1200" dirty="0" smtClean="0">
              <a:latin typeface="Times New Roman" pitchFamily="18" charset="0"/>
              <a:cs typeface="Times New Roman" pitchFamily="18" charset="0"/>
            </a:endParaRPr>
          </a:p>
          <a:p>
            <a:pPr marL="12700" lvl="0" indent="0" algn="just" eaLnBrk="1" hangingPunct="1">
              <a:lnSpc>
                <a:spcPts val="1375"/>
              </a:lnSpc>
              <a:spcBef>
                <a:spcPct val="0"/>
              </a:spcBef>
              <a:buNone/>
            </a:pPr>
            <a:r>
              <a:rPr lang="en-US" sz="1200" b="1" dirty="0" smtClean="0">
                <a:latin typeface="Times New Roman" pitchFamily="18" charset="0"/>
                <a:cs typeface="Times New Roman" pitchFamily="18" charset="0"/>
              </a:rPr>
              <a:t>Text analysis is really the process of distilling information and meaning from text. For  example, this can be analyzing text written in reviews by customers on a retailer’s website  or </a:t>
            </a:r>
            <a:r>
              <a:rPr lang="en-US" sz="1200" b="1" dirty="0" err="1" smtClean="0">
                <a:latin typeface="Times New Roman" pitchFamily="18" charset="0"/>
                <a:cs typeface="Times New Roman" pitchFamily="18" charset="0"/>
              </a:rPr>
              <a:t>analysing</a:t>
            </a:r>
            <a:r>
              <a:rPr lang="en-US" sz="1200" b="1" dirty="0" smtClean="0">
                <a:latin typeface="Times New Roman" pitchFamily="18" charset="0"/>
                <a:cs typeface="Times New Roman" pitchFamily="18" charset="0"/>
              </a:rPr>
              <a:t> documentation to understand its purpose. The process aims to examine the  texts and find themes and trends that can enable the business to take strategic action.</a:t>
            </a:r>
            <a:endParaRPr lang="en-US" sz="1200" dirty="0" smtClean="0">
              <a:latin typeface="Times New Roman" pitchFamily="18" charset="0"/>
              <a:cs typeface="Times New Roman" pitchFamily="18" charset="0"/>
            </a:endParaRPr>
          </a:p>
          <a:p>
            <a:pPr marL="12700" lvl="0" indent="0" eaLnBrk="1" hangingPunct="1">
              <a:spcBef>
                <a:spcPts val="13"/>
              </a:spcBef>
              <a:buNone/>
            </a:pPr>
            <a:endParaRPr lang="en-US" sz="1200" dirty="0" smtClean="0">
              <a:latin typeface="Times New Roman" pitchFamily="18" charset="0"/>
              <a:cs typeface="Times New Roman" pitchFamily="18" charset="0"/>
            </a:endParaRPr>
          </a:p>
          <a:p>
            <a:pPr marL="12700" lvl="0" indent="0" algn="just" eaLnBrk="1" hangingPunct="1">
              <a:lnSpc>
                <a:spcPts val="1375"/>
              </a:lnSpc>
              <a:spcBef>
                <a:spcPct val="0"/>
              </a:spcBef>
              <a:buNone/>
            </a:pPr>
            <a:r>
              <a:rPr lang="en-US" sz="1200" b="1" dirty="0" smtClean="0">
                <a:latin typeface="Times New Roman" pitchFamily="18" charset="0"/>
                <a:cs typeface="Times New Roman" pitchFamily="18" charset="0"/>
              </a:rPr>
              <a:t>Text analytics can be done manually with one person and an excel spreadsheet but at scale,  this can be time-consuming, inefficient and inaccurate. So </a:t>
            </a:r>
            <a:r>
              <a:rPr lang="en-US" sz="1200" b="1" dirty="0" err="1" smtClean="0">
                <a:latin typeface="Times New Roman" pitchFamily="18" charset="0"/>
                <a:cs typeface="Times New Roman" pitchFamily="18" charset="0"/>
              </a:rPr>
              <a:t>organisations</a:t>
            </a:r>
            <a:r>
              <a:rPr lang="en-US" sz="1200" b="1" dirty="0" smtClean="0">
                <a:latin typeface="Times New Roman" pitchFamily="18" charset="0"/>
                <a:cs typeface="Times New Roman" pitchFamily="18" charset="0"/>
              </a:rPr>
              <a:t> will often use the  software, leveraging machine learning and natural language processing (NLP) algorithms  to find meaning in enormous amounts of text.</a:t>
            </a:r>
            <a:endParaRPr lang="en-US" sz="1200" dirty="0" smtClean="0">
              <a:latin typeface="Times New Roman" pitchFamily="18" charset="0"/>
              <a:cs typeface="Times New Roman" pitchFamily="18" charset="0"/>
            </a:endParaRPr>
          </a:p>
          <a:p>
            <a:pPr marL="12700" lvl="0" indent="0" eaLnBrk="1" hangingPunct="1">
              <a:spcBef>
                <a:spcPts val="25"/>
              </a:spcBef>
              <a:buNone/>
            </a:pPr>
            <a:endParaRPr lang="en-US" sz="1100" dirty="0" smtClean="0">
              <a:latin typeface="Times New Roman" pitchFamily="18" charset="0"/>
              <a:cs typeface="Times New Roman" pitchFamily="18" charset="0"/>
            </a:endParaRPr>
          </a:p>
          <a:p>
            <a:pPr marL="12700" lvl="0" indent="0" algn="just" eaLnBrk="1" hangingPunct="1">
              <a:lnSpc>
                <a:spcPct val="96000"/>
              </a:lnSpc>
              <a:spcBef>
                <a:spcPct val="0"/>
              </a:spcBef>
              <a:buNone/>
            </a:pPr>
            <a:r>
              <a:rPr lang="en-US" sz="1400" dirty="0" smtClean="0">
                <a:latin typeface="Times New Roman" pitchFamily="18" charset="0"/>
                <a:cs typeface="Times New Roman" pitchFamily="18" charset="0"/>
                <a:hlinkClick r:id="rId5"/>
              </a:rPr>
              <a:t>Text analysis</a:t>
            </a:r>
            <a:r>
              <a:rPr lang="en-US" sz="1400" dirty="0" smtClean="0">
                <a:latin typeface="Times New Roman" pitchFamily="18" charset="0"/>
                <a:cs typeface="Times New Roman" pitchFamily="18" charset="0"/>
              </a:rPr>
              <a:t>, also text analytics or </a:t>
            </a:r>
            <a:r>
              <a:rPr lang="en-US" sz="1400" dirty="0" smtClean="0">
                <a:latin typeface="Times New Roman" pitchFamily="18" charset="0"/>
                <a:cs typeface="Times New Roman" pitchFamily="18" charset="0"/>
                <a:hlinkClick r:id="rId6"/>
              </a:rPr>
              <a:t>text mining</a:t>
            </a:r>
            <a:r>
              <a:rPr lang="en-US" sz="1400" dirty="0" smtClean="0">
                <a:latin typeface="Times New Roman" pitchFamily="18" charset="0"/>
                <a:cs typeface="Times New Roman" pitchFamily="18" charset="0"/>
              </a:rPr>
              <a:t>, uses </a:t>
            </a:r>
            <a:r>
              <a:rPr lang="en-US" sz="1400" dirty="0" smtClean="0">
                <a:latin typeface="Times New Roman" pitchFamily="18" charset="0"/>
                <a:cs typeface="Times New Roman" pitchFamily="18" charset="0"/>
                <a:hlinkClick r:id="rId7"/>
              </a:rPr>
              <a:t>machine learning </a:t>
            </a:r>
            <a:r>
              <a:rPr lang="en-US" sz="1400" dirty="0" smtClean="0">
                <a:latin typeface="Times New Roman" pitchFamily="18" charset="0"/>
                <a:cs typeface="Times New Roman" pitchFamily="18" charset="0"/>
              </a:rPr>
              <a:t>with </a:t>
            </a:r>
            <a:r>
              <a:rPr lang="en-US" sz="1400" dirty="0" smtClean="0">
                <a:latin typeface="Times New Roman" pitchFamily="18" charset="0"/>
                <a:cs typeface="Times New Roman" pitchFamily="18" charset="0"/>
                <a:hlinkClick r:id="rId8"/>
              </a:rPr>
              <a:t>natural </a:t>
            </a:r>
            <a:r>
              <a:rPr lang="en-US"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hlinkClick r:id="rId8"/>
              </a:rPr>
              <a:t>language processing (NLP)</a:t>
            </a:r>
            <a:r>
              <a:rPr lang="en-US" sz="1400" dirty="0" smtClean="0">
                <a:latin typeface="Times New Roman" pitchFamily="18" charset="0"/>
                <a:cs typeface="Times New Roman" pitchFamily="18" charset="0"/>
              </a:rPr>
              <a:t> to organize unstructured text data so that it can be  properly analyzed for valuable insights. Text analysis is a form of qualitative  analysis that is concerned with more than just statistics and numerical values.</a:t>
            </a:r>
            <a:endParaRPr lang="en-IN" sz="2000" b="1" dirty="0">
              <a:latin typeface="+mj-lt"/>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txBox="1">
            <a:spLocks/>
          </p:cNvSpPr>
          <p:nvPr/>
        </p:nvSpPr>
        <p:spPr bwMode="auto">
          <a:xfrm>
            <a:off x="990600" y="53975"/>
            <a:ext cx="7772400" cy="1470025"/>
          </a:xfrm>
          <a:prstGeom prst="rect">
            <a:avLst/>
          </a:prstGeom>
          <a:noFill/>
          <a:ln w="9525">
            <a:noFill/>
            <a:miter lim="800000"/>
            <a:headEnd/>
            <a:tailEnd/>
          </a:ln>
        </p:spPr>
        <p:txBody>
          <a:bodyPr anchor="ctr"/>
          <a:lstStyle/>
          <a:p>
            <a:pPr algn="ctr"/>
            <a:endParaRPr lang="en-IN" sz="3600" b="1" dirty="0">
              <a:solidFill>
                <a:srgbClr val="C00000"/>
              </a:solidFill>
              <a:latin typeface="Calibri" pitchFamily="34" charset="0"/>
              <a:cs typeface="Times New Roman" pitchFamily="18" charset="0"/>
            </a:endParaRPr>
          </a:p>
        </p:txBody>
      </p:sp>
      <p:sp>
        <p:nvSpPr>
          <p:cNvPr id="4" name="object 2"/>
          <p:cNvSpPr txBox="1">
            <a:spLocks noGrp="1"/>
          </p:cNvSpPr>
          <p:nvPr>
            <p:ph idx="1"/>
          </p:nvPr>
        </p:nvSpPr>
        <p:spPr>
          <a:xfrm>
            <a:off x="685800" y="228601"/>
            <a:ext cx="8229600" cy="6753387"/>
          </a:xfrm>
          <a:prstGeom prst="rect">
            <a:avLst/>
          </a:prstGeom>
        </p:spPr>
        <p:txBody>
          <a:bodyPr wrap="square" lIns="0" tIns="21590" rIns="0" bIns="0">
            <a:spAutoFit/>
          </a:bodyPr>
          <a:lstStyle/>
          <a:p>
            <a:pPr marL="12700" algn="just">
              <a:lnSpc>
                <a:spcPct val="96000"/>
              </a:lnSpc>
              <a:spcBef>
                <a:spcPts val="175"/>
              </a:spcBef>
            </a:pPr>
            <a:r>
              <a:rPr lang="en-US" sz="1400" dirty="0">
                <a:latin typeface="Times New Roman" pitchFamily="18" charset="0"/>
                <a:cs typeface="Times New Roman" pitchFamily="18" charset="0"/>
              </a:rPr>
              <a:t>By transforming human language into machine-readable data, </a:t>
            </a:r>
            <a:r>
              <a:rPr lang="en-US" sz="1400" dirty="0">
                <a:latin typeface="Times New Roman" pitchFamily="18" charset="0"/>
                <a:cs typeface="Times New Roman" pitchFamily="18" charset="0"/>
                <a:hlinkClick r:id="rId2"/>
              </a:rPr>
              <a:t>text analysis </a:t>
            </a:r>
            <a:r>
              <a:rPr lang="en-US" sz="1400" dirty="0">
                <a:latin typeface="Times New Roman" pitchFamily="18" charset="0"/>
                <a:cs typeface="Times New Roman" pitchFamily="18" charset="0"/>
              </a:rPr>
              <a:t> </a:t>
            </a:r>
            <a:r>
              <a:rPr lang="en-US" sz="1400" dirty="0">
                <a:latin typeface="Times New Roman" pitchFamily="18" charset="0"/>
                <a:cs typeface="Times New Roman" pitchFamily="18" charset="0"/>
                <a:hlinkClick r:id="rId2"/>
              </a:rPr>
              <a:t>tools </a:t>
            </a:r>
            <a:r>
              <a:rPr lang="en-US" sz="1400" dirty="0">
                <a:latin typeface="Times New Roman" pitchFamily="18" charset="0"/>
                <a:cs typeface="Times New Roman" pitchFamily="18" charset="0"/>
              </a:rPr>
              <a:t>can sort text by topic, extract keywords, and read for emotion and intent. It  tells us </a:t>
            </a:r>
            <a:r>
              <a:rPr lang="en-US" sz="1400" i="1" dirty="0">
                <a:latin typeface="Times New Roman" pitchFamily="18" charset="0"/>
                <a:cs typeface="Times New Roman" pitchFamily="18" charset="0"/>
              </a:rPr>
              <a:t>“What is happening” </a:t>
            </a:r>
            <a:r>
              <a:rPr lang="en-US" sz="1400" dirty="0">
                <a:latin typeface="Times New Roman" pitchFamily="18" charset="0"/>
                <a:cs typeface="Times New Roman" pitchFamily="18" charset="0"/>
              </a:rPr>
              <a:t>as specific, often subjective data. It offers more in-  depth and targeted views into </a:t>
            </a:r>
            <a:r>
              <a:rPr lang="en-US" sz="1400" i="1" dirty="0">
                <a:latin typeface="Times New Roman" pitchFamily="18" charset="0"/>
                <a:cs typeface="Times New Roman" pitchFamily="18" charset="0"/>
              </a:rPr>
              <a:t>why </a:t>
            </a:r>
            <a:r>
              <a:rPr lang="en-US" sz="1400" dirty="0">
                <a:latin typeface="Times New Roman" pitchFamily="18" charset="0"/>
                <a:cs typeface="Times New Roman" pitchFamily="18" charset="0"/>
              </a:rPr>
              <a:t>something may be happening, or </a:t>
            </a:r>
            <a:r>
              <a:rPr lang="en-US" sz="1400" i="1" dirty="0">
                <a:latin typeface="Times New Roman" pitchFamily="18" charset="0"/>
                <a:cs typeface="Times New Roman" pitchFamily="18" charset="0"/>
              </a:rPr>
              <a:t>why </a:t>
            </a:r>
            <a:r>
              <a:rPr lang="en-US" sz="1400" dirty="0">
                <a:latin typeface="Times New Roman" pitchFamily="18" charset="0"/>
                <a:cs typeface="Times New Roman" pitchFamily="18" charset="0"/>
              </a:rPr>
              <a:t>something  happened.</a:t>
            </a:r>
          </a:p>
          <a:p>
            <a:pPr marL="12700">
              <a:spcBef>
                <a:spcPts val="50"/>
              </a:spcBef>
            </a:pPr>
            <a:endParaRPr lang="en-US" sz="1200" dirty="0">
              <a:latin typeface="Times New Roman" pitchFamily="18" charset="0"/>
              <a:cs typeface="Times New Roman" pitchFamily="18" charset="0"/>
            </a:endParaRPr>
          </a:p>
          <a:p>
            <a:pPr marL="12700" algn="just">
              <a:lnSpc>
                <a:spcPts val="1613"/>
              </a:lnSpc>
            </a:pPr>
            <a:r>
              <a:rPr lang="en-US" sz="1400" dirty="0">
                <a:latin typeface="Times New Roman" pitchFamily="18" charset="0"/>
                <a:cs typeface="Times New Roman" pitchFamily="18" charset="0"/>
              </a:rPr>
              <a:t>You can use text analysis to detect topics in </a:t>
            </a:r>
            <a:r>
              <a:rPr lang="en-US" sz="1400" dirty="0">
                <a:latin typeface="Times New Roman" pitchFamily="18" charset="0"/>
                <a:cs typeface="Times New Roman" pitchFamily="18" charset="0"/>
                <a:hlinkClick r:id="rId3"/>
              </a:rPr>
              <a:t>customer feedback</a:t>
            </a:r>
            <a:r>
              <a:rPr lang="en-US" sz="1400" dirty="0">
                <a:latin typeface="Times New Roman" pitchFamily="18" charset="0"/>
                <a:cs typeface="Times New Roman" pitchFamily="18" charset="0"/>
              </a:rPr>
              <a:t>, for example, and  understand which aspects of your brand are important to your customers.</a:t>
            </a:r>
          </a:p>
          <a:p>
            <a:pPr marL="12700">
              <a:spcBef>
                <a:spcPts val="38"/>
              </a:spcBef>
            </a:pPr>
            <a:endParaRPr lang="en-US" sz="1100" dirty="0">
              <a:latin typeface="Times New Roman" pitchFamily="18" charset="0"/>
              <a:cs typeface="Times New Roman" pitchFamily="18" charset="0"/>
            </a:endParaRPr>
          </a:p>
          <a:p>
            <a:pPr marL="12700" algn="just">
              <a:lnSpc>
                <a:spcPct val="96000"/>
              </a:lnSpc>
            </a:pPr>
            <a:r>
              <a:rPr lang="en-US" sz="1400" dirty="0">
                <a:latin typeface="Times New Roman" pitchFamily="18" charset="0"/>
                <a:cs typeface="Times New Roman" pitchFamily="18" charset="0"/>
                <a:hlinkClick r:id="rId4"/>
              </a:rPr>
              <a:t>Sentiment analysis </a:t>
            </a:r>
            <a:r>
              <a:rPr lang="en-US" sz="1400" dirty="0">
                <a:latin typeface="Times New Roman" pitchFamily="18" charset="0"/>
                <a:cs typeface="Times New Roman" pitchFamily="18" charset="0"/>
              </a:rPr>
              <a:t>is another approach to text analysis, used to analyze data and  sort it as Positive, Negative, or Neutral to gain in-depth knowledge about </a:t>
            </a:r>
            <a:r>
              <a:rPr lang="en-US" sz="1400" dirty="0">
                <a:latin typeface="Times New Roman" pitchFamily="18" charset="0"/>
                <a:cs typeface="Times New Roman" pitchFamily="18" charset="0"/>
                <a:hlinkClick r:id="rId5"/>
              </a:rPr>
              <a:t>how </a:t>
            </a:r>
            <a:r>
              <a:rPr lang="en-US" sz="1400" dirty="0">
                <a:latin typeface="Times New Roman" pitchFamily="18" charset="0"/>
                <a:cs typeface="Times New Roman" pitchFamily="18" charset="0"/>
              </a:rPr>
              <a:t> </a:t>
            </a:r>
            <a:r>
              <a:rPr lang="en-US" sz="1400" dirty="0">
                <a:latin typeface="Times New Roman" pitchFamily="18" charset="0"/>
                <a:cs typeface="Times New Roman" pitchFamily="18" charset="0"/>
                <a:hlinkClick r:id="rId5"/>
              </a:rPr>
              <a:t>customers feel towards each aspect</a:t>
            </a:r>
            <a:r>
              <a:rPr lang="en-US" sz="1400" dirty="0">
                <a:latin typeface="Times New Roman" pitchFamily="18" charset="0"/>
                <a:cs typeface="Times New Roman" pitchFamily="18" charset="0"/>
              </a:rPr>
              <a:t>.</a:t>
            </a:r>
          </a:p>
          <a:p>
            <a:pPr marL="12700">
              <a:spcBef>
                <a:spcPts val="25"/>
              </a:spcBef>
            </a:pPr>
            <a:endParaRPr lang="en-US" sz="1100" dirty="0">
              <a:latin typeface="Times New Roman" pitchFamily="18" charset="0"/>
              <a:cs typeface="Times New Roman" pitchFamily="18" charset="0"/>
            </a:endParaRPr>
          </a:p>
          <a:p>
            <a:pPr marL="12700" algn="just"/>
            <a:r>
              <a:rPr lang="en-US" sz="1400" b="1" dirty="0">
                <a:solidFill>
                  <a:srgbClr val="2B3C51"/>
                </a:solidFill>
                <a:latin typeface="Times New Roman" pitchFamily="18" charset="0"/>
                <a:cs typeface="Times New Roman" pitchFamily="18" charset="0"/>
              </a:rPr>
              <a:t>Descriptive Analysis</a:t>
            </a:r>
            <a:endParaRPr lang="en-US" sz="1400" dirty="0">
              <a:latin typeface="Times New Roman" pitchFamily="18" charset="0"/>
              <a:cs typeface="Times New Roman" pitchFamily="18" charset="0"/>
            </a:endParaRPr>
          </a:p>
          <a:p>
            <a:pPr marL="12700">
              <a:spcBef>
                <a:spcPts val="50"/>
              </a:spcBef>
            </a:pPr>
            <a:endParaRPr lang="en-US" sz="1100" dirty="0">
              <a:latin typeface="Times New Roman" pitchFamily="18" charset="0"/>
              <a:cs typeface="Times New Roman" pitchFamily="18" charset="0"/>
            </a:endParaRPr>
          </a:p>
          <a:p>
            <a:pPr marL="12700" algn="just">
              <a:lnSpc>
                <a:spcPct val="96000"/>
              </a:lnSpc>
            </a:pPr>
            <a:r>
              <a:rPr lang="en-US" sz="1400" dirty="0">
                <a:solidFill>
                  <a:srgbClr val="2B3C51"/>
                </a:solidFill>
                <a:latin typeface="Times New Roman" pitchFamily="18" charset="0"/>
                <a:cs typeface="Times New Roman" pitchFamily="18" charset="0"/>
              </a:rPr>
              <a:t>Descriptive data analysis provides the </a:t>
            </a:r>
            <a:r>
              <a:rPr lang="en-US" sz="1400" i="1" dirty="0">
                <a:solidFill>
                  <a:srgbClr val="2B3C51"/>
                </a:solidFill>
                <a:latin typeface="Times New Roman" pitchFamily="18" charset="0"/>
                <a:cs typeface="Times New Roman" pitchFamily="18" charset="0"/>
              </a:rPr>
              <a:t>“What happened?” </a:t>
            </a:r>
            <a:r>
              <a:rPr lang="en-US" sz="1400" dirty="0">
                <a:solidFill>
                  <a:srgbClr val="2B3C51"/>
                </a:solidFill>
                <a:latin typeface="Times New Roman" pitchFamily="18" charset="0"/>
                <a:cs typeface="Times New Roman" pitchFamily="18" charset="0"/>
              </a:rPr>
              <a:t>when analyzing  quantitative data. It is the most basic and most common form of data analysis  concerned with describing, summarizing, and identifying patterns through  calculations of existing data, like mean, median, mode, percentage, frequency, and  range.</a:t>
            </a:r>
            <a:endParaRPr lang="en-US" sz="1400" dirty="0">
              <a:latin typeface="Times New Roman" pitchFamily="18" charset="0"/>
              <a:cs typeface="Times New Roman" pitchFamily="18" charset="0"/>
            </a:endParaRPr>
          </a:p>
          <a:p>
            <a:pPr marL="12700">
              <a:spcBef>
                <a:spcPts val="25"/>
              </a:spcBef>
            </a:pPr>
            <a:endParaRPr lang="en-US" sz="1200" dirty="0">
              <a:latin typeface="Times New Roman" pitchFamily="18" charset="0"/>
              <a:cs typeface="Times New Roman" pitchFamily="18" charset="0"/>
            </a:endParaRPr>
          </a:p>
          <a:p>
            <a:pPr marL="12700" algn="just">
              <a:lnSpc>
                <a:spcPct val="96000"/>
              </a:lnSpc>
            </a:pPr>
            <a:r>
              <a:rPr lang="en-US" sz="1400" dirty="0">
                <a:solidFill>
                  <a:srgbClr val="2B3C51"/>
                </a:solidFill>
                <a:latin typeface="Times New Roman" pitchFamily="18" charset="0"/>
                <a:cs typeface="Times New Roman" pitchFamily="18" charset="0"/>
              </a:rPr>
              <a:t>Descriptive analysis is usually the baseline from which other data analysis begins.  It is, no doubt, very useful for producing things like revenue reports and KPI  dashboards. However, as it is only concerned </a:t>
            </a:r>
            <a:r>
              <a:rPr lang="en-US" sz="1400" dirty="0">
                <a:latin typeface="Times New Roman" pitchFamily="18" charset="0"/>
                <a:cs typeface="Times New Roman" pitchFamily="18" charset="0"/>
              </a:rPr>
              <a:t>with </a:t>
            </a:r>
            <a:r>
              <a:rPr lang="en-US" sz="1400" dirty="0">
                <a:latin typeface="Times New Roman" pitchFamily="18" charset="0"/>
                <a:cs typeface="Times New Roman" pitchFamily="18" charset="0"/>
                <a:hlinkClick r:id="rId6"/>
              </a:rPr>
              <a:t>statistical analysis </a:t>
            </a:r>
            <a:r>
              <a:rPr lang="en-US" sz="1400" dirty="0">
                <a:latin typeface="Times New Roman" pitchFamily="18" charset="0"/>
                <a:cs typeface="Times New Roman" pitchFamily="18" charset="0"/>
              </a:rPr>
              <a:t>and absolute  numbers, it can’t provide the reason or motivation for </a:t>
            </a:r>
            <a:r>
              <a:rPr lang="en-US" sz="1400" i="1" dirty="0">
                <a:latin typeface="Times New Roman" pitchFamily="18" charset="0"/>
                <a:cs typeface="Times New Roman" pitchFamily="18" charset="0"/>
              </a:rPr>
              <a:t>why </a:t>
            </a:r>
            <a:r>
              <a:rPr lang="en-US" sz="1400" dirty="0">
                <a:latin typeface="Times New Roman" pitchFamily="18" charset="0"/>
                <a:cs typeface="Times New Roman" pitchFamily="18" charset="0"/>
              </a:rPr>
              <a:t>and </a:t>
            </a:r>
            <a:r>
              <a:rPr lang="en-US" sz="1400" i="1" dirty="0">
                <a:latin typeface="Times New Roman" pitchFamily="18" charset="0"/>
                <a:cs typeface="Times New Roman" pitchFamily="18" charset="0"/>
              </a:rPr>
              <a:t>how </a:t>
            </a:r>
            <a:r>
              <a:rPr lang="en-US" sz="1400" dirty="0">
                <a:solidFill>
                  <a:srgbClr val="2B3C51"/>
                </a:solidFill>
                <a:latin typeface="Times New Roman" pitchFamily="18" charset="0"/>
                <a:cs typeface="Times New Roman" pitchFamily="18" charset="0"/>
              </a:rPr>
              <a:t>those numbers  developed.</a:t>
            </a:r>
            <a:endParaRPr lang="en-US" sz="1400" dirty="0">
              <a:latin typeface="Times New Roman" pitchFamily="18" charset="0"/>
              <a:cs typeface="Times New Roman" pitchFamily="18" charset="0"/>
            </a:endParaRPr>
          </a:p>
          <a:p>
            <a:pPr marL="12700" algn="just">
              <a:spcBef>
                <a:spcPts val="1350"/>
              </a:spcBef>
            </a:pPr>
            <a:r>
              <a:rPr lang="en-US" sz="1400" b="1" dirty="0">
                <a:solidFill>
                  <a:srgbClr val="2B3C51"/>
                </a:solidFill>
                <a:latin typeface="Times New Roman" pitchFamily="18" charset="0"/>
                <a:cs typeface="Times New Roman" pitchFamily="18" charset="0"/>
              </a:rPr>
              <a:t>Inferential Analysis</a:t>
            </a:r>
            <a:endParaRPr lang="en-US" sz="1400" dirty="0">
              <a:latin typeface="Times New Roman" pitchFamily="18" charset="0"/>
              <a:cs typeface="Times New Roman" pitchFamily="18" charset="0"/>
            </a:endParaRPr>
          </a:p>
          <a:p>
            <a:pPr marL="12700">
              <a:spcBef>
                <a:spcPts val="13"/>
              </a:spcBef>
            </a:pPr>
            <a:endParaRPr lang="en-US" sz="1200" dirty="0">
              <a:latin typeface="Times New Roman" pitchFamily="18" charset="0"/>
              <a:cs typeface="Times New Roman" pitchFamily="18" charset="0"/>
            </a:endParaRPr>
          </a:p>
          <a:p>
            <a:pPr marL="12700" algn="just">
              <a:lnSpc>
                <a:spcPct val="96000"/>
              </a:lnSpc>
            </a:pPr>
            <a:r>
              <a:rPr lang="en-US" sz="1400" dirty="0">
                <a:solidFill>
                  <a:srgbClr val="2B3C51"/>
                </a:solidFill>
                <a:latin typeface="Times New Roman" pitchFamily="18" charset="0"/>
                <a:cs typeface="Times New Roman" pitchFamily="18" charset="0"/>
              </a:rPr>
              <a:t>Inferential analysis generalizes or hypothesizes about </a:t>
            </a:r>
            <a:r>
              <a:rPr lang="en-US" sz="1400" i="1" dirty="0">
                <a:solidFill>
                  <a:srgbClr val="2B3C51"/>
                </a:solidFill>
                <a:latin typeface="Times New Roman" pitchFamily="18" charset="0"/>
                <a:cs typeface="Times New Roman" pitchFamily="18" charset="0"/>
              </a:rPr>
              <a:t>“What happened?” </a:t>
            </a:r>
            <a:r>
              <a:rPr lang="en-US" sz="1400" dirty="0">
                <a:solidFill>
                  <a:srgbClr val="2B3C51"/>
                </a:solidFill>
                <a:latin typeface="Times New Roman" pitchFamily="18" charset="0"/>
                <a:cs typeface="Times New Roman" pitchFamily="18" charset="0"/>
              </a:rPr>
              <a:t>by  comparing statistics from groups within an entire population: the population of a  country, existing customer base, patients in a medical study, etc. The most  common methods for conducting inferential statistics are hypothesis tests and  estimation theories.</a:t>
            </a:r>
            <a:endParaRPr lang="en-US" sz="1400" dirty="0">
              <a:latin typeface="Times New Roman" pitchFamily="18" charset="0"/>
              <a:cs typeface="Times New Roman" pitchFamily="18" charset="0"/>
            </a:endParaRPr>
          </a:p>
          <a:p>
            <a:pPr marL="12700">
              <a:spcBef>
                <a:spcPts val="25"/>
              </a:spcBef>
            </a:pPr>
            <a:endParaRPr lang="en-US" sz="1200" dirty="0">
              <a:latin typeface="Times New Roman" pitchFamily="18" charset="0"/>
              <a:cs typeface="Times New Roman" pitchFamily="18" charset="0"/>
            </a:endParaRPr>
          </a:p>
          <a:p>
            <a:pPr marL="12700" algn="just">
              <a:lnSpc>
                <a:spcPct val="96000"/>
              </a:lnSpc>
            </a:pPr>
            <a:r>
              <a:rPr lang="en-US" sz="1400" dirty="0">
                <a:solidFill>
                  <a:srgbClr val="2B3C51"/>
                </a:solidFill>
                <a:latin typeface="Times New Roman" pitchFamily="18" charset="0"/>
                <a:cs typeface="Times New Roman" pitchFamily="18" charset="0"/>
              </a:rPr>
              <a:t>Inferential analysis is used widely in market research, to compare two variables in  an attempt to reach a conclusion: money spent by female customers vs. male or  among different age groups, for example. Or it can be used to survey a sample set  of the population in an attempt to extrapolate information about the entire  population. In this case it is necessary to properly calculate for a representative  sample of the population.</a:t>
            </a: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txBox="1">
            <a:spLocks/>
          </p:cNvSpPr>
          <p:nvPr/>
        </p:nvSpPr>
        <p:spPr bwMode="auto">
          <a:xfrm>
            <a:off x="990600" y="53975"/>
            <a:ext cx="7772400" cy="1470025"/>
          </a:xfrm>
          <a:prstGeom prst="rect">
            <a:avLst/>
          </a:prstGeom>
          <a:noFill/>
          <a:ln w="9525">
            <a:noFill/>
            <a:miter lim="800000"/>
            <a:headEnd/>
            <a:tailEnd/>
          </a:ln>
        </p:spPr>
        <p:txBody>
          <a:bodyPr anchor="ctr"/>
          <a:lstStyle/>
          <a:p>
            <a:pPr algn="ctr"/>
            <a:endParaRPr lang="en-IN" sz="3600" b="1" dirty="0">
              <a:solidFill>
                <a:srgbClr val="C00000"/>
              </a:solidFill>
              <a:latin typeface="Calibri" pitchFamily="34" charset="0"/>
              <a:cs typeface="Times New Roman" pitchFamily="18" charset="0"/>
            </a:endParaRPr>
          </a:p>
        </p:txBody>
      </p:sp>
      <p:sp>
        <p:nvSpPr>
          <p:cNvPr id="14" name="Content Placeholder 5">
            <a:extLst>
              <a:ext uri="{FF2B5EF4-FFF2-40B4-BE49-F238E27FC236}"/>
            </a:extLst>
          </p:cNvPr>
          <p:cNvSpPr>
            <a:spLocks noGrp="1"/>
          </p:cNvSpPr>
          <p:nvPr>
            <p:ph idx="1"/>
          </p:nvPr>
        </p:nvSpPr>
        <p:spPr>
          <a:xfrm>
            <a:off x="304800" y="1693863"/>
            <a:ext cx="8458200" cy="4630737"/>
          </a:xfrm>
        </p:spPr>
        <p:txBody>
          <a:bodyPr rtlCol="0">
            <a:normAutofit/>
          </a:bodyPr>
          <a:lstStyle/>
          <a:p>
            <a:pPr marL="0" indent="0" algn="just" eaLnBrk="1" fontAlgn="auto" hangingPunct="1">
              <a:lnSpc>
                <a:spcPct val="200000"/>
              </a:lnSpc>
              <a:spcAft>
                <a:spcPts val="800"/>
              </a:spcAft>
              <a:buNone/>
              <a:defRPr/>
            </a:pPr>
            <a:r>
              <a:rPr lang="en-US" sz="2000" dirty="0" smtClean="0">
                <a:solidFill>
                  <a:srgbClr val="2B3C51"/>
                </a:solidFill>
                <a:latin typeface="Times New Roman" pitchFamily="18" charset="0"/>
                <a:cs typeface="Times New Roman" pitchFamily="18" charset="0"/>
              </a:rPr>
              <a:t>AI used to require huge computing power, making it difficult for businesses  to implement. However, with the rise of </a:t>
            </a:r>
            <a:r>
              <a:rPr lang="en-US" sz="2000" u="sng" dirty="0" smtClean="0">
                <a:solidFill>
                  <a:srgbClr val="0089FF"/>
                </a:solidFill>
                <a:latin typeface="Times New Roman" pitchFamily="18" charset="0"/>
                <a:cs typeface="Times New Roman" pitchFamily="18" charset="0"/>
                <a:hlinkClick r:id="rId2"/>
              </a:rPr>
              <a:t>AI data analysis</a:t>
            </a:r>
            <a:r>
              <a:rPr lang="en-US" sz="2000" dirty="0" smtClean="0">
                <a:solidFill>
                  <a:srgbClr val="0089FF"/>
                </a:solidFill>
                <a:latin typeface="Times New Roman" pitchFamily="18" charset="0"/>
                <a:cs typeface="Times New Roman" pitchFamily="18" charset="0"/>
                <a:hlinkClick r:id="rId2"/>
              </a:rPr>
              <a:t> </a:t>
            </a:r>
            <a:r>
              <a:rPr lang="en-US" sz="2000" dirty="0" smtClean="0">
                <a:solidFill>
                  <a:srgbClr val="2B3C51"/>
                </a:solidFill>
                <a:latin typeface="Times New Roman" pitchFamily="18" charset="0"/>
                <a:cs typeface="Times New Roman" pitchFamily="18" charset="0"/>
              </a:rPr>
              <a:t>software, there are  many exciting options available.</a:t>
            </a:r>
            <a:endParaRPr lang="en-US" sz="2000" dirty="0" smtClean="0">
              <a:latin typeface="Times New Roman" pitchFamily="18" charset="0"/>
              <a:cs typeface="Times New Roman" pitchFamily="18" charset="0"/>
            </a:endParaRPr>
          </a:p>
          <a:p>
            <a:pPr marL="0" indent="0" algn="just" eaLnBrk="1" fontAlgn="auto" hangingPunct="1">
              <a:lnSpc>
                <a:spcPct val="200000"/>
              </a:lnSpc>
              <a:spcAft>
                <a:spcPts val="800"/>
              </a:spcAft>
              <a:buFont typeface="Arial" pitchFamily="34" charset="0"/>
              <a:buNone/>
              <a:defRPr/>
            </a:pPr>
            <a:endParaRPr lang="en-IN" sz="2000" b="1" dirty="0">
              <a:latin typeface="+mj-lt"/>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658</Words>
  <Application>Microsoft Office PowerPoint</Application>
  <PresentationFormat>On-screen Show (4:3)</PresentationFormat>
  <Paragraphs>38</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1_Office Theme</vt:lpstr>
      <vt:lpstr>DEPARTMENT OF COMPUTER SCIENCE &amp; ENGINEERING </vt:lpstr>
      <vt:lpstr>Slide 2</vt:lpstr>
      <vt:lpstr>Slide 3</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&amp; ENGINEERING </dc:title>
  <dc:creator>Manjit Singh</dc:creator>
  <cp:lastModifiedBy>Manjit Singh</cp:lastModifiedBy>
  <cp:revision>1</cp:revision>
  <dcterms:created xsi:type="dcterms:W3CDTF">2023-08-13T12:06:59Z</dcterms:created>
  <dcterms:modified xsi:type="dcterms:W3CDTF">2023-08-13T12:20:44Z</dcterms:modified>
</cp:coreProperties>
</file>