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59" r:id="rId4"/>
    <p:sldId id="262" r:id="rId5"/>
    <p:sldId id="261" r:id="rId6"/>
    <p:sldId id="260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Number</a:t>
            </a:r>
            <a:fld id="{82AFCD6B-B39D-49F7-8B72-8AB8E62B16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D557A1-9DE9-4074-A586-6C14C4C3FA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E9D744-F57C-4579-88CC-9B6099CDBF9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1CA9F4C2-B6F2-4670-ADCB-FF89F2C278BA}" type="datetimeFigureOut">
              <a:rPr lang="en-US"/>
              <a:pPr>
                <a:defRPr/>
              </a:pPr>
              <a:t>8/13/2023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AF900CFC-9ACF-450C-A0E8-B553908D80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8335C-C328-4910-9F91-E5BFAFE821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1126F-07AC-4051-9DB5-9FE6494DB8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2F058-3A34-49F7-A897-225CED7E24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8FF0-1DC8-4792-A6ED-6C97306D8E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5372B-F200-4A6A-A97E-86619CA9BD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51E2C9-2B10-4267-97DB-45C4309A59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A91C3-70D1-4D6B-8080-AE582253DA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Department 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Scholar Name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F5B69A-DA4B-4208-9B3C-DF68BA3FC7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Department Name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Scholar Name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Author Name</a:t>
            </a:r>
            <a:fld id="{6D845A50-1666-4EE6-B6BC-CC9C15A3C0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76200" y="85725"/>
            <a:ext cx="76200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990600" y="53975"/>
            <a:ext cx="7772400" cy="1470025"/>
          </a:xfrm>
        </p:spPr>
        <p:txBody>
          <a:bodyPr/>
          <a:lstStyle/>
          <a:p>
            <a:pPr eaLnBrk="1" hangingPunct="1"/>
            <a:r>
              <a:rPr lang="en-US" sz="3600" b="1" smtClean="0">
                <a:solidFill>
                  <a:srgbClr val="C00000"/>
                </a:solidFill>
                <a:cs typeface="Times New Roman" pitchFamily="18" charset="0"/>
              </a:rPr>
              <a:t>DEPARTMENT OF</a:t>
            </a:r>
            <a:r>
              <a:rPr lang="en-IN" sz="3600" b="1" smtClean="0">
                <a:solidFill>
                  <a:srgbClr val="C00000"/>
                </a:solidFill>
                <a:cs typeface="Times New Roman" pitchFamily="18" charset="0"/>
              </a:rPr>
              <a:t/>
            </a:r>
            <a:br>
              <a:rPr lang="en-IN" sz="3600" b="1" smtClean="0">
                <a:solidFill>
                  <a:srgbClr val="C00000"/>
                </a:solidFill>
                <a:cs typeface="Times New Roman" pitchFamily="18" charset="0"/>
              </a:rPr>
            </a:br>
            <a:r>
              <a:rPr lang="en-US" sz="3600" b="1" smtClean="0">
                <a:solidFill>
                  <a:srgbClr val="C00000"/>
                </a:solidFill>
                <a:cs typeface="Times New Roman" pitchFamily="18" charset="0"/>
              </a:rPr>
              <a:t>COMPUTER SCIENCE &amp; ENGINEERING </a:t>
            </a:r>
            <a:endParaRPr lang="en-IN" sz="3600" b="1" smtClean="0">
              <a:solidFill>
                <a:srgbClr val="C00000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DATA ANALYTICS 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en-US" sz="2800" b="1" dirty="0" smtClean="0">
                <a:solidFill>
                  <a:schemeClr val="tx1"/>
                </a:solidFill>
                <a:latin typeface="+mj-lt"/>
              </a:rPr>
              <a:t>23CST-613)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b="1" dirty="0">
                <a:solidFill>
                  <a:schemeClr val="tx1"/>
                </a:solidFill>
                <a:latin typeface="+mj-lt"/>
              </a:rPr>
              <a:t>M.E. – 1</a:t>
            </a:r>
            <a:r>
              <a:rPr lang="en-US" sz="2800" b="1" baseline="30000" dirty="0">
                <a:solidFill>
                  <a:schemeClr val="tx1"/>
                </a:solidFill>
                <a:latin typeface="+mj-lt"/>
              </a:rPr>
              <a:t>st</a:t>
            </a:r>
            <a:r>
              <a:rPr lang="en-US" sz="2800" b="1" dirty="0">
                <a:solidFill>
                  <a:schemeClr val="tx1"/>
                </a:solidFill>
                <a:latin typeface="+mj-lt"/>
              </a:rPr>
              <a:t> SEMESTER</a:t>
            </a:r>
            <a:endParaRPr lang="en-IN" sz="2800" b="1" dirty="0">
              <a:solidFill>
                <a:schemeClr val="tx1"/>
              </a:solidFill>
              <a:latin typeface="+mj-lt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+mj-lt"/>
              </a:rPr>
              <a:t>COURSE COORDINATOR: DR. </a:t>
            </a:r>
            <a:r>
              <a:rPr lang="en-US" sz="2000" b="1" dirty="0" smtClean="0">
                <a:solidFill>
                  <a:schemeClr val="tx1"/>
                </a:solidFill>
                <a:latin typeface="+mj-lt"/>
              </a:rPr>
              <a:t>MANJIT SINGH</a:t>
            </a:r>
            <a:endParaRPr lang="en-IN" sz="20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14340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28875" y="1504950"/>
            <a:ext cx="4286250" cy="321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990600" y="53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IN" sz="3600" b="1" dirty="0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object 2"/>
          <p:cNvSpPr txBox="1">
            <a:spLocks noChangeArrowheads="1"/>
          </p:cNvSpPr>
          <p:nvPr/>
        </p:nvSpPr>
        <p:spPr bwMode="auto">
          <a:xfrm>
            <a:off x="901700" y="1008062"/>
            <a:ext cx="7251700" cy="4288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 algn="ctr"/>
            <a:r>
              <a:rPr lang="en-US" sz="2200" b="1" dirty="0">
                <a:latin typeface="Verdana" pitchFamily="34" charset="0"/>
              </a:rPr>
              <a:t>Data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200" b="1" dirty="0" smtClean="0">
                <a:latin typeface="Verdana" pitchFamily="34" charset="0"/>
              </a:rPr>
              <a:t>Visualization</a:t>
            </a:r>
          </a:p>
          <a:p>
            <a:pPr marL="12700"/>
            <a:endParaRPr lang="en-US" sz="2200" b="1" dirty="0">
              <a:solidFill>
                <a:srgbClr val="204292"/>
              </a:solidFill>
              <a:latin typeface="Verdana" pitchFamily="34" charset="0"/>
            </a:endParaRPr>
          </a:p>
          <a:p>
            <a:pPr marL="12700" algn="just"/>
            <a:endParaRPr lang="en-US" sz="1200" dirty="0">
              <a:latin typeface="Verdana" pitchFamily="34" charset="0"/>
            </a:endParaRPr>
          </a:p>
          <a:p>
            <a:pPr marL="12700" algn="just">
              <a:lnSpc>
                <a:spcPct val="136000"/>
              </a:lnSpc>
              <a:spcBef>
                <a:spcPts val="438"/>
              </a:spcBef>
            </a:pPr>
            <a:r>
              <a:rPr lang="en-US" sz="1200" b="1" dirty="0">
                <a:latin typeface="Verdana" pitchFamily="34" charset="0"/>
              </a:rPr>
              <a:t>People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process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information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differently,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and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there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are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many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types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of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b="1" dirty="0">
                <a:latin typeface="Verdana" pitchFamily="34" charset="0"/>
              </a:rPr>
              <a:t>intelligences.</a:t>
            </a:r>
            <a:r>
              <a:rPr lang="en-US" sz="1200" b="1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200" dirty="0">
                <a:latin typeface="Verdana" pitchFamily="34" charset="0"/>
              </a:rPr>
              <a:t>According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developmental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psychologist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Howard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Gardner,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there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are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u="sng" dirty="0">
                <a:latin typeface="Verdana" pitchFamily="34" charset="0"/>
              </a:rPr>
              <a:t>nine types of intelligences</a:t>
            </a:r>
            <a:r>
              <a:rPr lang="en-US" sz="1200" dirty="0">
                <a:latin typeface="Verdana" pitchFamily="34" charset="0"/>
              </a:rPr>
              <a:t>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which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explain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how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individuals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learn</a:t>
            </a:r>
            <a:r>
              <a:rPr lang="en-US" sz="1200" dirty="0" smtClean="0">
                <a:latin typeface="Verdana" pitchFamily="34" charset="0"/>
              </a:rPr>
              <a:t>.</a:t>
            </a:r>
          </a:p>
          <a:p>
            <a:pPr marL="12700" algn="just">
              <a:lnSpc>
                <a:spcPct val="136000"/>
              </a:lnSpc>
              <a:spcBef>
                <a:spcPts val="438"/>
              </a:spcBef>
            </a:pPr>
            <a:endParaRPr lang="en-US" sz="1200" dirty="0">
              <a:latin typeface="Verdana" pitchFamily="34" charset="0"/>
            </a:endParaRPr>
          </a:p>
          <a:p>
            <a:pPr marL="12700"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36000"/>
              </a:lnSpc>
              <a:spcBef>
                <a:spcPts val="750"/>
              </a:spcBef>
            </a:pPr>
            <a:r>
              <a:rPr lang="en-US" sz="1200" dirty="0">
                <a:latin typeface="Verdana" pitchFamily="34" charset="0"/>
              </a:rPr>
              <a:t>One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type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intelligence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Gardner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coined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spatial,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which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means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picture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smart.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While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most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people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have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melting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pot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different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types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help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learn,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use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visuals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tends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benefit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most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people.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gives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them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concrete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way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understand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organize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what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otherwise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might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be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abstract.</a:t>
            </a:r>
          </a:p>
          <a:p>
            <a:pPr marL="12700" algn="just"/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36000"/>
              </a:lnSpc>
              <a:spcBef>
                <a:spcPts val="738"/>
              </a:spcBef>
            </a:pPr>
            <a:r>
              <a:rPr lang="en-US" sz="1200" dirty="0">
                <a:latin typeface="Verdana" pitchFamily="34" charset="0"/>
              </a:rPr>
              <a:t>Data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visualization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great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way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help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people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literally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get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big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picture.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shows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process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projects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in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visual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format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pulls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people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out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of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weeds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and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adds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context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to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their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tasks,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whether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that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be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with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a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200" u="sng" dirty="0">
                <a:latin typeface="Verdana" pitchFamily="34" charset="0"/>
              </a:rPr>
              <a:t>dashboard</a:t>
            </a:r>
            <a:r>
              <a:rPr lang="en-US" sz="1200" dirty="0">
                <a:latin typeface="Verdana" pitchFamily="34" charset="0"/>
              </a:rPr>
              <a:t>,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graph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or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slide</a:t>
            </a: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latin typeface="Verdana" pitchFamily="34" charset="0"/>
              </a:rPr>
              <a:t>presentation.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990600" y="53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IN" sz="3600" b="1" dirty="0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7" name="object 3"/>
          <p:cNvSpPr>
            <a:spLocks noChangeArrowheads="1"/>
          </p:cNvSpPr>
          <p:nvPr/>
        </p:nvSpPr>
        <p:spPr bwMode="auto">
          <a:xfrm>
            <a:off x="1143000" y="838200"/>
            <a:ext cx="7543800" cy="56388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990600" y="53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IN" sz="3600" b="1" dirty="0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object 2"/>
          <p:cNvSpPr txBox="1">
            <a:spLocks noChangeArrowheads="1"/>
          </p:cNvSpPr>
          <p:nvPr/>
        </p:nvSpPr>
        <p:spPr bwMode="auto">
          <a:xfrm>
            <a:off x="901700" y="987425"/>
            <a:ext cx="8013700" cy="47884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36000"/>
              </a:lnSpc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way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display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picture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graphic.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helps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people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process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visually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order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grasp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difficult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concepts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identify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patterns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not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yet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discovered.</a:t>
            </a:r>
            <a:endParaRPr lang="en-US" sz="1400" dirty="0">
              <a:latin typeface="Verdana" pitchFamily="34" charset="0"/>
            </a:endParaRPr>
          </a:p>
          <a:p>
            <a:pPr marL="127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36000"/>
              </a:lnSpc>
              <a:spcBef>
                <a:spcPts val="750"/>
              </a:spcBef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This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not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new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idea.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Think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maps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help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people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navigate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world.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1800s,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pie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chart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was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invented.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However,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invention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computer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its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ability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work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large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amounts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use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make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complex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information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easier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comprehend.</a:t>
            </a:r>
            <a:endParaRPr lang="en-US" sz="1400" dirty="0">
              <a:latin typeface="Verdana" pitchFamily="34" charset="0"/>
            </a:endParaRPr>
          </a:p>
          <a:p>
            <a:pPr marL="127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36000"/>
              </a:lnSpc>
              <a:spcBef>
                <a:spcPts val="750"/>
              </a:spcBef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means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communication,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uses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statistical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graphics,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information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graphics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other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tools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for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clear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efficient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communications.</a:t>
            </a:r>
            <a:endParaRPr lang="en-US" sz="1400" dirty="0">
              <a:latin typeface="Verdana" pitchFamily="34" charset="0"/>
            </a:endParaRPr>
          </a:p>
          <a:p>
            <a:pPr marL="127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775"/>
              </a:spcBef>
            </a:pP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Qualities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of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Great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Data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Visualization</a:t>
            </a:r>
            <a:endParaRPr lang="en-US" sz="1400" dirty="0">
              <a:latin typeface="Verdana" pitchFamily="34" charset="0"/>
            </a:endParaRPr>
          </a:p>
          <a:p>
            <a:pPr marL="12700">
              <a:lnSpc>
                <a:spcPct val="136000"/>
              </a:lnSpc>
              <a:spcBef>
                <a:spcPts val="813"/>
              </a:spcBef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thing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about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400" i="1" dirty="0">
                <a:solidFill>
                  <a:srgbClr val="424242"/>
                </a:solidFill>
                <a:latin typeface="Verdana" pitchFamily="34" charset="0"/>
              </a:rPr>
              <a:t>’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blend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art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science.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According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Edward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424242"/>
                </a:solidFill>
                <a:latin typeface="Verdana" pitchFamily="34" charset="0"/>
              </a:rPr>
              <a:t>Tufte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who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wrote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book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called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i="1" u="sng" dirty="0">
                <a:solidFill>
                  <a:srgbClr val="03ACEE"/>
                </a:solidFill>
                <a:latin typeface="Verdana" pitchFamily="34" charset="0"/>
              </a:rPr>
              <a:t>The</a:t>
            </a:r>
            <a:r>
              <a:rPr lang="en-US" sz="1400" i="1" dirty="0">
                <a:solidFill>
                  <a:srgbClr val="03ACE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u="sng" dirty="0">
                <a:solidFill>
                  <a:srgbClr val="03ACEE"/>
                </a:solidFill>
                <a:latin typeface="Verdana" pitchFamily="34" charset="0"/>
              </a:rPr>
              <a:t>Visual Display of Quantitative Information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i="1" dirty="0">
                <a:solidFill>
                  <a:srgbClr val="424242"/>
                </a:solidFill>
                <a:latin typeface="Verdana" pitchFamily="34" charset="0"/>
              </a:rPr>
              <a:t>“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Excellence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statistical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graphics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consists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complex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ideas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communicated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clarity,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precision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efficiency</a:t>
            </a:r>
            <a:r>
              <a:rPr lang="en-US" sz="1400" dirty="0" smtClean="0">
                <a:solidFill>
                  <a:srgbClr val="424242"/>
                </a:solidFill>
                <a:latin typeface="Verdana" pitchFamily="34" charset="0"/>
              </a:rPr>
              <a:t>.</a:t>
            </a:r>
            <a:r>
              <a:rPr lang="en-US" sz="1400" i="1" dirty="0" smtClean="0">
                <a:solidFill>
                  <a:srgbClr val="424242"/>
                </a:solidFill>
                <a:latin typeface="Verdana" pitchFamily="34" charset="0"/>
              </a:rPr>
              <a:t>”</a:t>
            </a:r>
            <a:endParaRPr lang="en-US" sz="14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990600" y="53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IN" sz="3600" b="1" dirty="0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4" name="object 15"/>
          <p:cNvSpPr txBox="1">
            <a:spLocks noChangeArrowheads="1"/>
          </p:cNvSpPr>
          <p:nvPr/>
        </p:nvSpPr>
        <p:spPr bwMode="auto">
          <a:xfrm>
            <a:off x="990600" y="914400"/>
            <a:ext cx="7696200" cy="4053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36000"/>
              </a:lnSpc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has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many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tools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incorporated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for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communication,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such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charts,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dashboards,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diagrams,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drawings,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graphs,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ideograms,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pictograms,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plots,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schematics,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tables,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technical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drawings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maps.</a:t>
            </a:r>
            <a:endParaRPr lang="en-US" sz="1400" dirty="0">
              <a:latin typeface="Verdana" pitchFamily="34" charset="0"/>
            </a:endParaRPr>
          </a:p>
          <a:p>
            <a:pPr marL="127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763"/>
              </a:spcBef>
            </a:pP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Data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Visualization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and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Project</a:t>
            </a:r>
            <a:r>
              <a:rPr lang="en-US" sz="14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b="1" dirty="0">
                <a:solidFill>
                  <a:srgbClr val="204292"/>
                </a:solidFill>
                <a:latin typeface="Verdana" pitchFamily="34" charset="0"/>
              </a:rPr>
              <a:t>Management</a:t>
            </a:r>
            <a:endParaRPr lang="en-US" sz="1400" dirty="0">
              <a:latin typeface="Verdana" pitchFamily="34" charset="0"/>
            </a:endParaRPr>
          </a:p>
          <a:p>
            <a:pPr marL="12700">
              <a:lnSpc>
                <a:spcPct val="136000"/>
              </a:lnSpc>
              <a:spcBef>
                <a:spcPts val="825"/>
              </a:spcBef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Projects,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even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small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ones,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often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complex.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There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are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many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variables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control,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teams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lead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budget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time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constraints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manage.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used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tool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understand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conceptual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idea-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development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processes.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fosters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communication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team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language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all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understand.</a:t>
            </a:r>
            <a:endParaRPr lang="en-US" sz="1400" dirty="0">
              <a:latin typeface="Verdana" pitchFamily="34" charset="0"/>
            </a:endParaRPr>
          </a:p>
          <a:p>
            <a:pPr marL="12700"/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marL="12700" algn="just">
              <a:lnSpc>
                <a:spcPct val="136000"/>
              </a:lnSpc>
              <a:spcBef>
                <a:spcPts val="750"/>
              </a:spcBef>
            </a:pP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Some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visual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tools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used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management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include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mind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mapping,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process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mapping,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storyboarding,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root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cause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analysis,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charting,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diagramming,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graphing,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drawing,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sketching,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424242"/>
                </a:solidFill>
                <a:latin typeface="Verdana" pitchFamily="34" charset="0"/>
              </a:rPr>
              <a:t>wireframing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use</a:t>
            </a:r>
            <a:r>
              <a:rPr lang="en-US" sz="14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solidFill>
                  <a:srgbClr val="424242"/>
                </a:solidFill>
                <a:latin typeface="Verdana" pitchFamily="34" charset="0"/>
              </a:rPr>
              <a:t>cases.</a:t>
            </a:r>
            <a:endParaRPr lang="en-US" sz="1400" dirty="0">
              <a:latin typeface="Verdana" pitchFamily="34" charset="0"/>
            </a:endParaRPr>
          </a:p>
          <a:p>
            <a:pPr marL="12700"/>
            <a:endParaRPr lang="en-US" sz="11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 txBox="1">
            <a:spLocks/>
          </p:cNvSpPr>
          <p:nvPr/>
        </p:nvSpPr>
        <p:spPr bwMode="auto">
          <a:xfrm>
            <a:off x="990600" y="53975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IN" sz="3600" b="1" dirty="0">
              <a:solidFill>
                <a:srgbClr val="C00000"/>
              </a:solidFill>
              <a:latin typeface="Calibri" pitchFamily="34" charset="0"/>
              <a:cs typeface="Times New Roman" pitchFamily="18" charset="0"/>
            </a:endParaRPr>
          </a:p>
        </p:txBody>
      </p:sp>
      <p:sp>
        <p:nvSpPr>
          <p:cNvPr id="5" name="object 2"/>
          <p:cNvSpPr txBox="1">
            <a:spLocks noChangeArrowheads="1"/>
          </p:cNvSpPr>
          <p:nvPr/>
        </p:nvSpPr>
        <p:spPr bwMode="auto">
          <a:xfrm>
            <a:off x="533400" y="533400"/>
            <a:ext cx="8458200" cy="5913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36000"/>
              </a:lnSpc>
            </a:pP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Communication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overriding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concern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every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aspect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management,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great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communicate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clearly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effectively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both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teams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stakeholders.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While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normal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past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use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written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reports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verbal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updates,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has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offered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better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communicate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complex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information.</a:t>
            </a:r>
            <a:endParaRPr lang="en-US" sz="1100" dirty="0">
              <a:latin typeface="Verdana" pitchFamily="34" charset="0"/>
            </a:endParaRPr>
          </a:p>
          <a:p>
            <a:pPr marL="127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36000"/>
              </a:lnSpc>
              <a:spcBef>
                <a:spcPts val="738"/>
              </a:spcBef>
            </a:pP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For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example,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u="sng" dirty="0">
                <a:solidFill>
                  <a:srgbClr val="03ACEE"/>
                </a:solidFill>
                <a:latin typeface="Verdana" pitchFamily="34" charset="0"/>
              </a:rPr>
              <a:t>project dashboard</a:t>
            </a:r>
            <a:r>
              <a:rPr lang="en-US" sz="1100" dirty="0">
                <a:solidFill>
                  <a:srgbClr val="03ACE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set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up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track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metrics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you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want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measure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turn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those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simple,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visually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appealing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graphs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charts.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But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dashboard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only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one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method,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also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ways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report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earned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value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analysis,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make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road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maps,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use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solidFill>
                  <a:srgbClr val="424242"/>
                </a:solidFill>
                <a:latin typeface="Verdana" pitchFamily="34" charset="0"/>
              </a:rPr>
              <a:t>Kanban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boards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lead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methodology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Scrum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boards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for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Agile.</a:t>
            </a:r>
            <a:endParaRPr lang="en-US" sz="1100" dirty="0">
              <a:latin typeface="Verdana" pitchFamily="34" charset="0"/>
            </a:endParaRPr>
          </a:p>
          <a:p>
            <a:pPr marL="127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763"/>
              </a:spcBef>
            </a:pPr>
            <a:r>
              <a:rPr lang="en-US" sz="1500" b="1" dirty="0">
                <a:solidFill>
                  <a:srgbClr val="204292"/>
                </a:solidFill>
                <a:latin typeface="Verdana" pitchFamily="34" charset="0"/>
              </a:rPr>
              <a:t>Boost</a:t>
            </a:r>
            <a:r>
              <a:rPr lang="en-US" sz="15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>
                <a:solidFill>
                  <a:srgbClr val="204292"/>
                </a:solidFill>
                <a:latin typeface="Verdana" pitchFamily="34" charset="0"/>
              </a:rPr>
              <a:t>Collaboration</a:t>
            </a:r>
            <a:endParaRPr lang="en-US" sz="1500" dirty="0">
              <a:latin typeface="Verdana" pitchFamily="34" charset="0"/>
            </a:endParaRPr>
          </a:p>
          <a:p>
            <a:pPr marL="12700">
              <a:lnSpc>
                <a:spcPct val="136000"/>
              </a:lnSpc>
              <a:spcBef>
                <a:spcPts val="813"/>
              </a:spcBef>
            </a:pP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also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supports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collaborative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environment.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get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teams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collaborate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better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communicate,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managers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have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used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such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tools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techniques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display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wall,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collaboration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wall,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social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media,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3-D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environments,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solidFill>
                  <a:srgbClr val="424242"/>
                </a:solidFill>
                <a:latin typeface="Verdana" pitchFamily="34" charset="0"/>
              </a:rPr>
              <a:t>gamification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etc.</a:t>
            </a:r>
            <a:endParaRPr lang="en-US" sz="1100" dirty="0">
              <a:latin typeface="Verdana" pitchFamily="34" charset="0"/>
            </a:endParaRPr>
          </a:p>
          <a:p>
            <a:pPr marL="127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36000"/>
              </a:lnSpc>
              <a:spcBef>
                <a:spcPts val="750"/>
              </a:spcBef>
            </a:pP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many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points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during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which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help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streamline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process.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data-rich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environments,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help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you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status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You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use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help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disseminate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about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planning,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execution,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monitoring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even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control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activities.</a:t>
            </a:r>
            <a:endParaRPr lang="en-US" sz="1100" dirty="0">
              <a:latin typeface="Verdana" pitchFamily="34" charset="0"/>
            </a:endParaRPr>
          </a:p>
          <a:p>
            <a:pPr marL="127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763"/>
              </a:spcBef>
            </a:pPr>
            <a:r>
              <a:rPr lang="en-US" sz="1500" b="1" dirty="0">
                <a:solidFill>
                  <a:srgbClr val="204292"/>
                </a:solidFill>
                <a:latin typeface="Verdana" pitchFamily="34" charset="0"/>
              </a:rPr>
              <a:t>Improve</a:t>
            </a:r>
            <a:r>
              <a:rPr lang="en-US" sz="15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500" b="1" dirty="0">
                <a:solidFill>
                  <a:srgbClr val="204292"/>
                </a:solidFill>
                <a:latin typeface="Verdana" pitchFamily="34" charset="0"/>
              </a:rPr>
              <a:t>Clarity</a:t>
            </a:r>
            <a:endParaRPr lang="en-US" sz="1500" dirty="0">
              <a:latin typeface="Verdana" pitchFamily="34" charset="0"/>
            </a:endParaRPr>
          </a:p>
          <a:p>
            <a:pPr marL="12700">
              <a:lnSpc>
                <a:spcPct val="136000"/>
              </a:lnSpc>
              <a:spcBef>
                <a:spcPts val="825"/>
              </a:spcBef>
            </a:pP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also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helps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improving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clarity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scope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all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operational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planning.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u="sng" dirty="0">
                <a:solidFill>
                  <a:srgbClr val="03ACEE"/>
                </a:solidFill>
                <a:latin typeface="Verdana" pitchFamily="34" charset="0"/>
              </a:rPr>
              <a:t>Resource allocation</a:t>
            </a:r>
            <a:r>
              <a:rPr lang="en-US" sz="1100" dirty="0">
                <a:solidFill>
                  <a:srgbClr val="03ACE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also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boiled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down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essentials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help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decision-making.</a:t>
            </a:r>
            <a:endParaRPr lang="en-US" sz="1100" dirty="0">
              <a:latin typeface="Verdana" pitchFamily="34" charset="0"/>
            </a:endParaRPr>
          </a:p>
          <a:p>
            <a:pPr marL="12700"/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36000"/>
              </a:lnSpc>
              <a:spcBef>
                <a:spcPts val="738"/>
              </a:spcBef>
            </a:pP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when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change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scope,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plan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priority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project,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helps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relay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information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way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everyone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understand.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Plus,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these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visual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materials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be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delivered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consumed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times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are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convenient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for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target</a:t>
            </a:r>
            <a:r>
              <a:rPr lang="en-US" sz="11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>
                <a:solidFill>
                  <a:srgbClr val="424242"/>
                </a:solidFill>
                <a:latin typeface="Verdana" pitchFamily="34" charset="0"/>
              </a:rPr>
              <a:t>audience.</a:t>
            </a:r>
            <a:endParaRPr lang="en-US" sz="11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Department Name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Scholar Name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88335C-C328-4910-9F91-E5BFAFE821C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object 2"/>
          <p:cNvSpPr txBox="1">
            <a:spLocks noChangeArrowheads="1"/>
          </p:cNvSpPr>
          <p:nvPr/>
        </p:nvSpPr>
        <p:spPr bwMode="auto">
          <a:xfrm>
            <a:off x="901700" y="987425"/>
            <a:ext cx="7861300" cy="5684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12700">
              <a:lnSpc>
                <a:spcPct val="136000"/>
              </a:lnSpc>
            </a:pP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management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offers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at-a-glance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views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status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and,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if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you</a:t>
            </a:r>
            <a:r>
              <a:rPr lang="en-US" sz="1600" i="1" dirty="0">
                <a:solidFill>
                  <a:srgbClr val="424242"/>
                </a:solidFill>
                <a:latin typeface="Verdana" pitchFamily="34" charset="0"/>
              </a:rPr>
              <a:t>’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working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u="sng" dirty="0">
                <a:solidFill>
                  <a:srgbClr val="03ACEE"/>
                </a:solidFill>
                <a:latin typeface="Verdana" pitchFamily="34" charset="0"/>
              </a:rPr>
              <a:t>online project management software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real-time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status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reporting,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issue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management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resolution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status.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all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this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delivered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simply,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decision-making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also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improved.</a:t>
            </a:r>
            <a:endParaRPr lang="en-US" sz="1600" dirty="0">
              <a:latin typeface="Verdana" pitchFamily="34" charset="0"/>
            </a:endParaRPr>
          </a:p>
          <a:p>
            <a:pPr marL="1270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spcBef>
                <a:spcPts val="763"/>
              </a:spcBef>
            </a:pPr>
            <a:r>
              <a:rPr lang="en-US" sz="1600" b="1" dirty="0">
                <a:solidFill>
                  <a:srgbClr val="204292"/>
                </a:solidFill>
                <a:latin typeface="Verdana" pitchFamily="34" charset="0"/>
              </a:rPr>
              <a:t>Old</a:t>
            </a:r>
            <a:r>
              <a:rPr lang="en-US" sz="16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204292"/>
                </a:solidFill>
                <a:latin typeface="Verdana" pitchFamily="34" charset="0"/>
              </a:rPr>
              <a:t>Versus</a:t>
            </a:r>
            <a:r>
              <a:rPr lang="en-US" sz="1600" b="1" dirty="0">
                <a:solidFill>
                  <a:srgbClr val="20429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solidFill>
                  <a:srgbClr val="204292"/>
                </a:solidFill>
                <a:latin typeface="Verdana" pitchFamily="34" charset="0"/>
              </a:rPr>
              <a:t>New</a:t>
            </a:r>
            <a:endParaRPr lang="en-US" sz="1600" dirty="0">
              <a:latin typeface="Verdana" pitchFamily="34" charset="0"/>
            </a:endParaRPr>
          </a:p>
          <a:p>
            <a:pPr marL="12700">
              <a:lnSpc>
                <a:spcPct val="136000"/>
              </a:lnSpc>
              <a:spcBef>
                <a:spcPts val="825"/>
              </a:spcBef>
            </a:pP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difference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between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more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traditional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management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information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communications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that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past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was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manager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who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pushed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communications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determined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what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was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being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delivered.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recipient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has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little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say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matter.</a:t>
            </a:r>
            <a:endParaRPr lang="en-US" sz="1600" dirty="0">
              <a:latin typeface="Verdana" pitchFamily="34" charset="0"/>
            </a:endParaRPr>
          </a:p>
          <a:p>
            <a:pPr marL="12700"/>
            <a:endParaRPr lang="en-US" sz="1600" dirty="0">
              <a:latin typeface="Times New Roman" pitchFamily="18" charset="0"/>
              <a:cs typeface="Times New Roman" pitchFamily="18" charset="0"/>
            </a:endParaRPr>
          </a:p>
          <a:p>
            <a:pPr marL="12700">
              <a:lnSpc>
                <a:spcPct val="136000"/>
              </a:lnSpc>
              <a:spcBef>
                <a:spcPts val="738"/>
              </a:spcBef>
            </a:pP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Now,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with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electronic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communications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prevalent,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recipient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has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more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control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over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when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they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get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information.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Rather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than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meeting,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conference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call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or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email,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shared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common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location,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which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fosters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communications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between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manager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team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or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stakeholders.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project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manager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can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take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data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visualization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and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target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it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to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needs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of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the</a:t>
            </a:r>
            <a:r>
              <a:rPr lang="en-US" sz="1600" dirty="0">
                <a:solidFill>
                  <a:srgbClr val="42424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solidFill>
                  <a:srgbClr val="424242"/>
                </a:solidFill>
                <a:latin typeface="Verdana" pitchFamily="34" charset="0"/>
              </a:rPr>
              <a:t>audience.</a:t>
            </a:r>
            <a:endParaRPr lang="en-US" sz="1600" dirty="0">
              <a:latin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953</Words>
  <Application>Microsoft Office PowerPoint</Application>
  <PresentationFormat>On-screen Show (4:3)</PresentationFormat>
  <Paragraphs>49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1_Office Theme</vt:lpstr>
      <vt:lpstr>DEPARTMENT OF COMPUTER SCIENCE &amp; ENGINEERING 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&amp; ENGINEERING </dc:title>
  <dc:creator>Manjit Singh</dc:creator>
  <cp:lastModifiedBy>Manjit Singh</cp:lastModifiedBy>
  <cp:revision>2</cp:revision>
  <dcterms:created xsi:type="dcterms:W3CDTF">2023-08-13T12:27:07Z</dcterms:created>
  <dcterms:modified xsi:type="dcterms:W3CDTF">2023-08-13T12:53:20Z</dcterms:modified>
</cp:coreProperties>
</file>