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Department Name</a:t>
            </a:r>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r>
              <a:rPr lang="en-US"/>
              <a:t>Slide Number</a:t>
            </a:r>
            <a:fld id="{82AFCD6B-B39D-49F7-8B72-8AB8E62B164D}"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6FD557A1-9DE9-4074-A586-6C14C4C3FA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6AE9D744-F57C-4579-88CC-9B6099CDBF9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solidFill>
                  <a:prstClr val="black">
                    <a:tint val="75000"/>
                  </a:prstClr>
                </a:solidFill>
              </a:defRPr>
            </a:lvl1pPr>
          </a:lstStyle>
          <a:p>
            <a:pPr>
              <a:defRPr/>
            </a:pPr>
            <a:fld id="{1CA9F4C2-B6F2-4670-ADCB-FF89F2C278BA}" type="datetimeFigureOut">
              <a:rPr lang="en-US"/>
              <a:pPr>
                <a:defRPr/>
              </a:pPr>
              <a:t>8/13/2023</a:t>
            </a:fld>
            <a:endParaRPr lang="en-US"/>
          </a:p>
        </p:txBody>
      </p:sp>
      <p:sp>
        <p:nvSpPr>
          <p:cNvPr id="3" name="Footer Placeholder 4"/>
          <p:cNvSpPr>
            <a:spLocks noGrp="1"/>
          </p:cNvSpPr>
          <p:nvPr>
            <p:ph type="ftr" sz="quarter" idx="11"/>
          </p:nvPr>
        </p:nvSpPr>
        <p:spPr/>
        <p:txBody>
          <a:bodyPr/>
          <a:lstStyle>
            <a:lvl1pPr>
              <a:defRPr>
                <a:solidFill>
                  <a:prstClr val="black">
                    <a:tint val="75000"/>
                  </a:prstClr>
                </a:solidFill>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AF900CFC-9ACF-450C-A0E8-B553908D804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D688335C-C328-4910-9F91-E5BFAFE821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Department Name</a:t>
            </a:r>
          </a:p>
        </p:txBody>
      </p:sp>
      <p:sp>
        <p:nvSpPr>
          <p:cNvPr id="5" name="Footer Placeholder 4"/>
          <p:cNvSpPr>
            <a:spLocks noGrp="1"/>
          </p:cNvSpPr>
          <p:nvPr>
            <p:ph type="ftr" sz="quarter" idx="11"/>
          </p:nvPr>
        </p:nvSpPr>
        <p:spPr/>
        <p:txBody>
          <a:bodyPr/>
          <a:lstStyle>
            <a:lvl1pPr>
              <a:defRPr/>
            </a:lvl1pPr>
          </a:lstStyle>
          <a:p>
            <a:pPr>
              <a:defRPr/>
            </a:pPr>
            <a:r>
              <a:rPr lang="en-US"/>
              <a:t>Scholar Name</a:t>
            </a:r>
          </a:p>
        </p:txBody>
      </p:sp>
      <p:sp>
        <p:nvSpPr>
          <p:cNvPr id="6" name="Slide Number Placeholder 5"/>
          <p:cNvSpPr>
            <a:spLocks noGrp="1"/>
          </p:cNvSpPr>
          <p:nvPr>
            <p:ph type="sldNum" sz="quarter" idx="12"/>
          </p:nvPr>
        </p:nvSpPr>
        <p:spPr/>
        <p:txBody>
          <a:bodyPr/>
          <a:lstStyle>
            <a:lvl1pPr>
              <a:defRPr/>
            </a:lvl1pPr>
          </a:lstStyle>
          <a:p>
            <a:pPr>
              <a:defRPr/>
            </a:pPr>
            <a:fld id="{FA71126F-07AC-4051-9DB5-9FE6494DB8B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F3A2F058-3A34-49F7-A897-225CED7E244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r>
              <a:rPr lang="en-US"/>
              <a:t>Department Name</a:t>
            </a:r>
          </a:p>
        </p:txBody>
      </p:sp>
      <p:sp>
        <p:nvSpPr>
          <p:cNvPr id="8" name="Footer Placeholder 7"/>
          <p:cNvSpPr>
            <a:spLocks noGrp="1"/>
          </p:cNvSpPr>
          <p:nvPr>
            <p:ph type="ftr" sz="quarter" idx="11"/>
          </p:nvPr>
        </p:nvSpPr>
        <p:spPr/>
        <p:txBody>
          <a:bodyPr/>
          <a:lstStyle>
            <a:lvl1pPr>
              <a:defRPr/>
            </a:lvl1pPr>
          </a:lstStyle>
          <a:p>
            <a:pPr>
              <a:defRPr/>
            </a:pPr>
            <a:r>
              <a:rPr lang="en-US"/>
              <a:t>Scholar Name</a:t>
            </a:r>
          </a:p>
        </p:txBody>
      </p:sp>
      <p:sp>
        <p:nvSpPr>
          <p:cNvPr id="9" name="Slide Number Placeholder 8"/>
          <p:cNvSpPr>
            <a:spLocks noGrp="1"/>
          </p:cNvSpPr>
          <p:nvPr>
            <p:ph type="sldNum" sz="quarter" idx="12"/>
          </p:nvPr>
        </p:nvSpPr>
        <p:spPr/>
        <p:txBody>
          <a:bodyPr/>
          <a:lstStyle>
            <a:lvl1pPr>
              <a:defRPr/>
            </a:lvl1pPr>
          </a:lstStyle>
          <a:p>
            <a:pPr>
              <a:defRPr/>
            </a:pPr>
            <a:fld id="{A2C88FF0-1DC8-4792-A6ED-6C97306D8EC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Department Name</a:t>
            </a:r>
          </a:p>
        </p:txBody>
      </p:sp>
      <p:sp>
        <p:nvSpPr>
          <p:cNvPr id="4" name="Footer Placeholder 3"/>
          <p:cNvSpPr>
            <a:spLocks noGrp="1"/>
          </p:cNvSpPr>
          <p:nvPr>
            <p:ph type="ftr" sz="quarter" idx="11"/>
          </p:nvPr>
        </p:nvSpPr>
        <p:spPr/>
        <p:txBody>
          <a:bodyPr/>
          <a:lstStyle>
            <a:lvl1pPr>
              <a:defRPr/>
            </a:lvl1pPr>
          </a:lstStyle>
          <a:p>
            <a:pPr>
              <a:defRPr/>
            </a:pPr>
            <a:r>
              <a:rPr lang="en-US"/>
              <a:t>Scholar Name</a:t>
            </a:r>
          </a:p>
        </p:txBody>
      </p:sp>
      <p:sp>
        <p:nvSpPr>
          <p:cNvPr id="5" name="Slide Number Placeholder 4"/>
          <p:cNvSpPr>
            <a:spLocks noGrp="1"/>
          </p:cNvSpPr>
          <p:nvPr>
            <p:ph type="sldNum" sz="quarter" idx="12"/>
          </p:nvPr>
        </p:nvSpPr>
        <p:spPr/>
        <p:txBody>
          <a:bodyPr/>
          <a:lstStyle>
            <a:lvl1pPr>
              <a:defRPr/>
            </a:lvl1pPr>
          </a:lstStyle>
          <a:p>
            <a:pPr>
              <a:defRPr/>
            </a:pPr>
            <a:fld id="{F335372B-F200-4A6A-A97E-86619CA9BD9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t>Department Name</a:t>
            </a:r>
          </a:p>
        </p:txBody>
      </p:sp>
      <p:sp>
        <p:nvSpPr>
          <p:cNvPr id="3" name="Footer Placeholder 2"/>
          <p:cNvSpPr>
            <a:spLocks noGrp="1"/>
          </p:cNvSpPr>
          <p:nvPr>
            <p:ph type="ftr" sz="quarter" idx="11"/>
          </p:nvPr>
        </p:nvSpPr>
        <p:spPr/>
        <p:txBody>
          <a:bodyPr/>
          <a:lstStyle>
            <a:lvl1pPr>
              <a:defRPr/>
            </a:lvl1pPr>
          </a:lstStyle>
          <a:p>
            <a:pPr>
              <a:defRPr/>
            </a:pPr>
            <a:r>
              <a:rPr lang="en-US"/>
              <a:t>Scholar Name</a:t>
            </a:r>
          </a:p>
        </p:txBody>
      </p:sp>
      <p:sp>
        <p:nvSpPr>
          <p:cNvPr id="4" name="Slide Number Placeholder 3"/>
          <p:cNvSpPr>
            <a:spLocks noGrp="1"/>
          </p:cNvSpPr>
          <p:nvPr>
            <p:ph type="sldNum" sz="quarter" idx="12"/>
          </p:nvPr>
        </p:nvSpPr>
        <p:spPr/>
        <p:txBody>
          <a:bodyPr/>
          <a:lstStyle>
            <a:lvl1pPr>
              <a:defRPr/>
            </a:lvl1pPr>
          </a:lstStyle>
          <a:p>
            <a:pPr>
              <a:defRPr/>
            </a:pPr>
            <a:fld id="{CA51E2C9-2B10-4267-97DB-45C4309A59A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E68A91C3-70D1-4D6B-8080-AE582253DA4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t>Department Name</a:t>
            </a:r>
          </a:p>
        </p:txBody>
      </p:sp>
      <p:sp>
        <p:nvSpPr>
          <p:cNvPr id="6" name="Footer Placeholder 5"/>
          <p:cNvSpPr>
            <a:spLocks noGrp="1"/>
          </p:cNvSpPr>
          <p:nvPr>
            <p:ph type="ftr" sz="quarter" idx="11"/>
          </p:nvPr>
        </p:nvSpPr>
        <p:spPr/>
        <p:txBody>
          <a:bodyPr/>
          <a:lstStyle>
            <a:lvl1pPr>
              <a:defRPr/>
            </a:lvl1pPr>
          </a:lstStyle>
          <a:p>
            <a:pPr>
              <a:defRPr/>
            </a:pPr>
            <a:r>
              <a:rPr lang="en-US"/>
              <a:t>Scholar Name</a:t>
            </a:r>
          </a:p>
        </p:txBody>
      </p:sp>
      <p:sp>
        <p:nvSpPr>
          <p:cNvPr id="7" name="Slide Number Placeholder 6"/>
          <p:cNvSpPr>
            <a:spLocks noGrp="1"/>
          </p:cNvSpPr>
          <p:nvPr>
            <p:ph type="sldNum" sz="quarter" idx="12"/>
          </p:nvPr>
        </p:nvSpPr>
        <p:spPr/>
        <p:txBody>
          <a:bodyPr/>
          <a:lstStyle>
            <a:lvl1pPr>
              <a:defRPr/>
            </a:lvl1pPr>
          </a:lstStyle>
          <a:p>
            <a:pPr>
              <a:defRPr/>
            </a:pPr>
            <a:fld id="{42F5B69A-DA4B-4208-9B3C-DF68BA3FC71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r>
              <a:rPr lang="en-US"/>
              <a:t>Department Name</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Scholar Name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r>
              <a:rPr lang="en-US"/>
              <a:t>Author Name</a:t>
            </a:r>
            <a:fld id="{6D845A50-1666-4EE6-B6BC-CC9C15A3C066}" type="slidenum">
              <a:rPr lang="en-US" smtClean="0"/>
              <a:pPr>
                <a:defRPr/>
              </a:pPr>
              <a:t>‹#›</a:t>
            </a:fld>
            <a:endParaRPr lang="en-US"/>
          </a:p>
        </p:txBody>
      </p:sp>
      <p:pic>
        <p:nvPicPr>
          <p:cNvPr id="1031" name="Picture 2"/>
          <p:cNvPicPr>
            <a:picLocks noChangeAspect="1" noChangeArrowheads="1"/>
          </p:cNvPicPr>
          <p:nvPr userDrawn="1"/>
        </p:nvPicPr>
        <p:blipFill>
          <a:blip r:embed="rId14"/>
          <a:srcRect/>
          <a:stretch>
            <a:fillRect/>
          </a:stretch>
        </p:blipFill>
        <p:spPr bwMode="auto">
          <a:xfrm>
            <a:off x="76200" y="85725"/>
            <a:ext cx="762000" cy="12096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a:xfrm>
            <a:off x="990600" y="53975"/>
            <a:ext cx="7772400" cy="1470025"/>
          </a:xfrm>
        </p:spPr>
        <p:txBody>
          <a:bodyPr/>
          <a:lstStyle/>
          <a:p>
            <a:pPr eaLnBrk="1" hangingPunct="1"/>
            <a:r>
              <a:rPr lang="en-US" sz="3600" b="1" smtClean="0">
                <a:solidFill>
                  <a:srgbClr val="C00000"/>
                </a:solidFill>
                <a:cs typeface="Times New Roman" pitchFamily="18" charset="0"/>
              </a:rPr>
              <a:t>DEPARTMENT OF</a:t>
            </a:r>
            <a:r>
              <a:rPr lang="en-IN" sz="3600" b="1" smtClean="0">
                <a:solidFill>
                  <a:srgbClr val="C00000"/>
                </a:solidFill>
                <a:cs typeface="Times New Roman" pitchFamily="18" charset="0"/>
              </a:rPr>
              <a:t/>
            </a:r>
            <a:br>
              <a:rPr lang="en-IN" sz="3600" b="1" smtClean="0">
                <a:solidFill>
                  <a:srgbClr val="C00000"/>
                </a:solidFill>
                <a:cs typeface="Times New Roman" pitchFamily="18" charset="0"/>
              </a:rPr>
            </a:br>
            <a:r>
              <a:rPr lang="en-US" sz="3600" b="1" smtClean="0">
                <a:solidFill>
                  <a:srgbClr val="C00000"/>
                </a:solidFill>
                <a:cs typeface="Times New Roman" pitchFamily="18" charset="0"/>
              </a:rPr>
              <a:t>COMPUTER SCIENCE &amp; ENGINEERING </a:t>
            </a:r>
            <a:endParaRPr lang="en-IN" sz="3600" b="1" smtClean="0">
              <a:solidFill>
                <a:srgbClr val="C00000"/>
              </a:solidFill>
              <a:cs typeface="Times New Roman" pitchFamily="18" charset="0"/>
            </a:endParaRPr>
          </a:p>
        </p:txBody>
      </p:sp>
      <p:sp>
        <p:nvSpPr>
          <p:cNvPr id="3" name="Subtitle 2"/>
          <p:cNvSpPr>
            <a:spLocks noGrp="1"/>
          </p:cNvSpPr>
          <p:nvPr>
            <p:ph type="subTitle" idx="1"/>
          </p:nvPr>
        </p:nvSpPr>
        <p:spPr>
          <a:xfrm>
            <a:off x="1371600" y="5029200"/>
            <a:ext cx="6400800" cy="1752600"/>
          </a:xfrm>
        </p:spPr>
        <p:txBody>
          <a:bodyPr rtlCol="0">
            <a:normAutofit/>
          </a:bodyPr>
          <a:lstStyle/>
          <a:p>
            <a:pPr eaLnBrk="1" fontAlgn="auto" hangingPunct="1">
              <a:spcAft>
                <a:spcPts val="0"/>
              </a:spcAft>
              <a:defRPr/>
            </a:pPr>
            <a:r>
              <a:rPr lang="en-US" sz="2800" b="1" dirty="0" smtClean="0">
                <a:solidFill>
                  <a:schemeClr val="tx1"/>
                </a:solidFill>
                <a:latin typeface="+mj-lt"/>
              </a:rPr>
              <a:t>DATA ANALYTICS </a:t>
            </a:r>
            <a:r>
              <a:rPr lang="en-US" sz="2800" b="1" dirty="0">
                <a:solidFill>
                  <a:schemeClr val="tx1"/>
                </a:solidFill>
                <a:latin typeface="+mj-lt"/>
              </a:rPr>
              <a:t>(</a:t>
            </a:r>
            <a:r>
              <a:rPr lang="en-US" sz="2800" b="1" dirty="0" smtClean="0">
                <a:solidFill>
                  <a:schemeClr val="tx1"/>
                </a:solidFill>
                <a:latin typeface="+mj-lt"/>
              </a:rPr>
              <a:t>23CST-613)</a:t>
            </a:r>
            <a:endParaRPr lang="en-IN" sz="2800" b="1" dirty="0">
              <a:solidFill>
                <a:schemeClr val="tx1"/>
              </a:solidFill>
              <a:latin typeface="+mj-lt"/>
            </a:endParaRPr>
          </a:p>
          <a:p>
            <a:pPr eaLnBrk="1" fontAlgn="auto" hangingPunct="1">
              <a:spcAft>
                <a:spcPts val="0"/>
              </a:spcAft>
              <a:defRPr/>
            </a:pPr>
            <a:r>
              <a:rPr lang="en-US" sz="2800" b="1" dirty="0">
                <a:solidFill>
                  <a:schemeClr val="tx1"/>
                </a:solidFill>
                <a:latin typeface="+mj-lt"/>
              </a:rPr>
              <a:t>M.E. – 1</a:t>
            </a:r>
            <a:r>
              <a:rPr lang="en-US" sz="2800" b="1" baseline="30000" dirty="0">
                <a:solidFill>
                  <a:schemeClr val="tx1"/>
                </a:solidFill>
                <a:latin typeface="+mj-lt"/>
              </a:rPr>
              <a:t>st</a:t>
            </a:r>
            <a:r>
              <a:rPr lang="en-US" sz="2800" b="1" dirty="0">
                <a:solidFill>
                  <a:schemeClr val="tx1"/>
                </a:solidFill>
                <a:latin typeface="+mj-lt"/>
              </a:rPr>
              <a:t> SEMESTER</a:t>
            </a:r>
            <a:endParaRPr lang="en-IN" sz="2800" b="1" dirty="0">
              <a:solidFill>
                <a:schemeClr val="tx1"/>
              </a:solidFill>
              <a:latin typeface="+mj-lt"/>
            </a:endParaRPr>
          </a:p>
          <a:p>
            <a:pPr eaLnBrk="1" fontAlgn="auto" hangingPunct="1">
              <a:spcAft>
                <a:spcPts val="0"/>
              </a:spcAft>
              <a:defRPr/>
            </a:pPr>
            <a:r>
              <a:rPr lang="en-US" sz="2000" b="1" dirty="0">
                <a:solidFill>
                  <a:schemeClr val="tx1"/>
                </a:solidFill>
                <a:latin typeface="+mj-lt"/>
              </a:rPr>
              <a:t>COURSE COORDINATOR: DR. </a:t>
            </a:r>
            <a:r>
              <a:rPr lang="en-US" sz="2000" b="1" dirty="0" smtClean="0">
                <a:solidFill>
                  <a:schemeClr val="tx1"/>
                </a:solidFill>
                <a:latin typeface="+mj-lt"/>
              </a:rPr>
              <a:t>MANJIT SINGH</a:t>
            </a:r>
            <a:endParaRPr lang="en-IN" sz="2000" b="1" dirty="0">
              <a:solidFill>
                <a:schemeClr val="tx1"/>
              </a:solidFill>
              <a:latin typeface="+mj-lt"/>
            </a:endParaRPr>
          </a:p>
        </p:txBody>
      </p:sp>
      <p:pic>
        <p:nvPicPr>
          <p:cNvPr id="14340" name="Picture 8"/>
          <p:cNvPicPr>
            <a:picLocks noChangeAspect="1"/>
          </p:cNvPicPr>
          <p:nvPr/>
        </p:nvPicPr>
        <p:blipFill>
          <a:blip r:embed="rId2"/>
          <a:srcRect/>
          <a:stretch>
            <a:fillRect/>
          </a:stretch>
        </p:blipFill>
        <p:spPr bwMode="auto">
          <a:xfrm>
            <a:off x="2428875" y="1504950"/>
            <a:ext cx="4286250" cy="321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2</a:t>
            </a:fld>
            <a:endParaRPr lang="en-US"/>
          </a:p>
        </p:txBody>
      </p:sp>
      <p:sp>
        <p:nvSpPr>
          <p:cNvPr id="7" name="object 2"/>
          <p:cNvSpPr>
            <a:spLocks/>
          </p:cNvSpPr>
          <p:nvPr/>
        </p:nvSpPr>
        <p:spPr bwMode="auto">
          <a:xfrm flipV="1">
            <a:off x="1575481" y="1220784"/>
            <a:ext cx="5555003" cy="45719"/>
          </a:xfrm>
          <a:custGeom>
            <a:avLst/>
            <a:gdLst>
              <a:gd name="T0" fmla="*/ 0 w 3852545"/>
              <a:gd name="T1" fmla="*/ 3852031 w 3852545"/>
              <a:gd name="T2" fmla="*/ 0 60000 65536"/>
              <a:gd name="T3" fmla="*/ 0 60000 65536"/>
              <a:gd name="T4" fmla="*/ 0 w 3852545"/>
              <a:gd name="T5" fmla="*/ 3852545 w 3852545"/>
            </a:gdLst>
            <a:ahLst/>
            <a:cxnLst>
              <a:cxn ang="T2">
                <a:pos x="T0" y="0"/>
              </a:cxn>
              <a:cxn ang="T3">
                <a:pos x="T1" y="0"/>
              </a:cxn>
            </a:cxnLst>
            <a:rect l="T4" t="0" r="T5" b="0"/>
            <a:pathLst>
              <a:path w="3852545">
                <a:moveTo>
                  <a:pt x="0" y="0"/>
                </a:moveTo>
                <a:lnTo>
                  <a:pt x="3852031" y="0"/>
                </a:lnTo>
              </a:path>
            </a:pathLst>
          </a:custGeom>
          <a:noFill/>
          <a:ln w="22605">
            <a:solidFill>
              <a:srgbClr val="000000"/>
            </a:solidFill>
            <a:round/>
            <a:headEnd/>
            <a:tailEnd/>
          </a:ln>
        </p:spPr>
        <p:txBody>
          <a:bodyPr lIns="0" tIns="0" rIns="0" bIns="0"/>
          <a:lstStyle/>
          <a:p>
            <a:endParaRPr lang="en-US"/>
          </a:p>
        </p:txBody>
      </p:sp>
      <p:sp>
        <p:nvSpPr>
          <p:cNvPr id="8" name="object 3"/>
          <p:cNvSpPr txBox="1">
            <a:spLocks noChangeArrowheads="1"/>
          </p:cNvSpPr>
          <p:nvPr/>
        </p:nvSpPr>
        <p:spPr bwMode="auto">
          <a:xfrm>
            <a:off x="304800" y="1"/>
            <a:ext cx="8610600" cy="6851363"/>
          </a:xfrm>
          <a:prstGeom prst="rect">
            <a:avLst/>
          </a:prstGeom>
          <a:noFill/>
          <a:ln w="9525">
            <a:noFill/>
            <a:miter lim="800000"/>
            <a:headEnd/>
            <a:tailEnd/>
          </a:ln>
        </p:spPr>
        <p:txBody>
          <a:bodyPr wrap="square" lIns="0" tIns="0" rIns="0" bIns="0">
            <a:spAutoFit/>
          </a:bodyPr>
          <a:lstStyle/>
          <a:p>
            <a:pPr marL="1155700" algn="ctr"/>
            <a:r>
              <a:rPr lang="en-US" sz="2200" dirty="0">
                <a:latin typeface="Arial" pitchFamily="34" charset="0"/>
              </a:rPr>
              <a:t>DATA ANALYTICS TOOLS</a:t>
            </a:r>
          </a:p>
          <a:p>
            <a:pPr marL="1155700">
              <a:spcBef>
                <a:spcPts val="25"/>
              </a:spcBef>
            </a:pPr>
            <a:endParaRPr lang="en-US" sz="2000" dirty="0">
              <a:latin typeface="Times New Roman" pitchFamily="18" charset="0"/>
              <a:cs typeface="Times New Roman" pitchFamily="18" charset="0"/>
            </a:endParaRPr>
          </a:p>
          <a:p>
            <a:pPr marL="1155700" algn="just">
              <a:lnSpc>
                <a:spcPct val="96000"/>
              </a:lnSpc>
            </a:pPr>
            <a:r>
              <a:rPr lang="en-US" sz="1600" dirty="0">
                <a:solidFill>
                  <a:srgbClr val="656565"/>
                </a:solidFill>
                <a:latin typeface="Times New Roman" pitchFamily="18" charset="0"/>
                <a:cs typeface="Times New Roman" pitchFamily="18" charset="0"/>
              </a:rPr>
              <a:t>The  growing  demand  and  importance  of  data  analytics  in  the  market have generated many openings worldwide. It becomes slightly tough to shortlist  the top  data analytics  tools  as  the open  source tools  are  more popular,  user-friendly  and  performance  oriented  than  the  paid  version. There  are  many  open  source  tools  which  doesn’t  require  much/any coding and manages to deliver better results than paid versions e.g. – R programming   in   data   mining   and   Tableau   public,   Python   in   data visualization.  Below  is  the  list  of  top  10  of  data  analytics  tools,  both open  source  and  paid  version,  based  on  their  popularity,  learning  and performance.</a:t>
            </a:r>
            <a:endParaRPr lang="en-US" sz="1600" dirty="0">
              <a:latin typeface="Times New Roman" pitchFamily="18" charset="0"/>
              <a:cs typeface="Times New Roman" pitchFamily="18" charset="0"/>
            </a:endParaRPr>
          </a:p>
          <a:p>
            <a:pPr marL="1155700" algn="just">
              <a:spcBef>
                <a:spcPts val="975"/>
              </a:spcBef>
            </a:pPr>
            <a:r>
              <a:rPr lang="en-US" sz="1600" b="1" dirty="0">
                <a:solidFill>
                  <a:srgbClr val="4D4D4D"/>
                </a:solidFill>
                <a:latin typeface="Times New Roman" pitchFamily="18" charset="0"/>
                <a:cs typeface="Times New Roman" pitchFamily="18" charset="0"/>
              </a:rPr>
              <a:t>1.  R Programming</a:t>
            </a:r>
            <a:endParaRPr lang="en-US" sz="1600" dirty="0">
              <a:latin typeface="Times New Roman" pitchFamily="18" charset="0"/>
              <a:cs typeface="Times New Roman" pitchFamily="18" charset="0"/>
            </a:endParaRPr>
          </a:p>
          <a:p>
            <a:pPr marL="1155700" algn="just">
              <a:lnSpc>
                <a:spcPct val="96000"/>
              </a:lnSpc>
              <a:spcBef>
                <a:spcPts val="975"/>
              </a:spcBef>
            </a:pPr>
            <a:r>
              <a:rPr lang="en-US" sz="1600" dirty="0">
                <a:solidFill>
                  <a:srgbClr val="656565"/>
                </a:solidFill>
                <a:latin typeface="Times New Roman" pitchFamily="18" charset="0"/>
                <a:cs typeface="Times New Roman" pitchFamily="18" charset="0"/>
              </a:rPr>
              <a:t>R  is  the  leading  analytics  tool  in  the  industry  and  widely  used  for statistics  and  data  modeling.  It  can  easily  manipulate  your  data  and present  in  different  ways.  It  has  exceeded  SAS  in  many  ways  like capacity of  data, performance and outcome. R  compiles  and  runs on a wide  variety  of  platforms  </a:t>
            </a:r>
            <a:r>
              <a:rPr lang="en-US" sz="1600" dirty="0" err="1">
                <a:solidFill>
                  <a:srgbClr val="656565"/>
                </a:solidFill>
                <a:latin typeface="Times New Roman" pitchFamily="18" charset="0"/>
                <a:cs typeface="Times New Roman" pitchFamily="18" charset="0"/>
              </a:rPr>
              <a:t>viz</a:t>
            </a:r>
            <a:r>
              <a:rPr lang="en-US" sz="1600" dirty="0">
                <a:solidFill>
                  <a:srgbClr val="656565"/>
                </a:solidFill>
                <a:latin typeface="Times New Roman" pitchFamily="18" charset="0"/>
                <a:cs typeface="Times New Roman" pitchFamily="18" charset="0"/>
              </a:rPr>
              <a:t>  -UNIX,  Windows  and  </a:t>
            </a:r>
            <a:r>
              <a:rPr lang="en-US" sz="1600" dirty="0" err="1">
                <a:solidFill>
                  <a:srgbClr val="656565"/>
                </a:solidFill>
                <a:latin typeface="Times New Roman" pitchFamily="18" charset="0"/>
                <a:cs typeface="Times New Roman" pitchFamily="18" charset="0"/>
              </a:rPr>
              <a:t>MacOS</a:t>
            </a:r>
            <a:r>
              <a:rPr lang="en-US" sz="1600" dirty="0">
                <a:solidFill>
                  <a:srgbClr val="656565"/>
                </a:solidFill>
                <a:latin typeface="Times New Roman" pitchFamily="18" charset="0"/>
                <a:cs typeface="Times New Roman" pitchFamily="18" charset="0"/>
              </a:rPr>
              <a:t>.  It  has 11,556 packages and allows you to browse the packages by categories. R also  provides  tools  to  automatically  install  all  packages  as  per  user requirement, which can also be well assembled with Big data.</a:t>
            </a:r>
            <a:endParaRPr lang="en-US" sz="1600" dirty="0">
              <a:latin typeface="Times New Roman" pitchFamily="18" charset="0"/>
              <a:cs typeface="Times New Roman" pitchFamily="18" charset="0"/>
            </a:endParaRPr>
          </a:p>
          <a:p>
            <a:pPr marL="1155700" algn="just">
              <a:spcBef>
                <a:spcPts val="975"/>
              </a:spcBef>
            </a:pPr>
            <a:r>
              <a:rPr lang="en-US" sz="1600" b="1" dirty="0">
                <a:solidFill>
                  <a:srgbClr val="4D4D4D"/>
                </a:solidFill>
                <a:latin typeface="Times New Roman" pitchFamily="18" charset="0"/>
                <a:cs typeface="Times New Roman" pitchFamily="18" charset="0"/>
              </a:rPr>
              <a:t>2. Tableau Public:</a:t>
            </a:r>
            <a:endParaRPr lang="en-US" sz="1600" dirty="0">
              <a:latin typeface="Times New Roman" pitchFamily="18" charset="0"/>
              <a:cs typeface="Times New Roman" pitchFamily="18" charset="0"/>
            </a:endParaRPr>
          </a:p>
          <a:p>
            <a:pPr marL="1155700" algn="just">
              <a:lnSpc>
                <a:spcPct val="96000"/>
              </a:lnSpc>
              <a:spcBef>
                <a:spcPts val="975"/>
              </a:spcBef>
            </a:pPr>
            <a:r>
              <a:rPr lang="en-US" sz="1600" dirty="0">
                <a:solidFill>
                  <a:srgbClr val="656565"/>
                </a:solidFill>
                <a:latin typeface="Times New Roman" pitchFamily="18" charset="0"/>
                <a:cs typeface="Times New Roman" pitchFamily="18" charset="0"/>
              </a:rPr>
              <a:t>Tableau  Public  is  a  free  software  that  connects  any  data  source  be  it corporate  Data  Warehouse,  Microsoft  Excel  or  web-based  data,  and creates data visualizations, maps, dashboards etc. with real-time updates presenting on web. They can also be shared through social media or with the client. It allows the access to download the file in different formats. If you want to see the power of tableau, then we must have very good data source. Tableau’s Big Data capabilities makes them important and one   can   analyze   and   visualize   data   better   than   any   other   data</a:t>
            </a:r>
            <a:endParaRPr lang="en-US" sz="1600" dirty="0">
              <a:latin typeface="Times New Roman" pitchFamily="18" charset="0"/>
              <a:cs typeface="Times New Roman" pitchFamily="18" charset="0"/>
            </a:endParaRPr>
          </a:p>
        </p:txBody>
      </p:sp>
      <p:sp>
        <p:nvSpPr>
          <p:cNvPr id="9" name="object 4"/>
          <p:cNvSpPr txBox="1"/>
          <p:nvPr/>
        </p:nvSpPr>
        <p:spPr>
          <a:xfrm>
            <a:off x="603249" y="8605126"/>
            <a:ext cx="4305301" cy="246221"/>
          </a:xfrm>
          <a:prstGeom prst="rect">
            <a:avLst/>
          </a:prstGeom>
        </p:spPr>
        <p:txBody>
          <a:bodyPr wrap="square" lIns="0" tIns="0" rIns="0" bIns="0">
            <a:spAutoFit/>
          </a:bodyPr>
          <a:lstStyle/>
          <a:p>
            <a:pPr marL="12700" fontAlgn="auto">
              <a:spcBef>
                <a:spcPts val="0"/>
              </a:spcBef>
              <a:spcAft>
                <a:spcPts val="0"/>
              </a:spcAft>
              <a:defRPr/>
            </a:pPr>
            <a:r>
              <a:rPr sz="1600" spc="-10" dirty="0">
                <a:solidFill>
                  <a:srgbClr val="656565"/>
                </a:solidFill>
                <a:latin typeface="Times New Roman"/>
                <a:cs typeface="Times New Roman"/>
              </a:rPr>
              <a:t>vis</a:t>
            </a:r>
            <a:r>
              <a:rPr sz="1600" spc="-5" dirty="0">
                <a:solidFill>
                  <a:srgbClr val="656565"/>
                </a:solidFill>
                <a:latin typeface="Times New Roman"/>
                <a:cs typeface="Times New Roman"/>
              </a:rPr>
              <a:t>u</a:t>
            </a:r>
            <a:r>
              <a:rPr sz="1600" spc="-10" dirty="0">
                <a:solidFill>
                  <a:srgbClr val="656565"/>
                </a:solidFill>
                <a:latin typeface="Times New Roman"/>
                <a:cs typeface="Times New Roman"/>
              </a:rPr>
              <a:t>alization</a:t>
            </a:r>
            <a:r>
              <a:rPr sz="1600" dirty="0">
                <a:solidFill>
                  <a:srgbClr val="656565"/>
                </a:solidFill>
                <a:latin typeface="Times New Roman"/>
                <a:cs typeface="Times New Roman"/>
              </a:rPr>
              <a:t> </a:t>
            </a:r>
            <a:r>
              <a:rPr sz="1600" spc="-10" dirty="0">
                <a:solidFill>
                  <a:srgbClr val="656565"/>
                </a:solidFill>
                <a:latin typeface="Times New Roman"/>
                <a:cs typeface="Times New Roman"/>
              </a:rPr>
              <a:t>so</a:t>
            </a:r>
            <a:r>
              <a:rPr sz="1600" spc="-5" dirty="0">
                <a:solidFill>
                  <a:srgbClr val="656565"/>
                </a:solidFill>
                <a:latin typeface="Times New Roman"/>
                <a:cs typeface="Times New Roman"/>
              </a:rPr>
              <a:t>ft</a:t>
            </a:r>
            <a:r>
              <a:rPr sz="1600" spc="-30" dirty="0">
                <a:solidFill>
                  <a:srgbClr val="656565"/>
                </a:solidFill>
                <a:latin typeface="Times New Roman"/>
                <a:cs typeface="Times New Roman"/>
              </a:rPr>
              <a:t>w</a:t>
            </a:r>
            <a:r>
              <a:rPr sz="1600" spc="-10" dirty="0">
                <a:solidFill>
                  <a:srgbClr val="656565"/>
                </a:solidFill>
                <a:latin typeface="Times New Roman"/>
                <a:cs typeface="Times New Roman"/>
              </a:rPr>
              <a:t>are in</a:t>
            </a:r>
            <a:r>
              <a:rPr sz="1600" dirty="0">
                <a:solidFill>
                  <a:srgbClr val="656565"/>
                </a:solidFill>
                <a:latin typeface="Times New Roman"/>
                <a:cs typeface="Times New Roman"/>
              </a:rPr>
              <a:t> </a:t>
            </a:r>
            <a:r>
              <a:rPr sz="1600" spc="-10" dirty="0">
                <a:solidFill>
                  <a:srgbClr val="656565"/>
                </a:solidFill>
                <a:latin typeface="Times New Roman"/>
                <a:cs typeface="Times New Roman"/>
              </a:rPr>
              <a:t>the</a:t>
            </a:r>
            <a:r>
              <a:rPr sz="1600" spc="20" dirty="0">
                <a:solidFill>
                  <a:srgbClr val="656565"/>
                </a:solidFill>
                <a:latin typeface="Times New Roman"/>
                <a:cs typeface="Times New Roman"/>
              </a:rPr>
              <a:t> </a:t>
            </a:r>
            <a:r>
              <a:rPr sz="1600" spc="-35" dirty="0">
                <a:solidFill>
                  <a:srgbClr val="656565"/>
                </a:solidFill>
                <a:latin typeface="Times New Roman"/>
                <a:cs typeface="Times New Roman"/>
              </a:rPr>
              <a:t>m</a:t>
            </a:r>
            <a:r>
              <a:rPr sz="1600" spc="-5" dirty="0">
                <a:solidFill>
                  <a:srgbClr val="656565"/>
                </a:solidFill>
                <a:latin typeface="Times New Roman"/>
                <a:cs typeface="Times New Roman"/>
              </a:rPr>
              <a:t>a</a:t>
            </a:r>
            <a:r>
              <a:rPr sz="1600" spc="-10" dirty="0">
                <a:solidFill>
                  <a:srgbClr val="656565"/>
                </a:solidFill>
                <a:latin typeface="Times New Roman"/>
                <a:cs typeface="Times New Roman"/>
              </a:rPr>
              <a:t>rket.</a:t>
            </a:r>
            <a:endParaRPr sz="16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3</a:t>
            </a:fld>
            <a:endParaRPr lang="en-US"/>
          </a:p>
        </p:txBody>
      </p:sp>
      <p:sp>
        <p:nvSpPr>
          <p:cNvPr id="7" name="object 2"/>
          <p:cNvSpPr txBox="1">
            <a:spLocks noChangeArrowheads="1"/>
          </p:cNvSpPr>
          <p:nvPr/>
        </p:nvSpPr>
        <p:spPr bwMode="auto">
          <a:xfrm>
            <a:off x="533400" y="228600"/>
            <a:ext cx="8305800" cy="6126549"/>
          </a:xfrm>
          <a:prstGeom prst="rect">
            <a:avLst/>
          </a:prstGeom>
          <a:noFill/>
          <a:ln w="9525">
            <a:noFill/>
            <a:miter lim="800000"/>
            <a:headEnd/>
            <a:tailEnd/>
          </a:ln>
        </p:spPr>
        <p:txBody>
          <a:bodyPr wrap="square" lIns="0" tIns="0" rIns="0" bIns="0">
            <a:spAutoFit/>
          </a:bodyPr>
          <a:lstStyle/>
          <a:p>
            <a:pPr marL="12700" algn="just"/>
            <a:r>
              <a:rPr lang="en-US" sz="1600" b="1" dirty="0">
                <a:solidFill>
                  <a:srgbClr val="4D4D4D"/>
                </a:solidFill>
                <a:latin typeface="Times New Roman" pitchFamily="18" charset="0"/>
                <a:cs typeface="Times New Roman" pitchFamily="18" charset="0"/>
              </a:rPr>
              <a:t>3.Python</a:t>
            </a:r>
            <a:endParaRPr lang="en-US" sz="1600" dirty="0">
              <a:latin typeface="Times New Roman" pitchFamily="18" charset="0"/>
              <a:cs typeface="Times New Roman" pitchFamily="18" charset="0"/>
            </a:endParaRPr>
          </a:p>
          <a:p>
            <a:pPr marL="12700" algn="just">
              <a:lnSpc>
                <a:spcPct val="96000"/>
              </a:lnSpc>
              <a:spcBef>
                <a:spcPts val="975"/>
              </a:spcBef>
            </a:pPr>
            <a:r>
              <a:rPr lang="en-US" sz="1600" dirty="0">
                <a:solidFill>
                  <a:srgbClr val="656565"/>
                </a:solidFill>
                <a:latin typeface="Times New Roman" pitchFamily="18" charset="0"/>
                <a:cs typeface="Times New Roman" pitchFamily="18" charset="0"/>
              </a:rPr>
              <a:t>Python  is  an  object-oriented  scripting  language  which  is  easy  to  read, write,  maintain  and  is  a  free  open  source  tool.  It  was  developed  by Guido  van  </a:t>
            </a:r>
            <a:r>
              <a:rPr lang="en-US" sz="1600" dirty="0" err="1">
                <a:solidFill>
                  <a:srgbClr val="656565"/>
                </a:solidFill>
                <a:latin typeface="Times New Roman" pitchFamily="18" charset="0"/>
                <a:cs typeface="Times New Roman" pitchFamily="18" charset="0"/>
              </a:rPr>
              <a:t>Rossum</a:t>
            </a:r>
            <a:r>
              <a:rPr lang="en-US" sz="1600" dirty="0">
                <a:solidFill>
                  <a:srgbClr val="656565"/>
                </a:solidFill>
                <a:latin typeface="Times New Roman" pitchFamily="18" charset="0"/>
                <a:cs typeface="Times New Roman" pitchFamily="18" charset="0"/>
              </a:rPr>
              <a:t>  in  late  1980’s  which  supports  both  functional  and structured	programming	methods. </a:t>
            </a:r>
            <a:r>
              <a:rPr lang="en-US" sz="1600" dirty="0" err="1">
                <a:solidFill>
                  <a:srgbClr val="656565"/>
                </a:solidFill>
                <a:latin typeface="Times New Roman" pitchFamily="18" charset="0"/>
                <a:cs typeface="Times New Roman" pitchFamily="18" charset="0"/>
              </a:rPr>
              <a:t>Phython</a:t>
            </a:r>
            <a:r>
              <a:rPr lang="en-US" sz="1600" dirty="0">
                <a:solidFill>
                  <a:srgbClr val="656565"/>
                </a:solidFill>
                <a:latin typeface="Times New Roman" pitchFamily="18" charset="0"/>
                <a:cs typeface="Times New Roman" pitchFamily="18" charset="0"/>
              </a:rPr>
              <a:t>  is  easy  to  learn  as  it  is  very  similar  to  JavaScript,  Ruby,  and PHP.   Also,   Python   has   very  good   machine   learning   libraries   viz. </a:t>
            </a:r>
            <a:r>
              <a:rPr lang="en-US" sz="1600" dirty="0" err="1">
                <a:solidFill>
                  <a:srgbClr val="656565"/>
                </a:solidFill>
                <a:latin typeface="Times New Roman" pitchFamily="18" charset="0"/>
                <a:cs typeface="Times New Roman" pitchFamily="18" charset="0"/>
              </a:rPr>
              <a:t>Scikitlearn</a:t>
            </a:r>
            <a:r>
              <a:rPr lang="en-US" sz="1600" dirty="0">
                <a:solidFill>
                  <a:srgbClr val="656565"/>
                </a:solidFill>
                <a:latin typeface="Times New Roman" pitchFamily="18" charset="0"/>
                <a:cs typeface="Times New Roman" pitchFamily="18" charset="0"/>
              </a:rPr>
              <a:t>, </a:t>
            </a:r>
            <a:r>
              <a:rPr lang="en-US" sz="1600" dirty="0" err="1">
                <a:solidFill>
                  <a:srgbClr val="656565"/>
                </a:solidFill>
                <a:latin typeface="Times New Roman" pitchFamily="18" charset="0"/>
                <a:cs typeface="Times New Roman" pitchFamily="18" charset="0"/>
              </a:rPr>
              <a:t>Theano</a:t>
            </a:r>
            <a:r>
              <a:rPr lang="en-US" sz="1600" dirty="0">
                <a:solidFill>
                  <a:srgbClr val="656565"/>
                </a:solidFill>
                <a:latin typeface="Times New Roman" pitchFamily="18" charset="0"/>
                <a:cs typeface="Times New Roman" pitchFamily="18" charset="0"/>
              </a:rPr>
              <a:t>, </a:t>
            </a:r>
            <a:r>
              <a:rPr lang="en-US" sz="1600" dirty="0" err="1">
                <a:solidFill>
                  <a:srgbClr val="656565"/>
                </a:solidFill>
                <a:latin typeface="Times New Roman" pitchFamily="18" charset="0"/>
                <a:cs typeface="Times New Roman" pitchFamily="18" charset="0"/>
              </a:rPr>
              <a:t>Tensorflow</a:t>
            </a:r>
            <a:r>
              <a:rPr lang="en-US" sz="1600" dirty="0">
                <a:solidFill>
                  <a:srgbClr val="656565"/>
                </a:solidFill>
                <a:latin typeface="Times New Roman" pitchFamily="18" charset="0"/>
                <a:cs typeface="Times New Roman" pitchFamily="18" charset="0"/>
              </a:rPr>
              <a:t> and </a:t>
            </a:r>
            <a:r>
              <a:rPr lang="en-US" sz="1600" dirty="0" err="1">
                <a:solidFill>
                  <a:srgbClr val="656565"/>
                </a:solidFill>
                <a:latin typeface="Times New Roman" pitchFamily="18" charset="0"/>
                <a:cs typeface="Times New Roman" pitchFamily="18" charset="0"/>
              </a:rPr>
              <a:t>Keras</a:t>
            </a:r>
            <a:r>
              <a:rPr lang="en-US" sz="1600" dirty="0">
                <a:solidFill>
                  <a:srgbClr val="656565"/>
                </a:solidFill>
                <a:latin typeface="Times New Roman" pitchFamily="18" charset="0"/>
                <a:cs typeface="Times New Roman" pitchFamily="18" charset="0"/>
              </a:rPr>
              <a:t>. Another important feature of Python is that it can be assembled on any platform like SQL server, a </a:t>
            </a:r>
            <a:r>
              <a:rPr lang="en-US" sz="1600" dirty="0" err="1">
                <a:solidFill>
                  <a:srgbClr val="656565"/>
                </a:solidFill>
                <a:latin typeface="Times New Roman" pitchFamily="18" charset="0"/>
                <a:cs typeface="Times New Roman" pitchFamily="18" charset="0"/>
              </a:rPr>
              <a:t>MongoDB</a:t>
            </a:r>
            <a:r>
              <a:rPr lang="en-US" sz="1600" dirty="0">
                <a:solidFill>
                  <a:srgbClr val="656565"/>
                </a:solidFill>
                <a:latin typeface="Times New Roman" pitchFamily="18" charset="0"/>
                <a:cs typeface="Times New Roman" pitchFamily="18" charset="0"/>
              </a:rPr>
              <a:t>  database  or  JSON.  Python  can  also  handle  text  data  very well.</a:t>
            </a:r>
            <a:endParaRPr lang="en-US" sz="1600" dirty="0">
              <a:latin typeface="Times New Roman" pitchFamily="18" charset="0"/>
              <a:cs typeface="Times New Roman" pitchFamily="18" charset="0"/>
            </a:endParaRPr>
          </a:p>
          <a:p>
            <a:pPr marL="12700" algn="just">
              <a:spcBef>
                <a:spcPts val="988"/>
              </a:spcBef>
            </a:pPr>
            <a:r>
              <a:rPr lang="en-US" sz="1600" b="1" dirty="0">
                <a:solidFill>
                  <a:srgbClr val="4D4D4D"/>
                </a:solidFill>
                <a:latin typeface="Times New Roman" pitchFamily="18" charset="0"/>
                <a:cs typeface="Times New Roman" pitchFamily="18" charset="0"/>
              </a:rPr>
              <a:t>4. SAS:</a:t>
            </a:r>
            <a:endParaRPr lang="en-US" sz="1600" dirty="0">
              <a:latin typeface="Times New Roman" pitchFamily="18" charset="0"/>
              <a:cs typeface="Times New Roman" pitchFamily="18" charset="0"/>
            </a:endParaRPr>
          </a:p>
          <a:p>
            <a:pPr marL="12700" algn="just">
              <a:lnSpc>
                <a:spcPct val="96000"/>
              </a:lnSpc>
              <a:spcBef>
                <a:spcPts val="975"/>
              </a:spcBef>
            </a:pPr>
            <a:r>
              <a:rPr lang="en-US" sz="1600" dirty="0" err="1">
                <a:solidFill>
                  <a:srgbClr val="656565"/>
                </a:solidFill>
                <a:latin typeface="Times New Roman" pitchFamily="18" charset="0"/>
                <a:cs typeface="Times New Roman" pitchFamily="18" charset="0"/>
              </a:rPr>
              <a:t>Sas</a:t>
            </a:r>
            <a:r>
              <a:rPr lang="en-US" sz="1600" dirty="0">
                <a:solidFill>
                  <a:srgbClr val="656565"/>
                </a:solidFill>
                <a:latin typeface="Times New Roman" pitchFamily="18" charset="0"/>
                <a:cs typeface="Times New Roman" pitchFamily="18" charset="0"/>
              </a:rPr>
              <a:t> is a programming environment and language for data manipulation and  a  leader  in  analytics,  developed  by  the  SAS  Institute  in  1966  and further  developed  in  1980’s  and  1990’s.  SAS  is  easily  accessible, </a:t>
            </a:r>
            <a:r>
              <a:rPr lang="en-US" sz="1600" dirty="0" err="1">
                <a:solidFill>
                  <a:srgbClr val="656565"/>
                </a:solidFill>
                <a:latin typeface="Times New Roman" pitchFamily="18" charset="0"/>
                <a:cs typeface="Times New Roman" pitchFamily="18" charset="0"/>
              </a:rPr>
              <a:t>managable</a:t>
            </a:r>
            <a:r>
              <a:rPr lang="en-US" sz="1600" dirty="0">
                <a:solidFill>
                  <a:srgbClr val="656565"/>
                </a:solidFill>
                <a:latin typeface="Times New Roman" pitchFamily="18" charset="0"/>
                <a:cs typeface="Times New Roman" pitchFamily="18" charset="0"/>
              </a:rPr>
              <a:t>  and  can  analyze  data  from  any  sources.  SAS  introduced  a large  set  of  products  in  2011  for  customer  intelligence  and  numerous SAS  modules  for  web,  social  media  and  marketing  analytics  that  is widely  used  for  profiling  customers  and  prospects.  It  can  also  predict their behaviors, manage, and optimize communications</a:t>
            </a:r>
            <a:r>
              <a:rPr lang="en-US" sz="1600" dirty="0" smtClean="0">
                <a:solidFill>
                  <a:srgbClr val="656565"/>
                </a:solidFill>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12700"/>
            <a:endParaRPr lang="en-US" sz="1600" dirty="0">
              <a:latin typeface="Times New Roman" pitchFamily="18" charset="0"/>
              <a:cs typeface="Times New Roman" pitchFamily="18" charset="0"/>
            </a:endParaRPr>
          </a:p>
          <a:p>
            <a:pPr marL="12700" algn="just">
              <a:spcBef>
                <a:spcPts val="975"/>
              </a:spcBef>
            </a:pPr>
            <a:r>
              <a:rPr lang="en-US" sz="1600" b="1" dirty="0">
                <a:solidFill>
                  <a:srgbClr val="4D4D4D"/>
                </a:solidFill>
                <a:latin typeface="Times New Roman" pitchFamily="18" charset="0"/>
                <a:cs typeface="Times New Roman" pitchFamily="18" charset="0"/>
              </a:rPr>
              <a:t>5.ApacheSpark</a:t>
            </a:r>
            <a:endParaRPr lang="en-US" sz="1600" dirty="0">
              <a:latin typeface="Times New Roman" pitchFamily="18" charset="0"/>
              <a:cs typeface="Times New Roman" pitchFamily="18" charset="0"/>
            </a:endParaRPr>
          </a:p>
          <a:p>
            <a:pPr marL="12700"/>
            <a:endParaRPr lang="en-US" sz="1600" dirty="0">
              <a:latin typeface="Times New Roman" pitchFamily="18" charset="0"/>
              <a:cs typeface="Times New Roman" pitchFamily="18" charset="0"/>
            </a:endParaRPr>
          </a:p>
          <a:p>
            <a:pPr marL="12700" algn="just">
              <a:lnSpc>
                <a:spcPct val="96000"/>
              </a:lnSpc>
              <a:spcBef>
                <a:spcPts val="988"/>
              </a:spcBef>
            </a:pPr>
            <a:r>
              <a:rPr lang="en-US" sz="1600" dirty="0">
                <a:solidFill>
                  <a:srgbClr val="656565"/>
                </a:solidFill>
                <a:latin typeface="Times New Roman" pitchFamily="18" charset="0"/>
                <a:cs typeface="Times New Roman" pitchFamily="18" charset="0"/>
              </a:rPr>
              <a:t>The University of California, Berkeley’s AMP Lab, developed Apache in 2009. Apache Spark is a fast large-scale data processing engine and executes applications in </a:t>
            </a:r>
            <a:r>
              <a:rPr lang="en-US" sz="1600" dirty="0" err="1">
                <a:solidFill>
                  <a:srgbClr val="656565"/>
                </a:solidFill>
                <a:latin typeface="Times New Roman" pitchFamily="18" charset="0"/>
                <a:cs typeface="Times New Roman" pitchFamily="18" charset="0"/>
              </a:rPr>
              <a:t>Hadoop</a:t>
            </a:r>
            <a:r>
              <a:rPr lang="en-US" sz="1600" dirty="0">
                <a:solidFill>
                  <a:srgbClr val="656565"/>
                </a:solidFill>
                <a:latin typeface="Times New Roman" pitchFamily="18" charset="0"/>
                <a:cs typeface="Times New Roman" pitchFamily="18" charset="0"/>
              </a:rPr>
              <a:t> clusters 100 times faster in memory and 10  times  faster  on  disk.  Spark  is  built  on  data  science  and  its  concept makes  data  science  effortless.  Spark  is  also  popular  for  data  pipelines and	machine	learning	models	development.</a:t>
            </a:r>
            <a:endParaRPr lang="en-US"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Department Name</a:t>
            </a:r>
            <a:endParaRPr lang="en-US"/>
          </a:p>
        </p:txBody>
      </p:sp>
      <p:sp>
        <p:nvSpPr>
          <p:cNvPr id="5" name="Footer Placeholder 4"/>
          <p:cNvSpPr>
            <a:spLocks noGrp="1"/>
          </p:cNvSpPr>
          <p:nvPr>
            <p:ph type="ftr" sz="quarter" idx="11"/>
          </p:nvPr>
        </p:nvSpPr>
        <p:spPr/>
        <p:txBody>
          <a:bodyPr/>
          <a:lstStyle/>
          <a:p>
            <a:pPr>
              <a:defRPr/>
            </a:pPr>
            <a:r>
              <a:rPr lang="en-US" smtClean="0"/>
              <a:t>Scholar Name</a:t>
            </a:r>
            <a:endParaRPr lang="en-US"/>
          </a:p>
        </p:txBody>
      </p:sp>
      <p:sp>
        <p:nvSpPr>
          <p:cNvPr id="6" name="Slide Number Placeholder 5"/>
          <p:cNvSpPr>
            <a:spLocks noGrp="1"/>
          </p:cNvSpPr>
          <p:nvPr>
            <p:ph type="sldNum" sz="quarter" idx="12"/>
          </p:nvPr>
        </p:nvSpPr>
        <p:spPr/>
        <p:txBody>
          <a:bodyPr/>
          <a:lstStyle/>
          <a:p>
            <a:pPr>
              <a:defRPr/>
            </a:pPr>
            <a:fld id="{D688335C-C328-4910-9F91-E5BFAFE821C4}" type="slidenum">
              <a:rPr lang="en-US" smtClean="0"/>
              <a:pPr>
                <a:defRPr/>
              </a:pPr>
              <a:t>4</a:t>
            </a:fld>
            <a:endParaRPr lang="en-US"/>
          </a:p>
        </p:txBody>
      </p:sp>
      <p:sp>
        <p:nvSpPr>
          <p:cNvPr id="7" name="object 2"/>
          <p:cNvSpPr txBox="1">
            <a:spLocks noChangeArrowheads="1"/>
          </p:cNvSpPr>
          <p:nvPr/>
        </p:nvSpPr>
        <p:spPr bwMode="auto">
          <a:xfrm>
            <a:off x="685800" y="304800"/>
            <a:ext cx="8153400" cy="6080382"/>
          </a:xfrm>
          <a:prstGeom prst="rect">
            <a:avLst/>
          </a:prstGeom>
          <a:noFill/>
          <a:ln w="9525">
            <a:noFill/>
            <a:miter lim="800000"/>
            <a:headEnd/>
            <a:tailEnd/>
          </a:ln>
        </p:spPr>
        <p:txBody>
          <a:bodyPr wrap="square" lIns="0" tIns="0" rIns="0" bIns="0">
            <a:spAutoFit/>
          </a:bodyPr>
          <a:lstStyle/>
          <a:p>
            <a:pPr marL="12700" algn="just">
              <a:lnSpc>
                <a:spcPts val="1838"/>
              </a:lnSpc>
            </a:pPr>
            <a:r>
              <a:rPr lang="en-US" sz="1600" dirty="0">
                <a:solidFill>
                  <a:srgbClr val="656565"/>
                </a:solidFill>
                <a:latin typeface="Times New Roman" pitchFamily="18" charset="0"/>
                <a:cs typeface="Times New Roman" pitchFamily="18" charset="0"/>
              </a:rPr>
              <a:t>machine    algorithms    for    repetitive    data    science    techniques    like Classification, Regression, Collaborative Filtering, Clustering, </a:t>
            </a:r>
            <a:r>
              <a:rPr lang="en-US" sz="1600" dirty="0" smtClean="0">
                <a:solidFill>
                  <a:srgbClr val="656565"/>
                </a:solidFill>
                <a:latin typeface="Times New Roman" pitchFamily="18" charset="0"/>
                <a:cs typeface="Times New Roman" pitchFamily="18" charset="0"/>
              </a:rPr>
              <a:t>etc.</a:t>
            </a:r>
          </a:p>
          <a:p>
            <a:pPr marL="12700" algn="just">
              <a:lnSpc>
                <a:spcPts val="1838"/>
              </a:lnSpc>
            </a:pPr>
            <a:r>
              <a:rPr lang="en-US" sz="1600" b="1" dirty="0" smtClean="0">
                <a:solidFill>
                  <a:srgbClr val="4D4D4D"/>
                </a:solidFill>
                <a:latin typeface="Times New Roman" pitchFamily="18" charset="0"/>
                <a:cs typeface="Times New Roman" pitchFamily="18" charset="0"/>
              </a:rPr>
              <a:t>Excel</a:t>
            </a:r>
            <a:endParaRPr lang="en-US" sz="1600" dirty="0">
              <a:latin typeface="Times New Roman" pitchFamily="18" charset="0"/>
              <a:cs typeface="Times New Roman" pitchFamily="18" charset="0"/>
            </a:endParaRPr>
          </a:p>
          <a:p>
            <a:pPr marL="12700" algn="just">
              <a:lnSpc>
                <a:spcPct val="96000"/>
              </a:lnSpc>
              <a:spcBef>
                <a:spcPts val="975"/>
              </a:spcBef>
            </a:pPr>
            <a:r>
              <a:rPr lang="en-US" sz="1600" dirty="0">
                <a:solidFill>
                  <a:srgbClr val="656565"/>
                </a:solidFill>
                <a:latin typeface="Times New Roman" pitchFamily="18" charset="0"/>
                <a:cs typeface="Times New Roman" pitchFamily="18" charset="0"/>
              </a:rPr>
              <a:t>Excel  is  a  basic,  popular  and  widely  used  analytical  tool  almost  in  all industries. Whether you are an expert in </a:t>
            </a:r>
            <a:r>
              <a:rPr lang="en-US" sz="1600" dirty="0" err="1">
                <a:solidFill>
                  <a:srgbClr val="656565"/>
                </a:solidFill>
                <a:latin typeface="Times New Roman" pitchFamily="18" charset="0"/>
                <a:cs typeface="Times New Roman" pitchFamily="18" charset="0"/>
              </a:rPr>
              <a:t>Sas</a:t>
            </a:r>
            <a:r>
              <a:rPr lang="en-US" sz="1600" dirty="0">
                <a:solidFill>
                  <a:srgbClr val="656565"/>
                </a:solidFill>
                <a:latin typeface="Times New Roman" pitchFamily="18" charset="0"/>
                <a:cs typeface="Times New Roman" pitchFamily="18" charset="0"/>
              </a:rPr>
              <a:t>, R or Tableau, you will still need to use Excel. Excel becomes important when there is a requirement of  analytics  on  the  client’s  internal  data.  It  analyzes  the  complex  task that  summarizes  the  data  with  a  preview  of  pivot  tables  that  helps  in filtering  the  data  as  per  client  requirement.  Excel  has  the  advance business  analytics  option  which  helps  in  </a:t>
            </a:r>
            <a:r>
              <a:rPr lang="en-US" sz="1600" dirty="0" err="1">
                <a:solidFill>
                  <a:srgbClr val="656565"/>
                </a:solidFill>
                <a:latin typeface="Times New Roman" pitchFamily="18" charset="0"/>
                <a:cs typeface="Times New Roman" pitchFamily="18" charset="0"/>
              </a:rPr>
              <a:t>modelling</a:t>
            </a:r>
            <a:r>
              <a:rPr lang="en-US" sz="1600" dirty="0">
                <a:solidFill>
                  <a:srgbClr val="656565"/>
                </a:solidFill>
                <a:latin typeface="Times New Roman" pitchFamily="18" charset="0"/>
                <a:cs typeface="Times New Roman" pitchFamily="18" charset="0"/>
              </a:rPr>
              <a:t>  capabilities  which have prebuilt options like automatic relationship detection, a creation of DAX measures and time grouping.</a:t>
            </a:r>
            <a:endParaRPr lang="en-US" sz="1600" dirty="0">
              <a:latin typeface="Times New Roman" pitchFamily="18" charset="0"/>
              <a:cs typeface="Times New Roman" pitchFamily="18" charset="0"/>
            </a:endParaRPr>
          </a:p>
          <a:p>
            <a:pPr marL="12700" algn="just">
              <a:spcBef>
                <a:spcPts val="975"/>
              </a:spcBef>
              <a:buClr>
                <a:srgbClr val="4D4D4D"/>
              </a:buClr>
              <a:buFont typeface="Times New Roman" pitchFamily="18" charset="0"/>
              <a:buAutoNum type="arabicPeriod" startAt="7"/>
            </a:pPr>
            <a:r>
              <a:rPr lang="en-US" sz="1600" b="1" dirty="0" err="1">
                <a:solidFill>
                  <a:srgbClr val="4D4D4D"/>
                </a:solidFill>
                <a:latin typeface="Times New Roman" pitchFamily="18" charset="0"/>
                <a:cs typeface="Times New Roman" pitchFamily="18" charset="0"/>
              </a:rPr>
              <a:t>RapidMiner</a:t>
            </a:r>
            <a:r>
              <a:rPr lang="en-US" sz="1600" b="1" dirty="0" smtClean="0">
                <a:solidFill>
                  <a:srgbClr val="4D4D4D"/>
                </a:solidFill>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marL="12700" algn="just">
              <a:lnSpc>
                <a:spcPct val="96000"/>
              </a:lnSpc>
              <a:spcBef>
                <a:spcPts val="975"/>
              </a:spcBef>
            </a:pPr>
            <a:r>
              <a:rPr lang="en-US" sz="1600" dirty="0" err="1">
                <a:solidFill>
                  <a:srgbClr val="656565"/>
                </a:solidFill>
                <a:latin typeface="Times New Roman" pitchFamily="18" charset="0"/>
                <a:cs typeface="Times New Roman" pitchFamily="18" charset="0"/>
              </a:rPr>
              <a:t>RapidMiner</a:t>
            </a:r>
            <a:r>
              <a:rPr lang="en-US" sz="1600" dirty="0">
                <a:solidFill>
                  <a:srgbClr val="656565"/>
                </a:solidFill>
                <a:latin typeface="Times New Roman" pitchFamily="18" charset="0"/>
                <a:cs typeface="Times New Roman" pitchFamily="18" charset="0"/>
              </a:rPr>
              <a:t> is a powerful integrated data science platform developed by the same company that performs predictive analysis and other advanced analytics  like  data  mining,  text  analytics,  machine  learning  and  visual analytics  without  any  programming.  </a:t>
            </a:r>
            <a:r>
              <a:rPr lang="en-US" sz="1600" dirty="0" err="1">
                <a:solidFill>
                  <a:srgbClr val="656565"/>
                </a:solidFill>
                <a:latin typeface="Times New Roman" pitchFamily="18" charset="0"/>
                <a:cs typeface="Times New Roman" pitchFamily="18" charset="0"/>
              </a:rPr>
              <a:t>RapidMiner</a:t>
            </a:r>
            <a:r>
              <a:rPr lang="en-US" sz="1600" dirty="0">
                <a:solidFill>
                  <a:srgbClr val="656565"/>
                </a:solidFill>
                <a:latin typeface="Times New Roman" pitchFamily="18" charset="0"/>
                <a:cs typeface="Times New Roman" pitchFamily="18" charset="0"/>
              </a:rPr>
              <a:t>  can  incorporate  with any  data  source  types,  including  Access,  Excel,  Microsoft  SQL,  </a:t>
            </a:r>
            <a:r>
              <a:rPr lang="en-US" sz="1600" dirty="0" err="1">
                <a:solidFill>
                  <a:srgbClr val="656565"/>
                </a:solidFill>
                <a:latin typeface="Times New Roman" pitchFamily="18" charset="0"/>
                <a:cs typeface="Times New Roman" pitchFamily="18" charset="0"/>
              </a:rPr>
              <a:t>Tera</a:t>
            </a:r>
            <a:r>
              <a:rPr lang="en-US" sz="1600" dirty="0">
                <a:solidFill>
                  <a:srgbClr val="656565"/>
                </a:solidFill>
                <a:latin typeface="Times New Roman" pitchFamily="18" charset="0"/>
                <a:cs typeface="Times New Roman" pitchFamily="18" charset="0"/>
              </a:rPr>
              <a:t> data, Oracle, Sybase, IBM DB2, Ingres, </a:t>
            </a:r>
            <a:r>
              <a:rPr lang="en-US" sz="1600" dirty="0" err="1">
                <a:solidFill>
                  <a:srgbClr val="656565"/>
                </a:solidFill>
                <a:latin typeface="Times New Roman" pitchFamily="18" charset="0"/>
                <a:cs typeface="Times New Roman" pitchFamily="18" charset="0"/>
              </a:rPr>
              <a:t>MySQL</a:t>
            </a:r>
            <a:r>
              <a:rPr lang="en-US" sz="1600" dirty="0">
                <a:solidFill>
                  <a:srgbClr val="656565"/>
                </a:solidFill>
                <a:latin typeface="Times New Roman" pitchFamily="18" charset="0"/>
                <a:cs typeface="Times New Roman" pitchFamily="18" charset="0"/>
              </a:rPr>
              <a:t>, IBM SPSS, Dbase etc. The tool is very powerful that can generate analytics based on real-life data  transformation  settings,  i.e.  you  can  control  the  formats  and  data sets for predictive analysis.</a:t>
            </a:r>
            <a:endParaRPr lang="en-US" sz="1600" dirty="0">
              <a:latin typeface="Times New Roman" pitchFamily="18" charset="0"/>
              <a:cs typeface="Times New Roman" pitchFamily="18" charset="0"/>
            </a:endParaRPr>
          </a:p>
          <a:p>
            <a:pPr marL="12700" algn="just">
              <a:spcBef>
                <a:spcPts val="975"/>
              </a:spcBef>
              <a:buClr>
                <a:srgbClr val="4D4D4D"/>
              </a:buClr>
              <a:buFont typeface="Times New Roman" pitchFamily="18" charset="0"/>
              <a:buAutoNum type="arabicPeriod" startAt="8"/>
            </a:pPr>
            <a:r>
              <a:rPr lang="en-US" sz="1600" b="1" dirty="0">
                <a:solidFill>
                  <a:srgbClr val="4D4D4D"/>
                </a:solidFill>
                <a:latin typeface="Times New Roman" pitchFamily="18" charset="0"/>
                <a:cs typeface="Times New Roman" pitchFamily="18" charset="0"/>
              </a:rPr>
              <a:t>KNIME</a:t>
            </a:r>
            <a:endParaRPr lang="en-US" sz="1600" dirty="0">
              <a:latin typeface="Times New Roman" pitchFamily="18" charset="0"/>
              <a:cs typeface="Times New Roman" pitchFamily="18" charset="0"/>
            </a:endParaRPr>
          </a:p>
          <a:p>
            <a:pPr marL="12700" algn="just">
              <a:lnSpc>
                <a:spcPct val="96000"/>
              </a:lnSpc>
              <a:spcBef>
                <a:spcPts val="1000"/>
              </a:spcBef>
            </a:pPr>
            <a:r>
              <a:rPr lang="en-US" sz="1600" dirty="0">
                <a:solidFill>
                  <a:srgbClr val="656565"/>
                </a:solidFill>
                <a:latin typeface="Times New Roman" pitchFamily="18" charset="0"/>
                <a:cs typeface="Times New Roman" pitchFamily="18" charset="0"/>
              </a:rPr>
              <a:t>KNIME Developed in January 2004 by a team of software engineers at University of Konstanz. KNIME is leading open source, reporting, and integrated analytics tools that allow you to analyze and model the data through  visual programming,  it integrates various  components for data mining and machine learning via its modular data-pipelining concept.</a:t>
            </a:r>
            <a:endParaRPr lang="en-US" sz="16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700</Words>
  <Application>Microsoft Office PowerPoint</Application>
  <PresentationFormat>On-screen Show (4:3)</PresentationFormat>
  <Paragraphs>36</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1_Office Theme</vt:lpstr>
      <vt:lpstr>DEPARTMENT OF COMPUTER SCIENCE &amp; ENGINEERING </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 </dc:title>
  <dc:creator>Manjit Singh</dc:creator>
  <cp:lastModifiedBy>Manjit Singh</cp:lastModifiedBy>
  <cp:revision>1</cp:revision>
  <dcterms:created xsi:type="dcterms:W3CDTF">2023-08-13T12:52:07Z</dcterms:created>
  <dcterms:modified xsi:type="dcterms:W3CDTF">2023-08-13T13:08:06Z</dcterms:modified>
</cp:coreProperties>
</file>