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8" r:id="rId2"/>
    <p:sldId id="257" r:id="rId3"/>
    <p:sldId id="265" r:id="rId4"/>
    <p:sldId id="264" r:id="rId5"/>
    <p:sldId id="263" r:id="rId6"/>
    <p:sldId id="262" r:id="rId7"/>
    <p:sldId id="259" r:id="rId8"/>
    <p:sldId id="260"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312B07-A363-453D-96B0-1D2B2D4D4C68}" type="datetimeFigureOut">
              <a:rPr lang="en-US" smtClean="0"/>
              <a:t>8/13/2023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0E9EF6-58A8-40BA-A61F-2D32E85ACA1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Department Name</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r>
              <a:rPr lang="en-US"/>
              <a:t>Slide Number</a:t>
            </a:r>
            <a:fld id="{82AFCD6B-B39D-49F7-8B72-8AB8E62B164D}"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6FD557A1-9DE9-4074-A586-6C14C4C3FA6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6AE9D744-F57C-4579-88CC-9B6099CDBF9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solidFill>
                  <a:prstClr val="black">
                    <a:tint val="75000"/>
                  </a:prstClr>
                </a:solidFill>
              </a:defRPr>
            </a:lvl1pPr>
          </a:lstStyle>
          <a:p>
            <a:pPr>
              <a:defRPr/>
            </a:pPr>
            <a:fld id="{1CA9F4C2-B6F2-4670-ADCB-FF89F2C278BA}" type="datetimeFigureOut">
              <a:rPr lang="en-US"/>
              <a:pPr>
                <a:defRPr/>
              </a:pPr>
              <a:t>8/13/2023</a:t>
            </a:fld>
            <a:endParaRPr lang="en-US"/>
          </a:p>
        </p:txBody>
      </p:sp>
      <p:sp>
        <p:nvSpPr>
          <p:cNvPr id="3" name="Footer Placeholder 4"/>
          <p:cNvSpPr>
            <a:spLocks noGrp="1"/>
          </p:cNvSpPr>
          <p:nvPr>
            <p:ph type="ftr" sz="quarter" idx="11"/>
          </p:nvPr>
        </p:nvSpPr>
        <p:spPr/>
        <p:txBody>
          <a:bodyPr/>
          <a:lstStyle>
            <a:lvl1pPr>
              <a:defRPr>
                <a:solidFill>
                  <a:prstClr val="black">
                    <a:tint val="75000"/>
                  </a:prstClr>
                </a:solidFill>
              </a:defRPr>
            </a:lvl1pPr>
          </a:lstStyle>
          <a:p>
            <a:pPr>
              <a:defRPr/>
            </a:pPr>
            <a:endParaRPr lang="en-US"/>
          </a:p>
        </p:txBody>
      </p:sp>
      <p:sp>
        <p:nvSpPr>
          <p:cNvPr id="4" name="Slide Number Placeholder 5"/>
          <p:cNvSpPr>
            <a:spLocks noGrp="1"/>
          </p:cNvSpPr>
          <p:nvPr>
            <p:ph type="sldNum" sz="quarter" idx="12"/>
          </p:nvPr>
        </p:nvSpPr>
        <p:spPr/>
        <p:txBody>
          <a:bodyPr/>
          <a:lstStyle>
            <a:lvl1pPr>
              <a:defRPr>
                <a:solidFill>
                  <a:prstClr val="black">
                    <a:tint val="75000"/>
                  </a:prstClr>
                </a:solidFill>
              </a:defRPr>
            </a:lvl1pPr>
          </a:lstStyle>
          <a:p>
            <a:pPr>
              <a:defRPr/>
            </a:pPr>
            <a:fld id="{AF900CFC-9ACF-450C-A0E8-B553908D804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D688335C-C328-4910-9F91-E5BFAFE821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FA71126F-07AC-4051-9DB5-9FE6494DB8B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en-US"/>
              <a:t>Department Name</a:t>
            </a:r>
          </a:p>
        </p:txBody>
      </p:sp>
      <p:sp>
        <p:nvSpPr>
          <p:cNvPr id="6" name="Footer Placeholder 5"/>
          <p:cNvSpPr>
            <a:spLocks noGrp="1"/>
          </p:cNvSpPr>
          <p:nvPr>
            <p:ph type="ftr" sz="quarter" idx="11"/>
          </p:nvPr>
        </p:nvSpPr>
        <p:spPr/>
        <p:txBody>
          <a:bodyPr/>
          <a:lstStyle>
            <a:lvl1pPr>
              <a:defRPr/>
            </a:lvl1pPr>
          </a:lstStyle>
          <a:p>
            <a:pPr>
              <a:defRPr/>
            </a:pPr>
            <a:r>
              <a:rPr lang="en-US"/>
              <a:t>Scholar Name</a:t>
            </a:r>
          </a:p>
        </p:txBody>
      </p:sp>
      <p:sp>
        <p:nvSpPr>
          <p:cNvPr id="7" name="Slide Number Placeholder 6"/>
          <p:cNvSpPr>
            <a:spLocks noGrp="1"/>
          </p:cNvSpPr>
          <p:nvPr>
            <p:ph type="sldNum" sz="quarter" idx="12"/>
          </p:nvPr>
        </p:nvSpPr>
        <p:spPr/>
        <p:txBody>
          <a:bodyPr/>
          <a:lstStyle>
            <a:lvl1pPr>
              <a:defRPr/>
            </a:lvl1pPr>
          </a:lstStyle>
          <a:p>
            <a:pPr>
              <a:defRPr/>
            </a:pPr>
            <a:fld id="{F3A2F058-3A34-49F7-A897-225CED7E244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en-US"/>
              <a:t>Department Name</a:t>
            </a:r>
          </a:p>
        </p:txBody>
      </p:sp>
      <p:sp>
        <p:nvSpPr>
          <p:cNvPr id="8" name="Footer Placeholder 7"/>
          <p:cNvSpPr>
            <a:spLocks noGrp="1"/>
          </p:cNvSpPr>
          <p:nvPr>
            <p:ph type="ftr" sz="quarter" idx="11"/>
          </p:nvPr>
        </p:nvSpPr>
        <p:spPr/>
        <p:txBody>
          <a:bodyPr/>
          <a:lstStyle>
            <a:lvl1pPr>
              <a:defRPr/>
            </a:lvl1pPr>
          </a:lstStyle>
          <a:p>
            <a:pPr>
              <a:defRPr/>
            </a:pPr>
            <a:r>
              <a:rPr lang="en-US"/>
              <a:t>Scholar Name</a:t>
            </a:r>
          </a:p>
        </p:txBody>
      </p:sp>
      <p:sp>
        <p:nvSpPr>
          <p:cNvPr id="9" name="Slide Number Placeholder 8"/>
          <p:cNvSpPr>
            <a:spLocks noGrp="1"/>
          </p:cNvSpPr>
          <p:nvPr>
            <p:ph type="sldNum" sz="quarter" idx="12"/>
          </p:nvPr>
        </p:nvSpPr>
        <p:spPr/>
        <p:txBody>
          <a:bodyPr/>
          <a:lstStyle>
            <a:lvl1pPr>
              <a:defRPr/>
            </a:lvl1pPr>
          </a:lstStyle>
          <a:p>
            <a:pPr>
              <a:defRPr/>
            </a:pPr>
            <a:fld id="{A2C88FF0-1DC8-4792-A6ED-6C97306D8EC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Department Name</a:t>
            </a:r>
          </a:p>
        </p:txBody>
      </p:sp>
      <p:sp>
        <p:nvSpPr>
          <p:cNvPr id="4" name="Footer Placeholder 3"/>
          <p:cNvSpPr>
            <a:spLocks noGrp="1"/>
          </p:cNvSpPr>
          <p:nvPr>
            <p:ph type="ftr" sz="quarter" idx="11"/>
          </p:nvPr>
        </p:nvSpPr>
        <p:spPr/>
        <p:txBody>
          <a:bodyPr/>
          <a:lstStyle>
            <a:lvl1pPr>
              <a:defRPr/>
            </a:lvl1pPr>
          </a:lstStyle>
          <a:p>
            <a:pPr>
              <a:defRPr/>
            </a:pPr>
            <a:r>
              <a:rPr lang="en-US"/>
              <a:t>Scholar Name</a:t>
            </a:r>
          </a:p>
        </p:txBody>
      </p:sp>
      <p:sp>
        <p:nvSpPr>
          <p:cNvPr id="5" name="Slide Number Placeholder 4"/>
          <p:cNvSpPr>
            <a:spLocks noGrp="1"/>
          </p:cNvSpPr>
          <p:nvPr>
            <p:ph type="sldNum" sz="quarter" idx="12"/>
          </p:nvPr>
        </p:nvSpPr>
        <p:spPr/>
        <p:txBody>
          <a:bodyPr/>
          <a:lstStyle>
            <a:lvl1pPr>
              <a:defRPr/>
            </a:lvl1pPr>
          </a:lstStyle>
          <a:p>
            <a:pPr>
              <a:defRPr/>
            </a:pPr>
            <a:fld id="{F335372B-F200-4A6A-A97E-86619CA9BD9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Department Name</a:t>
            </a:r>
          </a:p>
        </p:txBody>
      </p:sp>
      <p:sp>
        <p:nvSpPr>
          <p:cNvPr id="3" name="Footer Placeholder 2"/>
          <p:cNvSpPr>
            <a:spLocks noGrp="1"/>
          </p:cNvSpPr>
          <p:nvPr>
            <p:ph type="ftr" sz="quarter" idx="11"/>
          </p:nvPr>
        </p:nvSpPr>
        <p:spPr/>
        <p:txBody>
          <a:bodyPr/>
          <a:lstStyle>
            <a:lvl1pPr>
              <a:defRPr/>
            </a:lvl1pPr>
          </a:lstStyle>
          <a:p>
            <a:pPr>
              <a:defRPr/>
            </a:pPr>
            <a:r>
              <a:rPr lang="en-US"/>
              <a:t>Scholar Name</a:t>
            </a:r>
          </a:p>
        </p:txBody>
      </p:sp>
      <p:sp>
        <p:nvSpPr>
          <p:cNvPr id="4" name="Slide Number Placeholder 3"/>
          <p:cNvSpPr>
            <a:spLocks noGrp="1"/>
          </p:cNvSpPr>
          <p:nvPr>
            <p:ph type="sldNum" sz="quarter" idx="12"/>
          </p:nvPr>
        </p:nvSpPr>
        <p:spPr/>
        <p:txBody>
          <a:bodyPr/>
          <a:lstStyle>
            <a:lvl1pPr>
              <a:defRPr/>
            </a:lvl1pPr>
          </a:lstStyle>
          <a:p>
            <a:pPr>
              <a:defRPr/>
            </a:pPr>
            <a:fld id="{CA51E2C9-2B10-4267-97DB-45C4309A59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Department Name</a:t>
            </a:r>
          </a:p>
        </p:txBody>
      </p:sp>
      <p:sp>
        <p:nvSpPr>
          <p:cNvPr id="6" name="Footer Placeholder 5"/>
          <p:cNvSpPr>
            <a:spLocks noGrp="1"/>
          </p:cNvSpPr>
          <p:nvPr>
            <p:ph type="ftr" sz="quarter" idx="11"/>
          </p:nvPr>
        </p:nvSpPr>
        <p:spPr/>
        <p:txBody>
          <a:bodyPr/>
          <a:lstStyle>
            <a:lvl1pPr>
              <a:defRPr/>
            </a:lvl1pPr>
          </a:lstStyle>
          <a:p>
            <a:pPr>
              <a:defRPr/>
            </a:pPr>
            <a:r>
              <a:rPr lang="en-US"/>
              <a:t>Scholar Name</a:t>
            </a:r>
          </a:p>
        </p:txBody>
      </p:sp>
      <p:sp>
        <p:nvSpPr>
          <p:cNvPr id="7" name="Slide Number Placeholder 6"/>
          <p:cNvSpPr>
            <a:spLocks noGrp="1"/>
          </p:cNvSpPr>
          <p:nvPr>
            <p:ph type="sldNum" sz="quarter" idx="12"/>
          </p:nvPr>
        </p:nvSpPr>
        <p:spPr/>
        <p:txBody>
          <a:bodyPr/>
          <a:lstStyle>
            <a:lvl1pPr>
              <a:defRPr/>
            </a:lvl1pPr>
          </a:lstStyle>
          <a:p>
            <a:pPr>
              <a:defRPr/>
            </a:pPr>
            <a:fld id="{E68A91C3-70D1-4D6B-8080-AE582253DA4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Department Name</a:t>
            </a:r>
          </a:p>
        </p:txBody>
      </p:sp>
      <p:sp>
        <p:nvSpPr>
          <p:cNvPr id="6" name="Footer Placeholder 5"/>
          <p:cNvSpPr>
            <a:spLocks noGrp="1"/>
          </p:cNvSpPr>
          <p:nvPr>
            <p:ph type="ftr" sz="quarter" idx="11"/>
          </p:nvPr>
        </p:nvSpPr>
        <p:spPr/>
        <p:txBody>
          <a:bodyPr/>
          <a:lstStyle>
            <a:lvl1pPr>
              <a:defRPr/>
            </a:lvl1pPr>
          </a:lstStyle>
          <a:p>
            <a:pPr>
              <a:defRPr/>
            </a:pPr>
            <a:r>
              <a:rPr lang="en-US"/>
              <a:t>Scholar Name</a:t>
            </a:r>
          </a:p>
        </p:txBody>
      </p:sp>
      <p:sp>
        <p:nvSpPr>
          <p:cNvPr id="7" name="Slide Number Placeholder 6"/>
          <p:cNvSpPr>
            <a:spLocks noGrp="1"/>
          </p:cNvSpPr>
          <p:nvPr>
            <p:ph type="sldNum" sz="quarter" idx="12"/>
          </p:nvPr>
        </p:nvSpPr>
        <p:spPr/>
        <p:txBody>
          <a:bodyPr/>
          <a:lstStyle>
            <a:lvl1pPr>
              <a:defRPr/>
            </a:lvl1pPr>
          </a:lstStyle>
          <a:p>
            <a:pPr>
              <a:defRPr/>
            </a:pPr>
            <a:fld id="{42F5B69A-DA4B-4208-9B3C-DF68BA3FC71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Department Name</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Scholar Name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Author Name</a:t>
            </a:r>
            <a:fld id="{6D845A50-1666-4EE6-B6BC-CC9C15A3C066}" type="slidenum">
              <a:rPr lang="en-US" smtClean="0"/>
              <a:pPr>
                <a:defRPr/>
              </a:pPr>
              <a:t>‹#›</a:t>
            </a:fld>
            <a:endParaRPr lang="en-US"/>
          </a:p>
        </p:txBody>
      </p:sp>
      <p:pic>
        <p:nvPicPr>
          <p:cNvPr id="1031" name="Picture 2"/>
          <p:cNvPicPr>
            <a:picLocks noChangeAspect="1" noChangeArrowheads="1"/>
          </p:cNvPicPr>
          <p:nvPr userDrawn="1"/>
        </p:nvPicPr>
        <p:blipFill>
          <a:blip r:embed="rId14"/>
          <a:srcRect/>
          <a:stretch>
            <a:fillRect/>
          </a:stretch>
        </p:blipFill>
        <p:spPr bwMode="auto">
          <a:xfrm>
            <a:off x="76200" y="85725"/>
            <a:ext cx="762000" cy="1209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990600" y="53975"/>
            <a:ext cx="7772400" cy="1470025"/>
          </a:xfrm>
        </p:spPr>
        <p:txBody>
          <a:bodyPr/>
          <a:lstStyle/>
          <a:p>
            <a:pPr eaLnBrk="1" hangingPunct="1"/>
            <a:r>
              <a:rPr lang="en-US" sz="3600" b="1" smtClean="0">
                <a:solidFill>
                  <a:srgbClr val="C00000"/>
                </a:solidFill>
                <a:cs typeface="Times New Roman" pitchFamily="18" charset="0"/>
              </a:rPr>
              <a:t>DEPARTMENT OF</a:t>
            </a:r>
            <a:r>
              <a:rPr lang="en-IN" sz="3600" b="1" smtClean="0">
                <a:solidFill>
                  <a:srgbClr val="C00000"/>
                </a:solidFill>
                <a:cs typeface="Times New Roman" pitchFamily="18" charset="0"/>
              </a:rPr>
              <a:t/>
            </a:r>
            <a:br>
              <a:rPr lang="en-IN" sz="3600" b="1" smtClean="0">
                <a:solidFill>
                  <a:srgbClr val="C00000"/>
                </a:solidFill>
                <a:cs typeface="Times New Roman" pitchFamily="18" charset="0"/>
              </a:rPr>
            </a:br>
            <a:r>
              <a:rPr lang="en-US" sz="3600" b="1" smtClean="0">
                <a:solidFill>
                  <a:srgbClr val="C00000"/>
                </a:solidFill>
                <a:cs typeface="Times New Roman" pitchFamily="18" charset="0"/>
              </a:rPr>
              <a:t>COMPUTER SCIENCE &amp; ENGINEERING </a:t>
            </a:r>
            <a:endParaRPr lang="en-IN" sz="3600" b="1" smtClean="0">
              <a:solidFill>
                <a:srgbClr val="C00000"/>
              </a:solidFill>
              <a:cs typeface="Times New Roman" pitchFamily="18" charset="0"/>
            </a:endParaRPr>
          </a:p>
        </p:txBody>
      </p:sp>
      <p:sp>
        <p:nvSpPr>
          <p:cNvPr id="3" name="Subtitle 2"/>
          <p:cNvSpPr>
            <a:spLocks noGrp="1"/>
          </p:cNvSpPr>
          <p:nvPr>
            <p:ph type="subTitle" idx="1"/>
          </p:nvPr>
        </p:nvSpPr>
        <p:spPr>
          <a:xfrm>
            <a:off x="1371600" y="5029200"/>
            <a:ext cx="6400800" cy="1752600"/>
          </a:xfrm>
        </p:spPr>
        <p:txBody>
          <a:bodyPr rtlCol="0">
            <a:normAutofit/>
          </a:bodyPr>
          <a:lstStyle/>
          <a:p>
            <a:pPr eaLnBrk="1" fontAlgn="auto" hangingPunct="1">
              <a:spcAft>
                <a:spcPts val="0"/>
              </a:spcAft>
              <a:defRPr/>
            </a:pPr>
            <a:r>
              <a:rPr lang="en-US" sz="2800" b="1" dirty="0" smtClean="0">
                <a:solidFill>
                  <a:schemeClr val="tx1"/>
                </a:solidFill>
                <a:latin typeface="+mj-lt"/>
              </a:rPr>
              <a:t>DATA ANALYTICS </a:t>
            </a:r>
            <a:r>
              <a:rPr lang="en-US" sz="2800" b="1" dirty="0">
                <a:solidFill>
                  <a:schemeClr val="tx1"/>
                </a:solidFill>
                <a:latin typeface="+mj-lt"/>
              </a:rPr>
              <a:t>(</a:t>
            </a:r>
            <a:r>
              <a:rPr lang="en-US" sz="2800" b="1" dirty="0" smtClean="0">
                <a:solidFill>
                  <a:schemeClr val="tx1"/>
                </a:solidFill>
                <a:latin typeface="+mj-lt"/>
              </a:rPr>
              <a:t>23CST-613)</a:t>
            </a:r>
            <a:endParaRPr lang="en-IN" sz="2800" b="1" dirty="0">
              <a:solidFill>
                <a:schemeClr val="tx1"/>
              </a:solidFill>
              <a:latin typeface="+mj-lt"/>
            </a:endParaRPr>
          </a:p>
          <a:p>
            <a:pPr eaLnBrk="1" fontAlgn="auto" hangingPunct="1">
              <a:spcAft>
                <a:spcPts val="0"/>
              </a:spcAft>
              <a:defRPr/>
            </a:pPr>
            <a:r>
              <a:rPr lang="en-US" sz="2800" b="1" dirty="0">
                <a:solidFill>
                  <a:schemeClr val="tx1"/>
                </a:solidFill>
                <a:latin typeface="+mj-lt"/>
              </a:rPr>
              <a:t>M.E. – 1</a:t>
            </a:r>
            <a:r>
              <a:rPr lang="en-US" sz="2800" b="1" baseline="30000" dirty="0">
                <a:solidFill>
                  <a:schemeClr val="tx1"/>
                </a:solidFill>
                <a:latin typeface="+mj-lt"/>
              </a:rPr>
              <a:t>st</a:t>
            </a:r>
            <a:r>
              <a:rPr lang="en-US" sz="2800" b="1" dirty="0">
                <a:solidFill>
                  <a:schemeClr val="tx1"/>
                </a:solidFill>
                <a:latin typeface="+mj-lt"/>
              </a:rPr>
              <a:t> SEMESTER</a:t>
            </a:r>
            <a:endParaRPr lang="en-IN" sz="2800" b="1" dirty="0">
              <a:solidFill>
                <a:schemeClr val="tx1"/>
              </a:solidFill>
              <a:latin typeface="+mj-lt"/>
            </a:endParaRPr>
          </a:p>
          <a:p>
            <a:pPr eaLnBrk="1" fontAlgn="auto" hangingPunct="1">
              <a:spcAft>
                <a:spcPts val="0"/>
              </a:spcAft>
              <a:defRPr/>
            </a:pPr>
            <a:r>
              <a:rPr lang="en-US" sz="2000" b="1" dirty="0">
                <a:solidFill>
                  <a:schemeClr val="tx1"/>
                </a:solidFill>
                <a:latin typeface="+mj-lt"/>
              </a:rPr>
              <a:t>COURSE COORDINATOR: DR. </a:t>
            </a:r>
            <a:r>
              <a:rPr lang="en-US" sz="2000" b="1" dirty="0" smtClean="0">
                <a:solidFill>
                  <a:schemeClr val="tx1"/>
                </a:solidFill>
                <a:latin typeface="+mj-lt"/>
              </a:rPr>
              <a:t>MANJIT SINGH</a:t>
            </a:r>
            <a:endParaRPr lang="en-IN" sz="2000" b="1" dirty="0">
              <a:solidFill>
                <a:schemeClr val="tx1"/>
              </a:solidFill>
              <a:latin typeface="+mj-lt"/>
            </a:endParaRPr>
          </a:p>
        </p:txBody>
      </p:sp>
      <p:pic>
        <p:nvPicPr>
          <p:cNvPr id="14340" name="Picture 8"/>
          <p:cNvPicPr>
            <a:picLocks noChangeAspect="1"/>
          </p:cNvPicPr>
          <p:nvPr/>
        </p:nvPicPr>
        <p:blipFill>
          <a:blip r:embed="rId2"/>
          <a:srcRect/>
          <a:stretch>
            <a:fillRect/>
          </a:stretch>
        </p:blipFill>
        <p:spPr bwMode="auto">
          <a:xfrm>
            <a:off x="2428875" y="1504950"/>
            <a:ext cx="4286250" cy="3219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2</a:t>
            </a:fld>
            <a:endParaRPr lang="en-US"/>
          </a:p>
        </p:txBody>
      </p:sp>
      <p:sp>
        <p:nvSpPr>
          <p:cNvPr id="7" name="object 2"/>
          <p:cNvSpPr txBox="1">
            <a:spLocks noChangeArrowheads="1"/>
          </p:cNvSpPr>
          <p:nvPr/>
        </p:nvSpPr>
        <p:spPr bwMode="auto">
          <a:xfrm>
            <a:off x="901700" y="457200"/>
            <a:ext cx="7937500" cy="3353610"/>
          </a:xfrm>
          <a:prstGeom prst="rect">
            <a:avLst/>
          </a:prstGeom>
          <a:noFill/>
          <a:ln w="9525">
            <a:noFill/>
            <a:miter lim="800000"/>
            <a:headEnd/>
            <a:tailEnd/>
          </a:ln>
        </p:spPr>
        <p:txBody>
          <a:bodyPr wrap="square" lIns="0" tIns="0" rIns="0" bIns="0">
            <a:spAutoFit/>
          </a:bodyPr>
          <a:lstStyle/>
          <a:p>
            <a:pPr marL="12700"/>
            <a:r>
              <a:rPr lang="en-US" sz="1200" b="1" dirty="0">
                <a:solidFill>
                  <a:srgbClr val="323232"/>
                </a:solidFill>
                <a:latin typeface="Times New Roman" pitchFamily="18" charset="0"/>
                <a:cs typeface="Times New Roman" pitchFamily="18" charset="0"/>
              </a:rPr>
              <a:t>Basic statistical tests Using R</a:t>
            </a:r>
            <a:endParaRPr lang="en-US" sz="1200" dirty="0">
              <a:latin typeface="Times New Roman" pitchFamily="18" charset="0"/>
              <a:cs typeface="Times New Roman" pitchFamily="18" charset="0"/>
            </a:endParaRPr>
          </a:p>
          <a:p>
            <a:pPr marL="12700">
              <a:spcBef>
                <a:spcPts val="25"/>
              </a:spcBef>
            </a:pPr>
            <a:endParaRPr lang="en-US" sz="1300" dirty="0">
              <a:latin typeface="Times New Roman" pitchFamily="18" charset="0"/>
              <a:cs typeface="Times New Roman" pitchFamily="18" charset="0"/>
            </a:endParaRPr>
          </a:p>
          <a:p>
            <a:pPr marL="12700"/>
            <a:r>
              <a:rPr lang="en-US" sz="900" b="1" dirty="0">
                <a:solidFill>
                  <a:srgbClr val="656565"/>
                </a:solidFill>
                <a:latin typeface="Times New Roman" pitchFamily="18" charset="0"/>
                <a:cs typeface="Times New Roman" pitchFamily="18" charset="0"/>
              </a:rPr>
              <a:t>R can carry out a wide range of statistical analyses. Some of the simpler ones include:</a:t>
            </a:r>
            <a:endParaRPr lang="en-US" sz="900" dirty="0">
              <a:latin typeface="Times New Roman" pitchFamily="18" charset="0"/>
              <a:cs typeface="Times New Roman" pitchFamily="18" charset="0"/>
            </a:endParaRPr>
          </a:p>
          <a:p>
            <a:pPr marL="12700"/>
            <a:endParaRPr lang="en-US" sz="900" dirty="0">
              <a:latin typeface="Times New Roman" pitchFamily="18" charset="0"/>
              <a:cs typeface="Times New Roman" pitchFamily="18" charset="0"/>
            </a:endParaRPr>
          </a:p>
          <a:p>
            <a:pPr marL="12700">
              <a:spcBef>
                <a:spcPts val="613"/>
              </a:spcBef>
              <a:buSzPct val="83000"/>
              <a:buFont typeface="Symbol" pitchFamily="18" charset="2"/>
              <a:buChar char=""/>
            </a:pPr>
            <a:r>
              <a:rPr lang="en-US" sz="1200" b="1" dirty="0">
                <a:latin typeface="Times New Roman" pitchFamily="18" charset="0"/>
                <a:cs typeface="Times New Roman" pitchFamily="18" charset="0"/>
              </a:rPr>
              <a:t>Summary statistics (e.g. mean, standard deviation).</a:t>
            </a:r>
            <a:endParaRPr lang="en-US" sz="1200" dirty="0">
              <a:latin typeface="Times New Roman" pitchFamily="18" charset="0"/>
              <a:cs typeface="Times New Roman" pitchFamily="18" charset="0"/>
            </a:endParaRPr>
          </a:p>
          <a:p>
            <a:pPr marL="12700">
              <a:spcBef>
                <a:spcPts val="263"/>
              </a:spcBef>
              <a:buSzPct val="83000"/>
              <a:buFont typeface="Symbol" pitchFamily="18" charset="2"/>
              <a:buChar char=""/>
            </a:pPr>
            <a:r>
              <a:rPr lang="en-US" sz="1200" b="1" dirty="0">
                <a:latin typeface="Times New Roman" pitchFamily="18" charset="0"/>
                <a:cs typeface="Times New Roman" pitchFamily="18" charset="0"/>
              </a:rPr>
              <a:t>Two-sample differences tests (e.g. t-test).</a:t>
            </a:r>
            <a:endParaRPr lang="en-US" sz="1200" dirty="0">
              <a:latin typeface="Times New Roman" pitchFamily="18" charset="0"/>
              <a:cs typeface="Times New Roman" pitchFamily="18" charset="0"/>
            </a:endParaRPr>
          </a:p>
          <a:p>
            <a:pPr marL="12700">
              <a:spcBef>
                <a:spcPts val="263"/>
              </a:spcBef>
              <a:buSzPct val="83000"/>
              <a:buFont typeface="Symbol" pitchFamily="18" charset="2"/>
              <a:buChar char=""/>
            </a:pPr>
            <a:r>
              <a:rPr lang="en-US" sz="1200" b="1" dirty="0">
                <a:latin typeface="Times New Roman" pitchFamily="18" charset="0"/>
                <a:cs typeface="Times New Roman" pitchFamily="18" charset="0"/>
              </a:rPr>
              <a:t>Non-parametric tests (e.g. U-test).</a:t>
            </a:r>
            <a:endParaRPr lang="en-US" sz="1200" dirty="0">
              <a:latin typeface="Times New Roman" pitchFamily="18" charset="0"/>
              <a:cs typeface="Times New Roman" pitchFamily="18" charset="0"/>
            </a:endParaRPr>
          </a:p>
          <a:p>
            <a:pPr marL="12700">
              <a:spcBef>
                <a:spcPts val="250"/>
              </a:spcBef>
              <a:buSzPct val="83000"/>
              <a:buFont typeface="Symbol" pitchFamily="18" charset="2"/>
              <a:buChar char=""/>
            </a:pPr>
            <a:r>
              <a:rPr lang="en-US" sz="1200" b="1" dirty="0">
                <a:latin typeface="Times New Roman" pitchFamily="18" charset="0"/>
                <a:cs typeface="Times New Roman" pitchFamily="18" charset="0"/>
              </a:rPr>
              <a:t>Matched pairs tests (e.g. </a:t>
            </a:r>
            <a:r>
              <a:rPr lang="en-US" sz="1200" b="1" dirty="0" err="1">
                <a:latin typeface="Times New Roman" pitchFamily="18" charset="0"/>
                <a:cs typeface="Times New Roman" pitchFamily="18" charset="0"/>
              </a:rPr>
              <a:t>Wilcoxon</a:t>
            </a:r>
            <a:r>
              <a:rPr lang="en-US" sz="1200" b="1"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p>
            <a:pPr marL="12700">
              <a:spcBef>
                <a:spcPts val="263"/>
              </a:spcBef>
              <a:buSzPct val="83000"/>
              <a:buFont typeface="Symbol" pitchFamily="18" charset="2"/>
              <a:buChar char=""/>
            </a:pPr>
            <a:r>
              <a:rPr lang="en-US" sz="1200" b="1" dirty="0">
                <a:latin typeface="Times New Roman" pitchFamily="18" charset="0"/>
                <a:cs typeface="Times New Roman" pitchFamily="18" charset="0"/>
              </a:rPr>
              <a:t>Association tests (e.g. Chi squared).</a:t>
            </a:r>
            <a:endParaRPr lang="en-US" sz="1200" dirty="0">
              <a:latin typeface="Times New Roman" pitchFamily="18" charset="0"/>
              <a:cs typeface="Times New Roman" pitchFamily="18" charset="0"/>
            </a:endParaRPr>
          </a:p>
          <a:p>
            <a:pPr marL="12700">
              <a:spcBef>
                <a:spcPts val="263"/>
              </a:spcBef>
              <a:buSzPct val="83000"/>
              <a:buFont typeface="Symbol" pitchFamily="18" charset="2"/>
              <a:buChar char=""/>
            </a:pPr>
            <a:r>
              <a:rPr lang="en-US" sz="1200" b="1" dirty="0">
                <a:latin typeface="Times New Roman" pitchFamily="18" charset="0"/>
                <a:cs typeface="Times New Roman" pitchFamily="18" charset="0"/>
              </a:rPr>
              <a:t>Goodness of Fit tests.</a:t>
            </a:r>
            <a:endParaRPr lang="en-US" sz="1200" dirty="0">
              <a:latin typeface="Times New Roman" pitchFamily="18" charset="0"/>
              <a:cs typeface="Times New Roman" pitchFamily="18" charset="0"/>
            </a:endParaRPr>
          </a:p>
          <a:p>
            <a:pPr marL="12700">
              <a:spcBef>
                <a:spcPts val="563"/>
              </a:spcBef>
            </a:pPr>
            <a:r>
              <a:rPr lang="en-US" sz="900" b="1" dirty="0">
                <a:solidFill>
                  <a:srgbClr val="656565"/>
                </a:solidFill>
                <a:latin typeface="Times New Roman" pitchFamily="18" charset="0"/>
                <a:cs typeface="Times New Roman" pitchFamily="18" charset="0"/>
              </a:rPr>
              <a:t>These are the subject of this section.</a:t>
            </a:r>
            <a:endParaRPr lang="en-US" sz="900" dirty="0">
              <a:latin typeface="Times New Roman" pitchFamily="18" charset="0"/>
              <a:cs typeface="Times New Roman" pitchFamily="18" charset="0"/>
            </a:endParaRPr>
          </a:p>
          <a:p>
            <a:pPr marL="12700">
              <a:spcBef>
                <a:spcPts val="50"/>
              </a:spcBef>
            </a:pPr>
            <a:endParaRPr lang="en-US" sz="1300" dirty="0">
              <a:latin typeface="Times New Roman" pitchFamily="18" charset="0"/>
              <a:cs typeface="Times New Roman" pitchFamily="18" charset="0"/>
            </a:endParaRPr>
          </a:p>
          <a:p>
            <a:pPr marL="12700"/>
            <a:r>
              <a:rPr lang="en-US" sz="2400" b="1" dirty="0">
                <a:solidFill>
                  <a:srgbClr val="323232"/>
                </a:solidFill>
                <a:latin typeface="Times New Roman" pitchFamily="18" charset="0"/>
                <a:cs typeface="Times New Roman" pitchFamily="18" charset="0"/>
              </a:rPr>
              <a:t>Basic </a:t>
            </a:r>
            <a:r>
              <a:rPr lang="en-US" sz="2400" b="1" dirty="0" smtClean="0">
                <a:solidFill>
                  <a:srgbClr val="323232"/>
                </a:solidFill>
                <a:latin typeface="Times New Roman" pitchFamily="18" charset="0"/>
                <a:cs typeface="Times New Roman" pitchFamily="18" charset="0"/>
              </a:rPr>
              <a:t>statistics</a:t>
            </a:r>
            <a:endParaRPr lang="en-US" sz="1900" dirty="0">
              <a:latin typeface="Times New Roman" pitchFamily="18" charset="0"/>
              <a:cs typeface="Times New Roman" pitchFamily="18" charset="0"/>
            </a:endParaRPr>
          </a:p>
          <a:p>
            <a:pPr marL="12700"/>
            <a:r>
              <a:rPr lang="en-US" sz="900" b="1" dirty="0">
                <a:solidFill>
                  <a:srgbClr val="656565"/>
                </a:solidFill>
                <a:latin typeface="Times New Roman" pitchFamily="18" charset="0"/>
                <a:cs typeface="Times New Roman" pitchFamily="18" charset="0"/>
              </a:rPr>
              <a:t>Really simple summary stats</a:t>
            </a:r>
            <a:endParaRPr lang="en-US" sz="900" dirty="0">
              <a:latin typeface="Times New Roman" pitchFamily="18" charset="0"/>
              <a:cs typeface="Times New Roman" pitchFamily="18" charset="0"/>
            </a:endParaRPr>
          </a:p>
          <a:p>
            <a:pPr marL="12700">
              <a:spcBef>
                <a:spcPts val="13"/>
              </a:spcBef>
            </a:pPr>
            <a:endParaRPr lang="en-US" sz="1100" dirty="0">
              <a:latin typeface="Times New Roman" pitchFamily="18" charset="0"/>
              <a:cs typeface="Times New Roman" pitchFamily="18" charset="0"/>
            </a:endParaRPr>
          </a:p>
          <a:p>
            <a:pPr marL="12700">
              <a:lnSpc>
                <a:spcPct val="151000"/>
              </a:lnSpc>
            </a:pPr>
            <a:r>
              <a:rPr lang="en-US" sz="900" b="1" dirty="0">
                <a:solidFill>
                  <a:srgbClr val="656565"/>
                </a:solidFill>
                <a:latin typeface="Times New Roman" pitchFamily="18" charset="0"/>
                <a:cs typeface="Times New Roman" pitchFamily="18" charset="0"/>
              </a:rPr>
              <a:t>R has a range of functions for carrying out summary statistics. The following table shows a few of the functions that operate on single variables.</a:t>
            </a:r>
            <a:endParaRPr lang="en-US" sz="900" dirty="0">
              <a:latin typeface="Times New Roman" pitchFamily="18" charset="0"/>
              <a:cs typeface="Times New Roman" pitchFamily="18" charset="0"/>
            </a:endParaRPr>
          </a:p>
        </p:txBody>
      </p:sp>
      <p:graphicFrame>
        <p:nvGraphicFramePr>
          <p:cNvPr id="10" name="object 3"/>
          <p:cNvGraphicFramePr>
            <a:graphicFrameLocks noGrp="1"/>
          </p:cNvGraphicFramePr>
          <p:nvPr/>
        </p:nvGraphicFramePr>
        <p:xfrm>
          <a:off x="2819400" y="3886200"/>
          <a:ext cx="2319857" cy="2209801"/>
        </p:xfrm>
        <a:graphic>
          <a:graphicData uri="http://schemas.openxmlformats.org/drawingml/2006/table">
            <a:tbl>
              <a:tblPr firstRow="1" bandRow="1">
                <a:tableStyleId>{2D5ABB26-0587-4C30-8999-92F81FD0307C}</a:tableStyleId>
              </a:tblPr>
              <a:tblGrid>
                <a:gridCol w="1486220"/>
                <a:gridCol w="833637"/>
              </a:tblGrid>
              <a:tr h="246118">
                <a:tc>
                  <a:txBody>
                    <a:bodyPr/>
                    <a:lstStyle/>
                    <a:p>
                      <a:pPr marL="81280">
                        <a:lnSpc>
                          <a:spcPct val="100000"/>
                        </a:lnSpc>
                      </a:pPr>
                      <a:r>
                        <a:rPr sz="1200" b="1" dirty="0">
                          <a:latin typeface="Times New Roman"/>
                          <a:cs typeface="Times New Roman"/>
                        </a:rPr>
                        <a:t>Sta</a:t>
                      </a:r>
                      <a:r>
                        <a:rPr sz="1200" b="1" spc="-10" dirty="0">
                          <a:latin typeface="Times New Roman"/>
                          <a:cs typeface="Times New Roman"/>
                        </a:rPr>
                        <a:t>t</a:t>
                      </a:r>
                      <a:r>
                        <a:rPr sz="1200" b="1" dirty="0">
                          <a:latin typeface="Times New Roman"/>
                          <a:cs typeface="Times New Roman"/>
                        </a:rPr>
                        <a:t>istic</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c>
                  <a:txBody>
                    <a:bodyPr/>
                    <a:lstStyle/>
                    <a:p>
                      <a:pPr marL="81280">
                        <a:lnSpc>
                          <a:spcPct val="100000"/>
                        </a:lnSpc>
                      </a:pPr>
                      <a:r>
                        <a:rPr sz="1200" b="1" spc="-15" dirty="0">
                          <a:latin typeface="Times New Roman"/>
                          <a:cs typeface="Times New Roman"/>
                        </a:rPr>
                        <a:t>F</a:t>
                      </a:r>
                      <a:r>
                        <a:rPr sz="1200" b="1" dirty="0">
                          <a:latin typeface="Times New Roman"/>
                          <a:cs typeface="Times New Roman"/>
                        </a:rPr>
                        <a:t>un</a:t>
                      </a:r>
                      <a:r>
                        <a:rPr sz="1200" b="1" spc="-5" dirty="0">
                          <a:latin typeface="Times New Roman"/>
                          <a:cs typeface="Times New Roman"/>
                        </a:rPr>
                        <a:t>c</a:t>
                      </a:r>
                      <a:r>
                        <a:rPr sz="1200" b="1" dirty="0">
                          <a:latin typeface="Times New Roman"/>
                          <a:cs typeface="Times New Roman"/>
                        </a:rPr>
                        <a:t>tion</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r>
              <a:tr h="244904">
                <a:tc>
                  <a:txBody>
                    <a:bodyPr/>
                    <a:lstStyle/>
                    <a:p>
                      <a:pPr marL="81280">
                        <a:lnSpc>
                          <a:spcPct val="100000"/>
                        </a:lnSpc>
                      </a:pPr>
                      <a:r>
                        <a:rPr sz="1200" b="1" dirty="0">
                          <a:latin typeface="Times New Roman"/>
                          <a:cs typeface="Times New Roman"/>
                        </a:rPr>
                        <a:t>Sum</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c>
                  <a:txBody>
                    <a:bodyPr/>
                    <a:lstStyle/>
                    <a:p>
                      <a:pPr marL="81280">
                        <a:lnSpc>
                          <a:spcPct val="100000"/>
                        </a:lnSpc>
                      </a:pPr>
                      <a:r>
                        <a:rPr sz="1200" b="1" dirty="0">
                          <a:latin typeface="Times New Roman"/>
                          <a:cs typeface="Times New Roman"/>
                        </a:rPr>
                        <a:t>su</a:t>
                      </a:r>
                      <a:r>
                        <a:rPr sz="1200" b="1" spc="-20" dirty="0">
                          <a:latin typeface="Times New Roman"/>
                          <a:cs typeface="Times New Roman"/>
                        </a:rPr>
                        <a:t>m</a:t>
                      </a:r>
                      <a:r>
                        <a:rPr sz="1200" b="1" dirty="0">
                          <a:latin typeface="Times New Roman"/>
                          <a:cs typeface="Times New Roman"/>
                        </a:rPr>
                        <a:t>(x)</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r>
              <a:tr h="245950">
                <a:tc>
                  <a:txBody>
                    <a:bodyPr/>
                    <a:lstStyle/>
                    <a:p>
                      <a:pPr marL="81280">
                        <a:lnSpc>
                          <a:spcPct val="100000"/>
                        </a:lnSpc>
                      </a:pPr>
                      <a:r>
                        <a:rPr sz="1200" b="1" spc="-5" dirty="0">
                          <a:latin typeface="Times New Roman"/>
                          <a:cs typeface="Times New Roman"/>
                        </a:rPr>
                        <a:t>Me</a:t>
                      </a:r>
                      <a:r>
                        <a:rPr sz="1200" b="1" dirty="0">
                          <a:latin typeface="Times New Roman"/>
                          <a:cs typeface="Times New Roman"/>
                        </a:rPr>
                        <a:t>an</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c>
                  <a:txBody>
                    <a:bodyPr/>
                    <a:lstStyle/>
                    <a:p>
                      <a:pPr marL="81280">
                        <a:lnSpc>
                          <a:spcPct val="100000"/>
                        </a:lnSpc>
                      </a:pPr>
                      <a:r>
                        <a:rPr sz="1200" b="1" spc="-5" dirty="0">
                          <a:latin typeface="Times New Roman"/>
                          <a:cs typeface="Times New Roman"/>
                        </a:rPr>
                        <a:t>me</a:t>
                      </a:r>
                      <a:r>
                        <a:rPr sz="1200" b="1" dirty="0">
                          <a:latin typeface="Times New Roman"/>
                          <a:cs typeface="Times New Roman"/>
                        </a:rPr>
                        <a:t>an(x)</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r>
              <a:tr h="244904">
                <a:tc>
                  <a:txBody>
                    <a:bodyPr/>
                    <a:lstStyle/>
                    <a:p>
                      <a:pPr marL="81280">
                        <a:lnSpc>
                          <a:spcPct val="100000"/>
                        </a:lnSpc>
                      </a:pPr>
                      <a:r>
                        <a:rPr sz="1200" b="1" spc="-5" dirty="0">
                          <a:latin typeface="Times New Roman"/>
                          <a:cs typeface="Times New Roman"/>
                        </a:rPr>
                        <a:t>Me</a:t>
                      </a:r>
                      <a:r>
                        <a:rPr sz="1200" b="1" dirty="0">
                          <a:latin typeface="Times New Roman"/>
                          <a:cs typeface="Times New Roman"/>
                        </a:rPr>
                        <a:t>dian</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c>
                  <a:txBody>
                    <a:bodyPr/>
                    <a:lstStyle/>
                    <a:p>
                      <a:pPr marL="81280">
                        <a:lnSpc>
                          <a:spcPct val="100000"/>
                        </a:lnSpc>
                      </a:pPr>
                      <a:r>
                        <a:rPr sz="1200" b="1" spc="-5" dirty="0">
                          <a:latin typeface="Times New Roman"/>
                          <a:cs typeface="Times New Roman"/>
                        </a:rPr>
                        <a:t>me</a:t>
                      </a:r>
                      <a:r>
                        <a:rPr sz="1200" b="1" dirty="0">
                          <a:latin typeface="Times New Roman"/>
                          <a:cs typeface="Times New Roman"/>
                        </a:rPr>
                        <a:t>dia</a:t>
                      </a:r>
                      <a:r>
                        <a:rPr sz="1200" b="1" spc="5" dirty="0">
                          <a:latin typeface="Times New Roman"/>
                          <a:cs typeface="Times New Roman"/>
                        </a:rPr>
                        <a:t>n</a:t>
                      </a:r>
                      <a:r>
                        <a:rPr sz="1200" b="1" dirty="0">
                          <a:latin typeface="Times New Roman"/>
                          <a:cs typeface="Times New Roman"/>
                        </a:rPr>
                        <a:t>(x)</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r>
              <a:tr h="245950">
                <a:tc>
                  <a:txBody>
                    <a:bodyPr/>
                    <a:lstStyle/>
                    <a:p>
                      <a:pPr marL="81280">
                        <a:lnSpc>
                          <a:spcPct val="100000"/>
                        </a:lnSpc>
                      </a:pPr>
                      <a:r>
                        <a:rPr sz="1200" b="1" dirty="0">
                          <a:latin typeface="Times New Roman"/>
                          <a:cs typeface="Times New Roman"/>
                        </a:rPr>
                        <a:t>La</a:t>
                      </a:r>
                      <a:r>
                        <a:rPr sz="1200" b="1" spc="-5" dirty="0">
                          <a:latin typeface="Times New Roman"/>
                          <a:cs typeface="Times New Roman"/>
                        </a:rPr>
                        <a:t>r</a:t>
                      </a:r>
                      <a:r>
                        <a:rPr sz="1200" b="1" dirty="0">
                          <a:latin typeface="Times New Roman"/>
                          <a:cs typeface="Times New Roman"/>
                        </a:rPr>
                        <a:t>g</a:t>
                      </a:r>
                      <a:r>
                        <a:rPr sz="1200" b="1" spc="-5" dirty="0">
                          <a:latin typeface="Times New Roman"/>
                          <a:cs typeface="Times New Roman"/>
                        </a:rPr>
                        <a:t>e</a:t>
                      </a:r>
                      <a:r>
                        <a:rPr sz="1200" b="1" dirty="0">
                          <a:latin typeface="Times New Roman"/>
                          <a:cs typeface="Times New Roman"/>
                        </a:rPr>
                        <a:t>st</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c>
                  <a:txBody>
                    <a:bodyPr/>
                    <a:lstStyle/>
                    <a:p>
                      <a:pPr marL="81280">
                        <a:lnSpc>
                          <a:spcPct val="100000"/>
                        </a:lnSpc>
                      </a:pPr>
                      <a:r>
                        <a:rPr sz="1200" b="1" spc="-20" dirty="0">
                          <a:latin typeface="Times New Roman"/>
                          <a:cs typeface="Times New Roman"/>
                        </a:rPr>
                        <a:t>m</a:t>
                      </a:r>
                      <a:r>
                        <a:rPr sz="1200" b="1" dirty="0">
                          <a:latin typeface="Times New Roman"/>
                          <a:cs typeface="Times New Roman"/>
                        </a:rPr>
                        <a:t>a</a:t>
                      </a:r>
                      <a:r>
                        <a:rPr sz="1200" b="1" spc="10" dirty="0">
                          <a:latin typeface="Times New Roman"/>
                          <a:cs typeface="Times New Roman"/>
                        </a:rPr>
                        <a:t>x</a:t>
                      </a:r>
                      <a:r>
                        <a:rPr sz="1200" b="1" dirty="0">
                          <a:latin typeface="Times New Roman"/>
                          <a:cs typeface="Times New Roman"/>
                        </a:rPr>
                        <a:t>(x)</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r>
              <a:tr h="244910">
                <a:tc>
                  <a:txBody>
                    <a:bodyPr/>
                    <a:lstStyle/>
                    <a:p>
                      <a:pPr marL="81280">
                        <a:lnSpc>
                          <a:spcPct val="100000"/>
                        </a:lnSpc>
                      </a:pPr>
                      <a:r>
                        <a:rPr sz="1200" b="1" dirty="0">
                          <a:latin typeface="Times New Roman"/>
                          <a:cs typeface="Times New Roman"/>
                        </a:rPr>
                        <a:t>S</a:t>
                      </a:r>
                      <a:r>
                        <a:rPr sz="1200" b="1" spc="-20" dirty="0">
                          <a:latin typeface="Times New Roman"/>
                          <a:cs typeface="Times New Roman"/>
                        </a:rPr>
                        <a:t>m</a:t>
                      </a:r>
                      <a:r>
                        <a:rPr sz="1200" b="1" dirty="0">
                          <a:latin typeface="Times New Roman"/>
                          <a:cs typeface="Times New Roman"/>
                        </a:rPr>
                        <a:t>all</a:t>
                      </a:r>
                      <a:r>
                        <a:rPr sz="1200" b="1" spc="-5" dirty="0">
                          <a:latin typeface="Times New Roman"/>
                          <a:cs typeface="Times New Roman"/>
                        </a:rPr>
                        <a:t>e</a:t>
                      </a:r>
                      <a:r>
                        <a:rPr sz="1200" b="1" dirty="0">
                          <a:latin typeface="Times New Roman"/>
                          <a:cs typeface="Times New Roman"/>
                        </a:rPr>
                        <a:t>st</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c>
                  <a:txBody>
                    <a:bodyPr/>
                    <a:lstStyle/>
                    <a:p>
                      <a:pPr marL="81280">
                        <a:lnSpc>
                          <a:spcPct val="100000"/>
                        </a:lnSpc>
                      </a:pPr>
                      <a:r>
                        <a:rPr sz="1200" b="1" spc="-20" dirty="0">
                          <a:latin typeface="Times New Roman"/>
                          <a:cs typeface="Times New Roman"/>
                        </a:rPr>
                        <a:t>m</a:t>
                      </a:r>
                      <a:r>
                        <a:rPr sz="1200" b="1" dirty="0">
                          <a:latin typeface="Times New Roman"/>
                          <a:cs typeface="Times New Roman"/>
                        </a:rPr>
                        <a:t>i</a:t>
                      </a:r>
                      <a:r>
                        <a:rPr sz="1200" b="1" spc="5" dirty="0">
                          <a:latin typeface="Times New Roman"/>
                          <a:cs typeface="Times New Roman"/>
                        </a:rPr>
                        <a:t>n</a:t>
                      </a:r>
                      <a:r>
                        <a:rPr sz="1200" b="1" dirty="0">
                          <a:latin typeface="Times New Roman"/>
                          <a:cs typeface="Times New Roman"/>
                        </a:rPr>
                        <a:t>(x)</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r>
              <a:tr h="246211">
                <a:tc>
                  <a:txBody>
                    <a:bodyPr/>
                    <a:lstStyle/>
                    <a:p>
                      <a:pPr marL="81280">
                        <a:lnSpc>
                          <a:spcPct val="100000"/>
                        </a:lnSpc>
                      </a:pPr>
                      <a:r>
                        <a:rPr sz="1200" b="1" dirty="0">
                          <a:latin typeface="Times New Roman"/>
                          <a:cs typeface="Times New Roman"/>
                        </a:rPr>
                        <a:t>Standa</a:t>
                      </a:r>
                      <a:r>
                        <a:rPr sz="1200" b="1" spc="-5" dirty="0">
                          <a:latin typeface="Times New Roman"/>
                          <a:cs typeface="Times New Roman"/>
                        </a:rPr>
                        <a:t>r</a:t>
                      </a:r>
                      <a:r>
                        <a:rPr sz="1200" b="1" dirty="0">
                          <a:latin typeface="Times New Roman"/>
                          <a:cs typeface="Times New Roman"/>
                        </a:rPr>
                        <a:t>d D</a:t>
                      </a:r>
                      <a:r>
                        <a:rPr sz="1200" b="1" spc="-10" dirty="0">
                          <a:latin typeface="Times New Roman"/>
                          <a:cs typeface="Times New Roman"/>
                        </a:rPr>
                        <a:t>e</a:t>
                      </a:r>
                      <a:r>
                        <a:rPr sz="1200" b="1" dirty="0">
                          <a:latin typeface="Times New Roman"/>
                          <a:cs typeface="Times New Roman"/>
                        </a:rPr>
                        <a:t>viation</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c>
                  <a:txBody>
                    <a:bodyPr/>
                    <a:lstStyle/>
                    <a:p>
                      <a:pPr marL="81280">
                        <a:lnSpc>
                          <a:spcPct val="100000"/>
                        </a:lnSpc>
                      </a:pPr>
                      <a:r>
                        <a:rPr sz="1200" b="1" dirty="0">
                          <a:latin typeface="Times New Roman"/>
                          <a:cs typeface="Times New Roman"/>
                        </a:rPr>
                        <a:t>sd(x)</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r>
              <a:tr h="245950">
                <a:tc>
                  <a:txBody>
                    <a:bodyPr/>
                    <a:lstStyle/>
                    <a:p>
                      <a:pPr marL="81280">
                        <a:lnSpc>
                          <a:spcPct val="100000"/>
                        </a:lnSpc>
                      </a:pPr>
                      <a:r>
                        <a:rPr sz="1200" b="1" dirty="0">
                          <a:latin typeface="Times New Roman"/>
                          <a:cs typeface="Times New Roman"/>
                        </a:rPr>
                        <a:t>Va</a:t>
                      </a:r>
                      <a:r>
                        <a:rPr sz="1200" b="1" spc="-10" dirty="0">
                          <a:latin typeface="Times New Roman"/>
                          <a:cs typeface="Times New Roman"/>
                        </a:rPr>
                        <a:t>r</a:t>
                      </a:r>
                      <a:r>
                        <a:rPr sz="1200" b="1" dirty="0">
                          <a:latin typeface="Times New Roman"/>
                          <a:cs typeface="Times New Roman"/>
                        </a:rPr>
                        <a:t>ia</a:t>
                      </a:r>
                      <a:r>
                        <a:rPr sz="1200" b="1" spc="5" dirty="0">
                          <a:latin typeface="Times New Roman"/>
                          <a:cs typeface="Times New Roman"/>
                        </a:rPr>
                        <a:t>n</a:t>
                      </a:r>
                      <a:r>
                        <a:rPr sz="1200" b="1" spc="-5" dirty="0">
                          <a:latin typeface="Times New Roman"/>
                          <a:cs typeface="Times New Roman"/>
                        </a:rPr>
                        <a:t>c</a:t>
                      </a:r>
                      <a:r>
                        <a:rPr sz="1200" b="1" dirty="0">
                          <a:latin typeface="Times New Roman"/>
                          <a:cs typeface="Times New Roman"/>
                        </a:rPr>
                        <a:t>e</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c>
                  <a:txBody>
                    <a:bodyPr/>
                    <a:lstStyle/>
                    <a:p>
                      <a:pPr marL="81280">
                        <a:lnSpc>
                          <a:spcPct val="100000"/>
                        </a:lnSpc>
                      </a:pPr>
                      <a:r>
                        <a:rPr sz="1200" b="1" dirty="0">
                          <a:latin typeface="Times New Roman"/>
                          <a:cs typeface="Times New Roman"/>
                        </a:rPr>
                        <a:t>va</a:t>
                      </a:r>
                      <a:r>
                        <a:rPr sz="1200" b="1" spc="-5" dirty="0">
                          <a:latin typeface="Times New Roman"/>
                          <a:cs typeface="Times New Roman"/>
                        </a:rPr>
                        <a:t>r</a:t>
                      </a:r>
                      <a:r>
                        <a:rPr sz="1200" b="1" dirty="0">
                          <a:latin typeface="Times New Roman"/>
                          <a:cs typeface="Times New Roman"/>
                        </a:rPr>
                        <a:t>(x)</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r>
              <a:tr h="244904">
                <a:tc>
                  <a:txBody>
                    <a:bodyPr/>
                    <a:lstStyle/>
                    <a:p>
                      <a:pPr marL="81280">
                        <a:lnSpc>
                          <a:spcPct val="100000"/>
                        </a:lnSpc>
                      </a:pPr>
                      <a:r>
                        <a:rPr sz="1200" b="1" dirty="0">
                          <a:latin typeface="Times New Roman"/>
                          <a:cs typeface="Times New Roman"/>
                        </a:rPr>
                        <a:t>Nu</a:t>
                      </a:r>
                      <a:r>
                        <a:rPr sz="1200" b="1" spc="-15" dirty="0">
                          <a:latin typeface="Times New Roman"/>
                          <a:cs typeface="Times New Roman"/>
                        </a:rPr>
                        <a:t>m</a:t>
                      </a:r>
                      <a:r>
                        <a:rPr sz="1200" b="1" dirty="0">
                          <a:latin typeface="Times New Roman"/>
                          <a:cs typeface="Times New Roman"/>
                        </a:rPr>
                        <a:t>b</a:t>
                      </a:r>
                      <a:r>
                        <a:rPr sz="1200" b="1" spc="5" dirty="0">
                          <a:latin typeface="Times New Roman"/>
                          <a:cs typeface="Times New Roman"/>
                        </a:rPr>
                        <a:t>e</a:t>
                      </a:r>
                      <a:r>
                        <a:rPr sz="1200" b="1" dirty="0">
                          <a:latin typeface="Times New Roman"/>
                          <a:cs typeface="Times New Roman"/>
                        </a:rPr>
                        <a:t>r</a:t>
                      </a:r>
                      <a:r>
                        <a:rPr sz="1200" b="1" spc="-5" dirty="0">
                          <a:latin typeface="Times New Roman"/>
                          <a:cs typeface="Times New Roman"/>
                        </a:rPr>
                        <a:t> </a:t>
                      </a:r>
                      <a:r>
                        <a:rPr sz="1200" b="1" dirty="0">
                          <a:latin typeface="Times New Roman"/>
                          <a:cs typeface="Times New Roman"/>
                        </a:rPr>
                        <a:t>of</a:t>
                      </a:r>
                      <a:r>
                        <a:rPr sz="1200" b="1" spc="5" dirty="0">
                          <a:latin typeface="Times New Roman"/>
                          <a:cs typeface="Times New Roman"/>
                        </a:rPr>
                        <a:t> </a:t>
                      </a:r>
                      <a:r>
                        <a:rPr sz="1200" b="1" spc="-5" dirty="0">
                          <a:latin typeface="Times New Roman"/>
                          <a:cs typeface="Times New Roman"/>
                        </a:rPr>
                        <a:t>e</a:t>
                      </a:r>
                      <a:r>
                        <a:rPr sz="1200" b="1" dirty="0">
                          <a:latin typeface="Times New Roman"/>
                          <a:cs typeface="Times New Roman"/>
                        </a:rPr>
                        <a:t>l</a:t>
                      </a:r>
                      <a:r>
                        <a:rPr sz="1200" b="1" spc="5" dirty="0">
                          <a:latin typeface="Times New Roman"/>
                          <a:cs typeface="Times New Roman"/>
                        </a:rPr>
                        <a:t>e</a:t>
                      </a:r>
                      <a:r>
                        <a:rPr sz="1200" b="1" spc="-20" dirty="0">
                          <a:latin typeface="Times New Roman"/>
                          <a:cs typeface="Times New Roman"/>
                        </a:rPr>
                        <a:t>m</a:t>
                      </a:r>
                      <a:r>
                        <a:rPr sz="1200" b="1" spc="-5" dirty="0">
                          <a:latin typeface="Times New Roman"/>
                          <a:cs typeface="Times New Roman"/>
                        </a:rPr>
                        <a:t>e</a:t>
                      </a:r>
                      <a:r>
                        <a:rPr sz="1200" b="1" dirty="0">
                          <a:latin typeface="Times New Roman"/>
                          <a:cs typeface="Times New Roman"/>
                        </a:rPr>
                        <a:t>nts</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c>
                  <a:txBody>
                    <a:bodyPr/>
                    <a:lstStyle/>
                    <a:p>
                      <a:pPr marL="81280">
                        <a:lnSpc>
                          <a:spcPct val="100000"/>
                        </a:lnSpc>
                      </a:pPr>
                      <a:r>
                        <a:rPr sz="1200" b="1" dirty="0">
                          <a:latin typeface="Times New Roman"/>
                          <a:cs typeface="Times New Roman"/>
                        </a:rPr>
                        <a:t>length(x)</a:t>
                      </a:r>
                      <a:endParaRPr sz="1200">
                        <a:latin typeface="Times New Roman"/>
                        <a:cs typeface="Times New Roman"/>
                      </a:endParaRPr>
                    </a:p>
                  </a:txBody>
                  <a:tcPr marL="0" marR="0" marT="0" marB="0">
                    <a:lnL w="10413">
                      <a:solidFill>
                        <a:srgbClr val="E6E6E6"/>
                      </a:solidFill>
                      <a:prstDash val="solid"/>
                    </a:lnL>
                    <a:lnR w="10413">
                      <a:solidFill>
                        <a:srgbClr val="E6E6E6"/>
                      </a:solidFill>
                      <a:prstDash val="solid"/>
                    </a:lnR>
                    <a:lnT w="10413">
                      <a:solidFill>
                        <a:srgbClr val="E6E6E6"/>
                      </a:solidFill>
                      <a:prstDash val="solid"/>
                    </a:lnT>
                    <a:lnB w="10413">
                      <a:solidFill>
                        <a:srgbClr val="E6E6E6"/>
                      </a:solidFill>
                      <a:prstDash val="solid"/>
                    </a:lnB>
                  </a:tcPr>
                </a:tc>
              </a:tr>
            </a:tbl>
          </a:graphicData>
        </a:graphic>
      </p:graphicFrame>
      <p:sp>
        <p:nvSpPr>
          <p:cNvPr id="11" name="object 6"/>
          <p:cNvSpPr txBox="1"/>
          <p:nvPr/>
        </p:nvSpPr>
        <p:spPr>
          <a:xfrm>
            <a:off x="901700" y="8948738"/>
            <a:ext cx="465138" cy="139700"/>
          </a:xfrm>
          <a:prstGeom prst="rect">
            <a:avLst/>
          </a:prstGeom>
        </p:spPr>
        <p:txBody>
          <a:bodyPr lIns="0" tIns="0" rIns="0" bIns="0">
            <a:spAutoFit/>
          </a:bodyPr>
          <a:lstStyle/>
          <a:p>
            <a:pPr marL="1270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dat</a:t>
            </a:r>
            <a:r>
              <a:rPr sz="900" b="1" dirty="0">
                <a:solidFill>
                  <a:srgbClr val="323232"/>
                </a:solidFill>
                <a:latin typeface="Consolas"/>
                <a:cs typeface="Consolas"/>
              </a:rPr>
              <a:t>a</a:t>
            </a:r>
            <a:r>
              <a:rPr sz="900" b="1" spc="-5" dirty="0">
                <a:solidFill>
                  <a:srgbClr val="323232"/>
                </a:solidFill>
                <a:latin typeface="Consolas"/>
                <a:cs typeface="Consolas"/>
              </a:rPr>
              <a:t>1</a:t>
            </a:r>
            <a:endParaRPr sz="900">
              <a:latin typeface="Consolas"/>
              <a:cs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3</a:t>
            </a:fld>
            <a:endParaRPr lang="en-US"/>
          </a:p>
        </p:txBody>
      </p:sp>
      <p:sp>
        <p:nvSpPr>
          <p:cNvPr id="7" name="object 2"/>
          <p:cNvSpPr txBox="1"/>
          <p:nvPr/>
        </p:nvSpPr>
        <p:spPr>
          <a:xfrm>
            <a:off x="896938" y="228600"/>
            <a:ext cx="7942262" cy="1774845"/>
          </a:xfrm>
          <a:prstGeom prst="rect">
            <a:avLst/>
          </a:prstGeom>
          <a:solidFill>
            <a:srgbClr val="EFEFEF"/>
          </a:solidFill>
        </p:spPr>
        <p:txBody>
          <a:bodyPr wrap="square" lIns="0" tIns="0" rIns="0" bIns="0">
            <a:spAutoFit/>
          </a:bodyPr>
          <a:lstStyle/>
          <a:p>
            <a:pPr marL="17780" fontAlgn="auto">
              <a:spcBef>
                <a:spcPts val="0"/>
              </a:spcBef>
              <a:spcAft>
                <a:spcPts val="0"/>
              </a:spcAft>
              <a:defRPr/>
            </a:pPr>
            <a:r>
              <a:rPr sz="900" b="1" spc="-10" dirty="0">
                <a:solidFill>
                  <a:srgbClr val="323232"/>
                </a:solidFill>
                <a:latin typeface="Consolas"/>
                <a:cs typeface="Consolas"/>
              </a:rPr>
              <a:t>[1</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3</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7</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3</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2</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6</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8</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6</a:t>
            </a:r>
            <a:r>
              <a:rPr sz="900" b="1" dirty="0">
                <a:solidFill>
                  <a:srgbClr val="323232"/>
                </a:solidFill>
                <a:latin typeface="Times New Roman"/>
                <a:cs typeface="Times New Roman"/>
              </a:rPr>
              <a:t> </a:t>
            </a:r>
            <a:r>
              <a:rPr sz="900" b="1" spc="60" dirty="0">
                <a:solidFill>
                  <a:srgbClr val="323232"/>
                </a:solidFill>
                <a:latin typeface="Times New Roman"/>
                <a:cs typeface="Times New Roman"/>
              </a:rPr>
              <a:t> </a:t>
            </a:r>
            <a:r>
              <a:rPr sz="900" b="1" spc="-5" dirty="0">
                <a:solidFill>
                  <a:srgbClr val="323232"/>
                </a:solidFill>
                <a:latin typeface="Consolas"/>
                <a:cs typeface="Consolas"/>
              </a:rPr>
              <a:t>9</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0"/>
              </a:spcBef>
              <a:spcAft>
                <a:spcPts val="0"/>
              </a:spcAft>
              <a:defRPr/>
            </a:pPr>
            <a:endParaRPr sz="900">
              <a:latin typeface="Times New Roman"/>
              <a:cs typeface="Times New Roman"/>
            </a:endParaRPr>
          </a:p>
          <a:p>
            <a:pPr fontAlgn="auto">
              <a:spcBef>
                <a:spcPts val="0"/>
              </a:spcBef>
              <a:spcAft>
                <a:spcPts val="0"/>
              </a:spcAft>
              <a:defRPr/>
            </a:pPr>
            <a:endParaRPr sz="900">
              <a:latin typeface="Times New Roman"/>
              <a:cs typeface="Times New Roman"/>
            </a:endParaRPr>
          </a:p>
          <a:p>
            <a:pPr fontAlgn="auto">
              <a:spcBef>
                <a:spcPts val="0"/>
              </a:spcBef>
              <a:spcAft>
                <a:spcPts val="0"/>
              </a:spcAft>
              <a:defRPr/>
            </a:pPr>
            <a:endParaRPr sz="900">
              <a:latin typeface="Times New Roman"/>
              <a:cs typeface="Times New Roman"/>
            </a:endParaRPr>
          </a:p>
          <a:p>
            <a:pPr fontAlgn="auto">
              <a:spcBef>
                <a:spcPts val="52"/>
              </a:spcBef>
              <a:spcAft>
                <a:spcPts val="0"/>
              </a:spcAft>
              <a:defRPr/>
            </a:pPr>
            <a:endParaRPr sz="800">
              <a:latin typeface="Times New Roman"/>
              <a:cs typeface="Times New Roman"/>
            </a:endParaRPr>
          </a:p>
          <a:p>
            <a:pPr marL="1778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qua</a:t>
            </a:r>
            <a:r>
              <a:rPr sz="900" b="1" dirty="0">
                <a:solidFill>
                  <a:srgbClr val="323232"/>
                </a:solidFill>
                <a:latin typeface="Consolas"/>
                <a:cs typeface="Consolas"/>
              </a:rPr>
              <a:t>n</a:t>
            </a:r>
            <a:r>
              <a:rPr sz="900" b="1" spc="-10" dirty="0">
                <a:solidFill>
                  <a:srgbClr val="323232"/>
                </a:solidFill>
                <a:latin typeface="Consolas"/>
                <a:cs typeface="Consolas"/>
              </a:rPr>
              <a:t>til</a:t>
            </a:r>
            <a:r>
              <a:rPr sz="900" b="1" dirty="0">
                <a:solidFill>
                  <a:srgbClr val="323232"/>
                </a:solidFill>
                <a:latin typeface="Consolas"/>
                <a:cs typeface="Consolas"/>
              </a:rPr>
              <a:t>e</a:t>
            </a:r>
            <a:r>
              <a:rPr sz="900" b="1" spc="-10" dirty="0">
                <a:solidFill>
                  <a:srgbClr val="323232"/>
                </a:solidFill>
                <a:latin typeface="Consolas"/>
                <a:cs typeface="Consolas"/>
              </a:rPr>
              <a:t>(da</a:t>
            </a:r>
            <a:r>
              <a:rPr sz="900" b="1" dirty="0">
                <a:solidFill>
                  <a:srgbClr val="323232"/>
                </a:solidFill>
                <a:latin typeface="Consolas"/>
                <a:cs typeface="Consolas"/>
              </a:rPr>
              <a:t>t</a:t>
            </a:r>
            <a:r>
              <a:rPr sz="900" b="1" spc="-10" dirty="0">
                <a:solidFill>
                  <a:srgbClr val="323232"/>
                </a:solidFill>
                <a:latin typeface="Consolas"/>
                <a:cs typeface="Consolas"/>
              </a:rPr>
              <a:t>a1</a:t>
            </a:r>
            <a:r>
              <a:rPr sz="900" b="1" spc="-5" dirty="0">
                <a:solidFill>
                  <a:srgbClr val="323232"/>
                </a:solidFill>
                <a:latin typeface="Consolas"/>
                <a:cs typeface="Consolas"/>
              </a:rPr>
              <a:t>)</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49"/>
              </a:spcBef>
              <a:spcAft>
                <a:spcPts val="0"/>
              </a:spcAft>
              <a:defRPr/>
            </a:pPr>
            <a:endParaRPr sz="800">
              <a:latin typeface="Times New Roman"/>
              <a:cs typeface="Times New Roman"/>
            </a:endParaRPr>
          </a:p>
          <a:p>
            <a:pPr marL="80645" fontAlgn="auto">
              <a:spcBef>
                <a:spcPts val="0"/>
              </a:spcBef>
              <a:spcAft>
                <a:spcPts val="0"/>
              </a:spcAft>
              <a:defRPr/>
            </a:pPr>
            <a:r>
              <a:rPr sz="900" b="1" spc="-10" dirty="0">
                <a:solidFill>
                  <a:srgbClr val="323232"/>
                </a:solidFill>
                <a:latin typeface="Consolas"/>
                <a:cs typeface="Consolas"/>
              </a:rPr>
              <a:t>0</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80" dirty="0">
                <a:solidFill>
                  <a:srgbClr val="323232"/>
                </a:solidFill>
                <a:latin typeface="Times New Roman"/>
                <a:cs typeface="Times New Roman"/>
              </a:rPr>
              <a:t> </a:t>
            </a:r>
            <a:r>
              <a:rPr sz="900" b="1" dirty="0">
                <a:solidFill>
                  <a:srgbClr val="323232"/>
                </a:solidFill>
                <a:latin typeface="Consolas"/>
                <a:cs typeface="Consolas"/>
              </a:rPr>
              <a:t>2</a:t>
            </a:r>
            <a:r>
              <a:rPr sz="900" b="1" spc="-10" dirty="0">
                <a:solidFill>
                  <a:srgbClr val="323232"/>
                </a:solidFill>
                <a:latin typeface="Consolas"/>
                <a:cs typeface="Consolas"/>
              </a:rPr>
              <a:t>5</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90" dirty="0">
                <a:solidFill>
                  <a:srgbClr val="323232"/>
                </a:solidFill>
                <a:latin typeface="Times New Roman"/>
                <a:cs typeface="Times New Roman"/>
              </a:rPr>
              <a:t> </a:t>
            </a:r>
            <a:r>
              <a:rPr sz="900" b="1" spc="-10" dirty="0">
                <a:solidFill>
                  <a:srgbClr val="323232"/>
                </a:solidFill>
                <a:latin typeface="Consolas"/>
                <a:cs typeface="Consolas"/>
              </a:rPr>
              <a:t>50</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90" dirty="0">
                <a:solidFill>
                  <a:srgbClr val="323232"/>
                </a:solidFill>
                <a:latin typeface="Times New Roman"/>
                <a:cs typeface="Times New Roman"/>
              </a:rPr>
              <a:t> </a:t>
            </a:r>
            <a:r>
              <a:rPr sz="900" b="1" spc="-10" dirty="0">
                <a:solidFill>
                  <a:srgbClr val="323232"/>
                </a:solidFill>
                <a:latin typeface="Consolas"/>
                <a:cs typeface="Consolas"/>
              </a:rPr>
              <a:t>75</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100</a:t>
            </a:r>
            <a:r>
              <a:rPr sz="900" b="1" spc="-5" dirty="0">
                <a:solidFill>
                  <a:srgbClr val="323232"/>
                </a:solidFill>
                <a:latin typeface="Consolas"/>
                <a:cs typeface="Consolas"/>
              </a:rPr>
              <a:t>%</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3"/>
              </a:spcBef>
              <a:spcAft>
                <a:spcPts val="0"/>
              </a:spcAft>
              <a:defRPr/>
            </a:pPr>
            <a:endParaRPr sz="850">
              <a:latin typeface="Times New Roman"/>
              <a:cs typeface="Times New Roman"/>
            </a:endParaRPr>
          </a:p>
          <a:p>
            <a:pPr marL="17780" fontAlgn="auto">
              <a:spcBef>
                <a:spcPts val="0"/>
              </a:spcBef>
              <a:spcAft>
                <a:spcPts val="0"/>
              </a:spcAft>
              <a:defRPr/>
            </a:pPr>
            <a:r>
              <a:rPr sz="900" b="1" spc="-10" dirty="0">
                <a:solidFill>
                  <a:srgbClr val="323232"/>
                </a:solidFill>
                <a:latin typeface="Consolas"/>
                <a:cs typeface="Consolas"/>
              </a:rPr>
              <a:t>2.</a:t>
            </a:r>
            <a:r>
              <a:rPr sz="900" b="1" spc="-5" dirty="0">
                <a:solidFill>
                  <a:srgbClr val="323232"/>
                </a:solidFill>
                <a:latin typeface="Consolas"/>
                <a:cs typeface="Consolas"/>
              </a:rPr>
              <a:t>0</a:t>
            </a:r>
            <a:r>
              <a:rPr sz="900" b="1" dirty="0">
                <a:solidFill>
                  <a:srgbClr val="323232"/>
                </a:solidFill>
                <a:latin typeface="Times New Roman"/>
                <a:cs typeface="Times New Roman"/>
              </a:rPr>
              <a:t>   </a:t>
            </a:r>
            <a:r>
              <a:rPr sz="900" b="1" spc="80" dirty="0">
                <a:solidFill>
                  <a:srgbClr val="323232"/>
                </a:solidFill>
                <a:latin typeface="Times New Roman"/>
                <a:cs typeface="Times New Roman"/>
              </a:rPr>
              <a:t> </a:t>
            </a:r>
            <a:r>
              <a:rPr sz="900" b="1" dirty="0">
                <a:solidFill>
                  <a:srgbClr val="323232"/>
                </a:solidFill>
                <a:latin typeface="Consolas"/>
                <a:cs typeface="Consolas"/>
              </a:rPr>
              <a:t>4</a:t>
            </a:r>
            <a:r>
              <a:rPr sz="900" b="1" spc="-10" dirty="0">
                <a:solidFill>
                  <a:srgbClr val="323232"/>
                </a:solidFill>
                <a:latin typeface="Consolas"/>
                <a:cs typeface="Consolas"/>
              </a:rPr>
              <a:t>.</a:t>
            </a:r>
            <a:r>
              <a:rPr sz="900" b="1" spc="-5" dirty="0">
                <a:solidFill>
                  <a:srgbClr val="323232"/>
                </a:solidFill>
                <a:latin typeface="Consolas"/>
                <a:cs typeface="Consolas"/>
              </a:rPr>
              <a:t>0</a:t>
            </a:r>
            <a:r>
              <a:rPr sz="900" b="1" dirty="0">
                <a:solidFill>
                  <a:srgbClr val="323232"/>
                </a:solidFill>
                <a:latin typeface="Times New Roman"/>
                <a:cs typeface="Times New Roman"/>
              </a:rPr>
              <a:t>   </a:t>
            </a:r>
            <a:r>
              <a:rPr sz="900" b="1" spc="90" dirty="0">
                <a:solidFill>
                  <a:srgbClr val="323232"/>
                </a:solidFill>
                <a:latin typeface="Times New Roman"/>
                <a:cs typeface="Times New Roman"/>
              </a:rPr>
              <a:t> </a:t>
            </a:r>
            <a:r>
              <a:rPr sz="900" b="1" spc="-10" dirty="0">
                <a:solidFill>
                  <a:srgbClr val="323232"/>
                </a:solidFill>
                <a:latin typeface="Consolas"/>
                <a:cs typeface="Consolas"/>
              </a:rPr>
              <a:t>5.</a:t>
            </a:r>
            <a:r>
              <a:rPr sz="900" b="1" spc="-5" dirty="0">
                <a:solidFill>
                  <a:srgbClr val="323232"/>
                </a:solidFill>
                <a:latin typeface="Consolas"/>
                <a:cs typeface="Consolas"/>
              </a:rPr>
              <a:t>0</a:t>
            </a:r>
            <a:r>
              <a:rPr sz="900" b="1" dirty="0">
                <a:solidFill>
                  <a:srgbClr val="323232"/>
                </a:solidFill>
                <a:latin typeface="Times New Roman"/>
                <a:cs typeface="Times New Roman"/>
              </a:rPr>
              <a:t>   </a:t>
            </a:r>
            <a:r>
              <a:rPr sz="900" b="1" spc="90" dirty="0">
                <a:solidFill>
                  <a:srgbClr val="323232"/>
                </a:solidFill>
                <a:latin typeface="Times New Roman"/>
                <a:cs typeface="Times New Roman"/>
              </a:rPr>
              <a:t> </a:t>
            </a:r>
            <a:r>
              <a:rPr sz="900" b="1" spc="-10" dirty="0">
                <a:solidFill>
                  <a:srgbClr val="323232"/>
                </a:solidFill>
                <a:latin typeface="Consolas"/>
                <a:cs typeface="Consolas"/>
              </a:rPr>
              <a:t>6.</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90" dirty="0">
                <a:solidFill>
                  <a:srgbClr val="323232"/>
                </a:solidFill>
                <a:latin typeface="Times New Roman"/>
                <a:cs typeface="Times New Roman"/>
              </a:rPr>
              <a:t> </a:t>
            </a:r>
            <a:r>
              <a:rPr sz="900" b="1" spc="-10" dirty="0">
                <a:solidFill>
                  <a:srgbClr val="323232"/>
                </a:solidFill>
                <a:latin typeface="Consolas"/>
                <a:cs typeface="Consolas"/>
              </a:rPr>
              <a:t>9.0</a:t>
            </a:r>
            <a:endParaRPr sz="900">
              <a:latin typeface="Consolas"/>
              <a:cs typeface="Consolas"/>
            </a:endParaRPr>
          </a:p>
        </p:txBody>
      </p:sp>
      <p:sp>
        <p:nvSpPr>
          <p:cNvPr id="9" name="object 4"/>
          <p:cNvSpPr>
            <a:spLocks/>
          </p:cNvSpPr>
          <p:nvPr/>
        </p:nvSpPr>
        <p:spPr bwMode="auto">
          <a:xfrm>
            <a:off x="896938" y="3878263"/>
            <a:ext cx="5981700" cy="390525"/>
          </a:xfrm>
          <a:custGeom>
            <a:avLst/>
            <a:gdLst>
              <a:gd name="T0" fmla="*/ 0 w 5981700"/>
              <a:gd name="T1" fmla="*/ 391667 h 391795"/>
              <a:gd name="T2" fmla="*/ 5981425 w 5981700"/>
              <a:gd name="T3" fmla="*/ 391667 h 391795"/>
              <a:gd name="T4" fmla="*/ 5981425 w 5981700"/>
              <a:gd name="T5" fmla="*/ 0 h 391795"/>
              <a:gd name="T6" fmla="*/ 0 w 5981700"/>
              <a:gd name="T7" fmla="*/ 0 h 391795"/>
              <a:gd name="T8" fmla="*/ 0 w 5981700"/>
              <a:gd name="T9" fmla="*/ 391667 h 391795"/>
              <a:gd name="T10" fmla="*/ 0 60000 65536"/>
              <a:gd name="T11" fmla="*/ 0 60000 65536"/>
              <a:gd name="T12" fmla="*/ 0 60000 65536"/>
              <a:gd name="T13" fmla="*/ 0 60000 65536"/>
              <a:gd name="T14" fmla="*/ 0 60000 65536"/>
              <a:gd name="T15" fmla="*/ 0 w 5981700"/>
              <a:gd name="T16" fmla="*/ 0 h 391795"/>
              <a:gd name="T17" fmla="*/ 5981700 w 5981700"/>
              <a:gd name="T18" fmla="*/ 391795 h 391795"/>
            </a:gdLst>
            <a:ahLst/>
            <a:cxnLst>
              <a:cxn ang="T10">
                <a:pos x="T0" y="T1"/>
              </a:cxn>
              <a:cxn ang="T11">
                <a:pos x="T2" y="T3"/>
              </a:cxn>
              <a:cxn ang="T12">
                <a:pos x="T4" y="T5"/>
              </a:cxn>
              <a:cxn ang="T13">
                <a:pos x="T6" y="T7"/>
              </a:cxn>
              <a:cxn ang="T14">
                <a:pos x="T8" y="T9"/>
              </a:cxn>
            </a:cxnLst>
            <a:rect l="T15" t="T16" r="T17" b="T18"/>
            <a:pathLst>
              <a:path w="5981700" h="391795">
                <a:moveTo>
                  <a:pt x="0" y="391667"/>
                </a:moveTo>
                <a:lnTo>
                  <a:pt x="5981425" y="391667"/>
                </a:lnTo>
                <a:lnTo>
                  <a:pt x="5981425" y="0"/>
                </a:lnTo>
                <a:lnTo>
                  <a:pt x="0" y="0"/>
                </a:lnTo>
                <a:lnTo>
                  <a:pt x="0" y="391667"/>
                </a:lnTo>
                <a:close/>
              </a:path>
            </a:pathLst>
          </a:custGeom>
          <a:solidFill>
            <a:srgbClr val="EFEFEF"/>
          </a:solidFill>
          <a:ln w="9525">
            <a:noFill/>
            <a:round/>
            <a:headEnd/>
            <a:tailEnd/>
          </a:ln>
        </p:spPr>
        <p:txBody>
          <a:bodyPr lIns="0" tIns="0" rIns="0" bIns="0"/>
          <a:lstStyle/>
          <a:p>
            <a:endParaRPr lang="en-US"/>
          </a:p>
        </p:txBody>
      </p:sp>
      <p:sp>
        <p:nvSpPr>
          <p:cNvPr id="10" name="object 5"/>
          <p:cNvSpPr txBox="1">
            <a:spLocks noChangeArrowheads="1"/>
          </p:cNvSpPr>
          <p:nvPr/>
        </p:nvSpPr>
        <p:spPr bwMode="auto">
          <a:xfrm>
            <a:off x="901700" y="2057400"/>
            <a:ext cx="7785100" cy="695319"/>
          </a:xfrm>
          <a:prstGeom prst="rect">
            <a:avLst/>
          </a:prstGeom>
          <a:noFill/>
          <a:ln w="9525">
            <a:noFill/>
            <a:miter lim="800000"/>
            <a:headEnd/>
            <a:tailEnd/>
          </a:ln>
        </p:spPr>
        <p:txBody>
          <a:bodyPr wrap="square" lIns="0" tIns="0" rIns="0" bIns="0">
            <a:spAutoFit/>
          </a:bodyPr>
          <a:lstStyle/>
          <a:p>
            <a:pPr marL="12700">
              <a:lnSpc>
                <a:spcPct val="151000"/>
              </a:lnSpc>
            </a:pPr>
            <a:r>
              <a:rPr lang="en-US" sz="900" b="1" dirty="0">
                <a:solidFill>
                  <a:srgbClr val="656565"/>
                </a:solidFill>
                <a:latin typeface="Times New Roman" pitchFamily="18" charset="0"/>
                <a:cs typeface="Times New Roman" pitchFamily="18" charset="0"/>
              </a:rPr>
              <a:t>The functions operate over a one-dimensional object (called a vector in R-speak). If your data are a column of a larger dataset then you’ll need to use attach() or the $ so that R can “find” your data</a:t>
            </a:r>
            <a:r>
              <a:rPr lang="en-US" sz="900" b="1" dirty="0" smtClean="0">
                <a:solidFill>
                  <a:srgbClr val="656565"/>
                </a:solidFill>
                <a:latin typeface="Times New Roman" pitchFamily="18" charset="0"/>
                <a:cs typeface="Times New Roman" pitchFamily="18" charset="0"/>
              </a:rPr>
              <a:t>.</a:t>
            </a:r>
            <a:endParaRPr lang="en-US" sz="1100" dirty="0">
              <a:latin typeface="Times New Roman" pitchFamily="18" charset="0"/>
              <a:cs typeface="Times New Roman" pitchFamily="18" charset="0"/>
            </a:endParaRPr>
          </a:p>
          <a:p>
            <a:pPr marL="12700"/>
            <a:r>
              <a:rPr lang="en-US" sz="900" b="1" dirty="0">
                <a:solidFill>
                  <a:srgbClr val="323232"/>
                </a:solidFill>
                <a:latin typeface="Consolas" pitchFamily="49" charset="0"/>
              </a:rPr>
              <a:t>&gt;</a:t>
            </a:r>
            <a:r>
              <a:rPr lang="en-US" sz="900" b="1" dirty="0">
                <a:solidFill>
                  <a:srgbClr val="323232"/>
                </a:solidFill>
                <a:latin typeface="Times New Roman" pitchFamily="18" charset="0"/>
                <a:cs typeface="Times New Roman" pitchFamily="18" charset="0"/>
              </a:rPr>
              <a:t>  </a:t>
            </a:r>
            <a:r>
              <a:rPr lang="en-US" sz="900" b="1" dirty="0" smtClean="0">
                <a:solidFill>
                  <a:srgbClr val="323232"/>
                </a:solidFill>
                <a:latin typeface="Consolas" pitchFamily="49" charset="0"/>
              </a:rPr>
              <a:t>mf</a:t>
            </a:r>
            <a:endParaRPr lang="en-US" sz="800" dirty="0">
              <a:latin typeface="Times New Roman" pitchFamily="18" charset="0"/>
              <a:cs typeface="Times New Roman" pitchFamily="18" charset="0"/>
            </a:endParaRPr>
          </a:p>
          <a:p>
            <a:pPr marL="12700"/>
            <a:r>
              <a:rPr lang="en-US" sz="900" b="1" dirty="0">
                <a:solidFill>
                  <a:srgbClr val="323232"/>
                </a:solidFill>
                <a:latin typeface="Consolas" pitchFamily="49" charset="0"/>
              </a:rPr>
              <a:t>Length</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Speed</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Algae</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NO3</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BOD</a:t>
            </a:r>
            <a:endParaRPr lang="en-US" sz="900" dirty="0">
              <a:latin typeface="Consolas" pitchFamily="49" charset="0"/>
            </a:endParaRPr>
          </a:p>
        </p:txBody>
      </p:sp>
      <p:sp>
        <p:nvSpPr>
          <p:cNvPr id="11" name="object 6"/>
          <p:cNvSpPr>
            <a:spLocks/>
          </p:cNvSpPr>
          <p:nvPr/>
        </p:nvSpPr>
        <p:spPr bwMode="auto">
          <a:xfrm>
            <a:off x="896938" y="4131406"/>
            <a:ext cx="5981700" cy="531082"/>
          </a:xfrm>
          <a:custGeom>
            <a:avLst/>
            <a:gdLst>
              <a:gd name="T0" fmla="*/ 0 w 5981700"/>
              <a:gd name="T1" fmla="*/ 393191 h 393700"/>
              <a:gd name="T2" fmla="*/ 5981425 w 5981700"/>
              <a:gd name="T3" fmla="*/ 393191 h 393700"/>
              <a:gd name="T4" fmla="*/ 5981425 w 5981700"/>
              <a:gd name="T5" fmla="*/ 0 h 393700"/>
              <a:gd name="T6" fmla="*/ 0 w 5981700"/>
              <a:gd name="T7" fmla="*/ 0 h 393700"/>
              <a:gd name="T8" fmla="*/ 0 w 5981700"/>
              <a:gd name="T9" fmla="*/ 393191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191"/>
                </a:moveTo>
                <a:lnTo>
                  <a:pt x="5981425" y="393191"/>
                </a:lnTo>
                <a:lnTo>
                  <a:pt x="5981425" y="0"/>
                </a:lnTo>
                <a:lnTo>
                  <a:pt x="0" y="0"/>
                </a:lnTo>
                <a:lnTo>
                  <a:pt x="0" y="393191"/>
                </a:lnTo>
                <a:close/>
              </a:path>
            </a:pathLst>
          </a:custGeom>
          <a:solidFill>
            <a:srgbClr val="EFEFEF"/>
          </a:solidFill>
          <a:ln w="9525">
            <a:noFill/>
            <a:round/>
            <a:headEnd/>
            <a:tailEnd/>
          </a:ln>
        </p:spPr>
        <p:txBody>
          <a:bodyPr lIns="0" tIns="0" rIns="0" bIns="0"/>
          <a:lstStyle/>
          <a:p>
            <a:endParaRPr lang="en-US"/>
          </a:p>
        </p:txBody>
      </p:sp>
      <p:sp>
        <p:nvSpPr>
          <p:cNvPr id="12" name="object 7"/>
          <p:cNvSpPr txBox="1"/>
          <p:nvPr/>
        </p:nvSpPr>
        <p:spPr>
          <a:xfrm>
            <a:off x="914400" y="4247953"/>
            <a:ext cx="63500" cy="138499"/>
          </a:xfrm>
          <a:prstGeom prst="rect">
            <a:avLst/>
          </a:prstGeom>
        </p:spPr>
        <p:txBody>
          <a:bodyPr wrap="square" lIns="0" tIns="0" rIns="0" bIns="0">
            <a:spAutoFit/>
          </a:bodyPr>
          <a:lstStyle/>
          <a:p>
            <a:pPr fontAlgn="auto">
              <a:spcBef>
                <a:spcPts val="0"/>
              </a:spcBef>
              <a:spcAft>
                <a:spcPts val="0"/>
              </a:spcAft>
              <a:defRPr/>
            </a:pPr>
            <a:r>
              <a:rPr sz="900" b="1" spc="-5" dirty="0">
                <a:solidFill>
                  <a:srgbClr val="323232"/>
                </a:solidFill>
                <a:latin typeface="Consolas"/>
                <a:cs typeface="Consolas"/>
              </a:rPr>
              <a:t>1</a:t>
            </a:r>
            <a:endParaRPr sz="900">
              <a:latin typeface="Consolas"/>
              <a:cs typeface="Consolas"/>
            </a:endParaRPr>
          </a:p>
        </p:txBody>
      </p:sp>
      <p:sp>
        <p:nvSpPr>
          <p:cNvPr id="13" name="object 8"/>
          <p:cNvSpPr txBox="1"/>
          <p:nvPr/>
        </p:nvSpPr>
        <p:spPr>
          <a:xfrm>
            <a:off x="2133600" y="3048000"/>
            <a:ext cx="1446212" cy="138499"/>
          </a:xfrm>
          <a:prstGeom prst="rect">
            <a:avLst/>
          </a:prstGeom>
        </p:spPr>
        <p:txBody>
          <a:bodyPr wrap="square" lIns="0" tIns="0" rIns="0" bIns="0">
            <a:spAutoFit/>
          </a:bodyPr>
          <a:lstStyle/>
          <a:p>
            <a:pPr fontAlgn="auto">
              <a:spcBef>
                <a:spcPts val="0"/>
              </a:spcBef>
              <a:spcAft>
                <a:spcPts val="0"/>
              </a:spcAft>
              <a:tabLst>
                <a:tab pos="375920" algn="l"/>
                <a:tab pos="753745" algn="l"/>
              </a:tabLst>
              <a:defRPr/>
            </a:pPr>
            <a:r>
              <a:rPr sz="900" b="1" spc="-10" dirty="0">
                <a:solidFill>
                  <a:srgbClr val="323232"/>
                </a:solidFill>
                <a:latin typeface="Consolas"/>
                <a:cs typeface="Consolas"/>
              </a:rPr>
              <a:t>2</a:t>
            </a:r>
            <a:r>
              <a:rPr sz="900" b="1" spc="-5" dirty="0">
                <a:solidFill>
                  <a:srgbClr val="323232"/>
                </a:solidFill>
                <a:latin typeface="Consolas"/>
                <a:cs typeface="Consolas"/>
              </a:rPr>
              <a:t>0</a:t>
            </a:r>
            <a:r>
              <a:rPr sz="900" b="1" dirty="0">
                <a:solidFill>
                  <a:srgbClr val="323232"/>
                </a:solidFill>
                <a:latin typeface="Times New Roman"/>
                <a:cs typeface="Times New Roman"/>
              </a:rPr>
              <a:t>	</a:t>
            </a:r>
            <a:r>
              <a:rPr sz="900" b="1" spc="-10" dirty="0">
                <a:solidFill>
                  <a:srgbClr val="323232"/>
                </a:solidFill>
                <a:latin typeface="Consolas"/>
                <a:cs typeface="Consolas"/>
              </a:rPr>
              <a:t>1</a:t>
            </a:r>
            <a:r>
              <a:rPr sz="900" b="1" spc="-5" dirty="0">
                <a:solidFill>
                  <a:srgbClr val="323232"/>
                </a:solidFill>
                <a:latin typeface="Consolas"/>
                <a:cs typeface="Consolas"/>
              </a:rPr>
              <a:t>2</a:t>
            </a:r>
            <a:r>
              <a:rPr sz="900" b="1" dirty="0">
                <a:solidFill>
                  <a:srgbClr val="323232"/>
                </a:solidFill>
                <a:latin typeface="Times New Roman"/>
                <a:cs typeface="Times New Roman"/>
              </a:rPr>
              <a:t>	</a:t>
            </a:r>
            <a:r>
              <a:rPr sz="900" b="1" spc="-10" dirty="0">
                <a:solidFill>
                  <a:srgbClr val="323232"/>
                </a:solidFill>
                <a:latin typeface="Consolas"/>
                <a:cs typeface="Consolas"/>
              </a:rPr>
              <a:t>4</a:t>
            </a:r>
            <a:r>
              <a:rPr sz="900" b="1" spc="-5" dirty="0">
                <a:solidFill>
                  <a:srgbClr val="323232"/>
                </a:solidFill>
                <a:latin typeface="Consolas"/>
                <a:cs typeface="Consolas"/>
              </a:rPr>
              <a:t>0</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2</a:t>
            </a:r>
            <a:r>
              <a:rPr sz="900" b="1" dirty="0">
                <a:solidFill>
                  <a:srgbClr val="323232"/>
                </a:solidFill>
                <a:latin typeface="Consolas"/>
                <a:cs typeface="Consolas"/>
              </a:rPr>
              <a:t>.2</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20</a:t>
            </a:r>
            <a:r>
              <a:rPr sz="900" b="1" spc="-5" dirty="0">
                <a:solidFill>
                  <a:srgbClr val="323232"/>
                </a:solidFill>
                <a:latin typeface="Consolas"/>
                <a:cs typeface="Consolas"/>
              </a:rPr>
              <a:t>0</a:t>
            </a:r>
            <a:endParaRPr sz="900">
              <a:latin typeface="Consolas"/>
              <a:cs typeface="Consolas"/>
            </a:endParaRPr>
          </a:p>
        </p:txBody>
      </p:sp>
      <p:sp>
        <p:nvSpPr>
          <p:cNvPr id="14" name="object 9"/>
          <p:cNvSpPr>
            <a:spLocks/>
          </p:cNvSpPr>
          <p:nvPr/>
        </p:nvSpPr>
        <p:spPr bwMode="auto">
          <a:xfrm>
            <a:off x="896938" y="4525106"/>
            <a:ext cx="5981700" cy="531082"/>
          </a:xfrm>
          <a:custGeom>
            <a:avLst/>
            <a:gdLst>
              <a:gd name="T0" fmla="*/ 0 w 5981700"/>
              <a:gd name="T1" fmla="*/ 393191 h 393700"/>
              <a:gd name="T2" fmla="*/ 5981425 w 5981700"/>
              <a:gd name="T3" fmla="*/ 393191 h 393700"/>
              <a:gd name="T4" fmla="*/ 5981425 w 5981700"/>
              <a:gd name="T5" fmla="*/ 0 h 393700"/>
              <a:gd name="T6" fmla="*/ 0 w 5981700"/>
              <a:gd name="T7" fmla="*/ 0 h 393700"/>
              <a:gd name="T8" fmla="*/ 0 w 5981700"/>
              <a:gd name="T9" fmla="*/ 393191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191"/>
                </a:moveTo>
                <a:lnTo>
                  <a:pt x="5981425" y="393191"/>
                </a:lnTo>
                <a:lnTo>
                  <a:pt x="5981425" y="0"/>
                </a:lnTo>
                <a:lnTo>
                  <a:pt x="0" y="0"/>
                </a:lnTo>
                <a:lnTo>
                  <a:pt x="0" y="393191"/>
                </a:lnTo>
                <a:close/>
              </a:path>
            </a:pathLst>
          </a:custGeom>
          <a:solidFill>
            <a:srgbClr val="EFEFEF"/>
          </a:solidFill>
          <a:ln w="9525">
            <a:noFill/>
            <a:round/>
            <a:headEnd/>
            <a:tailEnd/>
          </a:ln>
        </p:spPr>
        <p:txBody>
          <a:bodyPr lIns="0" tIns="0" rIns="0" bIns="0"/>
          <a:lstStyle/>
          <a:p>
            <a:endParaRPr lang="en-US"/>
          </a:p>
        </p:txBody>
      </p:sp>
      <p:sp>
        <p:nvSpPr>
          <p:cNvPr id="15" name="object 10"/>
          <p:cNvSpPr txBox="1"/>
          <p:nvPr/>
        </p:nvSpPr>
        <p:spPr>
          <a:xfrm>
            <a:off x="914400" y="4641653"/>
            <a:ext cx="63500" cy="138499"/>
          </a:xfrm>
          <a:prstGeom prst="rect">
            <a:avLst/>
          </a:prstGeom>
        </p:spPr>
        <p:txBody>
          <a:bodyPr wrap="square" lIns="0" tIns="0" rIns="0" bIns="0">
            <a:spAutoFit/>
          </a:bodyPr>
          <a:lstStyle/>
          <a:p>
            <a:pPr fontAlgn="auto">
              <a:spcBef>
                <a:spcPts val="0"/>
              </a:spcBef>
              <a:spcAft>
                <a:spcPts val="0"/>
              </a:spcAft>
              <a:defRPr/>
            </a:pPr>
            <a:r>
              <a:rPr sz="900" b="1" spc="-5" dirty="0">
                <a:solidFill>
                  <a:srgbClr val="323232"/>
                </a:solidFill>
                <a:latin typeface="Consolas"/>
                <a:cs typeface="Consolas"/>
              </a:rPr>
              <a:t>2</a:t>
            </a:r>
            <a:endParaRPr sz="900">
              <a:latin typeface="Consolas"/>
              <a:cs typeface="Consolas"/>
            </a:endParaRPr>
          </a:p>
        </p:txBody>
      </p:sp>
      <p:sp>
        <p:nvSpPr>
          <p:cNvPr id="16" name="object 11"/>
          <p:cNvSpPr txBox="1"/>
          <p:nvPr/>
        </p:nvSpPr>
        <p:spPr>
          <a:xfrm>
            <a:off x="2286000" y="3352800"/>
            <a:ext cx="1446212" cy="138499"/>
          </a:xfrm>
          <a:prstGeom prst="rect">
            <a:avLst/>
          </a:prstGeom>
        </p:spPr>
        <p:txBody>
          <a:bodyPr wrap="square" lIns="0" tIns="0" rIns="0" bIns="0">
            <a:spAutoFit/>
          </a:bodyPr>
          <a:lstStyle/>
          <a:p>
            <a:pPr fontAlgn="auto">
              <a:spcBef>
                <a:spcPts val="0"/>
              </a:spcBef>
              <a:spcAft>
                <a:spcPts val="0"/>
              </a:spcAft>
              <a:tabLst>
                <a:tab pos="375920" algn="l"/>
                <a:tab pos="753745" algn="l"/>
              </a:tabLst>
              <a:defRPr/>
            </a:pPr>
            <a:r>
              <a:rPr sz="900" b="1" spc="-10" dirty="0">
                <a:solidFill>
                  <a:srgbClr val="323232"/>
                </a:solidFill>
                <a:latin typeface="Consolas"/>
                <a:cs typeface="Consolas"/>
              </a:rPr>
              <a:t>2</a:t>
            </a:r>
            <a:r>
              <a:rPr sz="900" b="1" spc="-5" dirty="0">
                <a:solidFill>
                  <a:srgbClr val="323232"/>
                </a:solidFill>
                <a:latin typeface="Consolas"/>
                <a:cs typeface="Consolas"/>
              </a:rPr>
              <a:t>1</a:t>
            </a:r>
            <a:r>
              <a:rPr sz="900" b="1" dirty="0">
                <a:solidFill>
                  <a:srgbClr val="323232"/>
                </a:solidFill>
                <a:latin typeface="Times New Roman"/>
                <a:cs typeface="Times New Roman"/>
              </a:rPr>
              <a:t>	</a:t>
            </a:r>
            <a:r>
              <a:rPr sz="900" b="1" spc="-10" dirty="0">
                <a:solidFill>
                  <a:srgbClr val="323232"/>
                </a:solidFill>
                <a:latin typeface="Consolas"/>
                <a:cs typeface="Consolas"/>
              </a:rPr>
              <a:t>1</a:t>
            </a:r>
            <a:r>
              <a:rPr sz="900" b="1" spc="-5" dirty="0">
                <a:solidFill>
                  <a:srgbClr val="323232"/>
                </a:solidFill>
                <a:latin typeface="Consolas"/>
                <a:cs typeface="Consolas"/>
              </a:rPr>
              <a:t>4</a:t>
            </a:r>
            <a:r>
              <a:rPr sz="900" b="1" dirty="0">
                <a:solidFill>
                  <a:srgbClr val="323232"/>
                </a:solidFill>
                <a:latin typeface="Times New Roman"/>
                <a:cs typeface="Times New Roman"/>
              </a:rPr>
              <a:t>	</a:t>
            </a:r>
            <a:r>
              <a:rPr sz="900" b="1" spc="-10" dirty="0">
                <a:solidFill>
                  <a:srgbClr val="323232"/>
                </a:solidFill>
                <a:latin typeface="Consolas"/>
                <a:cs typeface="Consolas"/>
              </a:rPr>
              <a:t>4</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2</a:t>
            </a:r>
            <a:r>
              <a:rPr sz="900" b="1" dirty="0">
                <a:solidFill>
                  <a:srgbClr val="323232"/>
                </a:solidFill>
                <a:latin typeface="Consolas"/>
                <a:cs typeface="Consolas"/>
              </a:rPr>
              <a:t>.1</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40" dirty="0">
                <a:solidFill>
                  <a:srgbClr val="323232"/>
                </a:solidFill>
                <a:latin typeface="Times New Roman"/>
                <a:cs typeface="Times New Roman"/>
              </a:rPr>
              <a:t> </a:t>
            </a:r>
            <a:r>
              <a:rPr sz="900" b="1" spc="-10" dirty="0">
                <a:solidFill>
                  <a:srgbClr val="323232"/>
                </a:solidFill>
                <a:latin typeface="Consolas"/>
                <a:cs typeface="Consolas"/>
              </a:rPr>
              <a:t>180</a:t>
            </a:r>
            <a:endParaRPr sz="900">
              <a:latin typeface="Consolas"/>
              <a:cs typeface="Consolas"/>
            </a:endParaRPr>
          </a:p>
        </p:txBody>
      </p:sp>
      <p:sp>
        <p:nvSpPr>
          <p:cNvPr id="17" name="object 12"/>
          <p:cNvSpPr>
            <a:spLocks/>
          </p:cNvSpPr>
          <p:nvPr/>
        </p:nvSpPr>
        <p:spPr bwMode="auto">
          <a:xfrm>
            <a:off x="896938" y="4918806"/>
            <a:ext cx="5981700" cy="531082"/>
          </a:xfrm>
          <a:custGeom>
            <a:avLst/>
            <a:gdLst>
              <a:gd name="T0" fmla="*/ 0 w 5981700"/>
              <a:gd name="T1" fmla="*/ 393502 h 393700"/>
              <a:gd name="T2" fmla="*/ 5981425 w 5981700"/>
              <a:gd name="T3" fmla="*/ 393502 h 393700"/>
              <a:gd name="T4" fmla="*/ 5981425 w 5981700"/>
              <a:gd name="T5" fmla="*/ 0 h 393700"/>
              <a:gd name="T6" fmla="*/ 0 w 5981700"/>
              <a:gd name="T7" fmla="*/ 0 h 393700"/>
              <a:gd name="T8" fmla="*/ 0 w 5981700"/>
              <a:gd name="T9" fmla="*/ 393502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502"/>
                </a:moveTo>
                <a:lnTo>
                  <a:pt x="5981425" y="393502"/>
                </a:lnTo>
                <a:lnTo>
                  <a:pt x="5981425" y="0"/>
                </a:lnTo>
                <a:lnTo>
                  <a:pt x="0" y="0"/>
                </a:lnTo>
                <a:lnTo>
                  <a:pt x="0" y="393502"/>
                </a:lnTo>
                <a:close/>
              </a:path>
            </a:pathLst>
          </a:custGeom>
          <a:solidFill>
            <a:srgbClr val="EFEFEF"/>
          </a:solidFill>
          <a:ln w="9525">
            <a:noFill/>
            <a:round/>
            <a:headEnd/>
            <a:tailEnd/>
          </a:ln>
        </p:spPr>
        <p:txBody>
          <a:bodyPr lIns="0" tIns="0" rIns="0" bIns="0"/>
          <a:lstStyle/>
          <a:p>
            <a:endParaRPr lang="en-US"/>
          </a:p>
        </p:txBody>
      </p:sp>
      <p:sp>
        <p:nvSpPr>
          <p:cNvPr id="18" name="object 13"/>
          <p:cNvSpPr txBox="1"/>
          <p:nvPr/>
        </p:nvSpPr>
        <p:spPr>
          <a:xfrm>
            <a:off x="914400" y="5035353"/>
            <a:ext cx="63500" cy="138499"/>
          </a:xfrm>
          <a:prstGeom prst="rect">
            <a:avLst/>
          </a:prstGeom>
        </p:spPr>
        <p:txBody>
          <a:bodyPr wrap="square" lIns="0" tIns="0" rIns="0" bIns="0">
            <a:spAutoFit/>
          </a:bodyPr>
          <a:lstStyle/>
          <a:p>
            <a:pPr fontAlgn="auto">
              <a:spcBef>
                <a:spcPts val="0"/>
              </a:spcBef>
              <a:spcAft>
                <a:spcPts val="0"/>
              </a:spcAft>
              <a:defRPr/>
            </a:pPr>
            <a:r>
              <a:rPr sz="900" b="1" spc="-5" dirty="0">
                <a:solidFill>
                  <a:srgbClr val="323232"/>
                </a:solidFill>
                <a:latin typeface="Consolas"/>
                <a:cs typeface="Consolas"/>
              </a:rPr>
              <a:t>3</a:t>
            </a:r>
            <a:endParaRPr sz="900">
              <a:latin typeface="Consolas"/>
              <a:cs typeface="Consolas"/>
            </a:endParaRPr>
          </a:p>
        </p:txBody>
      </p:sp>
      <p:sp>
        <p:nvSpPr>
          <p:cNvPr id="19" name="object 14"/>
          <p:cNvSpPr txBox="1"/>
          <p:nvPr/>
        </p:nvSpPr>
        <p:spPr>
          <a:xfrm>
            <a:off x="2057400" y="3657600"/>
            <a:ext cx="1446212" cy="138499"/>
          </a:xfrm>
          <a:prstGeom prst="rect">
            <a:avLst/>
          </a:prstGeom>
        </p:spPr>
        <p:txBody>
          <a:bodyPr wrap="square" lIns="0" tIns="0" rIns="0" bIns="0">
            <a:spAutoFit/>
          </a:bodyPr>
          <a:lstStyle/>
          <a:p>
            <a:pPr fontAlgn="auto">
              <a:spcBef>
                <a:spcPts val="0"/>
              </a:spcBef>
              <a:spcAft>
                <a:spcPts val="0"/>
              </a:spcAft>
              <a:tabLst>
                <a:tab pos="375920" algn="l"/>
                <a:tab pos="753745" algn="l"/>
              </a:tabLst>
              <a:defRPr/>
            </a:pPr>
            <a:r>
              <a:rPr sz="900" b="1" spc="-10" dirty="0">
                <a:solidFill>
                  <a:srgbClr val="323232"/>
                </a:solidFill>
                <a:latin typeface="Consolas"/>
                <a:cs typeface="Consolas"/>
              </a:rPr>
              <a:t>2</a:t>
            </a:r>
            <a:r>
              <a:rPr sz="900" b="1" spc="-5" dirty="0">
                <a:solidFill>
                  <a:srgbClr val="323232"/>
                </a:solidFill>
                <a:latin typeface="Consolas"/>
                <a:cs typeface="Consolas"/>
              </a:rPr>
              <a:t>2</a:t>
            </a:r>
            <a:r>
              <a:rPr sz="900" b="1" dirty="0">
                <a:solidFill>
                  <a:srgbClr val="323232"/>
                </a:solidFill>
                <a:latin typeface="Times New Roman"/>
                <a:cs typeface="Times New Roman"/>
              </a:rPr>
              <a:t>	</a:t>
            </a:r>
            <a:r>
              <a:rPr sz="900" b="1" spc="-10" dirty="0">
                <a:solidFill>
                  <a:srgbClr val="323232"/>
                </a:solidFill>
                <a:latin typeface="Consolas"/>
                <a:cs typeface="Consolas"/>
              </a:rPr>
              <a:t>1</a:t>
            </a:r>
            <a:r>
              <a:rPr sz="900" b="1" spc="-5" dirty="0">
                <a:solidFill>
                  <a:srgbClr val="323232"/>
                </a:solidFill>
                <a:latin typeface="Consolas"/>
                <a:cs typeface="Consolas"/>
              </a:rPr>
              <a:t>2</a:t>
            </a:r>
            <a:r>
              <a:rPr sz="900" b="1" dirty="0">
                <a:solidFill>
                  <a:srgbClr val="323232"/>
                </a:solidFill>
                <a:latin typeface="Times New Roman"/>
                <a:cs typeface="Times New Roman"/>
              </a:rPr>
              <a:t>	</a:t>
            </a:r>
            <a:r>
              <a:rPr sz="900" b="1" spc="-10" dirty="0">
                <a:solidFill>
                  <a:srgbClr val="323232"/>
                </a:solidFill>
                <a:latin typeface="Consolas"/>
                <a:cs typeface="Consolas"/>
              </a:rPr>
              <a:t>4</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1</a:t>
            </a:r>
            <a:r>
              <a:rPr sz="900" b="1" dirty="0">
                <a:solidFill>
                  <a:srgbClr val="323232"/>
                </a:solidFill>
                <a:latin typeface="Consolas"/>
                <a:cs typeface="Consolas"/>
              </a:rPr>
              <a:t>.7</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13</a:t>
            </a:r>
            <a:r>
              <a:rPr sz="900" b="1" spc="-5" dirty="0">
                <a:solidFill>
                  <a:srgbClr val="323232"/>
                </a:solidFill>
                <a:latin typeface="Consolas"/>
                <a:cs typeface="Consolas"/>
              </a:rPr>
              <a:t>5</a:t>
            </a:r>
            <a:endParaRPr sz="900">
              <a:latin typeface="Consolas"/>
              <a:cs typeface="Consolas"/>
            </a:endParaRPr>
          </a:p>
        </p:txBody>
      </p:sp>
      <p:sp>
        <p:nvSpPr>
          <p:cNvPr id="20" name="object 15"/>
          <p:cNvSpPr>
            <a:spLocks/>
          </p:cNvSpPr>
          <p:nvPr/>
        </p:nvSpPr>
        <p:spPr bwMode="auto">
          <a:xfrm>
            <a:off x="896938" y="5312506"/>
            <a:ext cx="5981700" cy="531082"/>
          </a:xfrm>
          <a:custGeom>
            <a:avLst/>
            <a:gdLst>
              <a:gd name="T0" fmla="*/ 0 w 5981700"/>
              <a:gd name="T1" fmla="*/ 393191 h 393700"/>
              <a:gd name="T2" fmla="*/ 5981425 w 5981700"/>
              <a:gd name="T3" fmla="*/ 393191 h 393700"/>
              <a:gd name="T4" fmla="*/ 5981425 w 5981700"/>
              <a:gd name="T5" fmla="*/ 0 h 393700"/>
              <a:gd name="T6" fmla="*/ 0 w 5981700"/>
              <a:gd name="T7" fmla="*/ 0 h 393700"/>
              <a:gd name="T8" fmla="*/ 0 w 5981700"/>
              <a:gd name="T9" fmla="*/ 393191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191"/>
                </a:moveTo>
                <a:lnTo>
                  <a:pt x="5981425" y="393191"/>
                </a:lnTo>
                <a:lnTo>
                  <a:pt x="5981425" y="0"/>
                </a:lnTo>
                <a:lnTo>
                  <a:pt x="0" y="0"/>
                </a:lnTo>
                <a:lnTo>
                  <a:pt x="0" y="393191"/>
                </a:lnTo>
                <a:close/>
              </a:path>
            </a:pathLst>
          </a:custGeom>
          <a:solidFill>
            <a:srgbClr val="EFEFEF"/>
          </a:solidFill>
          <a:ln w="9525">
            <a:noFill/>
            <a:round/>
            <a:headEnd/>
            <a:tailEnd/>
          </a:ln>
        </p:spPr>
        <p:txBody>
          <a:bodyPr lIns="0" tIns="0" rIns="0" bIns="0"/>
          <a:lstStyle/>
          <a:p>
            <a:endParaRPr lang="en-US"/>
          </a:p>
        </p:txBody>
      </p:sp>
      <p:sp>
        <p:nvSpPr>
          <p:cNvPr id="21" name="object 16"/>
          <p:cNvSpPr txBox="1"/>
          <p:nvPr/>
        </p:nvSpPr>
        <p:spPr>
          <a:xfrm>
            <a:off x="914400" y="5427465"/>
            <a:ext cx="63500" cy="138499"/>
          </a:xfrm>
          <a:prstGeom prst="rect">
            <a:avLst/>
          </a:prstGeom>
        </p:spPr>
        <p:txBody>
          <a:bodyPr wrap="square" lIns="0" tIns="0" rIns="0" bIns="0">
            <a:spAutoFit/>
          </a:bodyPr>
          <a:lstStyle/>
          <a:p>
            <a:pPr fontAlgn="auto">
              <a:spcBef>
                <a:spcPts val="0"/>
              </a:spcBef>
              <a:spcAft>
                <a:spcPts val="0"/>
              </a:spcAft>
              <a:defRPr/>
            </a:pPr>
            <a:r>
              <a:rPr sz="900" b="1" spc="-5" dirty="0">
                <a:solidFill>
                  <a:srgbClr val="323232"/>
                </a:solidFill>
                <a:latin typeface="Consolas"/>
                <a:cs typeface="Consolas"/>
              </a:rPr>
              <a:t>4</a:t>
            </a:r>
            <a:endParaRPr sz="900">
              <a:latin typeface="Consolas"/>
              <a:cs typeface="Consolas"/>
            </a:endParaRPr>
          </a:p>
        </p:txBody>
      </p:sp>
      <p:sp>
        <p:nvSpPr>
          <p:cNvPr id="22" name="object 17"/>
          <p:cNvSpPr txBox="1"/>
          <p:nvPr/>
        </p:nvSpPr>
        <p:spPr>
          <a:xfrm>
            <a:off x="2057400" y="3962400"/>
            <a:ext cx="1446212" cy="138499"/>
          </a:xfrm>
          <a:prstGeom prst="rect">
            <a:avLst/>
          </a:prstGeom>
        </p:spPr>
        <p:txBody>
          <a:bodyPr wrap="square" lIns="0" tIns="0" rIns="0" bIns="0">
            <a:spAutoFit/>
          </a:bodyPr>
          <a:lstStyle/>
          <a:p>
            <a:pPr fontAlgn="auto">
              <a:spcBef>
                <a:spcPts val="0"/>
              </a:spcBef>
              <a:spcAft>
                <a:spcPts val="0"/>
              </a:spcAft>
              <a:tabLst>
                <a:tab pos="375920" algn="l"/>
                <a:tab pos="753745" algn="l"/>
              </a:tabLst>
              <a:defRPr/>
            </a:pPr>
            <a:r>
              <a:rPr sz="900" b="1" spc="-10" dirty="0">
                <a:solidFill>
                  <a:srgbClr val="323232"/>
                </a:solidFill>
                <a:latin typeface="Consolas"/>
                <a:cs typeface="Consolas"/>
              </a:rPr>
              <a:t>2</a:t>
            </a:r>
            <a:r>
              <a:rPr sz="900" b="1" spc="-5" dirty="0">
                <a:solidFill>
                  <a:srgbClr val="323232"/>
                </a:solidFill>
                <a:latin typeface="Consolas"/>
                <a:cs typeface="Consolas"/>
              </a:rPr>
              <a:t>3</a:t>
            </a:r>
            <a:r>
              <a:rPr sz="900" b="1" dirty="0">
                <a:solidFill>
                  <a:srgbClr val="323232"/>
                </a:solidFill>
                <a:latin typeface="Times New Roman"/>
                <a:cs typeface="Times New Roman"/>
              </a:rPr>
              <a:t>	</a:t>
            </a:r>
            <a:r>
              <a:rPr sz="900" b="1" spc="-10" dirty="0">
                <a:solidFill>
                  <a:srgbClr val="323232"/>
                </a:solidFill>
                <a:latin typeface="Consolas"/>
                <a:cs typeface="Consolas"/>
              </a:rPr>
              <a:t>1</a:t>
            </a:r>
            <a:r>
              <a:rPr sz="900" b="1" spc="-5" dirty="0">
                <a:solidFill>
                  <a:srgbClr val="323232"/>
                </a:solidFill>
                <a:latin typeface="Consolas"/>
                <a:cs typeface="Consolas"/>
              </a:rPr>
              <a:t>6</a:t>
            </a:r>
            <a:r>
              <a:rPr sz="900" b="1" dirty="0">
                <a:solidFill>
                  <a:srgbClr val="323232"/>
                </a:solidFill>
                <a:latin typeface="Times New Roman"/>
                <a:cs typeface="Times New Roman"/>
              </a:rPr>
              <a:t>	</a:t>
            </a:r>
            <a:r>
              <a:rPr sz="900" b="1" spc="-10" dirty="0">
                <a:solidFill>
                  <a:srgbClr val="323232"/>
                </a:solidFill>
                <a:latin typeface="Consolas"/>
                <a:cs typeface="Consolas"/>
              </a:rPr>
              <a:t>8</a:t>
            </a:r>
            <a:r>
              <a:rPr sz="900" b="1" spc="-5" dirty="0">
                <a:solidFill>
                  <a:srgbClr val="323232"/>
                </a:solidFill>
                <a:latin typeface="Consolas"/>
                <a:cs typeface="Consolas"/>
              </a:rPr>
              <a:t>0</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1</a:t>
            </a:r>
            <a:r>
              <a:rPr sz="900" b="1" dirty="0">
                <a:solidFill>
                  <a:srgbClr val="323232"/>
                </a:solidFill>
                <a:latin typeface="Consolas"/>
                <a:cs typeface="Consolas"/>
              </a:rPr>
              <a:t>.9</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12</a:t>
            </a:r>
            <a:r>
              <a:rPr sz="900" b="1" spc="-5" dirty="0">
                <a:solidFill>
                  <a:srgbClr val="323232"/>
                </a:solidFill>
                <a:latin typeface="Consolas"/>
                <a:cs typeface="Consolas"/>
              </a:rPr>
              <a:t>0</a:t>
            </a:r>
            <a:endParaRPr sz="900">
              <a:latin typeface="Consolas"/>
              <a:cs typeface="Consolas"/>
            </a:endParaRPr>
          </a:p>
        </p:txBody>
      </p:sp>
      <p:sp>
        <p:nvSpPr>
          <p:cNvPr id="23" name="object 18"/>
          <p:cNvSpPr>
            <a:spLocks/>
          </p:cNvSpPr>
          <p:nvPr/>
        </p:nvSpPr>
        <p:spPr bwMode="auto">
          <a:xfrm>
            <a:off x="896938" y="5705172"/>
            <a:ext cx="5981700" cy="528941"/>
          </a:xfrm>
          <a:custGeom>
            <a:avLst/>
            <a:gdLst>
              <a:gd name="T0" fmla="*/ 0 w 5981700"/>
              <a:gd name="T1" fmla="*/ 391667 h 391795"/>
              <a:gd name="T2" fmla="*/ 5981425 w 5981700"/>
              <a:gd name="T3" fmla="*/ 391667 h 391795"/>
              <a:gd name="T4" fmla="*/ 5981425 w 5981700"/>
              <a:gd name="T5" fmla="*/ 0 h 391795"/>
              <a:gd name="T6" fmla="*/ 0 w 5981700"/>
              <a:gd name="T7" fmla="*/ 0 h 391795"/>
              <a:gd name="T8" fmla="*/ 0 w 5981700"/>
              <a:gd name="T9" fmla="*/ 391667 h 391795"/>
              <a:gd name="T10" fmla="*/ 0 60000 65536"/>
              <a:gd name="T11" fmla="*/ 0 60000 65536"/>
              <a:gd name="T12" fmla="*/ 0 60000 65536"/>
              <a:gd name="T13" fmla="*/ 0 60000 65536"/>
              <a:gd name="T14" fmla="*/ 0 60000 65536"/>
              <a:gd name="T15" fmla="*/ 0 w 5981700"/>
              <a:gd name="T16" fmla="*/ 0 h 391795"/>
              <a:gd name="T17" fmla="*/ 5981700 w 5981700"/>
              <a:gd name="T18" fmla="*/ 391795 h 391795"/>
            </a:gdLst>
            <a:ahLst/>
            <a:cxnLst>
              <a:cxn ang="T10">
                <a:pos x="T0" y="T1"/>
              </a:cxn>
              <a:cxn ang="T11">
                <a:pos x="T2" y="T3"/>
              </a:cxn>
              <a:cxn ang="T12">
                <a:pos x="T4" y="T5"/>
              </a:cxn>
              <a:cxn ang="T13">
                <a:pos x="T6" y="T7"/>
              </a:cxn>
              <a:cxn ang="T14">
                <a:pos x="T8" y="T9"/>
              </a:cxn>
            </a:cxnLst>
            <a:rect l="T15" t="T16" r="T17" b="T18"/>
            <a:pathLst>
              <a:path w="5981700" h="391795">
                <a:moveTo>
                  <a:pt x="0" y="391667"/>
                </a:moveTo>
                <a:lnTo>
                  <a:pt x="5981425" y="391667"/>
                </a:lnTo>
                <a:lnTo>
                  <a:pt x="5981425" y="0"/>
                </a:lnTo>
                <a:lnTo>
                  <a:pt x="0" y="0"/>
                </a:lnTo>
                <a:lnTo>
                  <a:pt x="0" y="391667"/>
                </a:lnTo>
                <a:close/>
              </a:path>
            </a:pathLst>
          </a:custGeom>
          <a:solidFill>
            <a:srgbClr val="EFEFEF"/>
          </a:solidFill>
          <a:ln w="9525">
            <a:noFill/>
            <a:round/>
            <a:headEnd/>
            <a:tailEnd/>
          </a:ln>
        </p:spPr>
        <p:txBody>
          <a:bodyPr lIns="0" tIns="0" rIns="0" bIns="0"/>
          <a:lstStyle/>
          <a:p>
            <a:endParaRPr lang="en-US"/>
          </a:p>
        </p:txBody>
      </p:sp>
      <p:sp>
        <p:nvSpPr>
          <p:cNvPr id="26" name="object 21"/>
          <p:cNvSpPr txBox="1"/>
          <p:nvPr/>
        </p:nvSpPr>
        <p:spPr>
          <a:xfrm>
            <a:off x="1371600" y="4191000"/>
            <a:ext cx="2954338" cy="546303"/>
          </a:xfrm>
          <a:prstGeom prst="rect">
            <a:avLst/>
          </a:prstGeom>
        </p:spPr>
        <p:txBody>
          <a:bodyPr wrap="square" lIns="0" tIns="0" rIns="0" bIns="0">
            <a:spAutoFit/>
          </a:bodyPr>
          <a:lstStyle/>
          <a:p>
            <a:pPr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mea</a:t>
            </a:r>
            <a:r>
              <a:rPr sz="900" b="1" dirty="0">
                <a:solidFill>
                  <a:srgbClr val="323232"/>
                </a:solidFill>
                <a:latin typeface="Consolas"/>
                <a:cs typeface="Consolas"/>
              </a:rPr>
              <a:t>n</a:t>
            </a:r>
            <a:r>
              <a:rPr sz="900" b="1" spc="-10" dirty="0">
                <a:solidFill>
                  <a:srgbClr val="323232"/>
                </a:solidFill>
                <a:latin typeface="Consolas"/>
                <a:cs typeface="Consolas"/>
              </a:rPr>
              <a:t>(Sp</a:t>
            </a:r>
            <a:r>
              <a:rPr sz="900" b="1" dirty="0">
                <a:solidFill>
                  <a:srgbClr val="323232"/>
                </a:solidFill>
                <a:latin typeface="Consolas"/>
                <a:cs typeface="Consolas"/>
              </a:rPr>
              <a:t>e</a:t>
            </a:r>
            <a:r>
              <a:rPr sz="900" b="1" spc="-10" dirty="0">
                <a:solidFill>
                  <a:srgbClr val="323232"/>
                </a:solidFill>
                <a:latin typeface="Consolas"/>
                <a:cs typeface="Consolas"/>
              </a:rPr>
              <a:t>ed</a:t>
            </a:r>
            <a:r>
              <a:rPr sz="900" b="1" spc="-5" dirty="0">
                <a:solidFill>
                  <a:srgbClr val="323232"/>
                </a:solidFill>
                <a:latin typeface="Consolas"/>
                <a:cs typeface="Consolas"/>
              </a:rPr>
              <a:t>)</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3"/>
              </a:spcBef>
              <a:spcAft>
                <a:spcPts val="0"/>
              </a:spcAft>
              <a:defRPr/>
            </a:pPr>
            <a:endParaRPr sz="850">
              <a:latin typeface="Times New Roman"/>
              <a:cs typeface="Times New Roman"/>
            </a:endParaRPr>
          </a:p>
          <a:p>
            <a:pPr fontAlgn="auto">
              <a:spcBef>
                <a:spcPts val="0"/>
              </a:spcBef>
              <a:spcAft>
                <a:spcPts val="0"/>
              </a:spcAft>
              <a:defRPr/>
            </a:pPr>
            <a:r>
              <a:rPr sz="900" b="1" spc="-10" dirty="0">
                <a:solidFill>
                  <a:srgbClr val="323232"/>
                </a:solidFill>
                <a:latin typeface="Consolas"/>
                <a:cs typeface="Consolas"/>
              </a:rPr>
              <a:t>Erro</a:t>
            </a:r>
            <a:r>
              <a:rPr sz="900" b="1" spc="-5" dirty="0">
                <a:solidFill>
                  <a:srgbClr val="323232"/>
                </a:solidFill>
                <a:latin typeface="Consolas"/>
                <a:cs typeface="Consolas"/>
              </a:rPr>
              <a:t>r</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i</a:t>
            </a:r>
            <a:r>
              <a:rPr sz="900" b="1" spc="-5" dirty="0">
                <a:solidFill>
                  <a:srgbClr val="323232"/>
                </a:solidFill>
                <a:latin typeface="Consolas"/>
                <a:cs typeface="Consolas"/>
              </a:rPr>
              <a:t>n</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dirty="0">
                <a:solidFill>
                  <a:srgbClr val="323232"/>
                </a:solidFill>
                <a:latin typeface="Consolas"/>
                <a:cs typeface="Consolas"/>
              </a:rPr>
              <a:t>m</a:t>
            </a:r>
            <a:r>
              <a:rPr sz="900" b="1" spc="-10" dirty="0">
                <a:solidFill>
                  <a:srgbClr val="323232"/>
                </a:solidFill>
                <a:latin typeface="Consolas"/>
                <a:cs typeface="Consolas"/>
              </a:rPr>
              <a:t>ean</a:t>
            </a:r>
            <a:r>
              <a:rPr sz="900" b="1" dirty="0">
                <a:solidFill>
                  <a:srgbClr val="323232"/>
                </a:solidFill>
                <a:latin typeface="Consolas"/>
                <a:cs typeface="Consolas"/>
              </a:rPr>
              <a:t>(</a:t>
            </a:r>
            <a:r>
              <a:rPr sz="900" b="1" spc="-10" dirty="0">
                <a:solidFill>
                  <a:srgbClr val="323232"/>
                </a:solidFill>
                <a:latin typeface="Consolas"/>
                <a:cs typeface="Consolas"/>
              </a:rPr>
              <a:t>Spe</a:t>
            </a:r>
            <a:r>
              <a:rPr sz="900" b="1" dirty="0">
                <a:solidFill>
                  <a:srgbClr val="323232"/>
                </a:solidFill>
                <a:latin typeface="Consolas"/>
                <a:cs typeface="Consolas"/>
              </a:rPr>
              <a:t>e</a:t>
            </a:r>
            <a:r>
              <a:rPr sz="900" b="1" spc="-10" dirty="0">
                <a:solidFill>
                  <a:srgbClr val="323232"/>
                </a:solidFill>
                <a:latin typeface="Consolas"/>
                <a:cs typeface="Consolas"/>
              </a:rPr>
              <a:t>d</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dirty="0">
                <a:solidFill>
                  <a:srgbClr val="323232"/>
                </a:solidFill>
                <a:latin typeface="Consolas"/>
                <a:cs typeface="Consolas"/>
              </a:rPr>
              <a:t>o</a:t>
            </a:r>
            <a:r>
              <a:rPr sz="900" b="1" spc="-10" dirty="0">
                <a:solidFill>
                  <a:srgbClr val="323232"/>
                </a:solidFill>
                <a:latin typeface="Consolas"/>
                <a:cs typeface="Consolas"/>
              </a:rPr>
              <a:t>bjec</a:t>
            </a:r>
            <a:r>
              <a:rPr sz="900" b="1" spc="-5" dirty="0">
                <a:solidFill>
                  <a:srgbClr val="323232"/>
                </a:solidFill>
                <a:latin typeface="Consolas"/>
                <a:cs typeface="Consolas"/>
              </a:rPr>
              <a:t>t</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‘Sp</a:t>
            </a:r>
            <a:r>
              <a:rPr sz="900" b="1" dirty="0">
                <a:solidFill>
                  <a:srgbClr val="323232"/>
                </a:solidFill>
                <a:latin typeface="Consolas"/>
                <a:cs typeface="Consolas"/>
              </a:rPr>
              <a:t>e</a:t>
            </a:r>
            <a:r>
              <a:rPr sz="900" b="1" spc="-10" dirty="0">
                <a:solidFill>
                  <a:srgbClr val="323232"/>
                </a:solidFill>
                <a:latin typeface="Consolas"/>
                <a:cs typeface="Consolas"/>
              </a:rPr>
              <a:t>ed</a:t>
            </a:r>
            <a:r>
              <a:rPr sz="900" b="1" spc="-5" dirty="0">
                <a:solidFill>
                  <a:srgbClr val="323232"/>
                </a:solidFill>
                <a:latin typeface="Consolas"/>
                <a:cs typeface="Consolas"/>
              </a:rPr>
              <a:t>’</a:t>
            </a:r>
            <a:r>
              <a:rPr sz="900" b="1" spc="5" dirty="0">
                <a:solidFill>
                  <a:srgbClr val="323232"/>
                </a:solidFill>
                <a:latin typeface="Consolas"/>
                <a:cs typeface="Consolas"/>
              </a:rPr>
              <a:t> </a:t>
            </a:r>
            <a:r>
              <a:rPr sz="900" b="1" spc="-10" dirty="0">
                <a:solidFill>
                  <a:srgbClr val="323232"/>
                </a:solidFill>
                <a:latin typeface="Consolas"/>
                <a:cs typeface="Consolas"/>
              </a:rPr>
              <a:t>no</a:t>
            </a:r>
            <a:r>
              <a:rPr sz="900" b="1" spc="-5" dirty="0">
                <a:solidFill>
                  <a:srgbClr val="323232"/>
                </a:solidFill>
                <a:latin typeface="Consolas"/>
                <a:cs typeface="Consolas"/>
              </a:rPr>
              <a:t>t</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foun</a:t>
            </a:r>
            <a:r>
              <a:rPr sz="900" b="1" spc="-5" dirty="0">
                <a:solidFill>
                  <a:srgbClr val="323232"/>
                </a:solidFill>
                <a:latin typeface="Consolas"/>
                <a:cs typeface="Consolas"/>
              </a:rPr>
              <a:t>d</a:t>
            </a:r>
            <a:endParaRPr sz="900">
              <a:latin typeface="Consolas"/>
              <a:cs typeface="Consolas"/>
            </a:endParaRPr>
          </a:p>
        </p:txBody>
      </p:sp>
      <p:sp>
        <p:nvSpPr>
          <p:cNvPr id="30" name="object 25"/>
          <p:cNvSpPr txBox="1"/>
          <p:nvPr/>
        </p:nvSpPr>
        <p:spPr>
          <a:xfrm>
            <a:off x="1447800" y="4800600"/>
            <a:ext cx="1004888" cy="546303"/>
          </a:xfrm>
          <a:prstGeom prst="rect">
            <a:avLst/>
          </a:prstGeom>
        </p:spPr>
        <p:txBody>
          <a:bodyPr wrap="square" lIns="0" tIns="0" rIns="0" bIns="0">
            <a:spAutoFit/>
          </a:bodyPr>
          <a:lstStyle/>
          <a:p>
            <a:pPr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mea</a:t>
            </a:r>
            <a:r>
              <a:rPr sz="900" b="1" dirty="0">
                <a:solidFill>
                  <a:srgbClr val="323232"/>
                </a:solidFill>
                <a:latin typeface="Consolas"/>
                <a:cs typeface="Consolas"/>
              </a:rPr>
              <a:t>n</a:t>
            </a:r>
            <a:r>
              <a:rPr sz="900" b="1" spc="-10" dirty="0">
                <a:solidFill>
                  <a:srgbClr val="323232"/>
                </a:solidFill>
                <a:latin typeface="Consolas"/>
                <a:cs typeface="Consolas"/>
              </a:rPr>
              <a:t>(mf</a:t>
            </a:r>
            <a:r>
              <a:rPr sz="900" b="1" dirty="0">
                <a:solidFill>
                  <a:srgbClr val="323232"/>
                </a:solidFill>
                <a:latin typeface="Consolas"/>
                <a:cs typeface="Consolas"/>
              </a:rPr>
              <a:t>$</a:t>
            </a:r>
            <a:r>
              <a:rPr sz="900" b="1" spc="-10" dirty="0">
                <a:solidFill>
                  <a:srgbClr val="323232"/>
                </a:solidFill>
                <a:latin typeface="Consolas"/>
                <a:cs typeface="Consolas"/>
              </a:rPr>
              <a:t>Spe</a:t>
            </a:r>
            <a:r>
              <a:rPr sz="900" b="1" dirty="0">
                <a:solidFill>
                  <a:srgbClr val="323232"/>
                </a:solidFill>
                <a:latin typeface="Consolas"/>
                <a:cs typeface="Consolas"/>
              </a:rPr>
              <a:t>e</a:t>
            </a:r>
            <a:r>
              <a:rPr sz="900" b="1" spc="-10" dirty="0">
                <a:solidFill>
                  <a:srgbClr val="323232"/>
                </a:solidFill>
                <a:latin typeface="Consolas"/>
                <a:cs typeface="Consolas"/>
              </a:rPr>
              <a:t>d</a:t>
            </a:r>
            <a:r>
              <a:rPr sz="900" b="1" spc="-5" dirty="0">
                <a:solidFill>
                  <a:srgbClr val="323232"/>
                </a:solidFill>
                <a:latin typeface="Consolas"/>
                <a:cs typeface="Consolas"/>
              </a:rPr>
              <a:t>)</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3"/>
              </a:spcBef>
              <a:spcAft>
                <a:spcPts val="0"/>
              </a:spcAft>
              <a:defRPr/>
            </a:pPr>
            <a:endParaRPr sz="850">
              <a:latin typeface="Times New Roman"/>
              <a:cs typeface="Times New Roman"/>
            </a:endParaRPr>
          </a:p>
          <a:p>
            <a:pPr fontAlgn="auto">
              <a:spcBef>
                <a:spcPts val="0"/>
              </a:spcBef>
              <a:spcAft>
                <a:spcPts val="0"/>
              </a:spcAft>
              <a:defRPr/>
            </a:pPr>
            <a:r>
              <a:rPr sz="900" b="1" spc="-10" dirty="0">
                <a:solidFill>
                  <a:srgbClr val="323232"/>
                </a:solidFill>
                <a:latin typeface="Consolas"/>
                <a:cs typeface="Consolas"/>
              </a:rPr>
              <a:t>[1</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1</a:t>
            </a:r>
            <a:r>
              <a:rPr sz="900" b="1" dirty="0">
                <a:solidFill>
                  <a:srgbClr val="323232"/>
                </a:solidFill>
                <a:latin typeface="Consolas"/>
                <a:cs typeface="Consolas"/>
              </a:rPr>
              <a:t>5</a:t>
            </a:r>
            <a:r>
              <a:rPr sz="900" b="1" spc="-10" dirty="0">
                <a:solidFill>
                  <a:srgbClr val="323232"/>
                </a:solidFill>
                <a:latin typeface="Consolas"/>
                <a:cs typeface="Consolas"/>
              </a:rPr>
              <a:t>.</a:t>
            </a:r>
            <a:r>
              <a:rPr sz="900" b="1" spc="-5" dirty="0">
                <a:solidFill>
                  <a:srgbClr val="323232"/>
                </a:solidFill>
                <a:latin typeface="Consolas"/>
                <a:cs typeface="Consolas"/>
              </a:rPr>
              <a:t>8</a:t>
            </a:r>
            <a:endParaRPr sz="900">
              <a:latin typeface="Consolas"/>
              <a:cs typeface="Consolas"/>
            </a:endParaRPr>
          </a:p>
        </p:txBody>
      </p:sp>
      <p:sp>
        <p:nvSpPr>
          <p:cNvPr id="33" name="object 28"/>
          <p:cNvSpPr txBox="1"/>
          <p:nvPr/>
        </p:nvSpPr>
        <p:spPr>
          <a:xfrm>
            <a:off x="1295400" y="5486400"/>
            <a:ext cx="754063" cy="138499"/>
          </a:xfrm>
          <a:prstGeom prst="rect">
            <a:avLst/>
          </a:prstGeom>
        </p:spPr>
        <p:txBody>
          <a:bodyPr wrap="square" lIns="0" tIns="0" rIns="0" bIns="0">
            <a:spAutoFit/>
          </a:bodyPr>
          <a:lstStyle/>
          <a:p>
            <a:pPr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att</a:t>
            </a:r>
            <a:r>
              <a:rPr sz="900" b="1" dirty="0">
                <a:solidFill>
                  <a:srgbClr val="323232"/>
                </a:solidFill>
                <a:latin typeface="Consolas"/>
                <a:cs typeface="Consolas"/>
              </a:rPr>
              <a:t>a</a:t>
            </a:r>
            <a:r>
              <a:rPr sz="900" b="1" spc="-10" dirty="0">
                <a:solidFill>
                  <a:srgbClr val="323232"/>
                </a:solidFill>
                <a:latin typeface="Consolas"/>
                <a:cs typeface="Consolas"/>
              </a:rPr>
              <a:t>ch(</a:t>
            </a:r>
            <a:r>
              <a:rPr sz="900" b="1" dirty="0">
                <a:solidFill>
                  <a:srgbClr val="323232"/>
                </a:solidFill>
                <a:latin typeface="Consolas"/>
                <a:cs typeface="Consolas"/>
              </a:rPr>
              <a:t>m</a:t>
            </a:r>
            <a:r>
              <a:rPr sz="900" b="1" spc="-10" dirty="0">
                <a:solidFill>
                  <a:srgbClr val="323232"/>
                </a:solidFill>
                <a:latin typeface="Consolas"/>
                <a:cs typeface="Consolas"/>
              </a:rPr>
              <a:t>f</a:t>
            </a:r>
            <a:r>
              <a:rPr sz="900" b="1" spc="-5" dirty="0">
                <a:solidFill>
                  <a:srgbClr val="323232"/>
                </a:solidFill>
                <a:latin typeface="Consolas"/>
                <a:cs typeface="Consolas"/>
              </a:rPr>
              <a:t>)</a:t>
            </a:r>
            <a:endParaRPr sz="900">
              <a:latin typeface="Consolas"/>
              <a:cs typeface="Consolas"/>
            </a:endParaRPr>
          </a:p>
        </p:txBody>
      </p:sp>
      <p:sp>
        <p:nvSpPr>
          <p:cNvPr id="35" name="object 30"/>
          <p:cNvSpPr txBox="1"/>
          <p:nvPr/>
        </p:nvSpPr>
        <p:spPr>
          <a:xfrm>
            <a:off x="1219200" y="5715000"/>
            <a:ext cx="1093788" cy="138499"/>
          </a:xfrm>
          <a:prstGeom prst="rect">
            <a:avLst/>
          </a:prstGeom>
        </p:spPr>
        <p:txBody>
          <a:bodyPr wrap="square" lIns="0" tIns="0" rIns="0" bIns="0">
            <a:spAutoFit/>
          </a:bodyPr>
          <a:lstStyle/>
          <a:p>
            <a:pPr marL="1270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qua</a:t>
            </a:r>
            <a:r>
              <a:rPr sz="900" b="1" dirty="0">
                <a:solidFill>
                  <a:srgbClr val="323232"/>
                </a:solidFill>
                <a:latin typeface="Consolas"/>
                <a:cs typeface="Consolas"/>
              </a:rPr>
              <a:t>n</a:t>
            </a:r>
            <a:r>
              <a:rPr sz="900" b="1" spc="-10" dirty="0">
                <a:solidFill>
                  <a:srgbClr val="323232"/>
                </a:solidFill>
                <a:latin typeface="Consolas"/>
                <a:cs typeface="Consolas"/>
              </a:rPr>
              <a:t>til</a:t>
            </a:r>
            <a:r>
              <a:rPr sz="900" b="1" dirty="0">
                <a:solidFill>
                  <a:srgbClr val="323232"/>
                </a:solidFill>
                <a:latin typeface="Consolas"/>
                <a:cs typeface="Consolas"/>
              </a:rPr>
              <a:t>e</a:t>
            </a:r>
            <a:r>
              <a:rPr sz="900" b="1" spc="-10" dirty="0">
                <a:solidFill>
                  <a:srgbClr val="323232"/>
                </a:solidFill>
                <a:latin typeface="Consolas"/>
                <a:cs typeface="Consolas"/>
              </a:rPr>
              <a:t>(Al</a:t>
            </a:r>
            <a:r>
              <a:rPr sz="900" b="1" dirty="0">
                <a:solidFill>
                  <a:srgbClr val="323232"/>
                </a:solidFill>
                <a:latin typeface="Consolas"/>
                <a:cs typeface="Consolas"/>
              </a:rPr>
              <a:t>g</a:t>
            </a:r>
            <a:r>
              <a:rPr sz="900" b="1" spc="-10" dirty="0">
                <a:solidFill>
                  <a:srgbClr val="323232"/>
                </a:solidFill>
                <a:latin typeface="Consolas"/>
                <a:cs typeface="Consolas"/>
              </a:rPr>
              <a:t>ae</a:t>
            </a:r>
            <a:r>
              <a:rPr sz="900" b="1" spc="-5" dirty="0">
                <a:solidFill>
                  <a:srgbClr val="323232"/>
                </a:solidFill>
                <a:latin typeface="Consolas"/>
                <a:cs typeface="Consolas"/>
              </a:rPr>
              <a:t>)</a:t>
            </a:r>
            <a:endParaRPr sz="900">
              <a:latin typeface="Consolas"/>
              <a:cs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4</a:t>
            </a:fld>
            <a:endParaRPr lang="en-US"/>
          </a:p>
        </p:txBody>
      </p:sp>
      <p:sp>
        <p:nvSpPr>
          <p:cNvPr id="7" name="object 8"/>
          <p:cNvSpPr txBox="1"/>
          <p:nvPr/>
        </p:nvSpPr>
        <p:spPr>
          <a:xfrm>
            <a:off x="901700" y="8816975"/>
            <a:ext cx="3182938" cy="146050"/>
          </a:xfrm>
          <a:prstGeom prst="rect">
            <a:avLst/>
          </a:prstGeom>
        </p:spPr>
        <p:txBody>
          <a:bodyPr lIns="0" tIns="0" rIns="0" bIns="0">
            <a:spAutoFit/>
          </a:bodyPr>
          <a:lstStyle/>
          <a:p>
            <a:pPr marL="12700" fontAlgn="auto">
              <a:spcBef>
                <a:spcPts val="0"/>
              </a:spcBef>
              <a:spcAft>
                <a:spcPts val="0"/>
              </a:spcAft>
              <a:defRPr/>
            </a:pPr>
            <a:r>
              <a:rPr sz="950" b="1" spc="-5" dirty="0">
                <a:solidFill>
                  <a:srgbClr val="656565"/>
                </a:solidFill>
                <a:latin typeface="Times New Roman"/>
                <a:cs typeface="Times New Roman"/>
              </a:rPr>
              <a:t>In </a:t>
            </a:r>
            <a:r>
              <a:rPr sz="950" b="1" spc="-20" dirty="0">
                <a:solidFill>
                  <a:srgbClr val="656565"/>
                </a:solidFill>
                <a:latin typeface="Times New Roman"/>
                <a:cs typeface="Times New Roman"/>
              </a:rPr>
              <a:t>m</a:t>
            </a:r>
            <a:r>
              <a:rPr sz="950" b="1" spc="-5" dirty="0">
                <a:solidFill>
                  <a:srgbClr val="656565"/>
                </a:solidFill>
                <a:latin typeface="Times New Roman"/>
                <a:cs typeface="Times New Roman"/>
              </a:rPr>
              <a:t>ost cases</a:t>
            </a:r>
            <a:r>
              <a:rPr sz="950" b="1" dirty="0">
                <a:solidFill>
                  <a:srgbClr val="656565"/>
                </a:solidFill>
                <a:latin typeface="Times New Roman"/>
                <a:cs typeface="Times New Roman"/>
              </a:rPr>
              <a:t> </a:t>
            </a:r>
            <a:r>
              <a:rPr sz="950" b="1" spc="-5" dirty="0">
                <a:solidFill>
                  <a:srgbClr val="656565"/>
                </a:solidFill>
                <a:latin typeface="Times New Roman"/>
                <a:cs typeface="Times New Roman"/>
              </a:rPr>
              <a:t>you</a:t>
            </a:r>
            <a:r>
              <a:rPr sz="950" b="1" spc="-10" dirty="0">
                <a:solidFill>
                  <a:srgbClr val="656565"/>
                </a:solidFill>
                <a:latin typeface="Times New Roman"/>
                <a:cs typeface="Times New Roman"/>
              </a:rPr>
              <a:t> </a:t>
            </a:r>
            <a:r>
              <a:rPr sz="950" b="1" spc="-5" dirty="0">
                <a:solidFill>
                  <a:srgbClr val="656565"/>
                </a:solidFill>
                <a:latin typeface="Times New Roman"/>
                <a:cs typeface="Times New Roman"/>
              </a:rPr>
              <a:t>want </a:t>
            </a:r>
            <a:r>
              <a:rPr sz="950" b="1" spc="-10" dirty="0">
                <a:solidFill>
                  <a:srgbClr val="656565"/>
                </a:solidFill>
                <a:latin typeface="Times New Roman"/>
                <a:cs typeface="Times New Roman"/>
              </a:rPr>
              <a:t>t</a:t>
            </a:r>
            <a:r>
              <a:rPr sz="950" b="1" spc="-5" dirty="0">
                <a:solidFill>
                  <a:srgbClr val="656565"/>
                </a:solidFill>
                <a:latin typeface="Times New Roman"/>
                <a:cs typeface="Times New Roman"/>
              </a:rPr>
              <a:t>o</a:t>
            </a:r>
            <a:r>
              <a:rPr sz="950" b="1" spc="5" dirty="0">
                <a:solidFill>
                  <a:srgbClr val="656565"/>
                </a:solidFill>
                <a:latin typeface="Times New Roman"/>
                <a:cs typeface="Times New Roman"/>
              </a:rPr>
              <a:t> </a:t>
            </a:r>
            <a:r>
              <a:rPr sz="950" b="1" spc="-5" dirty="0">
                <a:solidFill>
                  <a:srgbClr val="656565"/>
                </a:solidFill>
                <a:latin typeface="Times New Roman"/>
                <a:cs typeface="Times New Roman"/>
              </a:rPr>
              <a:t>c</a:t>
            </a:r>
            <a:r>
              <a:rPr sz="950" b="1" spc="-20" dirty="0">
                <a:solidFill>
                  <a:srgbClr val="656565"/>
                </a:solidFill>
                <a:latin typeface="Times New Roman"/>
                <a:cs typeface="Times New Roman"/>
              </a:rPr>
              <a:t>om</a:t>
            </a:r>
            <a:r>
              <a:rPr sz="950" b="1" spc="-10" dirty="0">
                <a:solidFill>
                  <a:srgbClr val="656565"/>
                </a:solidFill>
                <a:latin typeface="Times New Roman"/>
                <a:cs typeface="Times New Roman"/>
              </a:rPr>
              <a:t>p</a:t>
            </a:r>
            <a:r>
              <a:rPr sz="950" b="1" dirty="0">
                <a:solidFill>
                  <a:srgbClr val="656565"/>
                </a:solidFill>
                <a:latin typeface="Times New Roman"/>
                <a:cs typeface="Times New Roman"/>
              </a:rPr>
              <a:t>a</a:t>
            </a:r>
            <a:r>
              <a:rPr sz="950" b="1" spc="-5" dirty="0">
                <a:solidFill>
                  <a:srgbClr val="656565"/>
                </a:solidFill>
                <a:latin typeface="Times New Roman"/>
                <a:cs typeface="Times New Roman"/>
              </a:rPr>
              <a:t>re two</a:t>
            </a:r>
            <a:r>
              <a:rPr sz="950" b="1" spc="5" dirty="0">
                <a:solidFill>
                  <a:srgbClr val="656565"/>
                </a:solidFill>
                <a:latin typeface="Times New Roman"/>
                <a:cs typeface="Times New Roman"/>
              </a:rPr>
              <a:t> </a:t>
            </a:r>
            <a:r>
              <a:rPr sz="950" b="1" spc="-5" dirty="0">
                <a:solidFill>
                  <a:srgbClr val="656565"/>
                </a:solidFill>
                <a:latin typeface="Times New Roman"/>
                <a:cs typeface="Times New Roman"/>
              </a:rPr>
              <a:t>independent sa</a:t>
            </a:r>
            <a:r>
              <a:rPr sz="950" b="1" spc="-20" dirty="0">
                <a:solidFill>
                  <a:srgbClr val="656565"/>
                </a:solidFill>
                <a:latin typeface="Times New Roman"/>
                <a:cs typeface="Times New Roman"/>
              </a:rPr>
              <a:t>m</a:t>
            </a:r>
            <a:r>
              <a:rPr sz="950" b="1" spc="-10" dirty="0">
                <a:solidFill>
                  <a:srgbClr val="656565"/>
                </a:solidFill>
                <a:latin typeface="Times New Roman"/>
                <a:cs typeface="Times New Roman"/>
              </a:rPr>
              <a:t>p</a:t>
            </a:r>
            <a:r>
              <a:rPr sz="950" b="1" dirty="0">
                <a:solidFill>
                  <a:srgbClr val="656565"/>
                </a:solidFill>
                <a:latin typeface="Times New Roman"/>
                <a:cs typeface="Times New Roman"/>
              </a:rPr>
              <a:t>l</a:t>
            </a:r>
            <a:r>
              <a:rPr sz="950" b="1" spc="-5" dirty="0">
                <a:solidFill>
                  <a:srgbClr val="656565"/>
                </a:solidFill>
                <a:latin typeface="Times New Roman"/>
                <a:cs typeface="Times New Roman"/>
              </a:rPr>
              <a:t>es:</a:t>
            </a:r>
            <a:endParaRPr sz="950">
              <a:latin typeface="Times New Roman"/>
              <a:cs typeface="Times New Roman"/>
            </a:endParaRPr>
          </a:p>
        </p:txBody>
      </p:sp>
      <p:sp>
        <p:nvSpPr>
          <p:cNvPr id="8" name="object 2"/>
          <p:cNvSpPr txBox="1"/>
          <p:nvPr/>
        </p:nvSpPr>
        <p:spPr>
          <a:xfrm>
            <a:off x="896938" y="457200"/>
            <a:ext cx="5981700" cy="954107"/>
          </a:xfrm>
          <a:prstGeom prst="rect">
            <a:avLst/>
          </a:prstGeom>
          <a:solidFill>
            <a:srgbClr val="EFEFEF"/>
          </a:solidFill>
        </p:spPr>
        <p:txBody>
          <a:bodyPr wrap="square" lIns="0" tIns="0" rIns="0" bIns="0">
            <a:spAutoFit/>
          </a:bodyPr>
          <a:lstStyle/>
          <a:p>
            <a:pPr marL="17780" fontAlgn="auto">
              <a:spcBef>
                <a:spcPts val="0"/>
              </a:spcBef>
              <a:spcAft>
                <a:spcPts val="0"/>
              </a:spcAft>
              <a:defRPr/>
            </a:pPr>
            <a:r>
              <a:rPr sz="900" b="1" spc="-10" dirty="0">
                <a:solidFill>
                  <a:srgbClr val="323232"/>
                </a:solidFill>
                <a:latin typeface="Consolas"/>
                <a:cs typeface="Consolas"/>
              </a:rPr>
              <a:t>0</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80" dirty="0">
                <a:solidFill>
                  <a:srgbClr val="323232"/>
                </a:solidFill>
                <a:latin typeface="Times New Roman"/>
                <a:cs typeface="Times New Roman"/>
              </a:rPr>
              <a:t> </a:t>
            </a:r>
            <a:r>
              <a:rPr sz="900" b="1" spc="-10" dirty="0">
                <a:solidFill>
                  <a:srgbClr val="323232"/>
                </a:solidFill>
                <a:latin typeface="Consolas"/>
                <a:cs typeface="Consolas"/>
              </a:rPr>
              <a:t>2</a:t>
            </a:r>
            <a:r>
              <a:rPr sz="900" b="1" dirty="0">
                <a:solidFill>
                  <a:srgbClr val="323232"/>
                </a:solidFill>
                <a:latin typeface="Consolas"/>
                <a:cs typeface="Consolas"/>
              </a:rPr>
              <a:t>5</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80" dirty="0">
                <a:solidFill>
                  <a:srgbClr val="323232"/>
                </a:solidFill>
                <a:latin typeface="Times New Roman"/>
                <a:cs typeface="Times New Roman"/>
              </a:rPr>
              <a:t> </a:t>
            </a:r>
            <a:r>
              <a:rPr sz="900" b="1" dirty="0">
                <a:solidFill>
                  <a:srgbClr val="323232"/>
                </a:solidFill>
                <a:latin typeface="Consolas"/>
                <a:cs typeface="Consolas"/>
              </a:rPr>
              <a:t>5</a:t>
            </a:r>
            <a:r>
              <a:rPr sz="900" b="1" spc="-10" dirty="0">
                <a:solidFill>
                  <a:srgbClr val="323232"/>
                </a:solidFill>
                <a:latin typeface="Consolas"/>
                <a:cs typeface="Consolas"/>
              </a:rPr>
              <a:t>0</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90" dirty="0">
                <a:solidFill>
                  <a:srgbClr val="323232"/>
                </a:solidFill>
                <a:latin typeface="Times New Roman"/>
                <a:cs typeface="Times New Roman"/>
              </a:rPr>
              <a:t> </a:t>
            </a:r>
            <a:r>
              <a:rPr sz="900" b="1" spc="-10" dirty="0">
                <a:solidFill>
                  <a:srgbClr val="323232"/>
                </a:solidFill>
                <a:latin typeface="Consolas"/>
                <a:cs typeface="Consolas"/>
              </a:rPr>
              <a:t>75</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100</a:t>
            </a:r>
            <a:r>
              <a:rPr sz="900" b="1" spc="-5" dirty="0">
                <a:solidFill>
                  <a:srgbClr val="323232"/>
                </a:solidFill>
                <a:latin typeface="Consolas"/>
                <a:cs typeface="Consolas"/>
              </a:rPr>
              <a:t>%</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3"/>
              </a:spcBef>
              <a:spcAft>
                <a:spcPts val="0"/>
              </a:spcAft>
              <a:defRPr/>
            </a:pPr>
            <a:endParaRPr sz="850">
              <a:latin typeface="Times New Roman"/>
              <a:cs typeface="Times New Roman"/>
            </a:endParaRPr>
          </a:p>
          <a:p>
            <a:pPr marL="17780" fontAlgn="auto">
              <a:spcBef>
                <a:spcPts val="0"/>
              </a:spcBef>
              <a:spcAft>
                <a:spcPts val="0"/>
              </a:spcAft>
              <a:tabLst>
                <a:tab pos="330200" algn="l"/>
                <a:tab pos="645795" algn="l"/>
                <a:tab pos="959485" algn="l"/>
                <a:tab pos="1273810" algn="l"/>
              </a:tabLst>
              <a:defRPr/>
            </a:pPr>
            <a:r>
              <a:rPr sz="900" b="1" spc="-10" dirty="0">
                <a:solidFill>
                  <a:srgbClr val="323232"/>
                </a:solidFill>
                <a:latin typeface="Consolas"/>
                <a:cs typeface="Consolas"/>
              </a:rPr>
              <a:t>2</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dirty="0">
                <a:solidFill>
                  <a:srgbClr val="323232"/>
                </a:solidFill>
                <a:latin typeface="Consolas"/>
                <a:cs typeface="Consolas"/>
              </a:rPr>
              <a:t>4</a:t>
            </a:r>
            <a:r>
              <a:rPr sz="900" b="1" spc="-5" dirty="0">
                <a:solidFill>
                  <a:srgbClr val="323232"/>
                </a:solidFill>
                <a:latin typeface="Consolas"/>
                <a:cs typeface="Consolas"/>
              </a:rPr>
              <a:t>0</a:t>
            </a:r>
            <a:r>
              <a:rPr sz="900" b="1" dirty="0">
                <a:solidFill>
                  <a:srgbClr val="323232"/>
                </a:solidFill>
                <a:latin typeface="Times New Roman"/>
                <a:cs typeface="Times New Roman"/>
              </a:rPr>
              <a:t>	</a:t>
            </a:r>
            <a:r>
              <a:rPr sz="900" b="1" spc="-10" dirty="0">
                <a:solidFill>
                  <a:srgbClr val="323232"/>
                </a:solidFill>
                <a:latin typeface="Consolas"/>
                <a:cs typeface="Consolas"/>
              </a:rPr>
              <a:t>6</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10" dirty="0">
                <a:solidFill>
                  <a:srgbClr val="323232"/>
                </a:solidFill>
                <a:latin typeface="Consolas"/>
                <a:cs typeface="Consolas"/>
              </a:rPr>
              <a:t>7</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10" dirty="0">
                <a:solidFill>
                  <a:srgbClr val="323232"/>
                </a:solidFill>
                <a:latin typeface="Consolas"/>
                <a:cs typeface="Consolas"/>
              </a:rPr>
              <a:t>85</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3"/>
              </a:spcBef>
              <a:spcAft>
                <a:spcPts val="0"/>
              </a:spcAft>
              <a:defRPr/>
            </a:pPr>
            <a:endParaRPr sz="850">
              <a:latin typeface="Times New Roman"/>
              <a:cs typeface="Times New Roman"/>
            </a:endParaRPr>
          </a:p>
          <a:p>
            <a:pPr marL="1778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det</a:t>
            </a:r>
            <a:r>
              <a:rPr sz="900" b="1" dirty="0">
                <a:solidFill>
                  <a:srgbClr val="323232"/>
                </a:solidFill>
                <a:latin typeface="Consolas"/>
                <a:cs typeface="Consolas"/>
              </a:rPr>
              <a:t>a</a:t>
            </a:r>
            <a:r>
              <a:rPr sz="900" b="1" spc="-10" dirty="0">
                <a:solidFill>
                  <a:srgbClr val="323232"/>
                </a:solidFill>
                <a:latin typeface="Consolas"/>
                <a:cs typeface="Consolas"/>
              </a:rPr>
              <a:t>ch(</a:t>
            </a:r>
            <a:r>
              <a:rPr sz="900" b="1" dirty="0">
                <a:solidFill>
                  <a:srgbClr val="323232"/>
                </a:solidFill>
                <a:latin typeface="Consolas"/>
                <a:cs typeface="Consolas"/>
              </a:rPr>
              <a:t>m</a:t>
            </a:r>
            <a:r>
              <a:rPr sz="900" b="1" spc="-10" dirty="0">
                <a:solidFill>
                  <a:srgbClr val="323232"/>
                </a:solidFill>
                <a:latin typeface="Consolas"/>
                <a:cs typeface="Consolas"/>
              </a:rPr>
              <a:t>f</a:t>
            </a:r>
            <a:r>
              <a:rPr sz="900" b="1" spc="-5" dirty="0">
                <a:solidFill>
                  <a:srgbClr val="323232"/>
                </a:solidFill>
                <a:latin typeface="Consolas"/>
                <a:cs typeface="Consolas"/>
              </a:rPr>
              <a:t>)</a:t>
            </a:r>
            <a:endParaRPr sz="900">
              <a:latin typeface="Consolas"/>
              <a:cs typeface="Consolas"/>
            </a:endParaRPr>
          </a:p>
        </p:txBody>
      </p:sp>
      <p:sp>
        <p:nvSpPr>
          <p:cNvPr id="9" name="object 3"/>
          <p:cNvSpPr txBox="1">
            <a:spLocks noChangeArrowheads="1"/>
          </p:cNvSpPr>
          <p:nvPr/>
        </p:nvSpPr>
        <p:spPr bwMode="auto">
          <a:xfrm>
            <a:off x="901700" y="1524000"/>
            <a:ext cx="5484813" cy="418320"/>
          </a:xfrm>
          <a:prstGeom prst="rect">
            <a:avLst/>
          </a:prstGeom>
          <a:noFill/>
          <a:ln w="9525">
            <a:noFill/>
            <a:miter lim="800000"/>
            <a:headEnd/>
            <a:tailEnd/>
          </a:ln>
        </p:spPr>
        <p:txBody>
          <a:bodyPr wrap="square" lIns="0" tIns="0" rIns="0" bIns="0">
            <a:spAutoFit/>
          </a:bodyPr>
          <a:lstStyle/>
          <a:p>
            <a:pPr marL="12700">
              <a:lnSpc>
                <a:spcPct val="151000"/>
              </a:lnSpc>
            </a:pPr>
            <a:r>
              <a:rPr lang="en-US" sz="900" b="1" dirty="0">
                <a:solidFill>
                  <a:srgbClr val="656565"/>
                </a:solidFill>
                <a:latin typeface="Times New Roman" pitchFamily="18" charset="0"/>
                <a:cs typeface="Times New Roman" pitchFamily="18" charset="0"/>
              </a:rPr>
              <a:t>If your data contain NA elements, the result may show as NA. You can overcome this in many (but not all) commands by adding na.rm = TRUE as a parameter.</a:t>
            </a:r>
            <a:endParaRPr lang="en-US" sz="900" dirty="0">
              <a:latin typeface="Times New Roman" pitchFamily="18" charset="0"/>
              <a:cs typeface="Times New Roman" pitchFamily="18" charset="0"/>
            </a:endParaRPr>
          </a:p>
        </p:txBody>
      </p:sp>
      <p:sp>
        <p:nvSpPr>
          <p:cNvPr id="10" name="object 4"/>
          <p:cNvSpPr txBox="1">
            <a:spLocks noChangeArrowheads="1"/>
          </p:cNvSpPr>
          <p:nvPr/>
        </p:nvSpPr>
        <p:spPr bwMode="auto">
          <a:xfrm>
            <a:off x="896938" y="1981201"/>
            <a:ext cx="7485062" cy="1384931"/>
          </a:xfrm>
          <a:prstGeom prst="rect">
            <a:avLst/>
          </a:prstGeom>
          <a:solidFill>
            <a:srgbClr val="EFEFEF"/>
          </a:solidFill>
          <a:ln w="9525">
            <a:noFill/>
            <a:miter lim="800000"/>
            <a:headEnd/>
            <a:tailEnd/>
          </a:ln>
        </p:spPr>
        <p:txBody>
          <a:bodyPr wrap="square" lIns="0" tIns="0" rIns="0" bIns="0">
            <a:spAutoFit/>
          </a:bodyPr>
          <a:lstStyle/>
          <a:p>
            <a:pPr marL="17463"/>
            <a:r>
              <a:rPr lang="en-US" sz="900" b="1" dirty="0">
                <a:solidFill>
                  <a:srgbClr val="323232"/>
                </a:solidFill>
                <a:latin typeface="Consolas" pitchFamily="49" charset="0"/>
              </a:rPr>
              <a:t>&gt;</a:t>
            </a:r>
            <a:r>
              <a:rPr lang="en-US" sz="900" b="1" dirty="0">
                <a:solidFill>
                  <a:srgbClr val="323232"/>
                </a:solidFill>
                <a:latin typeface="Times New Roman" pitchFamily="18" charset="0"/>
                <a:cs typeface="Times New Roman" pitchFamily="18" charset="0"/>
              </a:rPr>
              <a:t>  </a:t>
            </a:r>
            <a:r>
              <a:rPr lang="en-US" sz="900" b="1" dirty="0" err="1">
                <a:solidFill>
                  <a:srgbClr val="323232"/>
                </a:solidFill>
                <a:latin typeface="Consolas" pitchFamily="49" charset="0"/>
              </a:rPr>
              <a:t>nad</a:t>
            </a:r>
            <a:endParaRPr lang="en-US" sz="900" dirty="0">
              <a:latin typeface="Consolas" pitchFamily="49" charset="0"/>
            </a:endParaRPr>
          </a:p>
          <a:p>
            <a:pPr marL="17463"/>
            <a:endParaRPr lang="en-US" sz="900" dirty="0">
              <a:latin typeface="Times New Roman" pitchFamily="18" charset="0"/>
              <a:cs typeface="Times New Roman" pitchFamily="18" charset="0"/>
            </a:endParaRPr>
          </a:p>
          <a:p>
            <a:pPr marL="17463"/>
            <a:endParaRPr lang="en-US" sz="800" dirty="0">
              <a:latin typeface="Times New Roman" pitchFamily="18" charset="0"/>
              <a:cs typeface="Times New Roman" pitchFamily="18" charset="0"/>
            </a:endParaRPr>
          </a:p>
          <a:p>
            <a:pPr marL="17463"/>
            <a:r>
              <a:rPr lang="en-US" sz="900" b="1" dirty="0">
                <a:solidFill>
                  <a:srgbClr val="323232"/>
                </a:solidFill>
                <a:latin typeface="Consolas" pitchFamily="49" charset="0"/>
              </a:rPr>
              <a:t>[1]</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NA</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3</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5</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7</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5</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3</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2</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6</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8</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5</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6</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9</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NA</a:t>
            </a:r>
            <a:r>
              <a:rPr lang="en-US" sz="900" b="1" dirty="0">
                <a:solidFill>
                  <a:srgbClr val="323232"/>
                </a:solidFill>
                <a:latin typeface="Times New Roman" pitchFamily="18" charset="0"/>
                <a:cs typeface="Times New Roman" pitchFamily="18" charset="0"/>
              </a:rPr>
              <a:t>  </a:t>
            </a:r>
            <a:r>
              <a:rPr lang="en-US" sz="900" b="1" dirty="0" err="1">
                <a:solidFill>
                  <a:srgbClr val="323232"/>
                </a:solidFill>
                <a:latin typeface="Consolas" pitchFamily="49" charset="0"/>
              </a:rPr>
              <a:t>NA</a:t>
            </a:r>
            <a:endParaRPr lang="en-US" sz="900" dirty="0">
              <a:latin typeface="Consolas" pitchFamily="49" charset="0"/>
            </a:endParaRPr>
          </a:p>
          <a:p>
            <a:pPr marL="17463">
              <a:lnSpc>
                <a:spcPct val="287000"/>
              </a:lnSpc>
            </a:pPr>
            <a:r>
              <a:rPr lang="en-US" sz="900" b="1" dirty="0">
                <a:solidFill>
                  <a:srgbClr val="323232"/>
                </a:solidFill>
                <a:latin typeface="Consolas" pitchFamily="49" charset="0"/>
              </a:rPr>
              <a:t>&gt;</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mean(</a:t>
            </a:r>
            <a:r>
              <a:rPr lang="en-US" sz="900" b="1" dirty="0" err="1">
                <a:solidFill>
                  <a:srgbClr val="323232"/>
                </a:solidFill>
                <a:latin typeface="Consolas" pitchFamily="49" charset="0"/>
              </a:rPr>
              <a:t>nad</a:t>
            </a:r>
            <a:r>
              <a:rPr lang="en-US" sz="900" b="1" dirty="0">
                <a:solidFill>
                  <a:srgbClr val="323232"/>
                </a:solidFill>
                <a:latin typeface="Consolas" pitchFamily="49" charset="0"/>
              </a:rPr>
              <a:t>)</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[1]</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NA</a:t>
            </a:r>
            <a:endParaRPr lang="en-US" sz="900" dirty="0">
              <a:latin typeface="Consolas" pitchFamily="49" charset="0"/>
            </a:endParaRPr>
          </a:p>
          <a:p>
            <a:pPr marL="17463">
              <a:lnSpc>
                <a:spcPts val="3113"/>
              </a:lnSpc>
              <a:spcBef>
                <a:spcPts val="413"/>
              </a:spcBef>
            </a:pPr>
            <a:r>
              <a:rPr lang="en-US" sz="900" b="1" dirty="0">
                <a:solidFill>
                  <a:srgbClr val="323232"/>
                </a:solidFill>
                <a:latin typeface="Consolas" pitchFamily="49" charset="0"/>
              </a:rPr>
              <a:t>&gt;</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mean(</a:t>
            </a:r>
            <a:r>
              <a:rPr lang="en-US" sz="900" b="1" dirty="0" err="1">
                <a:solidFill>
                  <a:srgbClr val="323232"/>
                </a:solidFill>
                <a:latin typeface="Consolas" pitchFamily="49" charset="0"/>
              </a:rPr>
              <a:t>nad</a:t>
            </a:r>
            <a:r>
              <a:rPr lang="en-US" sz="900" b="1" dirty="0">
                <a:solidFill>
                  <a:srgbClr val="323232"/>
                </a:solidFill>
                <a:latin typeface="Consolas" pitchFamily="49" charset="0"/>
              </a:rPr>
              <a:t>,</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na.rm</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TRUE)</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[1]</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5.363636</a:t>
            </a:r>
            <a:endParaRPr lang="en-US" sz="900" dirty="0">
              <a:latin typeface="Consolas" pitchFamily="49" charset="0"/>
            </a:endParaRPr>
          </a:p>
        </p:txBody>
      </p:sp>
      <p:sp>
        <p:nvSpPr>
          <p:cNvPr id="11" name="object 5"/>
          <p:cNvSpPr txBox="1">
            <a:spLocks noChangeArrowheads="1"/>
          </p:cNvSpPr>
          <p:nvPr/>
        </p:nvSpPr>
        <p:spPr bwMode="auto">
          <a:xfrm>
            <a:off x="901700" y="3429000"/>
            <a:ext cx="5842000" cy="646331"/>
          </a:xfrm>
          <a:prstGeom prst="rect">
            <a:avLst/>
          </a:prstGeom>
          <a:noFill/>
          <a:ln w="9525">
            <a:noFill/>
            <a:miter lim="800000"/>
            <a:headEnd/>
            <a:tailEnd/>
          </a:ln>
        </p:spPr>
        <p:txBody>
          <a:bodyPr wrap="square" lIns="0" tIns="0" rIns="0" bIns="0">
            <a:spAutoFit/>
          </a:bodyPr>
          <a:lstStyle/>
          <a:p>
            <a:pPr marL="12700"/>
            <a:r>
              <a:rPr lang="en-US" sz="2400" b="1" dirty="0" smtClean="0">
                <a:solidFill>
                  <a:srgbClr val="323232"/>
                </a:solidFill>
                <a:latin typeface="Times New Roman" pitchFamily="18" charset="0"/>
                <a:cs typeface="Times New Roman" pitchFamily="18" charset="0"/>
              </a:rPr>
              <a:t>T-</a:t>
            </a:r>
            <a:r>
              <a:rPr lang="en-US" sz="2400" b="1" dirty="0" err="1" smtClean="0">
                <a:solidFill>
                  <a:srgbClr val="323232"/>
                </a:solidFill>
                <a:latin typeface="Times New Roman" pitchFamily="18" charset="0"/>
                <a:cs typeface="Times New Roman" pitchFamily="18" charset="0"/>
              </a:rPr>
              <a:t>test</a:t>
            </a:r>
            <a:r>
              <a:rPr lang="en-US" sz="900" b="1" dirty="0" err="1" smtClean="0">
                <a:solidFill>
                  <a:srgbClr val="656565"/>
                </a:solidFill>
                <a:latin typeface="Times New Roman" pitchFamily="18" charset="0"/>
                <a:cs typeface="Times New Roman" pitchFamily="18" charset="0"/>
              </a:rPr>
              <a:t>Student’s</a:t>
            </a:r>
            <a:r>
              <a:rPr lang="en-US" sz="900" b="1" dirty="0" smtClean="0">
                <a:solidFill>
                  <a:srgbClr val="656565"/>
                </a:solidFill>
                <a:latin typeface="Times New Roman" pitchFamily="18" charset="0"/>
                <a:cs typeface="Times New Roman" pitchFamily="18" charset="0"/>
              </a:rPr>
              <a:t> </a:t>
            </a:r>
            <a:r>
              <a:rPr lang="en-US" sz="900" b="1" dirty="0">
                <a:solidFill>
                  <a:srgbClr val="656565"/>
                </a:solidFill>
                <a:latin typeface="Times New Roman" pitchFamily="18" charset="0"/>
                <a:cs typeface="Times New Roman" pitchFamily="18" charset="0"/>
              </a:rPr>
              <a:t>t-test is a classic method for comparing mean values of two samples that are normally distributed (i.e. they have a Gaussian distribution). Such samples are described as being parametric and the t-test is a parametric test. In R the </a:t>
            </a:r>
            <a:r>
              <a:rPr lang="en-US" sz="900" b="1" dirty="0" err="1">
                <a:solidFill>
                  <a:srgbClr val="656565"/>
                </a:solidFill>
                <a:latin typeface="Times New Roman" pitchFamily="18" charset="0"/>
                <a:cs typeface="Times New Roman" pitchFamily="18" charset="0"/>
              </a:rPr>
              <a:t>t.test</a:t>
            </a:r>
            <a:r>
              <a:rPr lang="en-US" sz="900" b="1" dirty="0">
                <a:solidFill>
                  <a:srgbClr val="656565"/>
                </a:solidFill>
                <a:latin typeface="Times New Roman" pitchFamily="18" charset="0"/>
                <a:cs typeface="Times New Roman" pitchFamily="18" charset="0"/>
              </a:rPr>
              <a:t>() command will carry out several versions of the t-test.</a:t>
            </a:r>
            <a:endParaRPr lang="en-US" sz="900" dirty="0">
              <a:latin typeface="Times New Roman" pitchFamily="18" charset="0"/>
              <a:cs typeface="Times New Roman" pitchFamily="18" charset="0"/>
            </a:endParaRPr>
          </a:p>
        </p:txBody>
      </p:sp>
      <p:sp>
        <p:nvSpPr>
          <p:cNvPr id="12" name="object 6"/>
          <p:cNvSpPr txBox="1"/>
          <p:nvPr/>
        </p:nvSpPr>
        <p:spPr>
          <a:xfrm>
            <a:off x="381000" y="4267200"/>
            <a:ext cx="5981700" cy="131763"/>
          </a:xfrm>
          <a:prstGeom prst="rect">
            <a:avLst/>
          </a:prstGeom>
          <a:solidFill>
            <a:srgbClr val="EFEFEF"/>
          </a:solidFill>
        </p:spPr>
        <p:txBody>
          <a:bodyPr lIns="0" tIns="0" rIns="0" bIns="0">
            <a:spAutoFit/>
          </a:bodyPr>
          <a:lstStyle/>
          <a:p>
            <a:pPr marL="17780" fontAlgn="auto">
              <a:spcBef>
                <a:spcPts val="0"/>
              </a:spcBef>
              <a:spcAft>
                <a:spcPts val="0"/>
              </a:spcAft>
              <a:defRPr/>
            </a:pPr>
            <a:r>
              <a:rPr sz="900" b="1" spc="-10" dirty="0">
                <a:solidFill>
                  <a:srgbClr val="323232"/>
                </a:solidFill>
                <a:latin typeface="Consolas"/>
                <a:cs typeface="Consolas"/>
              </a:rPr>
              <a:t>t.tes</a:t>
            </a:r>
            <a:r>
              <a:rPr sz="900" b="1" dirty="0">
                <a:solidFill>
                  <a:srgbClr val="323232"/>
                </a:solidFill>
                <a:latin typeface="Consolas"/>
                <a:cs typeface="Consolas"/>
              </a:rPr>
              <a:t>t</a:t>
            </a:r>
            <a:r>
              <a:rPr sz="900" b="1" spc="-10" dirty="0">
                <a:solidFill>
                  <a:srgbClr val="323232"/>
                </a:solidFill>
                <a:latin typeface="Consolas"/>
                <a:cs typeface="Consolas"/>
              </a:rPr>
              <a:t>(x</a:t>
            </a:r>
            <a:r>
              <a:rPr sz="900" b="1" spc="-5" dirty="0">
                <a:solidFill>
                  <a:srgbClr val="323232"/>
                </a:solidFill>
                <a:latin typeface="Consolas"/>
                <a:cs typeface="Consolas"/>
              </a:rPr>
              <a:t>,</a:t>
            </a:r>
            <a:r>
              <a:rPr sz="900" b="1" spc="5" dirty="0">
                <a:solidFill>
                  <a:srgbClr val="323232"/>
                </a:solidFill>
                <a:latin typeface="Consolas"/>
                <a:cs typeface="Consolas"/>
              </a:rPr>
              <a:t> </a:t>
            </a:r>
            <a:r>
              <a:rPr sz="900" b="1" spc="-10" dirty="0">
                <a:solidFill>
                  <a:srgbClr val="323232"/>
                </a:solidFill>
                <a:latin typeface="Consolas"/>
                <a:cs typeface="Consolas"/>
              </a:rPr>
              <a:t>y</a:t>
            </a:r>
            <a:r>
              <a:rPr sz="900" b="1" spc="-5" dirty="0">
                <a:solidFill>
                  <a:srgbClr val="323232"/>
                </a:solidFill>
                <a:latin typeface="Consolas"/>
                <a:cs typeface="Consolas"/>
              </a:rPr>
              <a:t>,</a:t>
            </a:r>
            <a:r>
              <a:rPr sz="900" b="1" spc="-10" dirty="0">
                <a:solidFill>
                  <a:srgbClr val="323232"/>
                </a:solidFill>
                <a:latin typeface="Consolas"/>
                <a:cs typeface="Consolas"/>
              </a:rPr>
              <a:t> </a:t>
            </a:r>
            <a:r>
              <a:rPr sz="900" b="1" dirty="0">
                <a:solidFill>
                  <a:srgbClr val="323232"/>
                </a:solidFill>
                <a:latin typeface="Consolas"/>
                <a:cs typeface="Consolas"/>
              </a:rPr>
              <a:t>a</a:t>
            </a:r>
            <a:r>
              <a:rPr sz="900" b="1" spc="-10" dirty="0">
                <a:solidFill>
                  <a:srgbClr val="323232"/>
                </a:solidFill>
                <a:latin typeface="Consolas"/>
                <a:cs typeface="Consolas"/>
              </a:rPr>
              <a:t>lte</a:t>
            </a:r>
            <a:r>
              <a:rPr sz="900" b="1" dirty="0">
                <a:solidFill>
                  <a:srgbClr val="323232"/>
                </a:solidFill>
                <a:latin typeface="Consolas"/>
                <a:cs typeface="Consolas"/>
              </a:rPr>
              <a:t>r</a:t>
            </a:r>
            <a:r>
              <a:rPr sz="900" b="1" spc="-10" dirty="0">
                <a:solidFill>
                  <a:srgbClr val="323232"/>
                </a:solidFill>
                <a:latin typeface="Consolas"/>
                <a:cs typeface="Consolas"/>
              </a:rPr>
              <a:t>nati</a:t>
            </a:r>
            <a:r>
              <a:rPr sz="900" b="1" dirty="0">
                <a:solidFill>
                  <a:srgbClr val="323232"/>
                </a:solidFill>
                <a:latin typeface="Consolas"/>
                <a:cs typeface="Consolas"/>
              </a:rPr>
              <a:t>ve</a:t>
            </a:r>
            <a:r>
              <a:rPr sz="900" b="1" spc="-5" dirty="0">
                <a:solidFill>
                  <a:srgbClr val="323232"/>
                </a:solidFill>
                <a:latin typeface="Consolas"/>
                <a:cs typeface="Consolas"/>
              </a:rPr>
              <a:t>,</a:t>
            </a:r>
            <a:r>
              <a:rPr sz="900" b="1" spc="-10" dirty="0">
                <a:solidFill>
                  <a:srgbClr val="323232"/>
                </a:solidFill>
                <a:latin typeface="Consolas"/>
                <a:cs typeface="Consolas"/>
              </a:rPr>
              <a:t> mu</a:t>
            </a:r>
            <a:r>
              <a:rPr sz="900" b="1" spc="-5" dirty="0">
                <a:solidFill>
                  <a:srgbClr val="323232"/>
                </a:solidFill>
                <a:latin typeface="Consolas"/>
                <a:cs typeface="Consolas"/>
              </a:rPr>
              <a:t>,</a:t>
            </a:r>
            <a:r>
              <a:rPr sz="900" b="1" spc="5" dirty="0">
                <a:solidFill>
                  <a:srgbClr val="323232"/>
                </a:solidFill>
                <a:latin typeface="Consolas"/>
                <a:cs typeface="Consolas"/>
              </a:rPr>
              <a:t> </a:t>
            </a:r>
            <a:r>
              <a:rPr sz="900" b="1" spc="-10" dirty="0">
                <a:solidFill>
                  <a:srgbClr val="323232"/>
                </a:solidFill>
                <a:latin typeface="Consolas"/>
                <a:cs typeface="Consolas"/>
              </a:rPr>
              <a:t>pai</a:t>
            </a:r>
            <a:r>
              <a:rPr sz="900" b="1" dirty="0">
                <a:solidFill>
                  <a:srgbClr val="323232"/>
                </a:solidFill>
                <a:latin typeface="Consolas"/>
                <a:cs typeface="Consolas"/>
              </a:rPr>
              <a:t>r</a:t>
            </a:r>
            <a:r>
              <a:rPr sz="900" b="1" spc="-10" dirty="0">
                <a:solidFill>
                  <a:srgbClr val="323232"/>
                </a:solidFill>
                <a:latin typeface="Consolas"/>
                <a:cs typeface="Consolas"/>
              </a:rPr>
              <a:t>ed</a:t>
            </a:r>
            <a:r>
              <a:rPr sz="900" b="1" spc="-5" dirty="0">
                <a:solidFill>
                  <a:srgbClr val="323232"/>
                </a:solidFill>
                <a:latin typeface="Consolas"/>
                <a:cs typeface="Consolas"/>
              </a:rPr>
              <a:t>,</a:t>
            </a:r>
            <a:r>
              <a:rPr sz="900" b="1" spc="5" dirty="0">
                <a:solidFill>
                  <a:srgbClr val="323232"/>
                </a:solidFill>
                <a:latin typeface="Consolas"/>
                <a:cs typeface="Consolas"/>
              </a:rPr>
              <a:t> </a:t>
            </a:r>
            <a:r>
              <a:rPr sz="900" b="1" spc="-10" dirty="0">
                <a:solidFill>
                  <a:srgbClr val="323232"/>
                </a:solidFill>
                <a:latin typeface="Consolas"/>
                <a:cs typeface="Consolas"/>
              </a:rPr>
              <a:t>var</a:t>
            </a:r>
            <a:r>
              <a:rPr sz="900" b="1" dirty="0">
                <a:solidFill>
                  <a:srgbClr val="323232"/>
                </a:solidFill>
                <a:latin typeface="Consolas"/>
                <a:cs typeface="Consolas"/>
              </a:rPr>
              <a:t>.</a:t>
            </a:r>
            <a:r>
              <a:rPr sz="900" b="1" spc="-10" dirty="0">
                <a:solidFill>
                  <a:srgbClr val="323232"/>
                </a:solidFill>
                <a:latin typeface="Consolas"/>
                <a:cs typeface="Consolas"/>
              </a:rPr>
              <a:t>equa</a:t>
            </a:r>
            <a:r>
              <a:rPr sz="900" b="1" dirty="0">
                <a:solidFill>
                  <a:srgbClr val="323232"/>
                </a:solidFill>
                <a:latin typeface="Consolas"/>
                <a:cs typeface="Consolas"/>
              </a:rPr>
              <a:t>l</a:t>
            </a:r>
            <a:r>
              <a:rPr sz="900" b="1" spc="-5" dirty="0">
                <a:solidFill>
                  <a:srgbClr val="323232"/>
                </a:solidFill>
                <a:latin typeface="Consolas"/>
                <a:cs typeface="Consolas"/>
              </a:rPr>
              <a:t>,</a:t>
            </a:r>
            <a:r>
              <a:rPr sz="900" b="1" spc="5" dirty="0">
                <a:solidFill>
                  <a:srgbClr val="323232"/>
                </a:solidFill>
                <a:latin typeface="Consolas"/>
                <a:cs typeface="Consolas"/>
              </a:rPr>
              <a:t> </a:t>
            </a:r>
            <a:r>
              <a:rPr sz="900" b="1" spc="-10" dirty="0">
                <a:solidFill>
                  <a:srgbClr val="323232"/>
                </a:solidFill>
                <a:latin typeface="Consolas"/>
                <a:cs typeface="Consolas"/>
              </a:rPr>
              <a:t>…</a:t>
            </a:r>
            <a:r>
              <a:rPr sz="900" b="1" spc="-5" dirty="0">
                <a:solidFill>
                  <a:srgbClr val="323232"/>
                </a:solidFill>
                <a:latin typeface="Consolas"/>
                <a:cs typeface="Consolas"/>
              </a:rPr>
              <a:t>)</a:t>
            </a:r>
            <a:endParaRPr sz="900">
              <a:latin typeface="Consolas"/>
              <a:cs typeface="Consolas"/>
            </a:endParaRPr>
          </a:p>
        </p:txBody>
      </p:sp>
      <p:sp>
        <p:nvSpPr>
          <p:cNvPr id="13" name="object 7"/>
          <p:cNvSpPr txBox="1">
            <a:spLocks noChangeArrowheads="1"/>
          </p:cNvSpPr>
          <p:nvPr/>
        </p:nvSpPr>
        <p:spPr bwMode="auto">
          <a:xfrm>
            <a:off x="1130300" y="4572000"/>
            <a:ext cx="5702300" cy="1838965"/>
          </a:xfrm>
          <a:prstGeom prst="rect">
            <a:avLst/>
          </a:prstGeom>
          <a:noFill/>
          <a:ln w="9525">
            <a:noFill/>
            <a:miter lim="800000"/>
            <a:headEnd/>
            <a:tailEnd/>
          </a:ln>
        </p:spPr>
        <p:txBody>
          <a:bodyPr wrap="square" lIns="0" tIns="0" rIns="0" bIns="0">
            <a:spAutoFit/>
          </a:bodyPr>
          <a:lstStyle/>
          <a:p>
            <a:pPr marL="239713" indent="-227013">
              <a:buClr>
                <a:srgbClr val="656565"/>
              </a:buClr>
              <a:buSzPct val="105000"/>
              <a:buFont typeface="Symbol" pitchFamily="18" charset="2"/>
              <a:buChar char=""/>
              <a:tabLst>
                <a:tab pos="241300" algn="l"/>
              </a:tabLst>
            </a:pPr>
            <a:r>
              <a:rPr lang="en-US" sz="900" b="1" dirty="0">
                <a:solidFill>
                  <a:srgbClr val="656565"/>
                </a:solidFill>
                <a:latin typeface="Times New Roman" pitchFamily="18" charset="0"/>
                <a:cs typeface="Times New Roman" pitchFamily="18" charset="0"/>
              </a:rPr>
              <a:t>x – a numeric sample.</a:t>
            </a:r>
            <a:endParaRPr lang="en-US" sz="900" dirty="0">
              <a:latin typeface="Times New Roman" pitchFamily="18" charset="0"/>
              <a:cs typeface="Times New Roman" pitchFamily="18" charset="0"/>
            </a:endParaRPr>
          </a:p>
          <a:p>
            <a:pPr marL="239713" indent="-227013">
              <a:spcBef>
                <a:spcPts val="563"/>
              </a:spcBef>
              <a:buClr>
                <a:srgbClr val="656565"/>
              </a:buClr>
              <a:buSzPct val="105000"/>
              <a:buFont typeface="Symbol" pitchFamily="18" charset="2"/>
              <a:buChar char=""/>
              <a:tabLst>
                <a:tab pos="241300" algn="l"/>
              </a:tabLst>
            </a:pPr>
            <a:r>
              <a:rPr lang="en-US" sz="900" b="1" dirty="0">
                <a:solidFill>
                  <a:srgbClr val="656565"/>
                </a:solidFill>
                <a:latin typeface="Times New Roman" pitchFamily="18" charset="0"/>
                <a:cs typeface="Times New Roman" pitchFamily="18" charset="0"/>
              </a:rPr>
              <a:t>y – a second numeric sample (if this is missing the command carries out a 1-sample test).</a:t>
            </a:r>
            <a:endParaRPr lang="en-US" sz="900" dirty="0">
              <a:latin typeface="Times New Roman" pitchFamily="18" charset="0"/>
              <a:cs typeface="Times New Roman" pitchFamily="18" charset="0"/>
            </a:endParaRPr>
          </a:p>
          <a:p>
            <a:pPr marL="239713" indent="-227013">
              <a:spcBef>
                <a:spcPts val="563"/>
              </a:spcBef>
              <a:buClr>
                <a:srgbClr val="656565"/>
              </a:buClr>
              <a:buSzPct val="105000"/>
              <a:buFont typeface="Symbol" pitchFamily="18" charset="2"/>
              <a:buChar char=""/>
              <a:tabLst>
                <a:tab pos="241300" algn="l"/>
              </a:tabLst>
            </a:pPr>
            <a:r>
              <a:rPr lang="en-US" sz="900" b="1" dirty="0">
                <a:solidFill>
                  <a:srgbClr val="656565"/>
                </a:solidFill>
                <a:latin typeface="Times New Roman" pitchFamily="18" charset="0"/>
                <a:cs typeface="Times New Roman" pitchFamily="18" charset="0"/>
              </a:rPr>
              <a:t>alternative – how to compare means, the default is “</a:t>
            </a:r>
            <a:r>
              <a:rPr lang="en-US" sz="900" b="1" dirty="0" err="1">
                <a:solidFill>
                  <a:srgbClr val="656565"/>
                </a:solidFill>
                <a:latin typeface="Times New Roman" pitchFamily="18" charset="0"/>
                <a:cs typeface="Times New Roman" pitchFamily="18" charset="0"/>
              </a:rPr>
              <a:t>two.sided</a:t>
            </a:r>
            <a:r>
              <a:rPr lang="en-US" sz="900" b="1" dirty="0">
                <a:solidFill>
                  <a:srgbClr val="656565"/>
                </a:solidFill>
                <a:latin typeface="Times New Roman" pitchFamily="18" charset="0"/>
                <a:cs typeface="Times New Roman" pitchFamily="18" charset="0"/>
              </a:rPr>
              <a:t>”. You can also specify “less” or “greater”.</a:t>
            </a:r>
            <a:endParaRPr lang="en-US" sz="900" dirty="0">
              <a:latin typeface="Times New Roman" pitchFamily="18" charset="0"/>
              <a:cs typeface="Times New Roman" pitchFamily="18" charset="0"/>
            </a:endParaRPr>
          </a:p>
          <a:p>
            <a:pPr marL="239713" indent="-227013">
              <a:spcBef>
                <a:spcPts val="550"/>
              </a:spcBef>
              <a:buClr>
                <a:srgbClr val="656565"/>
              </a:buClr>
              <a:buSzPct val="105000"/>
              <a:buFont typeface="Symbol" pitchFamily="18" charset="2"/>
              <a:buChar char=""/>
              <a:tabLst>
                <a:tab pos="241300" algn="l"/>
              </a:tabLst>
            </a:pPr>
            <a:r>
              <a:rPr lang="en-US" sz="900" b="1" dirty="0">
                <a:solidFill>
                  <a:srgbClr val="656565"/>
                </a:solidFill>
                <a:latin typeface="Times New Roman" pitchFamily="18" charset="0"/>
                <a:cs typeface="Times New Roman" pitchFamily="18" charset="0"/>
              </a:rPr>
              <a:t>mu – the true value of the mean (or mean difference). The default is 0.</a:t>
            </a:r>
            <a:endParaRPr lang="en-US" sz="900" dirty="0">
              <a:latin typeface="Times New Roman" pitchFamily="18" charset="0"/>
              <a:cs typeface="Times New Roman" pitchFamily="18" charset="0"/>
            </a:endParaRPr>
          </a:p>
          <a:p>
            <a:pPr marL="239713" indent="-227013">
              <a:lnSpc>
                <a:spcPct val="150000"/>
              </a:lnSpc>
              <a:buClr>
                <a:srgbClr val="656565"/>
              </a:buClr>
              <a:buSzPct val="105000"/>
              <a:buFont typeface="Symbol" pitchFamily="18" charset="2"/>
              <a:buChar char=""/>
              <a:tabLst>
                <a:tab pos="241300" algn="l"/>
              </a:tabLst>
            </a:pPr>
            <a:r>
              <a:rPr lang="en-US" sz="900" b="1" dirty="0">
                <a:solidFill>
                  <a:srgbClr val="656565"/>
                </a:solidFill>
                <a:latin typeface="Times New Roman" pitchFamily="18" charset="0"/>
                <a:cs typeface="Times New Roman" pitchFamily="18" charset="0"/>
              </a:rPr>
              <a:t>paired – the default is paired = FALSE. This assumes independent samples. The alternative paired = TRUE is used for matched pair tests.</a:t>
            </a:r>
            <a:endParaRPr lang="en-US" sz="900" dirty="0">
              <a:latin typeface="Times New Roman" pitchFamily="18" charset="0"/>
              <a:cs typeface="Times New Roman" pitchFamily="18" charset="0"/>
            </a:endParaRPr>
          </a:p>
          <a:p>
            <a:pPr marL="239713" indent="-227013">
              <a:lnSpc>
                <a:spcPts val="1700"/>
              </a:lnSpc>
              <a:spcBef>
                <a:spcPts val="138"/>
              </a:spcBef>
              <a:buClr>
                <a:srgbClr val="656565"/>
              </a:buClr>
              <a:buSzPct val="105000"/>
              <a:buFont typeface="Symbol" pitchFamily="18" charset="2"/>
              <a:buChar char=""/>
              <a:tabLst>
                <a:tab pos="241300" algn="l"/>
              </a:tabLst>
            </a:pPr>
            <a:r>
              <a:rPr lang="en-US" sz="900" b="1" dirty="0">
                <a:solidFill>
                  <a:srgbClr val="656565"/>
                </a:solidFill>
                <a:latin typeface="Times New Roman" pitchFamily="18" charset="0"/>
                <a:cs typeface="Times New Roman" pitchFamily="18" charset="0"/>
              </a:rPr>
              <a:t>equal – the default is </a:t>
            </a:r>
            <a:r>
              <a:rPr lang="en-US" sz="900" b="1" dirty="0" err="1">
                <a:solidFill>
                  <a:srgbClr val="656565"/>
                </a:solidFill>
                <a:latin typeface="Times New Roman" pitchFamily="18" charset="0"/>
                <a:cs typeface="Times New Roman" pitchFamily="18" charset="0"/>
              </a:rPr>
              <a:t>var.equal</a:t>
            </a:r>
            <a:r>
              <a:rPr lang="en-US" sz="900" b="1" dirty="0">
                <a:solidFill>
                  <a:srgbClr val="656565"/>
                </a:solidFill>
                <a:latin typeface="Times New Roman" pitchFamily="18" charset="0"/>
                <a:cs typeface="Times New Roman" pitchFamily="18" charset="0"/>
              </a:rPr>
              <a:t> = FALSE. This treats the variance of the two samples separately. If you set </a:t>
            </a:r>
            <a:r>
              <a:rPr lang="en-US" sz="900" b="1" dirty="0" err="1">
                <a:solidFill>
                  <a:srgbClr val="656565"/>
                </a:solidFill>
                <a:latin typeface="Times New Roman" pitchFamily="18" charset="0"/>
                <a:cs typeface="Times New Roman" pitchFamily="18" charset="0"/>
              </a:rPr>
              <a:t>var.equal</a:t>
            </a:r>
            <a:r>
              <a:rPr lang="en-US" sz="900" b="1" dirty="0">
                <a:solidFill>
                  <a:srgbClr val="656565"/>
                </a:solidFill>
                <a:latin typeface="Times New Roman" pitchFamily="18" charset="0"/>
                <a:cs typeface="Times New Roman" pitchFamily="18" charset="0"/>
              </a:rPr>
              <a:t> = TRUE you conduct a classic t-test using pooled variance.</a:t>
            </a:r>
            <a:endParaRPr lang="en-US" sz="900" dirty="0">
              <a:latin typeface="Times New Roman" pitchFamily="18" charset="0"/>
              <a:cs typeface="Times New Roman" pitchFamily="18" charset="0"/>
            </a:endParaRPr>
          </a:p>
          <a:p>
            <a:pPr marL="239713" indent="-227013">
              <a:spcBef>
                <a:spcPts val="413"/>
              </a:spcBef>
              <a:buClr>
                <a:srgbClr val="656565"/>
              </a:buClr>
              <a:buSzPct val="105000"/>
              <a:buFont typeface="Symbol" pitchFamily="18" charset="2"/>
              <a:buChar char=""/>
              <a:tabLst>
                <a:tab pos="241300" algn="l"/>
              </a:tabLst>
            </a:pPr>
            <a:r>
              <a:rPr lang="en-US" sz="900" b="1" dirty="0">
                <a:solidFill>
                  <a:srgbClr val="656565"/>
                </a:solidFill>
                <a:latin typeface="Times New Roman" pitchFamily="18" charset="0"/>
                <a:cs typeface="Times New Roman" pitchFamily="18" charset="0"/>
              </a:rPr>
              <a:t>… – there are additional parameters that we aren’t concerned with here.</a:t>
            </a:r>
            <a:endParaRPr lang="en-US" sz="9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5</a:t>
            </a:fld>
            <a:endParaRPr lang="en-US"/>
          </a:p>
        </p:txBody>
      </p:sp>
      <p:sp>
        <p:nvSpPr>
          <p:cNvPr id="7" name="object 2"/>
          <p:cNvSpPr>
            <a:spLocks/>
          </p:cNvSpPr>
          <p:nvPr/>
        </p:nvSpPr>
        <p:spPr bwMode="auto">
          <a:xfrm>
            <a:off x="1600200" y="0"/>
            <a:ext cx="5981700" cy="393700"/>
          </a:xfrm>
          <a:custGeom>
            <a:avLst/>
            <a:gdLst>
              <a:gd name="T0" fmla="*/ 0 w 5981700"/>
              <a:gd name="T1" fmla="*/ 393490 h 393700"/>
              <a:gd name="T2" fmla="*/ 5981425 w 5981700"/>
              <a:gd name="T3" fmla="*/ 393490 h 393700"/>
              <a:gd name="T4" fmla="*/ 5981425 w 5981700"/>
              <a:gd name="T5" fmla="*/ 0 h 393700"/>
              <a:gd name="T6" fmla="*/ 0 w 5981700"/>
              <a:gd name="T7" fmla="*/ 0 h 393700"/>
              <a:gd name="T8" fmla="*/ 0 w 5981700"/>
              <a:gd name="T9" fmla="*/ 393490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490"/>
                </a:moveTo>
                <a:lnTo>
                  <a:pt x="5981425" y="393490"/>
                </a:lnTo>
                <a:lnTo>
                  <a:pt x="5981425" y="0"/>
                </a:lnTo>
                <a:lnTo>
                  <a:pt x="0" y="0"/>
                </a:lnTo>
                <a:lnTo>
                  <a:pt x="0" y="393490"/>
                </a:lnTo>
                <a:close/>
              </a:path>
            </a:pathLst>
          </a:custGeom>
          <a:solidFill>
            <a:srgbClr val="EFEFEF"/>
          </a:solidFill>
          <a:ln w="9525">
            <a:noFill/>
            <a:round/>
            <a:headEnd/>
            <a:tailEnd/>
          </a:ln>
        </p:spPr>
        <p:txBody>
          <a:bodyPr lIns="0" tIns="0" rIns="0" bIns="0"/>
          <a:lstStyle/>
          <a:p>
            <a:endParaRPr lang="en-US"/>
          </a:p>
        </p:txBody>
      </p:sp>
      <p:sp>
        <p:nvSpPr>
          <p:cNvPr id="8" name="object 3"/>
          <p:cNvSpPr>
            <a:spLocks/>
          </p:cNvSpPr>
          <p:nvPr/>
        </p:nvSpPr>
        <p:spPr bwMode="auto">
          <a:xfrm>
            <a:off x="1600200" y="393700"/>
            <a:ext cx="5981700" cy="393700"/>
          </a:xfrm>
          <a:custGeom>
            <a:avLst/>
            <a:gdLst>
              <a:gd name="T0" fmla="*/ 0 w 5981700"/>
              <a:gd name="T1" fmla="*/ 393191 h 393700"/>
              <a:gd name="T2" fmla="*/ 5981425 w 5981700"/>
              <a:gd name="T3" fmla="*/ 393191 h 393700"/>
              <a:gd name="T4" fmla="*/ 5981425 w 5981700"/>
              <a:gd name="T5" fmla="*/ 0 h 393700"/>
              <a:gd name="T6" fmla="*/ 0 w 5981700"/>
              <a:gd name="T7" fmla="*/ 0 h 393700"/>
              <a:gd name="T8" fmla="*/ 0 w 5981700"/>
              <a:gd name="T9" fmla="*/ 393191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191"/>
                </a:moveTo>
                <a:lnTo>
                  <a:pt x="5981425" y="393191"/>
                </a:lnTo>
                <a:lnTo>
                  <a:pt x="5981425" y="0"/>
                </a:lnTo>
                <a:lnTo>
                  <a:pt x="0" y="0"/>
                </a:lnTo>
                <a:lnTo>
                  <a:pt x="0" y="393191"/>
                </a:lnTo>
                <a:close/>
              </a:path>
            </a:pathLst>
          </a:custGeom>
          <a:solidFill>
            <a:srgbClr val="EFEFEF"/>
          </a:solidFill>
          <a:ln w="9525">
            <a:noFill/>
            <a:round/>
            <a:headEnd/>
            <a:tailEnd/>
          </a:ln>
        </p:spPr>
        <p:txBody>
          <a:bodyPr lIns="0" tIns="0" rIns="0" bIns="0"/>
          <a:lstStyle/>
          <a:p>
            <a:endParaRPr lang="en-US"/>
          </a:p>
        </p:txBody>
      </p:sp>
      <p:sp>
        <p:nvSpPr>
          <p:cNvPr id="9" name="object 4"/>
          <p:cNvSpPr>
            <a:spLocks/>
          </p:cNvSpPr>
          <p:nvPr/>
        </p:nvSpPr>
        <p:spPr bwMode="auto">
          <a:xfrm>
            <a:off x="1600200" y="787400"/>
            <a:ext cx="5981700" cy="390525"/>
          </a:xfrm>
          <a:custGeom>
            <a:avLst/>
            <a:gdLst>
              <a:gd name="T0" fmla="*/ 0 w 5981700"/>
              <a:gd name="T1" fmla="*/ 391667 h 391794"/>
              <a:gd name="T2" fmla="*/ 5981425 w 5981700"/>
              <a:gd name="T3" fmla="*/ 391667 h 391794"/>
              <a:gd name="T4" fmla="*/ 5981425 w 5981700"/>
              <a:gd name="T5" fmla="*/ 0 h 391794"/>
              <a:gd name="T6" fmla="*/ 0 w 5981700"/>
              <a:gd name="T7" fmla="*/ 0 h 391794"/>
              <a:gd name="T8" fmla="*/ 0 w 5981700"/>
              <a:gd name="T9" fmla="*/ 391667 h 391794"/>
              <a:gd name="T10" fmla="*/ 0 60000 65536"/>
              <a:gd name="T11" fmla="*/ 0 60000 65536"/>
              <a:gd name="T12" fmla="*/ 0 60000 65536"/>
              <a:gd name="T13" fmla="*/ 0 60000 65536"/>
              <a:gd name="T14" fmla="*/ 0 60000 65536"/>
              <a:gd name="T15" fmla="*/ 0 w 5981700"/>
              <a:gd name="T16" fmla="*/ 0 h 391794"/>
              <a:gd name="T17" fmla="*/ 5981700 w 5981700"/>
              <a:gd name="T18" fmla="*/ 391794 h 391794"/>
            </a:gdLst>
            <a:ahLst/>
            <a:cxnLst>
              <a:cxn ang="T10">
                <a:pos x="T0" y="T1"/>
              </a:cxn>
              <a:cxn ang="T11">
                <a:pos x="T2" y="T3"/>
              </a:cxn>
              <a:cxn ang="T12">
                <a:pos x="T4" y="T5"/>
              </a:cxn>
              <a:cxn ang="T13">
                <a:pos x="T6" y="T7"/>
              </a:cxn>
              <a:cxn ang="T14">
                <a:pos x="T8" y="T9"/>
              </a:cxn>
            </a:cxnLst>
            <a:rect l="T15" t="T16" r="T17" b="T18"/>
            <a:pathLst>
              <a:path w="5981700" h="391794">
                <a:moveTo>
                  <a:pt x="0" y="391667"/>
                </a:moveTo>
                <a:lnTo>
                  <a:pt x="5981425" y="391667"/>
                </a:lnTo>
                <a:lnTo>
                  <a:pt x="5981425" y="0"/>
                </a:lnTo>
                <a:lnTo>
                  <a:pt x="0" y="0"/>
                </a:lnTo>
                <a:lnTo>
                  <a:pt x="0" y="391667"/>
                </a:lnTo>
                <a:close/>
              </a:path>
            </a:pathLst>
          </a:custGeom>
          <a:solidFill>
            <a:srgbClr val="EFEFEF"/>
          </a:solidFill>
          <a:ln w="9525">
            <a:noFill/>
            <a:round/>
            <a:headEnd/>
            <a:tailEnd/>
          </a:ln>
        </p:spPr>
        <p:txBody>
          <a:bodyPr lIns="0" tIns="0" rIns="0" bIns="0"/>
          <a:lstStyle/>
          <a:p>
            <a:endParaRPr lang="en-US"/>
          </a:p>
        </p:txBody>
      </p:sp>
      <p:sp>
        <p:nvSpPr>
          <p:cNvPr id="10" name="object 5"/>
          <p:cNvSpPr>
            <a:spLocks/>
          </p:cNvSpPr>
          <p:nvPr/>
        </p:nvSpPr>
        <p:spPr bwMode="auto">
          <a:xfrm>
            <a:off x="1600200" y="1177925"/>
            <a:ext cx="5981700" cy="393700"/>
          </a:xfrm>
          <a:custGeom>
            <a:avLst/>
            <a:gdLst>
              <a:gd name="T0" fmla="*/ 0 w 5981700"/>
              <a:gd name="T1" fmla="*/ 393191 h 393700"/>
              <a:gd name="T2" fmla="*/ 5981425 w 5981700"/>
              <a:gd name="T3" fmla="*/ 393191 h 393700"/>
              <a:gd name="T4" fmla="*/ 5981425 w 5981700"/>
              <a:gd name="T5" fmla="*/ 0 h 393700"/>
              <a:gd name="T6" fmla="*/ 0 w 5981700"/>
              <a:gd name="T7" fmla="*/ 0 h 393700"/>
              <a:gd name="T8" fmla="*/ 0 w 5981700"/>
              <a:gd name="T9" fmla="*/ 393191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191"/>
                </a:moveTo>
                <a:lnTo>
                  <a:pt x="5981425" y="393191"/>
                </a:lnTo>
                <a:lnTo>
                  <a:pt x="5981425" y="0"/>
                </a:lnTo>
                <a:lnTo>
                  <a:pt x="0" y="0"/>
                </a:lnTo>
                <a:lnTo>
                  <a:pt x="0" y="393191"/>
                </a:lnTo>
                <a:close/>
              </a:path>
            </a:pathLst>
          </a:custGeom>
          <a:solidFill>
            <a:srgbClr val="EFEFEF"/>
          </a:solidFill>
          <a:ln w="9525">
            <a:noFill/>
            <a:round/>
            <a:headEnd/>
            <a:tailEnd/>
          </a:ln>
        </p:spPr>
        <p:txBody>
          <a:bodyPr lIns="0" tIns="0" rIns="0" bIns="0"/>
          <a:lstStyle/>
          <a:p>
            <a:endParaRPr lang="en-US"/>
          </a:p>
        </p:txBody>
      </p:sp>
      <p:sp>
        <p:nvSpPr>
          <p:cNvPr id="11" name="object 6"/>
          <p:cNvSpPr txBox="1"/>
          <p:nvPr/>
        </p:nvSpPr>
        <p:spPr>
          <a:xfrm>
            <a:off x="1617662" y="19050"/>
            <a:ext cx="1130300" cy="1292225"/>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mow</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3"/>
              </a:spcBef>
              <a:spcAft>
                <a:spcPts val="0"/>
              </a:spcAft>
              <a:defRPr/>
            </a:pPr>
            <a:endParaRPr sz="850">
              <a:latin typeface="Times New Roman"/>
              <a:cs typeface="Times New Roman"/>
            </a:endParaRPr>
          </a:p>
          <a:p>
            <a:pPr fontAlgn="auto">
              <a:spcBef>
                <a:spcPts val="0"/>
              </a:spcBef>
              <a:spcAft>
                <a:spcPts val="0"/>
              </a:spcAft>
              <a:defRPr/>
            </a:pPr>
            <a:r>
              <a:rPr sz="900" b="1" spc="-10" dirty="0">
                <a:solidFill>
                  <a:srgbClr val="323232"/>
                </a:solidFill>
                <a:latin typeface="Consolas"/>
                <a:cs typeface="Consolas"/>
              </a:rPr>
              <a:t>[1</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1</a:t>
            </a:r>
            <a:r>
              <a:rPr sz="900" b="1" spc="-5" dirty="0">
                <a:solidFill>
                  <a:srgbClr val="323232"/>
                </a:solidFill>
                <a:latin typeface="Consolas"/>
                <a:cs typeface="Consolas"/>
              </a:rPr>
              <a:t>2</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1</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1</a:t>
            </a:r>
            <a:r>
              <a:rPr sz="900" b="1" spc="-5" dirty="0">
                <a:solidFill>
                  <a:srgbClr val="323232"/>
                </a:solidFill>
                <a:latin typeface="Consolas"/>
                <a:cs typeface="Consolas"/>
              </a:rPr>
              <a:t>7</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dirty="0">
                <a:solidFill>
                  <a:srgbClr val="323232"/>
                </a:solidFill>
                <a:latin typeface="Consolas"/>
                <a:cs typeface="Consolas"/>
              </a:rPr>
              <a:t>1</a:t>
            </a:r>
            <a:r>
              <a:rPr sz="900" b="1" spc="-5" dirty="0">
                <a:solidFill>
                  <a:srgbClr val="323232"/>
                </a:solidFill>
                <a:latin typeface="Consolas"/>
                <a:cs typeface="Consolas"/>
              </a:rPr>
              <a:t>1</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1</a:t>
            </a:r>
            <a:r>
              <a:rPr sz="900" b="1" spc="-5" dirty="0">
                <a:solidFill>
                  <a:srgbClr val="323232"/>
                </a:solidFill>
                <a:latin typeface="Consolas"/>
                <a:cs typeface="Consolas"/>
              </a:rPr>
              <a:t>5</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3"/>
              </a:spcBef>
              <a:spcAft>
                <a:spcPts val="0"/>
              </a:spcAft>
              <a:defRPr/>
            </a:pPr>
            <a:endParaRPr sz="850">
              <a:latin typeface="Times New Roman"/>
              <a:cs typeface="Times New Roman"/>
            </a:endParaRPr>
          </a:p>
          <a:p>
            <a:pPr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unm</a:t>
            </a:r>
            <a:r>
              <a:rPr sz="900" b="1" dirty="0">
                <a:solidFill>
                  <a:srgbClr val="323232"/>
                </a:solidFill>
                <a:latin typeface="Consolas"/>
                <a:cs typeface="Consolas"/>
              </a:rPr>
              <a:t>o</a:t>
            </a:r>
            <a:r>
              <a:rPr sz="900" b="1" spc="-5" dirty="0">
                <a:solidFill>
                  <a:srgbClr val="323232"/>
                </a:solidFill>
                <a:latin typeface="Consolas"/>
                <a:cs typeface="Consolas"/>
              </a:rPr>
              <a:t>w</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49"/>
              </a:spcBef>
              <a:spcAft>
                <a:spcPts val="0"/>
              </a:spcAft>
              <a:defRPr/>
            </a:pPr>
            <a:endParaRPr sz="800">
              <a:latin typeface="Times New Roman"/>
              <a:cs typeface="Times New Roman"/>
            </a:endParaRPr>
          </a:p>
          <a:p>
            <a:pPr fontAlgn="auto">
              <a:spcBef>
                <a:spcPts val="0"/>
              </a:spcBef>
              <a:spcAft>
                <a:spcPts val="0"/>
              </a:spcAft>
              <a:defRPr/>
            </a:pPr>
            <a:r>
              <a:rPr sz="900" b="1" spc="-10" dirty="0">
                <a:solidFill>
                  <a:srgbClr val="323232"/>
                </a:solidFill>
                <a:latin typeface="Consolas"/>
                <a:cs typeface="Consolas"/>
              </a:rPr>
              <a:t>[1</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8</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9</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7</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9</a:t>
            </a:r>
            <a:endParaRPr sz="900">
              <a:latin typeface="Consolas"/>
              <a:cs typeface="Consolas"/>
            </a:endParaRPr>
          </a:p>
        </p:txBody>
      </p:sp>
      <p:sp>
        <p:nvSpPr>
          <p:cNvPr id="12" name="object 7"/>
          <p:cNvSpPr>
            <a:spLocks/>
          </p:cNvSpPr>
          <p:nvPr/>
        </p:nvSpPr>
        <p:spPr bwMode="auto">
          <a:xfrm>
            <a:off x="1600200" y="1571625"/>
            <a:ext cx="5981700" cy="393700"/>
          </a:xfrm>
          <a:custGeom>
            <a:avLst/>
            <a:gdLst>
              <a:gd name="T0" fmla="*/ 0 w 5981700"/>
              <a:gd name="T1" fmla="*/ 393191 h 393700"/>
              <a:gd name="T2" fmla="*/ 5981425 w 5981700"/>
              <a:gd name="T3" fmla="*/ 393191 h 393700"/>
              <a:gd name="T4" fmla="*/ 5981425 w 5981700"/>
              <a:gd name="T5" fmla="*/ 0 h 393700"/>
              <a:gd name="T6" fmla="*/ 0 w 5981700"/>
              <a:gd name="T7" fmla="*/ 0 h 393700"/>
              <a:gd name="T8" fmla="*/ 0 w 5981700"/>
              <a:gd name="T9" fmla="*/ 393191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191"/>
                </a:moveTo>
                <a:lnTo>
                  <a:pt x="5981425" y="393191"/>
                </a:lnTo>
                <a:lnTo>
                  <a:pt x="5981425" y="0"/>
                </a:lnTo>
                <a:lnTo>
                  <a:pt x="0" y="0"/>
                </a:lnTo>
                <a:lnTo>
                  <a:pt x="0" y="393191"/>
                </a:lnTo>
                <a:close/>
              </a:path>
            </a:pathLst>
          </a:custGeom>
          <a:solidFill>
            <a:srgbClr val="EFEFEF"/>
          </a:solidFill>
          <a:ln w="9525">
            <a:noFill/>
            <a:round/>
            <a:headEnd/>
            <a:tailEnd/>
          </a:ln>
        </p:spPr>
        <p:txBody>
          <a:bodyPr lIns="0" tIns="0" rIns="0" bIns="0"/>
          <a:lstStyle/>
          <a:p>
            <a:endParaRPr lang="en-US"/>
          </a:p>
        </p:txBody>
      </p:sp>
      <p:sp>
        <p:nvSpPr>
          <p:cNvPr id="13" name="object 8"/>
          <p:cNvSpPr>
            <a:spLocks/>
          </p:cNvSpPr>
          <p:nvPr/>
        </p:nvSpPr>
        <p:spPr bwMode="auto">
          <a:xfrm>
            <a:off x="1600200" y="1965325"/>
            <a:ext cx="5981700" cy="393700"/>
          </a:xfrm>
          <a:custGeom>
            <a:avLst/>
            <a:gdLst>
              <a:gd name="T0" fmla="*/ 0 w 5981700"/>
              <a:gd name="T1" fmla="*/ 393490 h 393700"/>
              <a:gd name="T2" fmla="*/ 5981425 w 5981700"/>
              <a:gd name="T3" fmla="*/ 393490 h 393700"/>
              <a:gd name="T4" fmla="*/ 5981425 w 5981700"/>
              <a:gd name="T5" fmla="*/ 0 h 393700"/>
              <a:gd name="T6" fmla="*/ 0 w 5981700"/>
              <a:gd name="T7" fmla="*/ 0 h 393700"/>
              <a:gd name="T8" fmla="*/ 0 w 5981700"/>
              <a:gd name="T9" fmla="*/ 393490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490"/>
                </a:moveTo>
                <a:lnTo>
                  <a:pt x="5981425" y="393490"/>
                </a:lnTo>
                <a:lnTo>
                  <a:pt x="5981425" y="0"/>
                </a:lnTo>
                <a:lnTo>
                  <a:pt x="0" y="0"/>
                </a:lnTo>
                <a:lnTo>
                  <a:pt x="0" y="393490"/>
                </a:lnTo>
                <a:close/>
              </a:path>
            </a:pathLst>
          </a:custGeom>
          <a:solidFill>
            <a:srgbClr val="EFEFEF"/>
          </a:solidFill>
          <a:ln w="9525">
            <a:noFill/>
            <a:round/>
            <a:headEnd/>
            <a:tailEnd/>
          </a:ln>
        </p:spPr>
        <p:txBody>
          <a:bodyPr lIns="0" tIns="0" rIns="0" bIns="0"/>
          <a:lstStyle/>
          <a:p>
            <a:endParaRPr lang="en-US"/>
          </a:p>
        </p:txBody>
      </p:sp>
      <p:sp>
        <p:nvSpPr>
          <p:cNvPr id="14" name="object 9"/>
          <p:cNvSpPr txBox="1"/>
          <p:nvPr/>
        </p:nvSpPr>
        <p:spPr>
          <a:xfrm>
            <a:off x="1617662" y="1982788"/>
            <a:ext cx="12573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t.t</a:t>
            </a:r>
            <a:r>
              <a:rPr sz="900" b="1" dirty="0">
                <a:solidFill>
                  <a:srgbClr val="323232"/>
                </a:solidFill>
                <a:latin typeface="Consolas"/>
                <a:cs typeface="Consolas"/>
              </a:rPr>
              <a:t>e</a:t>
            </a:r>
            <a:r>
              <a:rPr sz="900" b="1" spc="-10" dirty="0">
                <a:solidFill>
                  <a:srgbClr val="323232"/>
                </a:solidFill>
                <a:latin typeface="Consolas"/>
                <a:cs typeface="Consolas"/>
              </a:rPr>
              <a:t>st(</a:t>
            </a:r>
            <a:r>
              <a:rPr sz="900" b="1" dirty="0">
                <a:solidFill>
                  <a:srgbClr val="323232"/>
                </a:solidFill>
                <a:latin typeface="Consolas"/>
                <a:cs typeface="Consolas"/>
              </a:rPr>
              <a:t>m</a:t>
            </a:r>
            <a:r>
              <a:rPr sz="900" b="1" spc="-10" dirty="0">
                <a:solidFill>
                  <a:srgbClr val="323232"/>
                </a:solidFill>
                <a:latin typeface="Consolas"/>
                <a:cs typeface="Consolas"/>
              </a:rPr>
              <a:t>ow</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unm</a:t>
            </a:r>
            <a:r>
              <a:rPr sz="900" b="1" dirty="0">
                <a:solidFill>
                  <a:srgbClr val="323232"/>
                </a:solidFill>
                <a:latin typeface="Consolas"/>
                <a:cs typeface="Consolas"/>
              </a:rPr>
              <a:t>o</a:t>
            </a:r>
            <a:r>
              <a:rPr sz="900" b="1" spc="-10" dirty="0">
                <a:solidFill>
                  <a:srgbClr val="323232"/>
                </a:solidFill>
                <a:latin typeface="Consolas"/>
                <a:cs typeface="Consolas"/>
              </a:rPr>
              <a:t>w</a:t>
            </a:r>
            <a:r>
              <a:rPr sz="900" b="1" spc="-5" dirty="0">
                <a:solidFill>
                  <a:srgbClr val="323232"/>
                </a:solidFill>
                <a:latin typeface="Consolas"/>
                <a:cs typeface="Consolas"/>
              </a:rPr>
              <a:t>)</a:t>
            </a:r>
            <a:endParaRPr sz="900">
              <a:latin typeface="Consolas"/>
              <a:cs typeface="Consolas"/>
            </a:endParaRPr>
          </a:p>
        </p:txBody>
      </p:sp>
      <p:sp>
        <p:nvSpPr>
          <p:cNvPr id="15" name="object 10"/>
          <p:cNvSpPr>
            <a:spLocks/>
          </p:cNvSpPr>
          <p:nvPr/>
        </p:nvSpPr>
        <p:spPr bwMode="auto">
          <a:xfrm>
            <a:off x="1600200" y="2359025"/>
            <a:ext cx="5981700" cy="393700"/>
          </a:xfrm>
          <a:custGeom>
            <a:avLst/>
            <a:gdLst>
              <a:gd name="T0" fmla="*/ 0 w 5981700"/>
              <a:gd name="T1" fmla="*/ 393191 h 393700"/>
              <a:gd name="T2" fmla="*/ 5981425 w 5981700"/>
              <a:gd name="T3" fmla="*/ 393191 h 393700"/>
              <a:gd name="T4" fmla="*/ 5981425 w 5981700"/>
              <a:gd name="T5" fmla="*/ 0 h 393700"/>
              <a:gd name="T6" fmla="*/ 0 w 5981700"/>
              <a:gd name="T7" fmla="*/ 0 h 393700"/>
              <a:gd name="T8" fmla="*/ 0 w 5981700"/>
              <a:gd name="T9" fmla="*/ 393191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191"/>
                </a:moveTo>
                <a:lnTo>
                  <a:pt x="5981425" y="393191"/>
                </a:lnTo>
                <a:lnTo>
                  <a:pt x="5981425" y="0"/>
                </a:lnTo>
                <a:lnTo>
                  <a:pt x="0" y="0"/>
                </a:lnTo>
                <a:lnTo>
                  <a:pt x="0" y="393191"/>
                </a:lnTo>
                <a:close/>
              </a:path>
            </a:pathLst>
          </a:custGeom>
          <a:solidFill>
            <a:srgbClr val="EFEFEF"/>
          </a:solidFill>
          <a:ln w="9525">
            <a:noFill/>
            <a:round/>
            <a:headEnd/>
            <a:tailEnd/>
          </a:ln>
        </p:spPr>
        <p:txBody>
          <a:bodyPr lIns="0" tIns="0" rIns="0" bIns="0"/>
          <a:lstStyle/>
          <a:p>
            <a:endParaRPr lang="en-US"/>
          </a:p>
        </p:txBody>
      </p:sp>
      <p:sp>
        <p:nvSpPr>
          <p:cNvPr id="16" name="object 11"/>
          <p:cNvSpPr>
            <a:spLocks/>
          </p:cNvSpPr>
          <p:nvPr/>
        </p:nvSpPr>
        <p:spPr bwMode="auto">
          <a:xfrm>
            <a:off x="1600200" y="2751138"/>
            <a:ext cx="5981700" cy="393700"/>
          </a:xfrm>
          <a:custGeom>
            <a:avLst/>
            <a:gdLst>
              <a:gd name="T0" fmla="*/ 0 w 5981700"/>
              <a:gd name="T1" fmla="*/ 393191 h 393700"/>
              <a:gd name="T2" fmla="*/ 5981425 w 5981700"/>
              <a:gd name="T3" fmla="*/ 393191 h 393700"/>
              <a:gd name="T4" fmla="*/ 5981425 w 5981700"/>
              <a:gd name="T5" fmla="*/ 0 h 393700"/>
              <a:gd name="T6" fmla="*/ 0 w 5981700"/>
              <a:gd name="T7" fmla="*/ 0 h 393700"/>
              <a:gd name="T8" fmla="*/ 0 w 5981700"/>
              <a:gd name="T9" fmla="*/ 393191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191"/>
                </a:moveTo>
                <a:lnTo>
                  <a:pt x="5981425" y="393191"/>
                </a:lnTo>
                <a:lnTo>
                  <a:pt x="5981425" y="0"/>
                </a:lnTo>
                <a:lnTo>
                  <a:pt x="0" y="0"/>
                </a:lnTo>
                <a:lnTo>
                  <a:pt x="0" y="393191"/>
                </a:lnTo>
                <a:close/>
              </a:path>
            </a:pathLst>
          </a:custGeom>
          <a:solidFill>
            <a:srgbClr val="EFEFEF"/>
          </a:solidFill>
          <a:ln w="9525">
            <a:noFill/>
            <a:round/>
            <a:headEnd/>
            <a:tailEnd/>
          </a:ln>
        </p:spPr>
        <p:txBody>
          <a:bodyPr lIns="0" tIns="0" rIns="0" bIns="0"/>
          <a:lstStyle/>
          <a:p>
            <a:endParaRPr lang="en-US"/>
          </a:p>
        </p:txBody>
      </p:sp>
      <p:sp>
        <p:nvSpPr>
          <p:cNvPr id="17" name="object 12"/>
          <p:cNvSpPr txBox="1"/>
          <p:nvPr/>
        </p:nvSpPr>
        <p:spPr>
          <a:xfrm>
            <a:off x="1617662" y="2770188"/>
            <a:ext cx="1443038"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Welc</a:t>
            </a:r>
            <a:r>
              <a:rPr sz="900" b="1" spc="-5" dirty="0">
                <a:solidFill>
                  <a:srgbClr val="323232"/>
                </a:solidFill>
                <a:latin typeface="Consolas"/>
                <a:cs typeface="Consolas"/>
              </a:rPr>
              <a:t>h</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Tw</a:t>
            </a:r>
            <a:r>
              <a:rPr sz="900" b="1" spc="-5" dirty="0">
                <a:solidFill>
                  <a:srgbClr val="323232"/>
                </a:solidFill>
                <a:latin typeface="Consolas"/>
                <a:cs typeface="Consolas"/>
              </a:rPr>
              <a:t>o</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Sam</a:t>
            </a:r>
            <a:r>
              <a:rPr sz="900" b="1" dirty="0">
                <a:solidFill>
                  <a:srgbClr val="323232"/>
                </a:solidFill>
                <a:latin typeface="Consolas"/>
                <a:cs typeface="Consolas"/>
              </a:rPr>
              <a:t>p</a:t>
            </a:r>
            <a:r>
              <a:rPr sz="900" b="1" spc="-10" dirty="0">
                <a:solidFill>
                  <a:srgbClr val="323232"/>
                </a:solidFill>
                <a:latin typeface="Consolas"/>
                <a:cs typeface="Consolas"/>
              </a:rPr>
              <a:t>l</a:t>
            </a:r>
            <a:r>
              <a:rPr sz="900" b="1" spc="-5" dirty="0">
                <a:solidFill>
                  <a:srgbClr val="323232"/>
                </a:solidFill>
                <a:latin typeface="Consolas"/>
                <a:cs typeface="Consolas"/>
              </a:rPr>
              <a:t>e</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dirty="0">
                <a:solidFill>
                  <a:srgbClr val="323232"/>
                </a:solidFill>
                <a:latin typeface="Consolas"/>
                <a:cs typeface="Consolas"/>
              </a:rPr>
              <a:t>t</a:t>
            </a:r>
            <a:r>
              <a:rPr sz="900" b="1" spc="-10" dirty="0">
                <a:solidFill>
                  <a:srgbClr val="323232"/>
                </a:solidFill>
                <a:latin typeface="Consolas"/>
                <a:cs typeface="Consolas"/>
              </a:rPr>
              <a:t>-test</a:t>
            </a:r>
            <a:endParaRPr sz="900">
              <a:latin typeface="Consolas"/>
              <a:cs typeface="Consolas"/>
            </a:endParaRPr>
          </a:p>
        </p:txBody>
      </p:sp>
      <p:sp>
        <p:nvSpPr>
          <p:cNvPr id="18" name="object 13"/>
          <p:cNvSpPr>
            <a:spLocks/>
          </p:cNvSpPr>
          <p:nvPr/>
        </p:nvSpPr>
        <p:spPr bwMode="auto">
          <a:xfrm>
            <a:off x="1600200" y="3144838"/>
            <a:ext cx="5981700" cy="392112"/>
          </a:xfrm>
          <a:custGeom>
            <a:avLst/>
            <a:gdLst>
              <a:gd name="T0" fmla="*/ 0 w 5981700"/>
              <a:gd name="T1" fmla="*/ 391667 h 391795"/>
              <a:gd name="T2" fmla="*/ 5981425 w 5981700"/>
              <a:gd name="T3" fmla="*/ 391667 h 391795"/>
              <a:gd name="T4" fmla="*/ 5981425 w 5981700"/>
              <a:gd name="T5" fmla="*/ 0 h 391795"/>
              <a:gd name="T6" fmla="*/ 0 w 5981700"/>
              <a:gd name="T7" fmla="*/ 0 h 391795"/>
              <a:gd name="T8" fmla="*/ 0 w 5981700"/>
              <a:gd name="T9" fmla="*/ 391667 h 391795"/>
              <a:gd name="T10" fmla="*/ 0 60000 65536"/>
              <a:gd name="T11" fmla="*/ 0 60000 65536"/>
              <a:gd name="T12" fmla="*/ 0 60000 65536"/>
              <a:gd name="T13" fmla="*/ 0 60000 65536"/>
              <a:gd name="T14" fmla="*/ 0 60000 65536"/>
              <a:gd name="T15" fmla="*/ 0 w 5981700"/>
              <a:gd name="T16" fmla="*/ 0 h 391795"/>
              <a:gd name="T17" fmla="*/ 5981700 w 5981700"/>
              <a:gd name="T18" fmla="*/ 391795 h 391795"/>
            </a:gdLst>
            <a:ahLst/>
            <a:cxnLst>
              <a:cxn ang="T10">
                <a:pos x="T0" y="T1"/>
              </a:cxn>
              <a:cxn ang="T11">
                <a:pos x="T2" y="T3"/>
              </a:cxn>
              <a:cxn ang="T12">
                <a:pos x="T4" y="T5"/>
              </a:cxn>
              <a:cxn ang="T13">
                <a:pos x="T6" y="T7"/>
              </a:cxn>
              <a:cxn ang="T14">
                <a:pos x="T8" y="T9"/>
              </a:cxn>
            </a:cxnLst>
            <a:rect l="T15" t="T16" r="T17" b="T18"/>
            <a:pathLst>
              <a:path w="5981700" h="391795">
                <a:moveTo>
                  <a:pt x="0" y="391667"/>
                </a:moveTo>
                <a:lnTo>
                  <a:pt x="5981425" y="391667"/>
                </a:lnTo>
                <a:lnTo>
                  <a:pt x="5981425" y="0"/>
                </a:lnTo>
                <a:lnTo>
                  <a:pt x="0" y="0"/>
                </a:lnTo>
                <a:lnTo>
                  <a:pt x="0" y="391667"/>
                </a:lnTo>
                <a:close/>
              </a:path>
            </a:pathLst>
          </a:custGeom>
          <a:solidFill>
            <a:srgbClr val="EFEFEF"/>
          </a:solidFill>
          <a:ln w="9525">
            <a:noFill/>
            <a:round/>
            <a:headEnd/>
            <a:tailEnd/>
          </a:ln>
        </p:spPr>
        <p:txBody>
          <a:bodyPr lIns="0" tIns="0" rIns="0" bIns="0"/>
          <a:lstStyle/>
          <a:p>
            <a:endParaRPr lang="en-US"/>
          </a:p>
        </p:txBody>
      </p:sp>
      <p:sp>
        <p:nvSpPr>
          <p:cNvPr id="19" name="object 14"/>
          <p:cNvSpPr>
            <a:spLocks/>
          </p:cNvSpPr>
          <p:nvPr/>
        </p:nvSpPr>
        <p:spPr bwMode="auto">
          <a:xfrm>
            <a:off x="1600200" y="3536950"/>
            <a:ext cx="5981700" cy="393700"/>
          </a:xfrm>
          <a:custGeom>
            <a:avLst/>
            <a:gdLst>
              <a:gd name="T0" fmla="*/ 0 w 5981700"/>
              <a:gd name="T1" fmla="*/ 393191 h 393700"/>
              <a:gd name="T2" fmla="*/ 5981425 w 5981700"/>
              <a:gd name="T3" fmla="*/ 393191 h 393700"/>
              <a:gd name="T4" fmla="*/ 5981425 w 5981700"/>
              <a:gd name="T5" fmla="*/ 0 h 393700"/>
              <a:gd name="T6" fmla="*/ 0 w 5981700"/>
              <a:gd name="T7" fmla="*/ 0 h 393700"/>
              <a:gd name="T8" fmla="*/ 0 w 5981700"/>
              <a:gd name="T9" fmla="*/ 393191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191"/>
                </a:moveTo>
                <a:lnTo>
                  <a:pt x="5981425" y="393191"/>
                </a:lnTo>
                <a:lnTo>
                  <a:pt x="5981425" y="0"/>
                </a:lnTo>
                <a:lnTo>
                  <a:pt x="0" y="0"/>
                </a:lnTo>
                <a:lnTo>
                  <a:pt x="0" y="393191"/>
                </a:lnTo>
                <a:close/>
              </a:path>
            </a:pathLst>
          </a:custGeom>
          <a:solidFill>
            <a:srgbClr val="EFEFEF"/>
          </a:solidFill>
          <a:ln w="9525">
            <a:noFill/>
            <a:round/>
            <a:headEnd/>
            <a:tailEnd/>
          </a:ln>
        </p:spPr>
        <p:txBody>
          <a:bodyPr lIns="0" tIns="0" rIns="0" bIns="0"/>
          <a:lstStyle/>
          <a:p>
            <a:endParaRPr lang="en-US"/>
          </a:p>
        </p:txBody>
      </p:sp>
      <p:sp>
        <p:nvSpPr>
          <p:cNvPr id="20" name="object 15"/>
          <p:cNvSpPr>
            <a:spLocks/>
          </p:cNvSpPr>
          <p:nvPr/>
        </p:nvSpPr>
        <p:spPr bwMode="auto">
          <a:xfrm>
            <a:off x="1600200" y="3929063"/>
            <a:ext cx="5981700" cy="393700"/>
          </a:xfrm>
          <a:custGeom>
            <a:avLst/>
            <a:gdLst>
              <a:gd name="T0" fmla="*/ 0 w 5981700"/>
              <a:gd name="T1" fmla="*/ 393191 h 393700"/>
              <a:gd name="T2" fmla="*/ 5981425 w 5981700"/>
              <a:gd name="T3" fmla="*/ 393191 h 393700"/>
              <a:gd name="T4" fmla="*/ 5981425 w 5981700"/>
              <a:gd name="T5" fmla="*/ 0 h 393700"/>
              <a:gd name="T6" fmla="*/ 0 w 5981700"/>
              <a:gd name="T7" fmla="*/ 0 h 393700"/>
              <a:gd name="T8" fmla="*/ 0 w 5981700"/>
              <a:gd name="T9" fmla="*/ 393191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191"/>
                </a:moveTo>
                <a:lnTo>
                  <a:pt x="5981425" y="393191"/>
                </a:lnTo>
                <a:lnTo>
                  <a:pt x="5981425" y="0"/>
                </a:lnTo>
                <a:lnTo>
                  <a:pt x="0" y="0"/>
                </a:lnTo>
                <a:lnTo>
                  <a:pt x="0" y="393191"/>
                </a:lnTo>
                <a:close/>
              </a:path>
            </a:pathLst>
          </a:custGeom>
          <a:solidFill>
            <a:srgbClr val="EFEFEF"/>
          </a:solidFill>
          <a:ln w="9525">
            <a:noFill/>
            <a:round/>
            <a:headEnd/>
            <a:tailEnd/>
          </a:ln>
        </p:spPr>
        <p:txBody>
          <a:bodyPr lIns="0" tIns="0" rIns="0" bIns="0"/>
          <a:lstStyle/>
          <a:p>
            <a:endParaRPr lang="en-US"/>
          </a:p>
        </p:txBody>
      </p:sp>
      <p:sp>
        <p:nvSpPr>
          <p:cNvPr id="21" name="object 16"/>
          <p:cNvSpPr>
            <a:spLocks/>
          </p:cNvSpPr>
          <p:nvPr/>
        </p:nvSpPr>
        <p:spPr bwMode="auto">
          <a:xfrm>
            <a:off x="1600200" y="4322763"/>
            <a:ext cx="5981700" cy="393700"/>
          </a:xfrm>
          <a:custGeom>
            <a:avLst/>
            <a:gdLst>
              <a:gd name="T0" fmla="*/ 0 w 5981700"/>
              <a:gd name="T1" fmla="*/ 393502 h 393700"/>
              <a:gd name="T2" fmla="*/ 5981425 w 5981700"/>
              <a:gd name="T3" fmla="*/ 393502 h 393700"/>
              <a:gd name="T4" fmla="*/ 5981425 w 5981700"/>
              <a:gd name="T5" fmla="*/ 0 h 393700"/>
              <a:gd name="T6" fmla="*/ 0 w 5981700"/>
              <a:gd name="T7" fmla="*/ 0 h 393700"/>
              <a:gd name="T8" fmla="*/ 0 w 5981700"/>
              <a:gd name="T9" fmla="*/ 393502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502"/>
                </a:moveTo>
                <a:lnTo>
                  <a:pt x="5981425" y="393502"/>
                </a:lnTo>
                <a:lnTo>
                  <a:pt x="5981425" y="0"/>
                </a:lnTo>
                <a:lnTo>
                  <a:pt x="0" y="0"/>
                </a:lnTo>
                <a:lnTo>
                  <a:pt x="0" y="393502"/>
                </a:lnTo>
                <a:close/>
              </a:path>
            </a:pathLst>
          </a:custGeom>
          <a:solidFill>
            <a:srgbClr val="EFEFEF"/>
          </a:solidFill>
          <a:ln w="9525">
            <a:noFill/>
            <a:round/>
            <a:headEnd/>
            <a:tailEnd/>
          </a:ln>
        </p:spPr>
        <p:txBody>
          <a:bodyPr lIns="0" tIns="0" rIns="0" bIns="0"/>
          <a:lstStyle/>
          <a:p>
            <a:endParaRPr lang="en-US"/>
          </a:p>
        </p:txBody>
      </p:sp>
      <p:sp>
        <p:nvSpPr>
          <p:cNvPr id="22" name="object 17"/>
          <p:cNvSpPr>
            <a:spLocks/>
          </p:cNvSpPr>
          <p:nvPr/>
        </p:nvSpPr>
        <p:spPr bwMode="auto">
          <a:xfrm>
            <a:off x="1600200" y="4716463"/>
            <a:ext cx="5981700" cy="393700"/>
          </a:xfrm>
          <a:custGeom>
            <a:avLst/>
            <a:gdLst>
              <a:gd name="T0" fmla="*/ 0 w 5981700"/>
              <a:gd name="T1" fmla="*/ 393191 h 393700"/>
              <a:gd name="T2" fmla="*/ 5981425 w 5981700"/>
              <a:gd name="T3" fmla="*/ 393191 h 393700"/>
              <a:gd name="T4" fmla="*/ 5981425 w 5981700"/>
              <a:gd name="T5" fmla="*/ 0 h 393700"/>
              <a:gd name="T6" fmla="*/ 0 w 5981700"/>
              <a:gd name="T7" fmla="*/ 0 h 393700"/>
              <a:gd name="T8" fmla="*/ 0 w 5981700"/>
              <a:gd name="T9" fmla="*/ 393191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191"/>
                </a:moveTo>
                <a:lnTo>
                  <a:pt x="5981425" y="393191"/>
                </a:lnTo>
                <a:lnTo>
                  <a:pt x="5981425" y="0"/>
                </a:lnTo>
                <a:lnTo>
                  <a:pt x="0" y="0"/>
                </a:lnTo>
                <a:lnTo>
                  <a:pt x="0" y="393191"/>
                </a:lnTo>
                <a:close/>
              </a:path>
            </a:pathLst>
          </a:custGeom>
          <a:solidFill>
            <a:srgbClr val="EFEFEF"/>
          </a:solidFill>
          <a:ln w="9525">
            <a:noFill/>
            <a:round/>
            <a:headEnd/>
            <a:tailEnd/>
          </a:ln>
        </p:spPr>
        <p:txBody>
          <a:bodyPr lIns="0" tIns="0" rIns="0" bIns="0"/>
          <a:lstStyle/>
          <a:p>
            <a:endParaRPr lang="en-US"/>
          </a:p>
        </p:txBody>
      </p:sp>
      <p:sp>
        <p:nvSpPr>
          <p:cNvPr id="23" name="object 18"/>
          <p:cNvSpPr>
            <a:spLocks/>
          </p:cNvSpPr>
          <p:nvPr/>
        </p:nvSpPr>
        <p:spPr bwMode="auto">
          <a:xfrm>
            <a:off x="1600200" y="5108575"/>
            <a:ext cx="5981700" cy="392113"/>
          </a:xfrm>
          <a:custGeom>
            <a:avLst/>
            <a:gdLst>
              <a:gd name="T0" fmla="*/ 0 w 5981700"/>
              <a:gd name="T1" fmla="*/ 391667 h 391795"/>
              <a:gd name="T2" fmla="*/ 5981425 w 5981700"/>
              <a:gd name="T3" fmla="*/ 391667 h 391795"/>
              <a:gd name="T4" fmla="*/ 5981425 w 5981700"/>
              <a:gd name="T5" fmla="*/ 0 h 391795"/>
              <a:gd name="T6" fmla="*/ 0 w 5981700"/>
              <a:gd name="T7" fmla="*/ 0 h 391795"/>
              <a:gd name="T8" fmla="*/ 0 w 5981700"/>
              <a:gd name="T9" fmla="*/ 391667 h 391795"/>
              <a:gd name="T10" fmla="*/ 0 60000 65536"/>
              <a:gd name="T11" fmla="*/ 0 60000 65536"/>
              <a:gd name="T12" fmla="*/ 0 60000 65536"/>
              <a:gd name="T13" fmla="*/ 0 60000 65536"/>
              <a:gd name="T14" fmla="*/ 0 60000 65536"/>
              <a:gd name="T15" fmla="*/ 0 w 5981700"/>
              <a:gd name="T16" fmla="*/ 0 h 391795"/>
              <a:gd name="T17" fmla="*/ 5981700 w 5981700"/>
              <a:gd name="T18" fmla="*/ 391795 h 391795"/>
            </a:gdLst>
            <a:ahLst/>
            <a:cxnLst>
              <a:cxn ang="T10">
                <a:pos x="T0" y="T1"/>
              </a:cxn>
              <a:cxn ang="T11">
                <a:pos x="T2" y="T3"/>
              </a:cxn>
              <a:cxn ang="T12">
                <a:pos x="T4" y="T5"/>
              </a:cxn>
              <a:cxn ang="T13">
                <a:pos x="T6" y="T7"/>
              </a:cxn>
              <a:cxn ang="T14">
                <a:pos x="T8" y="T9"/>
              </a:cxn>
            </a:cxnLst>
            <a:rect l="T15" t="T16" r="T17" b="T18"/>
            <a:pathLst>
              <a:path w="5981700" h="391795">
                <a:moveTo>
                  <a:pt x="0" y="391667"/>
                </a:moveTo>
                <a:lnTo>
                  <a:pt x="5981425" y="391667"/>
                </a:lnTo>
                <a:lnTo>
                  <a:pt x="5981425" y="0"/>
                </a:lnTo>
                <a:lnTo>
                  <a:pt x="0" y="0"/>
                </a:lnTo>
                <a:lnTo>
                  <a:pt x="0" y="391667"/>
                </a:lnTo>
                <a:close/>
              </a:path>
            </a:pathLst>
          </a:custGeom>
          <a:solidFill>
            <a:srgbClr val="EFEFEF"/>
          </a:solidFill>
          <a:ln w="9525">
            <a:noFill/>
            <a:round/>
            <a:headEnd/>
            <a:tailEnd/>
          </a:ln>
        </p:spPr>
        <p:txBody>
          <a:bodyPr lIns="0" tIns="0" rIns="0" bIns="0"/>
          <a:lstStyle/>
          <a:p>
            <a:endParaRPr lang="en-US"/>
          </a:p>
        </p:txBody>
      </p:sp>
      <p:sp>
        <p:nvSpPr>
          <p:cNvPr id="26" name="object 21"/>
          <p:cNvSpPr txBox="1">
            <a:spLocks noChangeArrowheads="1"/>
          </p:cNvSpPr>
          <p:nvPr/>
        </p:nvSpPr>
        <p:spPr bwMode="auto">
          <a:xfrm>
            <a:off x="1617662" y="3554413"/>
            <a:ext cx="4148138" cy="1855787"/>
          </a:xfrm>
          <a:prstGeom prst="rect">
            <a:avLst/>
          </a:prstGeom>
          <a:noFill/>
          <a:ln w="9525">
            <a:noFill/>
            <a:miter lim="800000"/>
            <a:headEnd/>
            <a:tailEnd/>
          </a:ln>
        </p:spPr>
        <p:txBody>
          <a:bodyPr wrap="square" lIns="0" tIns="0" rIns="0" bIns="0">
            <a:spAutoFit/>
          </a:bodyPr>
          <a:lstStyle/>
          <a:p>
            <a:r>
              <a:rPr lang="en-US" sz="900" b="1" dirty="0">
                <a:solidFill>
                  <a:srgbClr val="323232"/>
                </a:solidFill>
                <a:latin typeface="Consolas" pitchFamily="49" charset="0"/>
              </a:rPr>
              <a:t>data:</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mow</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and</a:t>
            </a:r>
            <a:r>
              <a:rPr lang="en-US" sz="900" b="1" dirty="0">
                <a:solidFill>
                  <a:srgbClr val="323232"/>
                </a:solidFill>
                <a:latin typeface="Times New Roman" pitchFamily="18" charset="0"/>
                <a:cs typeface="Times New Roman" pitchFamily="18" charset="0"/>
              </a:rPr>
              <a:t>  </a:t>
            </a:r>
            <a:r>
              <a:rPr lang="en-US" sz="900" b="1" dirty="0" err="1">
                <a:solidFill>
                  <a:srgbClr val="323232"/>
                </a:solidFill>
                <a:latin typeface="Consolas" pitchFamily="49" charset="0"/>
              </a:rPr>
              <a:t>unmow</a:t>
            </a:r>
            <a:endParaRPr lang="en-US" sz="900" dirty="0">
              <a:latin typeface="Consolas" pitchFamily="49" charset="0"/>
            </a:endParaRPr>
          </a:p>
          <a:p>
            <a:endParaRPr lang="en-US" sz="900" dirty="0">
              <a:latin typeface="Times New Roman" pitchFamily="18" charset="0"/>
              <a:cs typeface="Times New Roman" pitchFamily="18" charset="0"/>
            </a:endParaRPr>
          </a:p>
          <a:p>
            <a:endParaRPr lang="en-US" sz="800" dirty="0">
              <a:latin typeface="Times New Roman" pitchFamily="18" charset="0"/>
              <a:cs typeface="Times New Roman" pitchFamily="18" charset="0"/>
            </a:endParaRPr>
          </a:p>
          <a:p>
            <a:r>
              <a:rPr lang="en-US" sz="900" b="1" dirty="0">
                <a:solidFill>
                  <a:srgbClr val="323232"/>
                </a:solidFill>
                <a:latin typeface="Consolas" pitchFamily="49" charset="0"/>
              </a:rPr>
              <a:t>t</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4.8098,</a:t>
            </a:r>
            <a:r>
              <a:rPr lang="en-US" sz="900" b="1" dirty="0">
                <a:solidFill>
                  <a:srgbClr val="323232"/>
                </a:solidFill>
                <a:latin typeface="Times New Roman" pitchFamily="18" charset="0"/>
                <a:cs typeface="Times New Roman" pitchFamily="18" charset="0"/>
              </a:rPr>
              <a:t>  </a:t>
            </a:r>
            <a:r>
              <a:rPr lang="en-US" sz="900" b="1" dirty="0" err="1">
                <a:solidFill>
                  <a:srgbClr val="323232"/>
                </a:solidFill>
                <a:latin typeface="Consolas" pitchFamily="49" charset="0"/>
              </a:rPr>
              <a:t>df</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5.4106,</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p-value</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0.003927</a:t>
            </a:r>
            <a:endParaRPr lang="en-US" sz="900" dirty="0">
              <a:latin typeface="Consolas" pitchFamily="49" charset="0"/>
            </a:endParaRPr>
          </a:p>
          <a:p>
            <a:endParaRPr lang="en-US" sz="900" dirty="0">
              <a:latin typeface="Times New Roman" pitchFamily="18" charset="0"/>
              <a:cs typeface="Times New Roman" pitchFamily="18" charset="0"/>
            </a:endParaRPr>
          </a:p>
          <a:p>
            <a:endParaRPr lang="en-US" sz="800" dirty="0">
              <a:latin typeface="Times New Roman" pitchFamily="18" charset="0"/>
              <a:cs typeface="Times New Roman" pitchFamily="18" charset="0"/>
            </a:endParaRPr>
          </a:p>
          <a:p>
            <a:r>
              <a:rPr lang="en-US" sz="900" b="1" dirty="0">
                <a:solidFill>
                  <a:srgbClr val="323232"/>
                </a:solidFill>
                <a:latin typeface="Consolas" pitchFamily="49" charset="0"/>
              </a:rPr>
              <a:t>alternative</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hypothesis:</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true</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difference</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in</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means</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is</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not</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equal</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to</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0</a:t>
            </a:r>
            <a:endParaRPr lang="en-US" sz="900" dirty="0">
              <a:latin typeface="Consolas" pitchFamily="49" charset="0"/>
            </a:endParaRPr>
          </a:p>
          <a:p>
            <a:pPr>
              <a:lnSpc>
                <a:spcPct val="287000"/>
              </a:lnSpc>
            </a:pPr>
            <a:r>
              <a:rPr lang="en-US" sz="900" b="1" dirty="0">
                <a:solidFill>
                  <a:srgbClr val="323232"/>
                </a:solidFill>
                <a:latin typeface="Consolas" pitchFamily="49" charset="0"/>
              </a:rPr>
              <a:t>95</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percent</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confidence</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interval:</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2.745758</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8.754242</a:t>
            </a:r>
            <a:endParaRPr lang="en-US" sz="900" dirty="0">
              <a:latin typeface="Consolas" pitchFamily="49" charset="0"/>
            </a:endParaRPr>
          </a:p>
          <a:p>
            <a:pPr>
              <a:lnSpc>
                <a:spcPts val="3100"/>
              </a:lnSpc>
              <a:spcBef>
                <a:spcPts val="425"/>
              </a:spcBef>
            </a:pPr>
            <a:r>
              <a:rPr lang="en-US" sz="900" b="1" dirty="0">
                <a:solidFill>
                  <a:srgbClr val="323232"/>
                </a:solidFill>
                <a:latin typeface="Consolas" pitchFamily="49" charset="0"/>
              </a:rPr>
              <a:t>sample</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estimates:</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mean</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of</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x</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mean</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of</a:t>
            </a:r>
            <a:r>
              <a:rPr lang="en-US" sz="900" b="1" dirty="0">
                <a:solidFill>
                  <a:srgbClr val="323232"/>
                </a:solidFill>
                <a:latin typeface="Times New Roman" pitchFamily="18" charset="0"/>
                <a:cs typeface="Times New Roman" pitchFamily="18" charset="0"/>
              </a:rPr>
              <a:t>  </a:t>
            </a:r>
            <a:r>
              <a:rPr lang="en-US" sz="900" b="1" dirty="0">
                <a:solidFill>
                  <a:srgbClr val="323232"/>
                </a:solidFill>
                <a:latin typeface="Consolas" pitchFamily="49" charset="0"/>
              </a:rPr>
              <a:t>y</a:t>
            </a:r>
            <a:endParaRPr lang="en-US" sz="900" dirty="0">
              <a:latin typeface="Consolas" pitchFamily="49" charset="0"/>
            </a:endParaRPr>
          </a:p>
        </p:txBody>
      </p:sp>
      <p:sp>
        <p:nvSpPr>
          <p:cNvPr id="27" name="object 22"/>
          <p:cNvSpPr>
            <a:spLocks/>
          </p:cNvSpPr>
          <p:nvPr/>
        </p:nvSpPr>
        <p:spPr bwMode="auto">
          <a:xfrm>
            <a:off x="1447800" y="5486400"/>
            <a:ext cx="5981700" cy="393700"/>
          </a:xfrm>
          <a:custGeom>
            <a:avLst/>
            <a:gdLst>
              <a:gd name="T0" fmla="*/ 0 w 5981700"/>
              <a:gd name="T1" fmla="*/ 393502 h 393700"/>
              <a:gd name="T2" fmla="*/ 5981425 w 5981700"/>
              <a:gd name="T3" fmla="*/ 393502 h 393700"/>
              <a:gd name="T4" fmla="*/ 5981425 w 5981700"/>
              <a:gd name="T5" fmla="*/ 0 h 393700"/>
              <a:gd name="T6" fmla="*/ 0 w 5981700"/>
              <a:gd name="T7" fmla="*/ 0 h 393700"/>
              <a:gd name="T8" fmla="*/ 0 w 5981700"/>
              <a:gd name="T9" fmla="*/ 393502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502"/>
                </a:moveTo>
                <a:lnTo>
                  <a:pt x="5981425" y="393502"/>
                </a:lnTo>
                <a:lnTo>
                  <a:pt x="5981425" y="0"/>
                </a:lnTo>
                <a:lnTo>
                  <a:pt x="0" y="0"/>
                </a:lnTo>
                <a:lnTo>
                  <a:pt x="0" y="393502"/>
                </a:lnTo>
                <a:close/>
              </a:path>
            </a:pathLst>
          </a:custGeom>
          <a:solidFill>
            <a:srgbClr val="EFEFEF"/>
          </a:solidFill>
          <a:ln w="9525">
            <a:noFill/>
            <a:round/>
            <a:headEnd/>
            <a:tailEnd/>
          </a:ln>
        </p:spPr>
        <p:txBody>
          <a:bodyPr lIns="0" tIns="0" rIns="0" bIns="0"/>
          <a:lstStyle/>
          <a:p>
            <a:endParaRPr lang="en-US"/>
          </a:p>
        </p:txBody>
      </p:sp>
      <p:sp>
        <p:nvSpPr>
          <p:cNvPr id="28" name="object 23"/>
          <p:cNvSpPr txBox="1"/>
          <p:nvPr/>
        </p:nvSpPr>
        <p:spPr>
          <a:xfrm>
            <a:off x="1752600" y="5715000"/>
            <a:ext cx="312738"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14.00</a:t>
            </a:r>
            <a:endParaRPr sz="900">
              <a:latin typeface="Consolas"/>
              <a:cs typeface="Consolas"/>
            </a:endParaRPr>
          </a:p>
        </p:txBody>
      </p:sp>
      <p:sp>
        <p:nvSpPr>
          <p:cNvPr id="29" name="object 27"/>
          <p:cNvSpPr txBox="1"/>
          <p:nvPr/>
        </p:nvSpPr>
        <p:spPr>
          <a:xfrm>
            <a:off x="1752600" y="6718300"/>
            <a:ext cx="1470025" cy="139700"/>
          </a:xfrm>
          <a:prstGeom prst="rect">
            <a:avLst/>
          </a:prstGeom>
        </p:spPr>
        <p:txBody>
          <a:bodyPr lIns="0" tIns="0" rIns="0" bIns="0">
            <a:spAutoFit/>
          </a:bodyPr>
          <a:lstStyle/>
          <a:p>
            <a:pPr marL="1270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t.t</a:t>
            </a:r>
            <a:r>
              <a:rPr sz="900" b="1" dirty="0">
                <a:solidFill>
                  <a:srgbClr val="323232"/>
                </a:solidFill>
                <a:latin typeface="Consolas"/>
                <a:cs typeface="Consolas"/>
              </a:rPr>
              <a:t>e</a:t>
            </a:r>
            <a:r>
              <a:rPr sz="900" b="1" spc="-10" dirty="0">
                <a:solidFill>
                  <a:srgbClr val="323232"/>
                </a:solidFill>
                <a:latin typeface="Consolas"/>
                <a:cs typeface="Consolas"/>
              </a:rPr>
              <a:t>st(</a:t>
            </a:r>
            <a:r>
              <a:rPr sz="900" b="1" dirty="0">
                <a:solidFill>
                  <a:srgbClr val="323232"/>
                </a:solidFill>
                <a:latin typeface="Consolas"/>
                <a:cs typeface="Consolas"/>
              </a:rPr>
              <a:t>d</a:t>
            </a:r>
            <a:r>
              <a:rPr sz="900" b="1" spc="-10" dirty="0">
                <a:solidFill>
                  <a:srgbClr val="323232"/>
                </a:solidFill>
                <a:latin typeface="Consolas"/>
                <a:cs typeface="Consolas"/>
              </a:rPr>
              <a:t>ata</a:t>
            </a:r>
            <a:r>
              <a:rPr sz="900" b="1" dirty="0">
                <a:solidFill>
                  <a:srgbClr val="323232"/>
                </a:solidFill>
                <a:latin typeface="Consolas"/>
                <a:cs typeface="Consolas"/>
              </a:rPr>
              <a:t>1</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m</a:t>
            </a:r>
            <a:r>
              <a:rPr sz="900" b="1" spc="-5" dirty="0">
                <a:solidFill>
                  <a:srgbClr val="323232"/>
                </a:solidFill>
                <a:latin typeface="Consolas"/>
                <a:cs typeface="Consolas"/>
              </a:rPr>
              <a:t>u</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5</a:t>
            </a:r>
            <a:r>
              <a:rPr sz="900" b="1" spc="-5" dirty="0">
                <a:solidFill>
                  <a:srgbClr val="323232"/>
                </a:solidFill>
                <a:latin typeface="Consolas"/>
                <a:cs typeface="Consolas"/>
              </a:rPr>
              <a:t>)</a:t>
            </a:r>
            <a:endParaRPr sz="900">
              <a:latin typeface="Consolas"/>
              <a:cs typeface="Consolas"/>
            </a:endParaRPr>
          </a:p>
        </p:txBody>
      </p:sp>
      <p:sp>
        <p:nvSpPr>
          <p:cNvPr id="30" name="object 24"/>
          <p:cNvSpPr txBox="1"/>
          <p:nvPr/>
        </p:nvSpPr>
        <p:spPr>
          <a:xfrm>
            <a:off x="2590800" y="5638800"/>
            <a:ext cx="252412"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8.</a:t>
            </a:r>
            <a:r>
              <a:rPr sz="900" b="1" dirty="0">
                <a:solidFill>
                  <a:srgbClr val="323232"/>
                </a:solidFill>
                <a:latin typeface="Consolas"/>
                <a:cs typeface="Consolas"/>
              </a:rPr>
              <a:t>2</a:t>
            </a:r>
            <a:r>
              <a:rPr sz="900" b="1" spc="-5" dirty="0">
                <a:solidFill>
                  <a:srgbClr val="323232"/>
                </a:solidFill>
                <a:latin typeface="Consolas"/>
                <a:cs typeface="Consolas"/>
              </a:rPr>
              <a:t>5</a:t>
            </a:r>
            <a:endParaRPr sz="900">
              <a:latin typeface="Consolas"/>
              <a:cs typeface="Consolas"/>
            </a:endParaRPr>
          </a:p>
        </p:txBody>
      </p:sp>
      <p:sp>
        <p:nvSpPr>
          <p:cNvPr id="31" name="object 25"/>
          <p:cNvSpPr txBox="1"/>
          <p:nvPr/>
        </p:nvSpPr>
        <p:spPr>
          <a:xfrm>
            <a:off x="1604962" y="6762750"/>
            <a:ext cx="5570538" cy="146050"/>
          </a:xfrm>
          <a:prstGeom prst="rect">
            <a:avLst/>
          </a:prstGeom>
        </p:spPr>
        <p:txBody>
          <a:bodyPr lIns="0" tIns="0" rIns="0" bIns="0">
            <a:spAutoFit/>
          </a:bodyPr>
          <a:lstStyle/>
          <a:p>
            <a:pPr marL="12700" fontAlgn="auto">
              <a:spcBef>
                <a:spcPts val="0"/>
              </a:spcBef>
              <a:spcAft>
                <a:spcPts val="0"/>
              </a:spcAft>
              <a:defRPr/>
            </a:pPr>
            <a:r>
              <a:rPr sz="950" b="1" spc="-5" dirty="0">
                <a:solidFill>
                  <a:srgbClr val="656565"/>
                </a:solidFill>
                <a:latin typeface="Times New Roman"/>
                <a:cs typeface="Times New Roman"/>
              </a:rPr>
              <a:t>If</a:t>
            </a:r>
            <a:r>
              <a:rPr sz="950" b="1" spc="5" dirty="0">
                <a:solidFill>
                  <a:srgbClr val="656565"/>
                </a:solidFill>
                <a:latin typeface="Times New Roman"/>
                <a:cs typeface="Times New Roman"/>
              </a:rPr>
              <a:t> </a:t>
            </a:r>
            <a:r>
              <a:rPr sz="950" b="1" spc="-15" dirty="0">
                <a:solidFill>
                  <a:srgbClr val="656565"/>
                </a:solidFill>
                <a:latin typeface="Times New Roman"/>
                <a:cs typeface="Times New Roman"/>
              </a:rPr>
              <a:t>y</a:t>
            </a:r>
            <a:r>
              <a:rPr sz="950" b="1" spc="-5" dirty="0">
                <a:solidFill>
                  <a:srgbClr val="656565"/>
                </a:solidFill>
                <a:latin typeface="Times New Roman"/>
                <a:cs typeface="Times New Roman"/>
              </a:rPr>
              <a:t>ou</a:t>
            </a:r>
            <a:r>
              <a:rPr sz="950" b="1" dirty="0">
                <a:solidFill>
                  <a:srgbClr val="656565"/>
                </a:solidFill>
                <a:latin typeface="Times New Roman"/>
                <a:cs typeface="Times New Roman"/>
              </a:rPr>
              <a:t> </a:t>
            </a:r>
            <a:r>
              <a:rPr sz="950" b="1" spc="-5" dirty="0">
                <a:solidFill>
                  <a:srgbClr val="656565"/>
                </a:solidFill>
                <a:latin typeface="Times New Roman"/>
                <a:cs typeface="Times New Roman"/>
              </a:rPr>
              <a:t>spec</a:t>
            </a:r>
            <a:r>
              <a:rPr sz="950" b="1" spc="-20" dirty="0">
                <a:solidFill>
                  <a:srgbClr val="656565"/>
                </a:solidFill>
                <a:latin typeface="Times New Roman"/>
                <a:cs typeface="Times New Roman"/>
              </a:rPr>
              <a:t>i</a:t>
            </a:r>
            <a:r>
              <a:rPr sz="950" b="1" dirty="0">
                <a:solidFill>
                  <a:srgbClr val="656565"/>
                </a:solidFill>
                <a:latin typeface="Times New Roman"/>
                <a:cs typeface="Times New Roman"/>
              </a:rPr>
              <a:t>f</a:t>
            </a:r>
            <a:r>
              <a:rPr sz="950" b="1" spc="-5" dirty="0">
                <a:solidFill>
                  <a:srgbClr val="656565"/>
                </a:solidFill>
                <a:latin typeface="Times New Roman"/>
                <a:cs typeface="Times New Roman"/>
              </a:rPr>
              <a:t>y a</a:t>
            </a:r>
            <a:r>
              <a:rPr sz="950" b="1" spc="5" dirty="0">
                <a:solidFill>
                  <a:srgbClr val="656565"/>
                </a:solidFill>
                <a:latin typeface="Times New Roman"/>
                <a:cs typeface="Times New Roman"/>
              </a:rPr>
              <a:t> </a:t>
            </a:r>
            <a:r>
              <a:rPr sz="950" b="1" spc="-5" dirty="0">
                <a:solidFill>
                  <a:srgbClr val="656565"/>
                </a:solidFill>
                <a:latin typeface="Times New Roman"/>
                <a:cs typeface="Times New Roman"/>
              </a:rPr>
              <a:t>sin</a:t>
            </a:r>
            <a:r>
              <a:rPr sz="950" b="1" dirty="0">
                <a:solidFill>
                  <a:srgbClr val="656565"/>
                </a:solidFill>
                <a:latin typeface="Times New Roman"/>
                <a:cs typeface="Times New Roman"/>
              </a:rPr>
              <a:t>g</a:t>
            </a:r>
            <a:r>
              <a:rPr sz="950" b="1" spc="-5" dirty="0">
                <a:solidFill>
                  <a:srgbClr val="656565"/>
                </a:solidFill>
                <a:latin typeface="Times New Roman"/>
                <a:cs typeface="Times New Roman"/>
              </a:rPr>
              <a:t>le </a:t>
            </a:r>
            <a:r>
              <a:rPr sz="950" b="1" spc="-10" dirty="0">
                <a:solidFill>
                  <a:srgbClr val="656565"/>
                </a:solidFill>
                <a:latin typeface="Times New Roman"/>
                <a:cs typeface="Times New Roman"/>
              </a:rPr>
              <a:t>v</a:t>
            </a:r>
            <a:r>
              <a:rPr sz="950" b="1" spc="-5" dirty="0">
                <a:solidFill>
                  <a:srgbClr val="656565"/>
                </a:solidFill>
                <a:latin typeface="Times New Roman"/>
                <a:cs typeface="Times New Roman"/>
              </a:rPr>
              <a:t>ar</a:t>
            </a:r>
            <a:r>
              <a:rPr sz="950" b="1" spc="-20" dirty="0">
                <a:solidFill>
                  <a:srgbClr val="656565"/>
                </a:solidFill>
                <a:latin typeface="Times New Roman"/>
                <a:cs typeface="Times New Roman"/>
              </a:rPr>
              <a:t>i</a:t>
            </a:r>
            <a:r>
              <a:rPr sz="950" b="1" spc="-5" dirty="0">
                <a:solidFill>
                  <a:srgbClr val="656565"/>
                </a:solidFill>
                <a:latin typeface="Times New Roman"/>
                <a:cs typeface="Times New Roman"/>
              </a:rPr>
              <a:t>able</a:t>
            </a:r>
            <a:r>
              <a:rPr sz="950" b="1" dirty="0">
                <a:solidFill>
                  <a:srgbClr val="656565"/>
                </a:solidFill>
                <a:latin typeface="Times New Roman"/>
                <a:cs typeface="Times New Roman"/>
              </a:rPr>
              <a:t> </a:t>
            </a:r>
            <a:r>
              <a:rPr sz="950" b="1" spc="-5" dirty="0">
                <a:solidFill>
                  <a:srgbClr val="656565"/>
                </a:solidFill>
                <a:latin typeface="Times New Roman"/>
                <a:cs typeface="Times New Roman"/>
              </a:rPr>
              <a:t>you</a:t>
            </a:r>
            <a:r>
              <a:rPr sz="950" b="1" dirty="0">
                <a:solidFill>
                  <a:srgbClr val="656565"/>
                </a:solidFill>
                <a:latin typeface="Times New Roman"/>
                <a:cs typeface="Times New Roman"/>
              </a:rPr>
              <a:t> </a:t>
            </a:r>
            <a:r>
              <a:rPr sz="950" b="1" spc="-5" dirty="0">
                <a:solidFill>
                  <a:srgbClr val="656565"/>
                </a:solidFill>
                <a:latin typeface="Times New Roman"/>
                <a:cs typeface="Times New Roman"/>
              </a:rPr>
              <a:t>can</a:t>
            </a:r>
            <a:r>
              <a:rPr sz="950" b="1" spc="-10" dirty="0">
                <a:solidFill>
                  <a:srgbClr val="656565"/>
                </a:solidFill>
                <a:latin typeface="Times New Roman"/>
                <a:cs typeface="Times New Roman"/>
              </a:rPr>
              <a:t> </a:t>
            </a:r>
            <a:r>
              <a:rPr sz="950" b="1" spc="-5" dirty="0">
                <a:solidFill>
                  <a:srgbClr val="656565"/>
                </a:solidFill>
                <a:latin typeface="Times New Roman"/>
                <a:cs typeface="Times New Roman"/>
              </a:rPr>
              <a:t>carry</a:t>
            </a:r>
            <a:r>
              <a:rPr sz="950" b="1" spc="-10" dirty="0">
                <a:solidFill>
                  <a:srgbClr val="656565"/>
                </a:solidFill>
                <a:latin typeface="Times New Roman"/>
                <a:cs typeface="Times New Roman"/>
              </a:rPr>
              <a:t> </a:t>
            </a:r>
            <a:r>
              <a:rPr sz="950" b="1" spc="-5" dirty="0">
                <a:solidFill>
                  <a:srgbClr val="656565"/>
                </a:solidFill>
                <a:latin typeface="Times New Roman"/>
                <a:cs typeface="Times New Roman"/>
              </a:rPr>
              <a:t>out a </a:t>
            </a:r>
            <a:r>
              <a:rPr sz="950" b="1" spc="25" dirty="0">
                <a:solidFill>
                  <a:srgbClr val="656565"/>
                </a:solidFill>
                <a:latin typeface="Times New Roman"/>
                <a:cs typeface="Times New Roman"/>
              </a:rPr>
              <a:t>1</a:t>
            </a:r>
            <a:r>
              <a:rPr sz="950" b="1" spc="-10" dirty="0">
                <a:solidFill>
                  <a:srgbClr val="656565"/>
                </a:solidFill>
                <a:latin typeface="Times New Roman"/>
                <a:cs typeface="Times New Roman"/>
              </a:rPr>
              <a:t>-</a:t>
            </a:r>
            <a:r>
              <a:rPr sz="950" b="1" spc="-5" dirty="0">
                <a:solidFill>
                  <a:srgbClr val="656565"/>
                </a:solidFill>
                <a:latin typeface="Times New Roman"/>
                <a:cs typeface="Times New Roman"/>
              </a:rPr>
              <a:t>sa</a:t>
            </a:r>
            <a:r>
              <a:rPr sz="950" b="1" spc="-20" dirty="0">
                <a:solidFill>
                  <a:srgbClr val="656565"/>
                </a:solidFill>
                <a:latin typeface="Times New Roman"/>
                <a:cs typeface="Times New Roman"/>
              </a:rPr>
              <a:t>m</a:t>
            </a:r>
            <a:r>
              <a:rPr sz="950" b="1" spc="-5" dirty="0">
                <a:solidFill>
                  <a:srgbClr val="656565"/>
                </a:solidFill>
                <a:latin typeface="Times New Roman"/>
                <a:cs typeface="Times New Roman"/>
              </a:rPr>
              <a:t>ple</a:t>
            </a:r>
            <a:r>
              <a:rPr sz="950" b="1" dirty="0">
                <a:solidFill>
                  <a:srgbClr val="656565"/>
                </a:solidFill>
                <a:latin typeface="Times New Roman"/>
                <a:cs typeface="Times New Roman"/>
              </a:rPr>
              <a:t> </a:t>
            </a:r>
            <a:r>
              <a:rPr sz="950" b="1" spc="-10" dirty="0">
                <a:solidFill>
                  <a:srgbClr val="656565"/>
                </a:solidFill>
                <a:latin typeface="Times New Roman"/>
                <a:cs typeface="Times New Roman"/>
              </a:rPr>
              <a:t>t</a:t>
            </a:r>
            <a:r>
              <a:rPr sz="950" b="1" spc="-5" dirty="0">
                <a:solidFill>
                  <a:srgbClr val="656565"/>
                </a:solidFill>
                <a:latin typeface="Times New Roman"/>
                <a:cs typeface="Times New Roman"/>
              </a:rPr>
              <a:t>est by</a:t>
            </a:r>
            <a:r>
              <a:rPr sz="950" b="1" spc="5" dirty="0">
                <a:solidFill>
                  <a:srgbClr val="656565"/>
                </a:solidFill>
                <a:latin typeface="Times New Roman"/>
                <a:cs typeface="Times New Roman"/>
              </a:rPr>
              <a:t> </a:t>
            </a:r>
            <a:r>
              <a:rPr sz="950" b="1" spc="-5" dirty="0">
                <a:solidFill>
                  <a:srgbClr val="656565"/>
                </a:solidFill>
                <a:latin typeface="Times New Roman"/>
                <a:cs typeface="Times New Roman"/>
              </a:rPr>
              <a:t>speci</a:t>
            </a:r>
            <a:r>
              <a:rPr sz="950" b="1" dirty="0">
                <a:solidFill>
                  <a:srgbClr val="656565"/>
                </a:solidFill>
                <a:latin typeface="Times New Roman"/>
                <a:cs typeface="Times New Roman"/>
              </a:rPr>
              <a:t>f</a:t>
            </a:r>
            <a:r>
              <a:rPr sz="950" b="1" spc="-5" dirty="0">
                <a:solidFill>
                  <a:srgbClr val="656565"/>
                </a:solidFill>
                <a:latin typeface="Times New Roman"/>
                <a:cs typeface="Times New Roman"/>
              </a:rPr>
              <a:t>ying </a:t>
            </a:r>
            <a:r>
              <a:rPr sz="950" b="1" spc="-10" dirty="0">
                <a:solidFill>
                  <a:srgbClr val="656565"/>
                </a:solidFill>
                <a:latin typeface="Times New Roman"/>
                <a:cs typeface="Times New Roman"/>
              </a:rPr>
              <a:t>t</a:t>
            </a:r>
            <a:r>
              <a:rPr sz="950" b="1" spc="-5" dirty="0">
                <a:solidFill>
                  <a:srgbClr val="656565"/>
                </a:solidFill>
                <a:latin typeface="Times New Roman"/>
                <a:cs typeface="Times New Roman"/>
              </a:rPr>
              <a:t>he</a:t>
            </a:r>
            <a:r>
              <a:rPr sz="950" b="1" dirty="0">
                <a:solidFill>
                  <a:srgbClr val="656565"/>
                </a:solidFill>
                <a:latin typeface="Times New Roman"/>
                <a:cs typeface="Times New Roman"/>
              </a:rPr>
              <a:t> </a:t>
            </a:r>
            <a:r>
              <a:rPr sz="950" b="1" spc="-20" dirty="0">
                <a:solidFill>
                  <a:srgbClr val="656565"/>
                </a:solidFill>
                <a:latin typeface="Times New Roman"/>
                <a:cs typeface="Times New Roman"/>
              </a:rPr>
              <a:t>m</a:t>
            </a:r>
            <a:r>
              <a:rPr sz="950" b="1" spc="-5" dirty="0">
                <a:solidFill>
                  <a:srgbClr val="656565"/>
                </a:solidFill>
                <a:latin typeface="Times New Roman"/>
                <a:cs typeface="Times New Roman"/>
              </a:rPr>
              <a:t>ean</a:t>
            </a:r>
            <a:r>
              <a:rPr sz="950" b="1" dirty="0">
                <a:solidFill>
                  <a:srgbClr val="656565"/>
                </a:solidFill>
                <a:latin typeface="Times New Roman"/>
                <a:cs typeface="Times New Roman"/>
              </a:rPr>
              <a:t> </a:t>
            </a:r>
            <a:r>
              <a:rPr sz="950" b="1" spc="-10" dirty="0">
                <a:solidFill>
                  <a:srgbClr val="656565"/>
                </a:solidFill>
                <a:latin typeface="Times New Roman"/>
                <a:cs typeface="Times New Roman"/>
              </a:rPr>
              <a:t>t</a:t>
            </a:r>
            <a:r>
              <a:rPr sz="950" b="1" spc="-5" dirty="0">
                <a:solidFill>
                  <a:srgbClr val="656565"/>
                </a:solidFill>
                <a:latin typeface="Times New Roman"/>
                <a:cs typeface="Times New Roman"/>
              </a:rPr>
              <a:t>o</a:t>
            </a:r>
            <a:r>
              <a:rPr sz="950" b="1" spc="5" dirty="0">
                <a:solidFill>
                  <a:srgbClr val="656565"/>
                </a:solidFill>
                <a:latin typeface="Times New Roman"/>
                <a:cs typeface="Times New Roman"/>
              </a:rPr>
              <a:t> </a:t>
            </a:r>
            <a:r>
              <a:rPr sz="950" b="1" spc="-5" dirty="0">
                <a:solidFill>
                  <a:srgbClr val="656565"/>
                </a:solidFill>
                <a:latin typeface="Times New Roman"/>
                <a:cs typeface="Times New Roman"/>
              </a:rPr>
              <a:t>co</a:t>
            </a:r>
            <a:r>
              <a:rPr sz="950" b="1" spc="-20" dirty="0">
                <a:solidFill>
                  <a:srgbClr val="656565"/>
                </a:solidFill>
                <a:latin typeface="Times New Roman"/>
                <a:cs typeface="Times New Roman"/>
              </a:rPr>
              <a:t>m</a:t>
            </a:r>
            <a:r>
              <a:rPr sz="950" b="1" spc="-10" dirty="0">
                <a:solidFill>
                  <a:srgbClr val="656565"/>
                </a:solidFill>
                <a:latin typeface="Times New Roman"/>
                <a:cs typeface="Times New Roman"/>
              </a:rPr>
              <a:t>p</a:t>
            </a:r>
            <a:r>
              <a:rPr sz="950" b="1" dirty="0">
                <a:solidFill>
                  <a:srgbClr val="656565"/>
                </a:solidFill>
                <a:latin typeface="Times New Roman"/>
                <a:cs typeface="Times New Roman"/>
              </a:rPr>
              <a:t>a</a:t>
            </a:r>
            <a:r>
              <a:rPr sz="950" b="1" spc="-5" dirty="0">
                <a:solidFill>
                  <a:srgbClr val="656565"/>
                </a:solidFill>
                <a:latin typeface="Times New Roman"/>
                <a:cs typeface="Times New Roman"/>
              </a:rPr>
              <a:t>re </a:t>
            </a:r>
            <a:r>
              <a:rPr sz="950" b="1" dirty="0">
                <a:solidFill>
                  <a:srgbClr val="656565"/>
                </a:solidFill>
                <a:latin typeface="Times New Roman"/>
                <a:cs typeface="Times New Roman"/>
              </a:rPr>
              <a:t>a</a:t>
            </a:r>
            <a:r>
              <a:rPr sz="950" b="1" spc="-5" dirty="0">
                <a:solidFill>
                  <a:srgbClr val="656565"/>
                </a:solidFill>
                <a:latin typeface="Times New Roman"/>
                <a:cs typeface="Times New Roman"/>
              </a:rPr>
              <a:t>gains</a:t>
            </a:r>
            <a:r>
              <a:rPr sz="950" b="1" spc="-10" dirty="0">
                <a:solidFill>
                  <a:srgbClr val="656565"/>
                </a:solidFill>
                <a:latin typeface="Times New Roman"/>
                <a:cs typeface="Times New Roman"/>
              </a:rPr>
              <a:t>t</a:t>
            </a:r>
            <a:r>
              <a:rPr sz="950" b="1" spc="-5" dirty="0">
                <a:solidFill>
                  <a:srgbClr val="656565"/>
                </a:solidFill>
                <a:latin typeface="Times New Roman"/>
                <a:cs typeface="Times New Roman"/>
              </a:rPr>
              <a:t>:</a:t>
            </a:r>
            <a:endParaRPr sz="950">
              <a:latin typeface="Times New Roman"/>
              <a:cs typeface="Times New Roman"/>
            </a:endParaRPr>
          </a:p>
        </p:txBody>
      </p:sp>
      <p:sp>
        <p:nvSpPr>
          <p:cNvPr id="32" name="object 26"/>
          <p:cNvSpPr txBox="1"/>
          <p:nvPr/>
        </p:nvSpPr>
        <p:spPr>
          <a:xfrm>
            <a:off x="1524000" y="5938838"/>
            <a:ext cx="5981700" cy="919162"/>
          </a:xfrm>
          <a:prstGeom prst="rect">
            <a:avLst/>
          </a:prstGeom>
          <a:solidFill>
            <a:srgbClr val="EFEFEF"/>
          </a:solidFill>
        </p:spPr>
        <p:txBody>
          <a:bodyPr lIns="0" tIns="0" rIns="0" bIns="0">
            <a:spAutoFit/>
          </a:bodyPr>
          <a:lstStyle/>
          <a:p>
            <a:pPr marL="1778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dat</a:t>
            </a:r>
            <a:r>
              <a:rPr sz="900" b="1" dirty="0">
                <a:solidFill>
                  <a:srgbClr val="323232"/>
                </a:solidFill>
                <a:latin typeface="Consolas"/>
                <a:cs typeface="Consolas"/>
              </a:rPr>
              <a:t>a</a:t>
            </a:r>
            <a:r>
              <a:rPr sz="900" b="1" spc="-5" dirty="0">
                <a:solidFill>
                  <a:srgbClr val="323232"/>
                </a:solidFill>
                <a:latin typeface="Consolas"/>
                <a:cs typeface="Consolas"/>
              </a:rPr>
              <a:t>1</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3"/>
              </a:spcBef>
              <a:spcAft>
                <a:spcPts val="0"/>
              </a:spcAft>
              <a:defRPr/>
            </a:pPr>
            <a:endParaRPr sz="850">
              <a:latin typeface="Times New Roman"/>
              <a:cs typeface="Times New Roman"/>
            </a:endParaRPr>
          </a:p>
          <a:p>
            <a:pPr marL="17780" fontAlgn="auto">
              <a:spcBef>
                <a:spcPts val="0"/>
              </a:spcBef>
              <a:spcAft>
                <a:spcPts val="0"/>
              </a:spcAft>
              <a:defRPr/>
            </a:pPr>
            <a:r>
              <a:rPr sz="900" b="1" spc="-10" dirty="0">
                <a:solidFill>
                  <a:srgbClr val="323232"/>
                </a:solidFill>
                <a:latin typeface="Consolas"/>
                <a:cs typeface="Consolas"/>
              </a:rPr>
              <a:t>[1</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3</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7</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3</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2</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6</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8</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6</a:t>
            </a:r>
            <a:r>
              <a:rPr sz="900" b="1" dirty="0">
                <a:solidFill>
                  <a:srgbClr val="323232"/>
                </a:solidFill>
                <a:latin typeface="Times New Roman"/>
                <a:cs typeface="Times New Roman"/>
              </a:rPr>
              <a:t> </a:t>
            </a:r>
            <a:r>
              <a:rPr sz="900" b="1" spc="60" dirty="0">
                <a:solidFill>
                  <a:srgbClr val="323232"/>
                </a:solidFill>
                <a:latin typeface="Times New Roman"/>
                <a:cs typeface="Times New Roman"/>
              </a:rPr>
              <a:t> </a:t>
            </a:r>
            <a:r>
              <a:rPr sz="900" b="1" spc="-5" dirty="0">
                <a:solidFill>
                  <a:srgbClr val="323232"/>
                </a:solidFill>
                <a:latin typeface="Consolas"/>
                <a:cs typeface="Consolas"/>
              </a:rPr>
              <a:t>9</a:t>
            </a:r>
            <a:endParaRPr sz="900">
              <a:latin typeface="Consolas"/>
              <a:cs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6</a:t>
            </a:fld>
            <a:endParaRPr lang="en-US"/>
          </a:p>
        </p:txBody>
      </p:sp>
      <p:sp>
        <p:nvSpPr>
          <p:cNvPr id="7" name="object 2"/>
          <p:cNvSpPr txBox="1">
            <a:spLocks noChangeArrowheads="1"/>
          </p:cNvSpPr>
          <p:nvPr/>
        </p:nvSpPr>
        <p:spPr bwMode="auto">
          <a:xfrm>
            <a:off x="914400" y="381000"/>
            <a:ext cx="7866062" cy="2547942"/>
          </a:xfrm>
          <a:prstGeom prst="rect">
            <a:avLst/>
          </a:prstGeom>
          <a:solidFill>
            <a:srgbClr val="EFEFEF"/>
          </a:solidFill>
          <a:ln w="9525">
            <a:noFill/>
            <a:miter lim="800000"/>
            <a:headEnd/>
            <a:tailEnd/>
          </a:ln>
        </p:spPr>
        <p:txBody>
          <a:bodyPr wrap="square" lIns="0" tIns="0" rIns="0" bIns="0">
            <a:spAutoFit/>
          </a:bodyPr>
          <a:lstStyle/>
          <a:p>
            <a:pPr marL="17463"/>
            <a:r>
              <a:rPr lang="en-US" sz="900" b="1">
                <a:solidFill>
                  <a:srgbClr val="323232"/>
                </a:solidFill>
                <a:latin typeface="Consolas" pitchFamily="49" charset="0"/>
              </a:rPr>
              <a:t>One</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Sample</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t-test</a:t>
            </a:r>
            <a:endParaRPr lang="en-US" sz="900">
              <a:latin typeface="Consolas" pitchFamily="49" charset="0"/>
            </a:endParaRPr>
          </a:p>
          <a:p>
            <a:pPr marL="17463"/>
            <a:endParaRPr lang="en-US" sz="900">
              <a:latin typeface="Times New Roman" pitchFamily="18" charset="0"/>
              <a:cs typeface="Times New Roman" pitchFamily="18" charset="0"/>
            </a:endParaRPr>
          </a:p>
          <a:p>
            <a:pPr marL="17463"/>
            <a:endParaRPr lang="en-US" sz="900">
              <a:latin typeface="Times New Roman" pitchFamily="18" charset="0"/>
              <a:cs typeface="Times New Roman" pitchFamily="18" charset="0"/>
            </a:endParaRPr>
          </a:p>
          <a:p>
            <a:pPr marL="17463"/>
            <a:endParaRPr lang="en-US" sz="900">
              <a:latin typeface="Times New Roman" pitchFamily="18" charset="0"/>
              <a:cs typeface="Times New Roman" pitchFamily="18" charset="0"/>
            </a:endParaRPr>
          </a:p>
          <a:p>
            <a:pPr marL="17463"/>
            <a:endParaRPr lang="en-US" sz="900">
              <a:latin typeface="Times New Roman" pitchFamily="18" charset="0"/>
              <a:cs typeface="Times New Roman" pitchFamily="18" charset="0"/>
            </a:endParaRPr>
          </a:p>
          <a:p>
            <a:pPr marL="17463">
              <a:spcBef>
                <a:spcPts val="38"/>
              </a:spcBef>
            </a:pPr>
            <a:endParaRPr lang="en-US" sz="800">
              <a:latin typeface="Times New Roman" pitchFamily="18" charset="0"/>
              <a:cs typeface="Times New Roman" pitchFamily="18" charset="0"/>
            </a:endParaRPr>
          </a:p>
          <a:p>
            <a:pPr marL="17463"/>
            <a:r>
              <a:rPr lang="en-US" sz="900" b="1">
                <a:solidFill>
                  <a:srgbClr val="323232"/>
                </a:solidFill>
                <a:latin typeface="Consolas" pitchFamily="49" charset="0"/>
              </a:rPr>
              <a:t>data:</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data1</a:t>
            </a:r>
            <a:endParaRPr lang="en-US" sz="900">
              <a:latin typeface="Consolas" pitchFamily="49" charset="0"/>
            </a:endParaRPr>
          </a:p>
          <a:p>
            <a:pPr marL="17463"/>
            <a:endParaRPr lang="en-US" sz="900">
              <a:latin typeface="Times New Roman" pitchFamily="18" charset="0"/>
              <a:cs typeface="Times New Roman" pitchFamily="18" charset="0"/>
            </a:endParaRPr>
          </a:p>
          <a:p>
            <a:pPr marL="17463"/>
            <a:endParaRPr lang="en-US" sz="800">
              <a:latin typeface="Times New Roman" pitchFamily="18" charset="0"/>
              <a:cs typeface="Times New Roman" pitchFamily="18" charset="0"/>
            </a:endParaRPr>
          </a:p>
          <a:p>
            <a:pPr marL="17463"/>
            <a:r>
              <a:rPr lang="en-US" sz="900" b="1">
                <a:solidFill>
                  <a:srgbClr val="323232"/>
                </a:solidFill>
                <a:latin typeface="Consolas" pitchFamily="49" charset="0"/>
              </a:rPr>
              <a:t>t</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0.55902,</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df</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10,</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p-value</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0.5884</a:t>
            </a:r>
            <a:endParaRPr lang="en-US" sz="900">
              <a:latin typeface="Consolas" pitchFamily="49" charset="0"/>
            </a:endParaRPr>
          </a:p>
          <a:p>
            <a:pPr marL="17463"/>
            <a:endParaRPr lang="en-US" sz="900">
              <a:latin typeface="Times New Roman" pitchFamily="18" charset="0"/>
              <a:cs typeface="Times New Roman" pitchFamily="18" charset="0"/>
            </a:endParaRPr>
          </a:p>
          <a:p>
            <a:pPr marL="17463"/>
            <a:endParaRPr lang="en-US" sz="800">
              <a:latin typeface="Times New Roman" pitchFamily="18" charset="0"/>
              <a:cs typeface="Times New Roman" pitchFamily="18" charset="0"/>
            </a:endParaRPr>
          </a:p>
          <a:p>
            <a:pPr marL="17463"/>
            <a:r>
              <a:rPr lang="en-US" sz="900" b="1">
                <a:solidFill>
                  <a:srgbClr val="323232"/>
                </a:solidFill>
                <a:latin typeface="Consolas" pitchFamily="49" charset="0"/>
              </a:rPr>
              <a:t>alternative</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hypothesis:</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true</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mean</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is</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not</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equal</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to</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5</a:t>
            </a:r>
            <a:endParaRPr lang="en-US" sz="900">
              <a:latin typeface="Consolas" pitchFamily="49" charset="0"/>
            </a:endParaRPr>
          </a:p>
          <a:p>
            <a:pPr marL="17463">
              <a:lnSpc>
                <a:spcPct val="287000"/>
              </a:lnSpc>
            </a:pPr>
            <a:r>
              <a:rPr lang="en-US" sz="900" b="1">
                <a:solidFill>
                  <a:srgbClr val="323232"/>
                </a:solidFill>
                <a:latin typeface="Consolas" pitchFamily="49" charset="0"/>
              </a:rPr>
              <a:t>95</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percent</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confidence</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interval:</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3.914249</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6.813024</a:t>
            </a:r>
            <a:endParaRPr lang="en-US" sz="900">
              <a:latin typeface="Consolas" pitchFamily="49" charset="0"/>
            </a:endParaRPr>
          </a:p>
          <a:p>
            <a:pPr marL="17463">
              <a:lnSpc>
                <a:spcPct val="286000"/>
              </a:lnSpc>
            </a:pPr>
            <a:r>
              <a:rPr lang="en-US" sz="900" b="1">
                <a:solidFill>
                  <a:srgbClr val="323232"/>
                </a:solidFill>
                <a:latin typeface="Consolas" pitchFamily="49" charset="0"/>
              </a:rPr>
              <a:t>sample</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estimates:</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mean</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of</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x</a:t>
            </a:r>
            <a:r>
              <a:rPr lang="en-US" sz="900" b="1">
                <a:solidFill>
                  <a:srgbClr val="323232"/>
                </a:solidFill>
                <a:latin typeface="Times New Roman" pitchFamily="18" charset="0"/>
                <a:cs typeface="Times New Roman" pitchFamily="18" charset="0"/>
              </a:rPr>
              <a:t> </a:t>
            </a:r>
            <a:r>
              <a:rPr lang="en-US" sz="900" b="1">
                <a:solidFill>
                  <a:srgbClr val="323232"/>
                </a:solidFill>
                <a:latin typeface="Consolas" pitchFamily="49" charset="0"/>
              </a:rPr>
              <a:t>5.363636</a:t>
            </a:r>
            <a:endParaRPr lang="en-US" sz="900">
              <a:latin typeface="Consolas" pitchFamily="49" charset="0"/>
            </a:endParaRPr>
          </a:p>
        </p:txBody>
      </p:sp>
      <p:sp>
        <p:nvSpPr>
          <p:cNvPr id="8" name="object 3"/>
          <p:cNvSpPr txBox="1">
            <a:spLocks noChangeArrowheads="1"/>
          </p:cNvSpPr>
          <p:nvPr/>
        </p:nvSpPr>
        <p:spPr bwMode="auto">
          <a:xfrm>
            <a:off x="914400" y="2895600"/>
            <a:ext cx="5840413" cy="3652837"/>
          </a:xfrm>
          <a:prstGeom prst="rect">
            <a:avLst/>
          </a:prstGeom>
          <a:noFill/>
          <a:ln w="9525">
            <a:noFill/>
            <a:miter lim="800000"/>
            <a:headEnd/>
            <a:tailEnd/>
          </a:ln>
        </p:spPr>
        <p:txBody>
          <a:bodyPr lIns="0" tIns="0" rIns="0" bIns="0">
            <a:spAutoFit/>
          </a:bodyPr>
          <a:lstStyle/>
          <a:p>
            <a:pPr marL="12700"/>
            <a:r>
              <a:rPr lang="en-US" sz="900" b="1" dirty="0">
                <a:solidFill>
                  <a:srgbClr val="656565"/>
                </a:solidFill>
                <a:latin typeface="Times New Roman" pitchFamily="18" charset="0"/>
                <a:cs typeface="Times New Roman" pitchFamily="18" charset="0"/>
              </a:rPr>
              <a:t>If you have matched pair data you can specify paired = TRUE as a parameter (see more in 14.4).</a:t>
            </a:r>
            <a:endParaRPr lang="en-US" sz="900" dirty="0">
              <a:latin typeface="Times New Roman" pitchFamily="18" charset="0"/>
              <a:cs typeface="Times New Roman" pitchFamily="18" charset="0"/>
            </a:endParaRPr>
          </a:p>
          <a:p>
            <a:pPr marL="12700">
              <a:spcBef>
                <a:spcPts val="50"/>
              </a:spcBef>
            </a:pPr>
            <a:endParaRPr lang="en-US" sz="1300" dirty="0">
              <a:latin typeface="Times New Roman" pitchFamily="18" charset="0"/>
              <a:cs typeface="Times New Roman" pitchFamily="18" charset="0"/>
            </a:endParaRPr>
          </a:p>
          <a:p>
            <a:pPr marL="12700"/>
            <a:r>
              <a:rPr lang="en-US" sz="2400" b="1" dirty="0">
                <a:solidFill>
                  <a:srgbClr val="323232"/>
                </a:solidFill>
                <a:latin typeface="Times New Roman" pitchFamily="18" charset="0"/>
                <a:cs typeface="Times New Roman" pitchFamily="18" charset="0"/>
              </a:rPr>
              <a:t>U-test</a:t>
            </a:r>
            <a:endParaRPr lang="en-US" sz="2400" dirty="0">
              <a:latin typeface="Times New Roman" pitchFamily="18" charset="0"/>
              <a:cs typeface="Times New Roman" pitchFamily="18" charset="0"/>
            </a:endParaRPr>
          </a:p>
          <a:p>
            <a:pPr marL="12700">
              <a:lnSpc>
                <a:spcPct val="150000"/>
              </a:lnSpc>
              <a:spcBef>
                <a:spcPts val="1713"/>
              </a:spcBef>
            </a:pPr>
            <a:r>
              <a:rPr lang="en-US" sz="900" b="1" dirty="0">
                <a:solidFill>
                  <a:srgbClr val="656565"/>
                </a:solidFill>
                <a:latin typeface="Times New Roman" pitchFamily="18" charset="0"/>
                <a:cs typeface="Times New Roman" pitchFamily="18" charset="0"/>
              </a:rPr>
              <a:t>The U-test is used for comparing the median values of two samples. You use it when the data are not normally distributed, so it is described as a non-parametric test. The U-test is often called the Mann-Whitney U-test but is generally attributed to </a:t>
            </a:r>
            <a:r>
              <a:rPr lang="en-US" sz="900" b="1" dirty="0" err="1">
                <a:solidFill>
                  <a:srgbClr val="656565"/>
                </a:solidFill>
                <a:latin typeface="Times New Roman" pitchFamily="18" charset="0"/>
                <a:cs typeface="Times New Roman" pitchFamily="18" charset="0"/>
              </a:rPr>
              <a:t>Wilcoxon</a:t>
            </a:r>
            <a:r>
              <a:rPr lang="en-US" sz="900" b="1" dirty="0">
                <a:solidFill>
                  <a:srgbClr val="656565"/>
                </a:solidFill>
                <a:latin typeface="Times New Roman" pitchFamily="18" charset="0"/>
                <a:cs typeface="Times New Roman" pitchFamily="18" charset="0"/>
              </a:rPr>
              <a:t> (</a:t>
            </a:r>
            <a:r>
              <a:rPr lang="en-US" sz="900" b="1" dirty="0" err="1">
                <a:solidFill>
                  <a:srgbClr val="656565"/>
                </a:solidFill>
                <a:latin typeface="Times New Roman" pitchFamily="18" charset="0"/>
                <a:cs typeface="Times New Roman" pitchFamily="18" charset="0"/>
              </a:rPr>
              <a:t>Wilcoxon</a:t>
            </a:r>
            <a:r>
              <a:rPr lang="en-US" sz="900" b="1" dirty="0">
                <a:solidFill>
                  <a:srgbClr val="656565"/>
                </a:solidFill>
                <a:latin typeface="Times New Roman" pitchFamily="18" charset="0"/>
                <a:cs typeface="Times New Roman" pitchFamily="18" charset="0"/>
              </a:rPr>
              <a:t> Rank Sum test), hence in R the command is </a:t>
            </a:r>
            <a:r>
              <a:rPr lang="en-US" sz="900" b="1" dirty="0" err="1">
                <a:solidFill>
                  <a:srgbClr val="656565"/>
                </a:solidFill>
                <a:latin typeface="Times New Roman" pitchFamily="18" charset="0"/>
                <a:cs typeface="Times New Roman" pitchFamily="18" charset="0"/>
              </a:rPr>
              <a:t>wilcox.test</a:t>
            </a:r>
            <a:r>
              <a:rPr lang="en-US" sz="900" b="1" dirty="0">
                <a:solidFill>
                  <a:srgbClr val="656565"/>
                </a:solidFill>
                <a:latin typeface="Times New Roman" pitchFamily="18" charset="0"/>
                <a:cs typeface="Times New Roman" pitchFamily="18" charset="0"/>
              </a:rPr>
              <a:t>().</a:t>
            </a:r>
            <a:endParaRPr lang="en-US" sz="900" dirty="0">
              <a:latin typeface="Times New Roman" pitchFamily="18" charset="0"/>
              <a:cs typeface="Times New Roman" pitchFamily="18" charset="0"/>
            </a:endParaRPr>
          </a:p>
          <a:p>
            <a:pPr marL="12700"/>
            <a:endParaRPr lang="en-US" sz="900" dirty="0">
              <a:latin typeface="Times New Roman" pitchFamily="18" charset="0"/>
              <a:cs typeface="Times New Roman" pitchFamily="18" charset="0"/>
            </a:endParaRPr>
          </a:p>
          <a:p>
            <a:pPr marL="12700">
              <a:spcBef>
                <a:spcPts val="25"/>
              </a:spcBef>
            </a:pPr>
            <a:endParaRPr lang="en-US" sz="700" dirty="0">
              <a:latin typeface="Times New Roman" pitchFamily="18" charset="0"/>
              <a:cs typeface="Times New Roman" pitchFamily="18" charset="0"/>
            </a:endParaRPr>
          </a:p>
          <a:p>
            <a:pPr marL="12700"/>
            <a:r>
              <a:rPr lang="en-US" sz="900" b="1" dirty="0" err="1">
                <a:solidFill>
                  <a:srgbClr val="656565"/>
                </a:solidFill>
                <a:latin typeface="Times New Roman" pitchFamily="18" charset="0"/>
                <a:cs typeface="Times New Roman" pitchFamily="18" charset="0"/>
              </a:rPr>
              <a:t>wilcox.test</a:t>
            </a:r>
            <a:r>
              <a:rPr lang="en-US" sz="900" b="1" dirty="0">
                <a:solidFill>
                  <a:srgbClr val="656565"/>
                </a:solidFill>
                <a:latin typeface="Times New Roman" pitchFamily="18" charset="0"/>
                <a:cs typeface="Times New Roman" pitchFamily="18" charset="0"/>
              </a:rPr>
              <a:t>(x, y, alternative, mu, paired, …)</a:t>
            </a:r>
            <a:endParaRPr lang="en-US" sz="900" dirty="0">
              <a:latin typeface="Times New Roman" pitchFamily="18" charset="0"/>
              <a:cs typeface="Times New Roman" pitchFamily="18" charset="0"/>
            </a:endParaRPr>
          </a:p>
          <a:p>
            <a:pPr marL="12700"/>
            <a:endParaRPr lang="en-US" sz="900" dirty="0">
              <a:latin typeface="Times New Roman" pitchFamily="18" charset="0"/>
              <a:cs typeface="Times New Roman" pitchFamily="18" charset="0"/>
            </a:endParaRPr>
          </a:p>
          <a:p>
            <a:pPr marL="12700">
              <a:spcBef>
                <a:spcPts val="50"/>
              </a:spcBef>
            </a:pPr>
            <a:endParaRPr lang="en-US" sz="700" dirty="0">
              <a:latin typeface="Times New Roman" pitchFamily="18" charset="0"/>
              <a:cs typeface="Times New Roman" pitchFamily="18" charset="0"/>
            </a:endParaRPr>
          </a:p>
          <a:p>
            <a:pPr marL="12700">
              <a:buClr>
                <a:srgbClr val="656565"/>
              </a:buClr>
              <a:buSzPct val="105000"/>
              <a:buFont typeface="Symbol" pitchFamily="18" charset="2"/>
              <a:buChar char=""/>
            </a:pPr>
            <a:r>
              <a:rPr lang="en-US" sz="900" b="1" dirty="0">
                <a:solidFill>
                  <a:srgbClr val="656565"/>
                </a:solidFill>
                <a:latin typeface="Times New Roman" pitchFamily="18" charset="0"/>
                <a:cs typeface="Times New Roman" pitchFamily="18" charset="0"/>
              </a:rPr>
              <a:t>x – a numeric sample.</a:t>
            </a:r>
            <a:endParaRPr lang="en-US" sz="900" dirty="0">
              <a:latin typeface="Times New Roman" pitchFamily="18" charset="0"/>
              <a:cs typeface="Times New Roman" pitchFamily="18" charset="0"/>
            </a:endParaRPr>
          </a:p>
          <a:p>
            <a:pPr marL="12700">
              <a:spcBef>
                <a:spcPts val="563"/>
              </a:spcBef>
              <a:buClr>
                <a:srgbClr val="656565"/>
              </a:buClr>
              <a:buSzPct val="105000"/>
              <a:buFont typeface="Symbol" pitchFamily="18" charset="2"/>
              <a:buChar char=""/>
            </a:pPr>
            <a:r>
              <a:rPr lang="en-US" sz="900" b="1" dirty="0">
                <a:solidFill>
                  <a:srgbClr val="656565"/>
                </a:solidFill>
                <a:latin typeface="Times New Roman" pitchFamily="18" charset="0"/>
                <a:cs typeface="Times New Roman" pitchFamily="18" charset="0"/>
              </a:rPr>
              <a:t>y – a second numeric sample (if this is missing the command carries out a 1-sample test).</a:t>
            </a:r>
            <a:endParaRPr lang="en-US" sz="900" dirty="0">
              <a:latin typeface="Times New Roman" pitchFamily="18" charset="0"/>
              <a:cs typeface="Times New Roman" pitchFamily="18" charset="0"/>
            </a:endParaRPr>
          </a:p>
          <a:p>
            <a:pPr marL="12700">
              <a:spcBef>
                <a:spcPts val="563"/>
              </a:spcBef>
              <a:buClr>
                <a:srgbClr val="656565"/>
              </a:buClr>
              <a:buSzPct val="105000"/>
              <a:buFont typeface="Symbol" pitchFamily="18" charset="2"/>
              <a:buChar char=""/>
            </a:pPr>
            <a:r>
              <a:rPr lang="en-US" sz="900" b="1" dirty="0">
                <a:solidFill>
                  <a:srgbClr val="656565"/>
                </a:solidFill>
                <a:latin typeface="Times New Roman" pitchFamily="18" charset="0"/>
                <a:cs typeface="Times New Roman" pitchFamily="18" charset="0"/>
              </a:rPr>
              <a:t>alternative – how to compare means, the default is “</a:t>
            </a:r>
            <a:r>
              <a:rPr lang="en-US" sz="900" b="1" dirty="0" err="1">
                <a:solidFill>
                  <a:srgbClr val="656565"/>
                </a:solidFill>
                <a:latin typeface="Times New Roman" pitchFamily="18" charset="0"/>
                <a:cs typeface="Times New Roman" pitchFamily="18" charset="0"/>
              </a:rPr>
              <a:t>two.sided</a:t>
            </a:r>
            <a:r>
              <a:rPr lang="en-US" sz="900" b="1" dirty="0">
                <a:solidFill>
                  <a:srgbClr val="656565"/>
                </a:solidFill>
                <a:latin typeface="Times New Roman" pitchFamily="18" charset="0"/>
                <a:cs typeface="Times New Roman" pitchFamily="18" charset="0"/>
              </a:rPr>
              <a:t>”. You can also specify “less” or “greater”.</a:t>
            </a:r>
            <a:endParaRPr lang="en-US" sz="900" dirty="0">
              <a:latin typeface="Times New Roman" pitchFamily="18" charset="0"/>
              <a:cs typeface="Times New Roman" pitchFamily="18" charset="0"/>
            </a:endParaRPr>
          </a:p>
          <a:p>
            <a:pPr marL="12700">
              <a:spcBef>
                <a:spcPts val="563"/>
              </a:spcBef>
              <a:buClr>
                <a:srgbClr val="656565"/>
              </a:buClr>
              <a:buSzPct val="105000"/>
              <a:buFont typeface="Symbol" pitchFamily="18" charset="2"/>
              <a:buChar char=""/>
            </a:pPr>
            <a:r>
              <a:rPr lang="en-US" sz="900" b="1" dirty="0">
                <a:solidFill>
                  <a:srgbClr val="656565"/>
                </a:solidFill>
                <a:latin typeface="Times New Roman" pitchFamily="18" charset="0"/>
                <a:cs typeface="Times New Roman" pitchFamily="18" charset="0"/>
              </a:rPr>
              <a:t>mu – the true value of the median (or median difference). The default is 0.</a:t>
            </a:r>
            <a:endParaRPr lang="en-US" sz="900" dirty="0">
              <a:latin typeface="Times New Roman" pitchFamily="18" charset="0"/>
              <a:cs typeface="Times New Roman" pitchFamily="18" charset="0"/>
            </a:endParaRPr>
          </a:p>
          <a:p>
            <a:pPr marL="12700">
              <a:lnSpc>
                <a:spcPts val="1700"/>
              </a:lnSpc>
              <a:spcBef>
                <a:spcPts val="138"/>
              </a:spcBef>
              <a:buClr>
                <a:srgbClr val="656565"/>
              </a:buClr>
              <a:buSzPct val="105000"/>
              <a:buFont typeface="Symbol" pitchFamily="18" charset="2"/>
              <a:buChar char=""/>
            </a:pPr>
            <a:r>
              <a:rPr lang="en-US" sz="900" b="1" dirty="0">
                <a:solidFill>
                  <a:srgbClr val="656565"/>
                </a:solidFill>
                <a:latin typeface="Times New Roman" pitchFamily="18" charset="0"/>
                <a:cs typeface="Times New Roman" pitchFamily="18" charset="0"/>
              </a:rPr>
              <a:t>paired – the default is paired = FALSE. This assumes independent samples. The alternative paired = TRUE is used for matched pair tests.</a:t>
            </a:r>
            <a:endParaRPr lang="en-US" sz="900" dirty="0">
              <a:latin typeface="Times New Roman" pitchFamily="18" charset="0"/>
              <a:cs typeface="Times New Roman" pitchFamily="18" charset="0"/>
            </a:endParaRPr>
          </a:p>
          <a:p>
            <a:pPr marL="12700">
              <a:spcBef>
                <a:spcPts val="413"/>
              </a:spcBef>
              <a:buClr>
                <a:srgbClr val="656565"/>
              </a:buClr>
              <a:buSzPct val="105000"/>
              <a:buFont typeface="Symbol" pitchFamily="18" charset="2"/>
              <a:buChar char=""/>
            </a:pPr>
            <a:r>
              <a:rPr lang="en-US" sz="900" b="1" dirty="0">
                <a:solidFill>
                  <a:srgbClr val="656565"/>
                </a:solidFill>
                <a:latin typeface="Times New Roman" pitchFamily="18" charset="0"/>
                <a:cs typeface="Times New Roman" pitchFamily="18" charset="0"/>
              </a:rPr>
              <a:t>… – there are additional parameters that we aren’t concerned with here.</a:t>
            </a:r>
            <a:endParaRPr lang="en-US" sz="900" dirty="0">
              <a:latin typeface="Times New Roman" pitchFamily="18" charset="0"/>
              <a:cs typeface="Times New Roman" pitchFamily="18" charset="0"/>
            </a:endParaRPr>
          </a:p>
        </p:txBody>
      </p:sp>
      <p:sp>
        <p:nvSpPr>
          <p:cNvPr id="9" name="object 4"/>
          <p:cNvSpPr txBox="1"/>
          <p:nvPr/>
        </p:nvSpPr>
        <p:spPr>
          <a:xfrm>
            <a:off x="533400" y="6553200"/>
            <a:ext cx="5981700" cy="133350"/>
          </a:xfrm>
          <a:prstGeom prst="rect">
            <a:avLst/>
          </a:prstGeom>
          <a:solidFill>
            <a:srgbClr val="EFEFEF"/>
          </a:solidFill>
        </p:spPr>
        <p:txBody>
          <a:bodyPr lIns="0" tIns="0" rIns="0" bIns="0">
            <a:spAutoFit/>
          </a:bodyPr>
          <a:lstStyle/>
          <a:p>
            <a:pPr marL="1778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wil</a:t>
            </a:r>
            <a:r>
              <a:rPr sz="900" b="1" dirty="0">
                <a:solidFill>
                  <a:srgbClr val="323232"/>
                </a:solidFill>
                <a:latin typeface="Consolas"/>
                <a:cs typeface="Consolas"/>
              </a:rPr>
              <a:t>c</a:t>
            </a:r>
            <a:r>
              <a:rPr sz="900" b="1" spc="-10" dirty="0">
                <a:solidFill>
                  <a:srgbClr val="323232"/>
                </a:solidFill>
                <a:latin typeface="Consolas"/>
                <a:cs typeface="Consolas"/>
              </a:rPr>
              <a:t>ox.</a:t>
            </a:r>
            <a:r>
              <a:rPr sz="900" b="1" dirty="0">
                <a:solidFill>
                  <a:srgbClr val="323232"/>
                </a:solidFill>
                <a:latin typeface="Consolas"/>
                <a:cs typeface="Consolas"/>
              </a:rPr>
              <a:t>t</a:t>
            </a:r>
            <a:r>
              <a:rPr sz="900" b="1" spc="-10" dirty="0">
                <a:solidFill>
                  <a:srgbClr val="323232"/>
                </a:solidFill>
                <a:latin typeface="Consolas"/>
                <a:cs typeface="Consolas"/>
              </a:rPr>
              <a:t>est</a:t>
            </a:r>
            <a:r>
              <a:rPr sz="900" b="1" dirty="0">
                <a:solidFill>
                  <a:srgbClr val="323232"/>
                </a:solidFill>
                <a:latin typeface="Consolas"/>
                <a:cs typeface="Consolas"/>
              </a:rPr>
              <a:t>(</a:t>
            </a:r>
            <a:r>
              <a:rPr sz="900" b="1" spc="-10" dirty="0">
                <a:solidFill>
                  <a:srgbClr val="323232"/>
                </a:solidFill>
                <a:latin typeface="Consolas"/>
                <a:cs typeface="Consolas"/>
              </a:rPr>
              <a:t>Gra</a:t>
            </a:r>
            <a:r>
              <a:rPr sz="900" b="1" dirty="0">
                <a:solidFill>
                  <a:srgbClr val="323232"/>
                </a:solidFill>
                <a:latin typeface="Consolas"/>
                <a:cs typeface="Consolas"/>
              </a:rPr>
              <a:t>s</a:t>
            </a:r>
            <a:r>
              <a:rPr sz="900" b="1" spc="-10" dirty="0">
                <a:solidFill>
                  <a:srgbClr val="323232"/>
                </a:solidFill>
                <a:latin typeface="Consolas"/>
                <a:cs typeface="Consolas"/>
              </a:rPr>
              <a:t>s</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H</a:t>
            </a:r>
            <a:r>
              <a:rPr sz="900" b="1" dirty="0">
                <a:solidFill>
                  <a:srgbClr val="323232"/>
                </a:solidFill>
                <a:latin typeface="Consolas"/>
                <a:cs typeface="Consolas"/>
              </a:rPr>
              <a:t>ea</a:t>
            </a:r>
            <a:r>
              <a:rPr sz="900" b="1" spc="-10" dirty="0">
                <a:solidFill>
                  <a:srgbClr val="323232"/>
                </a:solidFill>
                <a:latin typeface="Consolas"/>
                <a:cs typeface="Consolas"/>
              </a:rPr>
              <a:t>th</a:t>
            </a:r>
            <a:r>
              <a:rPr sz="900" b="1" spc="-5" dirty="0">
                <a:solidFill>
                  <a:srgbClr val="323232"/>
                </a:solidFill>
                <a:latin typeface="Consolas"/>
                <a:cs typeface="Consolas"/>
              </a:rPr>
              <a:t>)</a:t>
            </a:r>
            <a:endParaRPr sz="900">
              <a:latin typeface="Consolas"/>
              <a:cs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7</a:t>
            </a:fld>
            <a:endParaRPr lang="en-US"/>
          </a:p>
        </p:txBody>
      </p:sp>
      <p:sp>
        <p:nvSpPr>
          <p:cNvPr id="7" name="object 2"/>
          <p:cNvSpPr>
            <a:spLocks/>
          </p:cNvSpPr>
          <p:nvPr/>
        </p:nvSpPr>
        <p:spPr bwMode="auto">
          <a:xfrm>
            <a:off x="896938" y="914400"/>
            <a:ext cx="5981700" cy="393700"/>
          </a:xfrm>
          <a:custGeom>
            <a:avLst/>
            <a:gdLst>
              <a:gd name="T0" fmla="*/ 0 w 5981700"/>
              <a:gd name="T1" fmla="*/ 393490 h 393700"/>
              <a:gd name="T2" fmla="*/ 5981425 w 5981700"/>
              <a:gd name="T3" fmla="*/ 393490 h 393700"/>
              <a:gd name="T4" fmla="*/ 5981425 w 5981700"/>
              <a:gd name="T5" fmla="*/ 0 h 393700"/>
              <a:gd name="T6" fmla="*/ 0 w 5981700"/>
              <a:gd name="T7" fmla="*/ 0 h 393700"/>
              <a:gd name="T8" fmla="*/ 0 w 5981700"/>
              <a:gd name="T9" fmla="*/ 393490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490"/>
                </a:moveTo>
                <a:lnTo>
                  <a:pt x="5981425" y="393490"/>
                </a:lnTo>
                <a:lnTo>
                  <a:pt x="5981425" y="0"/>
                </a:lnTo>
                <a:lnTo>
                  <a:pt x="0" y="0"/>
                </a:lnTo>
                <a:lnTo>
                  <a:pt x="0" y="393490"/>
                </a:lnTo>
                <a:close/>
              </a:path>
            </a:pathLst>
          </a:custGeom>
          <a:solidFill>
            <a:srgbClr val="EFEFEF"/>
          </a:solidFill>
          <a:ln w="9525">
            <a:noFill/>
            <a:round/>
            <a:headEnd/>
            <a:tailEnd/>
          </a:ln>
        </p:spPr>
        <p:txBody>
          <a:bodyPr lIns="0" tIns="0" rIns="0" bIns="0"/>
          <a:lstStyle/>
          <a:p>
            <a:endParaRPr lang="en-US"/>
          </a:p>
        </p:txBody>
      </p:sp>
      <p:sp>
        <p:nvSpPr>
          <p:cNvPr id="8" name="object 3"/>
          <p:cNvSpPr>
            <a:spLocks/>
          </p:cNvSpPr>
          <p:nvPr/>
        </p:nvSpPr>
        <p:spPr bwMode="auto">
          <a:xfrm>
            <a:off x="896938" y="1308100"/>
            <a:ext cx="5981700" cy="393700"/>
          </a:xfrm>
          <a:custGeom>
            <a:avLst/>
            <a:gdLst>
              <a:gd name="T0" fmla="*/ 0 w 5981700"/>
              <a:gd name="T1" fmla="*/ 393191 h 393700"/>
              <a:gd name="T2" fmla="*/ 5981425 w 5981700"/>
              <a:gd name="T3" fmla="*/ 393191 h 393700"/>
              <a:gd name="T4" fmla="*/ 5981425 w 5981700"/>
              <a:gd name="T5" fmla="*/ 0 h 393700"/>
              <a:gd name="T6" fmla="*/ 0 w 5981700"/>
              <a:gd name="T7" fmla="*/ 0 h 393700"/>
              <a:gd name="T8" fmla="*/ 0 w 5981700"/>
              <a:gd name="T9" fmla="*/ 393191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191"/>
                </a:moveTo>
                <a:lnTo>
                  <a:pt x="5981425" y="393191"/>
                </a:lnTo>
                <a:lnTo>
                  <a:pt x="5981425" y="0"/>
                </a:lnTo>
                <a:lnTo>
                  <a:pt x="0" y="0"/>
                </a:lnTo>
                <a:lnTo>
                  <a:pt x="0" y="393191"/>
                </a:lnTo>
                <a:close/>
              </a:path>
            </a:pathLst>
          </a:custGeom>
          <a:solidFill>
            <a:srgbClr val="EFEFEF"/>
          </a:solidFill>
          <a:ln w="9525">
            <a:noFill/>
            <a:round/>
            <a:headEnd/>
            <a:tailEnd/>
          </a:ln>
        </p:spPr>
        <p:txBody>
          <a:bodyPr lIns="0" tIns="0" rIns="0" bIns="0"/>
          <a:lstStyle/>
          <a:p>
            <a:endParaRPr lang="en-US"/>
          </a:p>
        </p:txBody>
      </p:sp>
      <p:sp>
        <p:nvSpPr>
          <p:cNvPr id="9" name="object 4"/>
          <p:cNvSpPr txBox="1"/>
          <p:nvPr/>
        </p:nvSpPr>
        <p:spPr>
          <a:xfrm>
            <a:off x="914400" y="933450"/>
            <a:ext cx="3457575" cy="5080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bird</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3"/>
              </a:spcBef>
              <a:spcAft>
                <a:spcPts val="0"/>
              </a:spcAft>
              <a:defRPr/>
            </a:pPr>
            <a:endParaRPr sz="850">
              <a:latin typeface="Times New Roman"/>
              <a:cs typeface="Times New Roman"/>
            </a:endParaRPr>
          </a:p>
          <a:p>
            <a:pPr marL="878840" fontAlgn="auto">
              <a:spcBef>
                <a:spcPts val="0"/>
              </a:spcBef>
              <a:spcAft>
                <a:spcPts val="0"/>
              </a:spcAft>
              <a:defRPr/>
            </a:pPr>
            <a:r>
              <a:rPr sz="900" b="1" spc="-10" dirty="0">
                <a:solidFill>
                  <a:srgbClr val="323232"/>
                </a:solidFill>
                <a:latin typeface="Consolas"/>
                <a:cs typeface="Consolas"/>
              </a:rPr>
              <a:t>Gar</a:t>
            </a:r>
            <a:r>
              <a:rPr sz="900" b="1" dirty="0">
                <a:solidFill>
                  <a:srgbClr val="323232"/>
                </a:solidFill>
                <a:latin typeface="Consolas"/>
                <a:cs typeface="Consolas"/>
              </a:rPr>
              <a:t>d</a:t>
            </a:r>
            <a:r>
              <a:rPr sz="900" b="1" spc="-10" dirty="0">
                <a:solidFill>
                  <a:srgbClr val="323232"/>
                </a:solidFill>
                <a:latin typeface="Consolas"/>
                <a:cs typeface="Consolas"/>
              </a:rPr>
              <a:t>e</a:t>
            </a:r>
            <a:r>
              <a:rPr sz="900" b="1" spc="-5" dirty="0">
                <a:solidFill>
                  <a:srgbClr val="323232"/>
                </a:solidFill>
                <a:latin typeface="Consolas"/>
                <a:cs typeface="Consolas"/>
              </a:rPr>
              <a:t>n</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H</a:t>
            </a:r>
            <a:r>
              <a:rPr sz="900" b="1" dirty="0">
                <a:solidFill>
                  <a:srgbClr val="323232"/>
                </a:solidFill>
                <a:latin typeface="Consolas"/>
                <a:cs typeface="Consolas"/>
              </a:rPr>
              <a:t>ed</a:t>
            </a:r>
            <a:r>
              <a:rPr sz="900" b="1" spc="-10" dirty="0">
                <a:solidFill>
                  <a:srgbClr val="323232"/>
                </a:solidFill>
                <a:latin typeface="Consolas"/>
                <a:cs typeface="Consolas"/>
              </a:rPr>
              <a:t>gero</a:t>
            </a:r>
            <a:r>
              <a:rPr sz="900" b="1" spc="-5" dirty="0">
                <a:solidFill>
                  <a:srgbClr val="323232"/>
                </a:solidFill>
                <a:latin typeface="Consolas"/>
                <a:cs typeface="Consolas"/>
              </a:rPr>
              <a:t>w</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Par</a:t>
            </a:r>
            <a:r>
              <a:rPr sz="900" b="1" dirty="0">
                <a:solidFill>
                  <a:srgbClr val="323232"/>
                </a:solidFill>
                <a:latin typeface="Consolas"/>
                <a:cs typeface="Consolas"/>
              </a:rPr>
              <a:t>k</a:t>
            </a:r>
            <a:r>
              <a:rPr sz="900" b="1" spc="-10" dirty="0">
                <a:solidFill>
                  <a:srgbClr val="323232"/>
                </a:solidFill>
                <a:latin typeface="Consolas"/>
                <a:cs typeface="Consolas"/>
              </a:rPr>
              <a:t>lan</a:t>
            </a:r>
            <a:r>
              <a:rPr sz="900" b="1" spc="-5" dirty="0">
                <a:solidFill>
                  <a:srgbClr val="323232"/>
                </a:solidFill>
                <a:latin typeface="Consolas"/>
                <a:cs typeface="Consolas"/>
              </a:rPr>
              <a:t>d</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Pa</a:t>
            </a:r>
            <a:r>
              <a:rPr sz="900" b="1" dirty="0">
                <a:solidFill>
                  <a:srgbClr val="323232"/>
                </a:solidFill>
                <a:latin typeface="Consolas"/>
                <a:cs typeface="Consolas"/>
              </a:rPr>
              <a:t>s</a:t>
            </a:r>
            <a:r>
              <a:rPr sz="900" b="1" spc="-10" dirty="0">
                <a:solidFill>
                  <a:srgbClr val="323232"/>
                </a:solidFill>
                <a:latin typeface="Consolas"/>
                <a:cs typeface="Consolas"/>
              </a:rPr>
              <a:t>tur</a:t>
            </a:r>
            <a:r>
              <a:rPr sz="900" b="1" spc="-5" dirty="0">
                <a:solidFill>
                  <a:srgbClr val="323232"/>
                </a:solidFill>
                <a:latin typeface="Consolas"/>
                <a:cs typeface="Consolas"/>
              </a:rPr>
              <a:t>e</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dirty="0">
                <a:solidFill>
                  <a:srgbClr val="323232"/>
                </a:solidFill>
                <a:latin typeface="Consolas"/>
                <a:cs typeface="Consolas"/>
              </a:rPr>
              <a:t>W</a:t>
            </a:r>
            <a:r>
              <a:rPr sz="900" b="1" spc="-10" dirty="0">
                <a:solidFill>
                  <a:srgbClr val="323232"/>
                </a:solidFill>
                <a:latin typeface="Consolas"/>
                <a:cs typeface="Consolas"/>
              </a:rPr>
              <a:t>oodla</a:t>
            </a:r>
            <a:r>
              <a:rPr sz="900" b="1" dirty="0">
                <a:solidFill>
                  <a:srgbClr val="323232"/>
                </a:solidFill>
                <a:latin typeface="Consolas"/>
                <a:cs typeface="Consolas"/>
              </a:rPr>
              <a:t>n</a:t>
            </a:r>
            <a:r>
              <a:rPr sz="900" b="1" spc="-5" dirty="0">
                <a:solidFill>
                  <a:srgbClr val="323232"/>
                </a:solidFill>
                <a:latin typeface="Consolas"/>
                <a:cs typeface="Consolas"/>
              </a:rPr>
              <a:t>d</a:t>
            </a:r>
            <a:endParaRPr sz="900">
              <a:latin typeface="Consolas"/>
              <a:cs typeface="Consolas"/>
            </a:endParaRPr>
          </a:p>
        </p:txBody>
      </p:sp>
      <p:sp>
        <p:nvSpPr>
          <p:cNvPr id="10" name="object 5"/>
          <p:cNvSpPr>
            <a:spLocks/>
          </p:cNvSpPr>
          <p:nvPr/>
        </p:nvSpPr>
        <p:spPr bwMode="auto">
          <a:xfrm>
            <a:off x="896938" y="1701800"/>
            <a:ext cx="5981700" cy="390525"/>
          </a:xfrm>
          <a:custGeom>
            <a:avLst/>
            <a:gdLst>
              <a:gd name="T0" fmla="*/ 0 w 5981700"/>
              <a:gd name="T1" fmla="*/ 391667 h 391794"/>
              <a:gd name="T2" fmla="*/ 5981425 w 5981700"/>
              <a:gd name="T3" fmla="*/ 391667 h 391794"/>
              <a:gd name="T4" fmla="*/ 5981425 w 5981700"/>
              <a:gd name="T5" fmla="*/ 0 h 391794"/>
              <a:gd name="T6" fmla="*/ 0 w 5981700"/>
              <a:gd name="T7" fmla="*/ 0 h 391794"/>
              <a:gd name="T8" fmla="*/ 0 w 5981700"/>
              <a:gd name="T9" fmla="*/ 391667 h 391794"/>
              <a:gd name="T10" fmla="*/ 0 60000 65536"/>
              <a:gd name="T11" fmla="*/ 0 60000 65536"/>
              <a:gd name="T12" fmla="*/ 0 60000 65536"/>
              <a:gd name="T13" fmla="*/ 0 60000 65536"/>
              <a:gd name="T14" fmla="*/ 0 60000 65536"/>
              <a:gd name="T15" fmla="*/ 0 w 5981700"/>
              <a:gd name="T16" fmla="*/ 0 h 391794"/>
              <a:gd name="T17" fmla="*/ 5981700 w 5981700"/>
              <a:gd name="T18" fmla="*/ 391794 h 391794"/>
            </a:gdLst>
            <a:ahLst/>
            <a:cxnLst>
              <a:cxn ang="T10">
                <a:pos x="T0" y="T1"/>
              </a:cxn>
              <a:cxn ang="T11">
                <a:pos x="T2" y="T3"/>
              </a:cxn>
              <a:cxn ang="T12">
                <a:pos x="T4" y="T5"/>
              </a:cxn>
              <a:cxn ang="T13">
                <a:pos x="T6" y="T7"/>
              </a:cxn>
              <a:cxn ang="T14">
                <a:pos x="T8" y="T9"/>
              </a:cxn>
            </a:cxnLst>
            <a:rect l="T15" t="T16" r="T17" b="T18"/>
            <a:pathLst>
              <a:path w="5981700" h="391794">
                <a:moveTo>
                  <a:pt x="0" y="391667"/>
                </a:moveTo>
                <a:lnTo>
                  <a:pt x="5981425" y="391667"/>
                </a:lnTo>
                <a:lnTo>
                  <a:pt x="5981425" y="0"/>
                </a:lnTo>
                <a:lnTo>
                  <a:pt x="0" y="0"/>
                </a:lnTo>
                <a:lnTo>
                  <a:pt x="0" y="391667"/>
                </a:lnTo>
                <a:close/>
              </a:path>
            </a:pathLst>
          </a:custGeom>
          <a:solidFill>
            <a:srgbClr val="EFEFEF"/>
          </a:solidFill>
          <a:ln w="9525">
            <a:noFill/>
            <a:round/>
            <a:headEnd/>
            <a:tailEnd/>
          </a:ln>
        </p:spPr>
        <p:txBody>
          <a:bodyPr lIns="0" tIns="0" rIns="0" bIns="0"/>
          <a:lstStyle/>
          <a:p>
            <a:endParaRPr lang="en-US"/>
          </a:p>
        </p:txBody>
      </p:sp>
      <p:sp>
        <p:nvSpPr>
          <p:cNvPr id="11" name="object 6"/>
          <p:cNvSpPr txBox="1"/>
          <p:nvPr/>
        </p:nvSpPr>
        <p:spPr>
          <a:xfrm>
            <a:off x="914400" y="1719263"/>
            <a:ext cx="565150"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Black</a:t>
            </a:r>
            <a:r>
              <a:rPr sz="900" b="1" dirty="0">
                <a:solidFill>
                  <a:srgbClr val="323232"/>
                </a:solidFill>
                <a:latin typeface="Consolas"/>
                <a:cs typeface="Consolas"/>
              </a:rPr>
              <a:t>b</a:t>
            </a:r>
            <a:r>
              <a:rPr sz="900" b="1" spc="-10" dirty="0">
                <a:solidFill>
                  <a:srgbClr val="323232"/>
                </a:solidFill>
                <a:latin typeface="Consolas"/>
                <a:cs typeface="Consolas"/>
              </a:rPr>
              <a:t>ir</a:t>
            </a:r>
            <a:r>
              <a:rPr sz="900" b="1" spc="-5" dirty="0">
                <a:solidFill>
                  <a:srgbClr val="323232"/>
                </a:solidFill>
                <a:latin typeface="Consolas"/>
                <a:cs typeface="Consolas"/>
              </a:rPr>
              <a:t>d</a:t>
            </a:r>
            <a:endParaRPr sz="900">
              <a:latin typeface="Consolas"/>
              <a:cs typeface="Consolas"/>
            </a:endParaRPr>
          </a:p>
        </p:txBody>
      </p:sp>
      <p:sp>
        <p:nvSpPr>
          <p:cNvPr id="12" name="object 7"/>
          <p:cNvSpPr txBox="1"/>
          <p:nvPr/>
        </p:nvSpPr>
        <p:spPr>
          <a:xfrm>
            <a:off x="2044700" y="1719263"/>
            <a:ext cx="125413"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47</a:t>
            </a:r>
            <a:endParaRPr sz="900">
              <a:latin typeface="Consolas"/>
              <a:cs typeface="Consolas"/>
            </a:endParaRPr>
          </a:p>
        </p:txBody>
      </p:sp>
      <p:sp>
        <p:nvSpPr>
          <p:cNvPr id="13" name="object 8"/>
          <p:cNvSpPr txBox="1"/>
          <p:nvPr/>
        </p:nvSpPr>
        <p:spPr>
          <a:xfrm>
            <a:off x="2611438" y="1719263"/>
            <a:ext cx="125412"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10</a:t>
            </a:r>
            <a:endParaRPr sz="900">
              <a:latin typeface="Consolas"/>
              <a:cs typeface="Consolas"/>
            </a:endParaRPr>
          </a:p>
        </p:txBody>
      </p:sp>
      <p:sp>
        <p:nvSpPr>
          <p:cNvPr id="14" name="object 9"/>
          <p:cNvSpPr txBox="1"/>
          <p:nvPr/>
        </p:nvSpPr>
        <p:spPr>
          <a:xfrm>
            <a:off x="3176588" y="1719263"/>
            <a:ext cx="125412"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40</a:t>
            </a:r>
            <a:endParaRPr sz="900">
              <a:latin typeface="Consolas"/>
              <a:cs typeface="Consolas"/>
            </a:endParaRPr>
          </a:p>
        </p:txBody>
      </p:sp>
      <p:sp>
        <p:nvSpPr>
          <p:cNvPr id="15" name="object 10"/>
          <p:cNvSpPr txBox="1"/>
          <p:nvPr/>
        </p:nvSpPr>
        <p:spPr>
          <a:xfrm>
            <a:off x="3741738" y="1719263"/>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2</a:t>
            </a:r>
            <a:endParaRPr sz="900">
              <a:latin typeface="Consolas"/>
              <a:cs typeface="Consolas"/>
            </a:endParaRPr>
          </a:p>
        </p:txBody>
      </p:sp>
      <p:sp>
        <p:nvSpPr>
          <p:cNvPr id="16" name="object 11"/>
          <p:cNvSpPr txBox="1"/>
          <p:nvPr/>
        </p:nvSpPr>
        <p:spPr>
          <a:xfrm>
            <a:off x="4308475" y="1719263"/>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2</a:t>
            </a:r>
            <a:endParaRPr sz="900">
              <a:latin typeface="Consolas"/>
              <a:cs typeface="Consolas"/>
            </a:endParaRPr>
          </a:p>
        </p:txBody>
      </p:sp>
      <p:sp>
        <p:nvSpPr>
          <p:cNvPr id="17" name="object 12"/>
          <p:cNvSpPr>
            <a:spLocks/>
          </p:cNvSpPr>
          <p:nvPr/>
        </p:nvSpPr>
        <p:spPr bwMode="auto">
          <a:xfrm>
            <a:off x="896938" y="2092325"/>
            <a:ext cx="7637462" cy="393700"/>
          </a:xfrm>
          <a:custGeom>
            <a:avLst/>
            <a:gdLst>
              <a:gd name="T0" fmla="*/ 0 w 5981700"/>
              <a:gd name="T1" fmla="*/ 393191 h 393700"/>
              <a:gd name="T2" fmla="*/ 5981425 w 5981700"/>
              <a:gd name="T3" fmla="*/ 393191 h 393700"/>
              <a:gd name="T4" fmla="*/ 5981425 w 5981700"/>
              <a:gd name="T5" fmla="*/ 0 h 393700"/>
              <a:gd name="T6" fmla="*/ 0 w 5981700"/>
              <a:gd name="T7" fmla="*/ 0 h 393700"/>
              <a:gd name="T8" fmla="*/ 0 w 5981700"/>
              <a:gd name="T9" fmla="*/ 393191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191"/>
                </a:moveTo>
                <a:lnTo>
                  <a:pt x="5981425" y="393191"/>
                </a:lnTo>
                <a:lnTo>
                  <a:pt x="5981425" y="0"/>
                </a:lnTo>
                <a:lnTo>
                  <a:pt x="0" y="0"/>
                </a:lnTo>
                <a:lnTo>
                  <a:pt x="0" y="393191"/>
                </a:lnTo>
                <a:close/>
              </a:path>
            </a:pathLst>
          </a:custGeom>
          <a:solidFill>
            <a:srgbClr val="EFEFEF"/>
          </a:solidFill>
          <a:ln w="9525">
            <a:noFill/>
            <a:round/>
            <a:headEnd/>
            <a:tailEnd/>
          </a:ln>
        </p:spPr>
        <p:txBody>
          <a:bodyPr lIns="0" tIns="0" rIns="0" bIns="0"/>
          <a:lstStyle/>
          <a:p>
            <a:endParaRPr lang="en-US"/>
          </a:p>
        </p:txBody>
      </p:sp>
      <p:sp>
        <p:nvSpPr>
          <p:cNvPr id="18" name="object 13"/>
          <p:cNvSpPr txBox="1"/>
          <p:nvPr/>
        </p:nvSpPr>
        <p:spPr>
          <a:xfrm>
            <a:off x="914400" y="2111375"/>
            <a:ext cx="565150"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Chaff</a:t>
            </a:r>
            <a:r>
              <a:rPr sz="900" b="1" dirty="0">
                <a:solidFill>
                  <a:srgbClr val="323232"/>
                </a:solidFill>
                <a:latin typeface="Consolas"/>
                <a:cs typeface="Consolas"/>
              </a:rPr>
              <a:t>i</a:t>
            </a:r>
            <a:r>
              <a:rPr sz="900" b="1" spc="-10" dirty="0">
                <a:solidFill>
                  <a:srgbClr val="323232"/>
                </a:solidFill>
                <a:latin typeface="Consolas"/>
                <a:cs typeface="Consolas"/>
              </a:rPr>
              <a:t>nc</a:t>
            </a:r>
            <a:r>
              <a:rPr sz="900" b="1" spc="-5" dirty="0">
                <a:solidFill>
                  <a:srgbClr val="323232"/>
                </a:solidFill>
                <a:latin typeface="Consolas"/>
                <a:cs typeface="Consolas"/>
              </a:rPr>
              <a:t>h</a:t>
            </a:r>
            <a:endParaRPr sz="900">
              <a:latin typeface="Consolas"/>
              <a:cs typeface="Consolas"/>
            </a:endParaRPr>
          </a:p>
        </p:txBody>
      </p:sp>
      <p:sp>
        <p:nvSpPr>
          <p:cNvPr id="19" name="object 14"/>
          <p:cNvSpPr txBox="1"/>
          <p:nvPr/>
        </p:nvSpPr>
        <p:spPr>
          <a:xfrm>
            <a:off x="2044700" y="2111375"/>
            <a:ext cx="125413"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19</a:t>
            </a:r>
            <a:endParaRPr sz="900">
              <a:latin typeface="Consolas"/>
              <a:cs typeface="Consolas"/>
            </a:endParaRPr>
          </a:p>
        </p:txBody>
      </p:sp>
      <p:sp>
        <p:nvSpPr>
          <p:cNvPr id="20" name="object 15"/>
          <p:cNvSpPr txBox="1"/>
          <p:nvPr/>
        </p:nvSpPr>
        <p:spPr>
          <a:xfrm>
            <a:off x="2673350" y="2111375"/>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3</a:t>
            </a:r>
            <a:endParaRPr sz="900">
              <a:latin typeface="Consolas"/>
              <a:cs typeface="Consolas"/>
            </a:endParaRPr>
          </a:p>
        </p:txBody>
      </p:sp>
      <p:sp>
        <p:nvSpPr>
          <p:cNvPr id="21" name="object 16"/>
          <p:cNvSpPr txBox="1"/>
          <p:nvPr/>
        </p:nvSpPr>
        <p:spPr>
          <a:xfrm>
            <a:off x="3238500" y="2111375"/>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5</a:t>
            </a:r>
            <a:endParaRPr sz="900">
              <a:latin typeface="Consolas"/>
              <a:cs typeface="Consolas"/>
            </a:endParaRPr>
          </a:p>
        </p:txBody>
      </p:sp>
      <p:sp>
        <p:nvSpPr>
          <p:cNvPr id="22" name="object 17"/>
          <p:cNvSpPr txBox="1"/>
          <p:nvPr/>
        </p:nvSpPr>
        <p:spPr>
          <a:xfrm>
            <a:off x="3741738" y="2111375"/>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0</a:t>
            </a:r>
            <a:endParaRPr sz="900">
              <a:latin typeface="Consolas"/>
              <a:cs typeface="Consolas"/>
            </a:endParaRPr>
          </a:p>
        </p:txBody>
      </p:sp>
      <p:sp>
        <p:nvSpPr>
          <p:cNvPr id="23" name="object 18"/>
          <p:cNvSpPr txBox="1"/>
          <p:nvPr/>
        </p:nvSpPr>
        <p:spPr>
          <a:xfrm>
            <a:off x="4308475" y="2111375"/>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2</a:t>
            </a:r>
            <a:endParaRPr sz="900">
              <a:latin typeface="Consolas"/>
              <a:cs typeface="Consolas"/>
            </a:endParaRPr>
          </a:p>
        </p:txBody>
      </p:sp>
      <p:sp>
        <p:nvSpPr>
          <p:cNvPr id="24" name="object 19"/>
          <p:cNvSpPr>
            <a:spLocks/>
          </p:cNvSpPr>
          <p:nvPr/>
        </p:nvSpPr>
        <p:spPr bwMode="auto">
          <a:xfrm>
            <a:off x="896938" y="2486025"/>
            <a:ext cx="5981700" cy="393700"/>
          </a:xfrm>
          <a:custGeom>
            <a:avLst/>
            <a:gdLst>
              <a:gd name="T0" fmla="*/ 0 w 5981700"/>
              <a:gd name="T1" fmla="*/ 393191 h 393700"/>
              <a:gd name="T2" fmla="*/ 5981425 w 5981700"/>
              <a:gd name="T3" fmla="*/ 393191 h 393700"/>
              <a:gd name="T4" fmla="*/ 5981425 w 5981700"/>
              <a:gd name="T5" fmla="*/ 0 h 393700"/>
              <a:gd name="T6" fmla="*/ 0 w 5981700"/>
              <a:gd name="T7" fmla="*/ 0 h 393700"/>
              <a:gd name="T8" fmla="*/ 0 w 5981700"/>
              <a:gd name="T9" fmla="*/ 393191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191"/>
                </a:moveTo>
                <a:lnTo>
                  <a:pt x="5981425" y="393191"/>
                </a:lnTo>
                <a:lnTo>
                  <a:pt x="5981425" y="0"/>
                </a:lnTo>
                <a:lnTo>
                  <a:pt x="0" y="0"/>
                </a:lnTo>
                <a:lnTo>
                  <a:pt x="0" y="393191"/>
                </a:lnTo>
                <a:close/>
              </a:path>
            </a:pathLst>
          </a:custGeom>
          <a:solidFill>
            <a:srgbClr val="EFEFEF"/>
          </a:solidFill>
          <a:ln w="9525">
            <a:noFill/>
            <a:round/>
            <a:headEnd/>
            <a:tailEnd/>
          </a:ln>
        </p:spPr>
        <p:txBody>
          <a:bodyPr lIns="0" tIns="0" rIns="0" bIns="0"/>
          <a:lstStyle/>
          <a:p>
            <a:endParaRPr lang="en-US"/>
          </a:p>
        </p:txBody>
      </p:sp>
      <p:sp>
        <p:nvSpPr>
          <p:cNvPr id="25" name="object 20"/>
          <p:cNvSpPr txBox="1"/>
          <p:nvPr/>
        </p:nvSpPr>
        <p:spPr>
          <a:xfrm>
            <a:off x="914400" y="2505075"/>
            <a:ext cx="565150"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Grea</a:t>
            </a:r>
            <a:r>
              <a:rPr sz="900" b="1" spc="-5" dirty="0">
                <a:solidFill>
                  <a:srgbClr val="323232"/>
                </a:solidFill>
                <a:latin typeface="Consolas"/>
                <a:cs typeface="Consolas"/>
              </a:rPr>
              <a:t>t</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Ti</a:t>
            </a:r>
            <a:r>
              <a:rPr sz="900" b="1" spc="-5" dirty="0">
                <a:solidFill>
                  <a:srgbClr val="323232"/>
                </a:solidFill>
                <a:latin typeface="Consolas"/>
                <a:cs typeface="Consolas"/>
              </a:rPr>
              <a:t>t</a:t>
            </a:r>
            <a:endParaRPr sz="900">
              <a:latin typeface="Consolas"/>
              <a:cs typeface="Consolas"/>
            </a:endParaRPr>
          </a:p>
        </p:txBody>
      </p:sp>
      <p:sp>
        <p:nvSpPr>
          <p:cNvPr id="26" name="object 21"/>
          <p:cNvSpPr txBox="1"/>
          <p:nvPr/>
        </p:nvSpPr>
        <p:spPr>
          <a:xfrm>
            <a:off x="2044700" y="2505075"/>
            <a:ext cx="125413"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50</a:t>
            </a:r>
            <a:endParaRPr sz="900">
              <a:latin typeface="Consolas"/>
              <a:cs typeface="Consolas"/>
            </a:endParaRPr>
          </a:p>
        </p:txBody>
      </p:sp>
      <p:sp>
        <p:nvSpPr>
          <p:cNvPr id="27" name="object 22"/>
          <p:cNvSpPr txBox="1"/>
          <p:nvPr/>
        </p:nvSpPr>
        <p:spPr>
          <a:xfrm>
            <a:off x="2673350" y="2505075"/>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0</a:t>
            </a:r>
            <a:endParaRPr sz="900">
              <a:latin typeface="Consolas"/>
              <a:cs typeface="Consolas"/>
            </a:endParaRPr>
          </a:p>
        </p:txBody>
      </p:sp>
      <p:sp>
        <p:nvSpPr>
          <p:cNvPr id="28" name="object 23"/>
          <p:cNvSpPr txBox="1"/>
          <p:nvPr/>
        </p:nvSpPr>
        <p:spPr>
          <a:xfrm>
            <a:off x="3176588" y="2505075"/>
            <a:ext cx="125412"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10</a:t>
            </a:r>
            <a:endParaRPr sz="900">
              <a:latin typeface="Consolas"/>
              <a:cs typeface="Consolas"/>
            </a:endParaRPr>
          </a:p>
        </p:txBody>
      </p:sp>
      <p:sp>
        <p:nvSpPr>
          <p:cNvPr id="29" name="object 24"/>
          <p:cNvSpPr txBox="1"/>
          <p:nvPr/>
        </p:nvSpPr>
        <p:spPr>
          <a:xfrm>
            <a:off x="3741738" y="2505075"/>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7</a:t>
            </a:r>
            <a:endParaRPr sz="900">
              <a:latin typeface="Consolas"/>
              <a:cs typeface="Consolas"/>
            </a:endParaRPr>
          </a:p>
        </p:txBody>
      </p:sp>
      <p:sp>
        <p:nvSpPr>
          <p:cNvPr id="30" name="object 25"/>
          <p:cNvSpPr txBox="1"/>
          <p:nvPr/>
        </p:nvSpPr>
        <p:spPr>
          <a:xfrm>
            <a:off x="4308475" y="2505075"/>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0</a:t>
            </a:r>
            <a:endParaRPr sz="900">
              <a:latin typeface="Consolas"/>
              <a:cs typeface="Consolas"/>
            </a:endParaRPr>
          </a:p>
        </p:txBody>
      </p:sp>
      <p:sp>
        <p:nvSpPr>
          <p:cNvPr id="31" name="object 26"/>
          <p:cNvSpPr>
            <a:spLocks/>
          </p:cNvSpPr>
          <p:nvPr/>
        </p:nvSpPr>
        <p:spPr bwMode="auto">
          <a:xfrm>
            <a:off x="896938" y="2879725"/>
            <a:ext cx="5981700" cy="393700"/>
          </a:xfrm>
          <a:custGeom>
            <a:avLst/>
            <a:gdLst>
              <a:gd name="T0" fmla="*/ 0 w 5981700"/>
              <a:gd name="T1" fmla="*/ 393490 h 393700"/>
              <a:gd name="T2" fmla="*/ 5981425 w 5981700"/>
              <a:gd name="T3" fmla="*/ 393490 h 393700"/>
              <a:gd name="T4" fmla="*/ 5981425 w 5981700"/>
              <a:gd name="T5" fmla="*/ 0 h 393700"/>
              <a:gd name="T6" fmla="*/ 0 w 5981700"/>
              <a:gd name="T7" fmla="*/ 0 h 393700"/>
              <a:gd name="T8" fmla="*/ 0 w 5981700"/>
              <a:gd name="T9" fmla="*/ 393490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490"/>
                </a:moveTo>
                <a:lnTo>
                  <a:pt x="5981425" y="393490"/>
                </a:lnTo>
                <a:lnTo>
                  <a:pt x="5981425" y="0"/>
                </a:lnTo>
                <a:lnTo>
                  <a:pt x="0" y="0"/>
                </a:lnTo>
                <a:lnTo>
                  <a:pt x="0" y="393490"/>
                </a:lnTo>
                <a:close/>
              </a:path>
            </a:pathLst>
          </a:custGeom>
          <a:solidFill>
            <a:srgbClr val="EFEFEF"/>
          </a:solidFill>
          <a:ln w="9525">
            <a:noFill/>
            <a:round/>
            <a:headEnd/>
            <a:tailEnd/>
          </a:ln>
        </p:spPr>
        <p:txBody>
          <a:bodyPr lIns="0" tIns="0" rIns="0" bIns="0"/>
          <a:lstStyle/>
          <a:p>
            <a:endParaRPr lang="en-US"/>
          </a:p>
        </p:txBody>
      </p:sp>
      <p:sp>
        <p:nvSpPr>
          <p:cNvPr id="32" name="object 27"/>
          <p:cNvSpPr txBox="1"/>
          <p:nvPr/>
        </p:nvSpPr>
        <p:spPr>
          <a:xfrm>
            <a:off x="914400" y="2897188"/>
            <a:ext cx="815975"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Hous</a:t>
            </a:r>
            <a:r>
              <a:rPr sz="900" b="1" spc="-5" dirty="0">
                <a:solidFill>
                  <a:srgbClr val="323232"/>
                </a:solidFill>
                <a:latin typeface="Consolas"/>
                <a:cs typeface="Consolas"/>
              </a:rPr>
              <a:t>e</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Spa</a:t>
            </a:r>
            <a:r>
              <a:rPr sz="900" b="1" dirty="0">
                <a:solidFill>
                  <a:srgbClr val="323232"/>
                </a:solidFill>
                <a:latin typeface="Consolas"/>
                <a:cs typeface="Consolas"/>
              </a:rPr>
              <a:t>r</a:t>
            </a:r>
            <a:r>
              <a:rPr sz="900" b="1" spc="-10" dirty="0">
                <a:solidFill>
                  <a:srgbClr val="323232"/>
                </a:solidFill>
                <a:latin typeface="Consolas"/>
                <a:cs typeface="Consolas"/>
              </a:rPr>
              <a:t>ro</a:t>
            </a:r>
            <a:r>
              <a:rPr sz="900" b="1" spc="-5" dirty="0">
                <a:solidFill>
                  <a:srgbClr val="323232"/>
                </a:solidFill>
                <a:latin typeface="Consolas"/>
                <a:cs typeface="Consolas"/>
              </a:rPr>
              <a:t>w</a:t>
            </a:r>
            <a:endParaRPr sz="900">
              <a:latin typeface="Consolas"/>
              <a:cs typeface="Consolas"/>
            </a:endParaRPr>
          </a:p>
        </p:txBody>
      </p:sp>
      <p:sp>
        <p:nvSpPr>
          <p:cNvPr id="33" name="object 28"/>
          <p:cNvSpPr txBox="1"/>
          <p:nvPr/>
        </p:nvSpPr>
        <p:spPr>
          <a:xfrm>
            <a:off x="2044700" y="2897188"/>
            <a:ext cx="125413"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46</a:t>
            </a:r>
            <a:endParaRPr sz="900">
              <a:latin typeface="Consolas"/>
              <a:cs typeface="Consolas"/>
            </a:endParaRPr>
          </a:p>
        </p:txBody>
      </p:sp>
      <p:sp>
        <p:nvSpPr>
          <p:cNvPr id="34" name="object 29"/>
          <p:cNvSpPr txBox="1"/>
          <p:nvPr/>
        </p:nvSpPr>
        <p:spPr>
          <a:xfrm>
            <a:off x="2611438" y="2897188"/>
            <a:ext cx="125412"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16</a:t>
            </a:r>
            <a:endParaRPr sz="900">
              <a:latin typeface="Consolas"/>
              <a:cs typeface="Consolas"/>
            </a:endParaRPr>
          </a:p>
        </p:txBody>
      </p:sp>
      <p:sp>
        <p:nvSpPr>
          <p:cNvPr id="35" name="object 30"/>
          <p:cNvSpPr txBox="1"/>
          <p:nvPr/>
        </p:nvSpPr>
        <p:spPr>
          <a:xfrm>
            <a:off x="3238500" y="2897188"/>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8</a:t>
            </a:r>
            <a:endParaRPr sz="900">
              <a:latin typeface="Consolas"/>
              <a:cs typeface="Consolas"/>
            </a:endParaRPr>
          </a:p>
        </p:txBody>
      </p:sp>
      <p:sp>
        <p:nvSpPr>
          <p:cNvPr id="36" name="object 31"/>
          <p:cNvSpPr txBox="1"/>
          <p:nvPr/>
        </p:nvSpPr>
        <p:spPr>
          <a:xfrm>
            <a:off x="3741738" y="2897188"/>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4</a:t>
            </a:r>
            <a:endParaRPr sz="900">
              <a:latin typeface="Consolas"/>
              <a:cs typeface="Consolas"/>
            </a:endParaRPr>
          </a:p>
        </p:txBody>
      </p:sp>
      <p:sp>
        <p:nvSpPr>
          <p:cNvPr id="37" name="object 32"/>
          <p:cNvSpPr txBox="1"/>
          <p:nvPr/>
        </p:nvSpPr>
        <p:spPr>
          <a:xfrm>
            <a:off x="4308475" y="2897188"/>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0</a:t>
            </a:r>
            <a:endParaRPr sz="900">
              <a:latin typeface="Consolas"/>
              <a:cs typeface="Consolas"/>
            </a:endParaRPr>
          </a:p>
        </p:txBody>
      </p:sp>
      <p:sp>
        <p:nvSpPr>
          <p:cNvPr id="38" name="object 33"/>
          <p:cNvSpPr>
            <a:spLocks/>
          </p:cNvSpPr>
          <p:nvPr/>
        </p:nvSpPr>
        <p:spPr bwMode="auto">
          <a:xfrm>
            <a:off x="896938" y="3273425"/>
            <a:ext cx="5981700" cy="393700"/>
          </a:xfrm>
          <a:custGeom>
            <a:avLst/>
            <a:gdLst>
              <a:gd name="T0" fmla="*/ 0 w 5981700"/>
              <a:gd name="T1" fmla="*/ 393191 h 393700"/>
              <a:gd name="T2" fmla="*/ 5981425 w 5981700"/>
              <a:gd name="T3" fmla="*/ 393191 h 393700"/>
              <a:gd name="T4" fmla="*/ 5981425 w 5981700"/>
              <a:gd name="T5" fmla="*/ 0 h 393700"/>
              <a:gd name="T6" fmla="*/ 0 w 5981700"/>
              <a:gd name="T7" fmla="*/ 0 h 393700"/>
              <a:gd name="T8" fmla="*/ 0 w 5981700"/>
              <a:gd name="T9" fmla="*/ 393191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191"/>
                </a:moveTo>
                <a:lnTo>
                  <a:pt x="5981425" y="393191"/>
                </a:lnTo>
                <a:lnTo>
                  <a:pt x="5981425" y="0"/>
                </a:lnTo>
                <a:lnTo>
                  <a:pt x="0" y="0"/>
                </a:lnTo>
                <a:lnTo>
                  <a:pt x="0" y="393191"/>
                </a:lnTo>
                <a:close/>
              </a:path>
            </a:pathLst>
          </a:custGeom>
          <a:solidFill>
            <a:srgbClr val="EFEFEF"/>
          </a:solidFill>
          <a:ln w="9525">
            <a:noFill/>
            <a:round/>
            <a:headEnd/>
            <a:tailEnd/>
          </a:ln>
        </p:spPr>
        <p:txBody>
          <a:bodyPr lIns="0" tIns="0" rIns="0" bIns="0"/>
          <a:lstStyle/>
          <a:p>
            <a:endParaRPr lang="en-US"/>
          </a:p>
        </p:txBody>
      </p:sp>
      <p:sp>
        <p:nvSpPr>
          <p:cNvPr id="39" name="object 34"/>
          <p:cNvSpPr txBox="1"/>
          <p:nvPr/>
        </p:nvSpPr>
        <p:spPr>
          <a:xfrm>
            <a:off x="914400" y="3290888"/>
            <a:ext cx="312738"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Robin</a:t>
            </a:r>
            <a:endParaRPr sz="900">
              <a:latin typeface="Consolas"/>
              <a:cs typeface="Consolas"/>
            </a:endParaRPr>
          </a:p>
        </p:txBody>
      </p:sp>
      <p:sp>
        <p:nvSpPr>
          <p:cNvPr id="40" name="object 35"/>
          <p:cNvSpPr txBox="1"/>
          <p:nvPr/>
        </p:nvSpPr>
        <p:spPr>
          <a:xfrm>
            <a:off x="2108200" y="3290888"/>
            <a:ext cx="61913"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9</a:t>
            </a:r>
            <a:endParaRPr sz="900">
              <a:latin typeface="Consolas"/>
              <a:cs typeface="Consolas"/>
            </a:endParaRPr>
          </a:p>
        </p:txBody>
      </p:sp>
      <p:sp>
        <p:nvSpPr>
          <p:cNvPr id="41" name="object 36"/>
          <p:cNvSpPr txBox="1"/>
          <p:nvPr/>
        </p:nvSpPr>
        <p:spPr>
          <a:xfrm>
            <a:off x="2673350" y="3290888"/>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3</a:t>
            </a:r>
            <a:endParaRPr sz="900">
              <a:latin typeface="Consolas"/>
              <a:cs typeface="Consolas"/>
            </a:endParaRPr>
          </a:p>
        </p:txBody>
      </p:sp>
      <p:sp>
        <p:nvSpPr>
          <p:cNvPr id="42" name="object 37"/>
          <p:cNvSpPr txBox="1"/>
          <p:nvPr/>
        </p:nvSpPr>
        <p:spPr>
          <a:xfrm>
            <a:off x="3238500" y="3290888"/>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0</a:t>
            </a:r>
            <a:endParaRPr sz="900">
              <a:latin typeface="Consolas"/>
              <a:cs typeface="Consolas"/>
            </a:endParaRPr>
          </a:p>
        </p:txBody>
      </p:sp>
      <p:sp>
        <p:nvSpPr>
          <p:cNvPr id="43" name="object 38"/>
          <p:cNvSpPr txBox="1"/>
          <p:nvPr/>
        </p:nvSpPr>
        <p:spPr>
          <a:xfrm>
            <a:off x="3741738" y="3290888"/>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0</a:t>
            </a:r>
            <a:endParaRPr sz="900">
              <a:latin typeface="Consolas"/>
              <a:cs typeface="Consolas"/>
            </a:endParaRPr>
          </a:p>
        </p:txBody>
      </p:sp>
      <p:sp>
        <p:nvSpPr>
          <p:cNvPr id="44" name="object 39"/>
          <p:cNvSpPr txBox="1"/>
          <p:nvPr/>
        </p:nvSpPr>
        <p:spPr>
          <a:xfrm>
            <a:off x="4308475" y="3290888"/>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2</a:t>
            </a:r>
            <a:endParaRPr sz="900">
              <a:latin typeface="Consolas"/>
              <a:cs typeface="Consolas"/>
            </a:endParaRPr>
          </a:p>
        </p:txBody>
      </p:sp>
      <p:sp>
        <p:nvSpPr>
          <p:cNvPr id="45" name="object 40"/>
          <p:cNvSpPr>
            <a:spLocks/>
          </p:cNvSpPr>
          <p:nvPr/>
        </p:nvSpPr>
        <p:spPr bwMode="auto">
          <a:xfrm>
            <a:off x="896938" y="3665538"/>
            <a:ext cx="5981700" cy="393700"/>
          </a:xfrm>
          <a:custGeom>
            <a:avLst/>
            <a:gdLst>
              <a:gd name="T0" fmla="*/ 0 w 5981700"/>
              <a:gd name="T1" fmla="*/ 393191 h 393700"/>
              <a:gd name="T2" fmla="*/ 5981425 w 5981700"/>
              <a:gd name="T3" fmla="*/ 393191 h 393700"/>
              <a:gd name="T4" fmla="*/ 5981425 w 5981700"/>
              <a:gd name="T5" fmla="*/ 0 h 393700"/>
              <a:gd name="T6" fmla="*/ 0 w 5981700"/>
              <a:gd name="T7" fmla="*/ 0 h 393700"/>
              <a:gd name="T8" fmla="*/ 0 w 5981700"/>
              <a:gd name="T9" fmla="*/ 393191 h 393700"/>
              <a:gd name="T10" fmla="*/ 0 60000 65536"/>
              <a:gd name="T11" fmla="*/ 0 60000 65536"/>
              <a:gd name="T12" fmla="*/ 0 60000 65536"/>
              <a:gd name="T13" fmla="*/ 0 60000 65536"/>
              <a:gd name="T14" fmla="*/ 0 60000 65536"/>
              <a:gd name="T15" fmla="*/ 0 w 5981700"/>
              <a:gd name="T16" fmla="*/ 0 h 393700"/>
              <a:gd name="T17" fmla="*/ 5981700 w 5981700"/>
              <a:gd name="T18" fmla="*/ 393700 h 393700"/>
            </a:gdLst>
            <a:ahLst/>
            <a:cxnLst>
              <a:cxn ang="T10">
                <a:pos x="T0" y="T1"/>
              </a:cxn>
              <a:cxn ang="T11">
                <a:pos x="T2" y="T3"/>
              </a:cxn>
              <a:cxn ang="T12">
                <a:pos x="T4" y="T5"/>
              </a:cxn>
              <a:cxn ang="T13">
                <a:pos x="T6" y="T7"/>
              </a:cxn>
              <a:cxn ang="T14">
                <a:pos x="T8" y="T9"/>
              </a:cxn>
            </a:cxnLst>
            <a:rect l="T15" t="T16" r="T17" b="T18"/>
            <a:pathLst>
              <a:path w="5981700" h="393700">
                <a:moveTo>
                  <a:pt x="0" y="393191"/>
                </a:moveTo>
                <a:lnTo>
                  <a:pt x="5981425" y="393191"/>
                </a:lnTo>
                <a:lnTo>
                  <a:pt x="5981425" y="0"/>
                </a:lnTo>
                <a:lnTo>
                  <a:pt x="0" y="0"/>
                </a:lnTo>
                <a:lnTo>
                  <a:pt x="0" y="393191"/>
                </a:lnTo>
                <a:close/>
              </a:path>
            </a:pathLst>
          </a:custGeom>
          <a:solidFill>
            <a:srgbClr val="EFEFEF"/>
          </a:solidFill>
          <a:ln w="9525">
            <a:noFill/>
            <a:round/>
            <a:headEnd/>
            <a:tailEnd/>
          </a:ln>
        </p:spPr>
        <p:txBody>
          <a:bodyPr lIns="0" tIns="0" rIns="0" bIns="0"/>
          <a:lstStyle/>
          <a:p>
            <a:endParaRPr lang="en-US"/>
          </a:p>
        </p:txBody>
      </p:sp>
      <p:sp>
        <p:nvSpPr>
          <p:cNvPr id="46" name="object 41"/>
          <p:cNvSpPr txBox="1"/>
          <p:nvPr/>
        </p:nvSpPr>
        <p:spPr>
          <a:xfrm>
            <a:off x="914400" y="3684588"/>
            <a:ext cx="690563" cy="114300"/>
          </a:xfrm>
          <a:prstGeom prst="rect">
            <a:avLst/>
          </a:prstGeom>
        </p:spPr>
        <p:txBody>
          <a:bodyPr lIns="0" tIns="0" rIns="0" bIns="0">
            <a:spAutoFit/>
          </a:bodyPr>
          <a:lstStyle/>
          <a:p>
            <a:pPr fontAlgn="auto">
              <a:spcBef>
                <a:spcPts val="0"/>
              </a:spcBef>
              <a:spcAft>
                <a:spcPts val="0"/>
              </a:spcAft>
              <a:defRPr/>
            </a:pPr>
            <a:r>
              <a:rPr sz="900" b="1" spc="-10" dirty="0">
                <a:solidFill>
                  <a:srgbClr val="323232"/>
                </a:solidFill>
                <a:latin typeface="Consolas"/>
                <a:cs typeface="Consolas"/>
              </a:rPr>
              <a:t>Son</a:t>
            </a:r>
            <a:r>
              <a:rPr sz="900" b="1" spc="-5" dirty="0">
                <a:solidFill>
                  <a:srgbClr val="323232"/>
                </a:solidFill>
                <a:latin typeface="Consolas"/>
                <a:cs typeface="Consolas"/>
              </a:rPr>
              <a:t>g</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dirty="0">
                <a:solidFill>
                  <a:srgbClr val="323232"/>
                </a:solidFill>
                <a:latin typeface="Consolas"/>
                <a:cs typeface="Consolas"/>
              </a:rPr>
              <a:t>T</a:t>
            </a:r>
            <a:r>
              <a:rPr sz="900" b="1" spc="-10" dirty="0">
                <a:solidFill>
                  <a:srgbClr val="323232"/>
                </a:solidFill>
                <a:latin typeface="Consolas"/>
                <a:cs typeface="Consolas"/>
              </a:rPr>
              <a:t>hru</a:t>
            </a:r>
            <a:r>
              <a:rPr sz="900" b="1" dirty="0">
                <a:solidFill>
                  <a:srgbClr val="323232"/>
                </a:solidFill>
                <a:latin typeface="Consolas"/>
                <a:cs typeface="Consolas"/>
              </a:rPr>
              <a:t>s</a:t>
            </a:r>
            <a:r>
              <a:rPr sz="900" b="1" spc="-5" dirty="0">
                <a:solidFill>
                  <a:srgbClr val="323232"/>
                </a:solidFill>
                <a:latin typeface="Consolas"/>
                <a:cs typeface="Consolas"/>
              </a:rPr>
              <a:t>h</a:t>
            </a:r>
            <a:endParaRPr sz="900">
              <a:latin typeface="Consolas"/>
              <a:cs typeface="Consolas"/>
            </a:endParaRPr>
          </a:p>
        </p:txBody>
      </p:sp>
      <p:sp>
        <p:nvSpPr>
          <p:cNvPr id="47" name="object 51"/>
          <p:cNvSpPr txBox="1"/>
          <p:nvPr/>
        </p:nvSpPr>
        <p:spPr>
          <a:xfrm>
            <a:off x="901700" y="8632825"/>
            <a:ext cx="715963" cy="139700"/>
          </a:xfrm>
          <a:prstGeom prst="rect">
            <a:avLst/>
          </a:prstGeom>
        </p:spPr>
        <p:txBody>
          <a:bodyPr lIns="0" tIns="0" rIns="0" bIns="0">
            <a:spAutoFit/>
          </a:bodyPr>
          <a:lstStyle/>
          <a:p>
            <a:pPr marL="12700" fontAlgn="auto">
              <a:spcBef>
                <a:spcPts val="0"/>
              </a:spcBef>
              <a:spcAft>
                <a:spcPts val="0"/>
              </a:spcAft>
              <a:defRPr/>
            </a:pPr>
            <a:r>
              <a:rPr sz="900" b="1" spc="-10" dirty="0">
                <a:solidFill>
                  <a:srgbClr val="323232"/>
                </a:solidFill>
                <a:latin typeface="Consolas"/>
                <a:cs typeface="Consolas"/>
              </a:rPr>
              <a:t>data</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90" dirty="0">
                <a:solidFill>
                  <a:srgbClr val="323232"/>
                </a:solidFill>
                <a:latin typeface="Times New Roman"/>
                <a:cs typeface="Times New Roman"/>
              </a:rPr>
              <a:t> </a:t>
            </a:r>
            <a:r>
              <a:rPr sz="900" b="1" spc="-10" dirty="0">
                <a:solidFill>
                  <a:srgbClr val="323232"/>
                </a:solidFill>
                <a:latin typeface="Consolas"/>
                <a:cs typeface="Consolas"/>
              </a:rPr>
              <a:t>bi</a:t>
            </a:r>
            <a:r>
              <a:rPr sz="900" b="1" dirty="0">
                <a:solidFill>
                  <a:srgbClr val="323232"/>
                </a:solidFill>
                <a:latin typeface="Consolas"/>
                <a:cs typeface="Consolas"/>
              </a:rPr>
              <a:t>r</a:t>
            </a:r>
            <a:r>
              <a:rPr sz="900" b="1" spc="-5" dirty="0">
                <a:solidFill>
                  <a:srgbClr val="323232"/>
                </a:solidFill>
                <a:latin typeface="Consolas"/>
                <a:cs typeface="Consolas"/>
              </a:rPr>
              <a:t>d</a:t>
            </a:r>
            <a:endParaRPr sz="900">
              <a:latin typeface="Consolas"/>
              <a:cs typeface="Consolas"/>
            </a:endParaRPr>
          </a:p>
        </p:txBody>
      </p:sp>
      <p:sp>
        <p:nvSpPr>
          <p:cNvPr id="48" name="object 42"/>
          <p:cNvSpPr txBox="1"/>
          <p:nvPr/>
        </p:nvSpPr>
        <p:spPr>
          <a:xfrm>
            <a:off x="2108200" y="3684588"/>
            <a:ext cx="61913"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4</a:t>
            </a:r>
            <a:endParaRPr sz="900">
              <a:latin typeface="Consolas"/>
              <a:cs typeface="Consolas"/>
            </a:endParaRPr>
          </a:p>
        </p:txBody>
      </p:sp>
      <p:sp>
        <p:nvSpPr>
          <p:cNvPr id="49" name="object 43"/>
          <p:cNvSpPr txBox="1"/>
          <p:nvPr/>
        </p:nvSpPr>
        <p:spPr>
          <a:xfrm>
            <a:off x="2673350" y="3684588"/>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0</a:t>
            </a:r>
            <a:endParaRPr sz="900">
              <a:latin typeface="Consolas"/>
              <a:cs typeface="Consolas"/>
            </a:endParaRPr>
          </a:p>
        </p:txBody>
      </p:sp>
      <p:sp>
        <p:nvSpPr>
          <p:cNvPr id="50" name="object 44"/>
          <p:cNvSpPr txBox="1"/>
          <p:nvPr/>
        </p:nvSpPr>
        <p:spPr>
          <a:xfrm>
            <a:off x="3238500" y="3684588"/>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6</a:t>
            </a:r>
            <a:endParaRPr sz="900">
              <a:latin typeface="Consolas"/>
              <a:cs typeface="Consolas"/>
            </a:endParaRPr>
          </a:p>
        </p:txBody>
      </p:sp>
      <p:sp>
        <p:nvSpPr>
          <p:cNvPr id="51" name="object 45"/>
          <p:cNvSpPr txBox="1"/>
          <p:nvPr/>
        </p:nvSpPr>
        <p:spPr>
          <a:xfrm>
            <a:off x="3741738" y="3684588"/>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0</a:t>
            </a:r>
            <a:endParaRPr sz="900">
              <a:latin typeface="Consolas"/>
              <a:cs typeface="Consolas"/>
            </a:endParaRPr>
          </a:p>
        </p:txBody>
      </p:sp>
      <p:sp>
        <p:nvSpPr>
          <p:cNvPr id="52" name="object 46"/>
          <p:cNvSpPr txBox="1"/>
          <p:nvPr/>
        </p:nvSpPr>
        <p:spPr>
          <a:xfrm>
            <a:off x="4308475" y="3684588"/>
            <a:ext cx="63500" cy="114300"/>
          </a:xfrm>
          <a:prstGeom prst="rect">
            <a:avLst/>
          </a:prstGeom>
        </p:spPr>
        <p:txBody>
          <a:bodyPr lIns="0" tIns="0" rIns="0" bIns="0">
            <a:spAutoFit/>
          </a:bodyPr>
          <a:lstStyle/>
          <a:p>
            <a:pPr fontAlgn="auto">
              <a:spcBef>
                <a:spcPts val="0"/>
              </a:spcBef>
              <a:spcAft>
                <a:spcPts val="0"/>
              </a:spcAft>
              <a:defRPr/>
            </a:pPr>
            <a:r>
              <a:rPr sz="900" b="1" spc="-5" dirty="0">
                <a:solidFill>
                  <a:srgbClr val="323232"/>
                </a:solidFill>
                <a:latin typeface="Consolas"/>
                <a:cs typeface="Consolas"/>
              </a:rPr>
              <a:t>0</a:t>
            </a:r>
            <a:endParaRPr sz="900">
              <a:latin typeface="Consolas"/>
              <a:cs typeface="Consolas"/>
            </a:endParaRPr>
          </a:p>
        </p:txBody>
      </p:sp>
      <p:sp>
        <p:nvSpPr>
          <p:cNvPr id="53" name="object 47"/>
          <p:cNvSpPr txBox="1">
            <a:spLocks noChangeArrowheads="1"/>
          </p:cNvSpPr>
          <p:nvPr/>
        </p:nvSpPr>
        <p:spPr bwMode="auto">
          <a:xfrm>
            <a:off x="901700" y="4138613"/>
            <a:ext cx="5934075" cy="579437"/>
          </a:xfrm>
          <a:prstGeom prst="rect">
            <a:avLst/>
          </a:prstGeom>
          <a:noFill/>
          <a:ln w="9525">
            <a:noFill/>
            <a:miter lim="800000"/>
            <a:headEnd/>
            <a:tailEnd/>
          </a:ln>
        </p:spPr>
        <p:txBody>
          <a:bodyPr lIns="0" tIns="0" rIns="0" bIns="0">
            <a:spAutoFit/>
          </a:bodyPr>
          <a:lstStyle/>
          <a:p>
            <a:pPr marL="12700">
              <a:lnSpc>
                <a:spcPct val="150000"/>
              </a:lnSpc>
            </a:pPr>
            <a:r>
              <a:rPr lang="en-US" sz="900" b="1">
                <a:solidFill>
                  <a:srgbClr val="656565"/>
                </a:solidFill>
                <a:latin typeface="Times New Roman" pitchFamily="18" charset="0"/>
                <a:cs typeface="Times New Roman" pitchFamily="18" charset="0"/>
              </a:rPr>
              <a:t>In this dataset the columns form one set of categories (habitats) and the rows form another set (bird species). In the original spreadsheet (CSV file) the first column contains the bird species names; these are “converted” to row names when the data are imported:</a:t>
            </a:r>
            <a:endParaRPr lang="en-US" sz="900">
              <a:latin typeface="Times New Roman" pitchFamily="18" charset="0"/>
              <a:cs typeface="Times New Roman" pitchFamily="18" charset="0"/>
            </a:endParaRPr>
          </a:p>
        </p:txBody>
      </p:sp>
      <p:sp>
        <p:nvSpPr>
          <p:cNvPr id="54" name="object 48"/>
          <p:cNvSpPr txBox="1"/>
          <p:nvPr/>
        </p:nvSpPr>
        <p:spPr>
          <a:xfrm>
            <a:off x="896938" y="4878388"/>
            <a:ext cx="5981700" cy="393700"/>
          </a:xfrm>
          <a:prstGeom prst="rect">
            <a:avLst/>
          </a:prstGeom>
          <a:solidFill>
            <a:srgbClr val="EFEFEF"/>
          </a:solidFill>
        </p:spPr>
        <p:txBody>
          <a:bodyPr lIns="0" tIns="0" rIns="0" bIns="0">
            <a:spAutoFit/>
          </a:bodyPr>
          <a:lstStyle/>
          <a:p>
            <a:pPr marL="1778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bir</a:t>
            </a:r>
            <a:r>
              <a:rPr sz="900" b="1" spc="-5" dirty="0">
                <a:solidFill>
                  <a:srgbClr val="323232"/>
                </a:solidFill>
                <a:latin typeface="Consolas"/>
                <a:cs typeface="Consolas"/>
              </a:rPr>
              <a:t>d</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dirty="0">
                <a:solidFill>
                  <a:srgbClr val="323232"/>
                </a:solidFill>
                <a:latin typeface="Consolas"/>
                <a:cs typeface="Consolas"/>
              </a:rPr>
              <a:t>r</a:t>
            </a:r>
            <a:r>
              <a:rPr sz="900" b="1" spc="-10" dirty="0">
                <a:solidFill>
                  <a:srgbClr val="323232"/>
                </a:solidFill>
                <a:latin typeface="Consolas"/>
                <a:cs typeface="Consolas"/>
              </a:rPr>
              <a:t>ead</a:t>
            </a:r>
            <a:r>
              <a:rPr sz="900" b="1" dirty="0">
                <a:solidFill>
                  <a:srgbClr val="323232"/>
                </a:solidFill>
                <a:latin typeface="Consolas"/>
                <a:cs typeface="Consolas"/>
              </a:rPr>
              <a:t>.</a:t>
            </a:r>
            <a:r>
              <a:rPr sz="900" b="1" spc="-10" dirty="0">
                <a:solidFill>
                  <a:srgbClr val="323232"/>
                </a:solidFill>
                <a:latin typeface="Consolas"/>
                <a:cs typeface="Consolas"/>
              </a:rPr>
              <a:t>csv</a:t>
            </a:r>
            <a:r>
              <a:rPr sz="900" b="1" dirty="0">
                <a:solidFill>
                  <a:srgbClr val="323232"/>
                </a:solidFill>
                <a:latin typeface="Consolas"/>
                <a:cs typeface="Consolas"/>
              </a:rPr>
              <a:t>(</a:t>
            </a:r>
            <a:r>
              <a:rPr sz="900" b="1" spc="-10" dirty="0">
                <a:solidFill>
                  <a:srgbClr val="323232"/>
                </a:solidFill>
                <a:latin typeface="Consolas"/>
                <a:cs typeface="Consolas"/>
              </a:rPr>
              <a:t>fil</a:t>
            </a:r>
            <a:r>
              <a:rPr sz="900" b="1" spc="-5" dirty="0">
                <a:solidFill>
                  <a:srgbClr val="323232"/>
                </a:solidFill>
                <a:latin typeface="Consolas"/>
                <a:cs typeface="Consolas"/>
              </a:rPr>
              <a:t>e</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“bir</a:t>
            </a:r>
            <a:r>
              <a:rPr sz="900" b="1" dirty="0">
                <a:solidFill>
                  <a:srgbClr val="323232"/>
                </a:solidFill>
                <a:latin typeface="Consolas"/>
                <a:cs typeface="Consolas"/>
              </a:rPr>
              <a:t>d</a:t>
            </a:r>
            <a:r>
              <a:rPr sz="900" b="1" spc="-10" dirty="0">
                <a:solidFill>
                  <a:srgbClr val="323232"/>
                </a:solidFill>
                <a:latin typeface="Consolas"/>
                <a:cs typeface="Consolas"/>
              </a:rPr>
              <a:t>s.c</a:t>
            </a:r>
            <a:r>
              <a:rPr sz="900" b="1" dirty="0">
                <a:solidFill>
                  <a:srgbClr val="323232"/>
                </a:solidFill>
                <a:latin typeface="Consolas"/>
                <a:cs typeface="Consolas"/>
              </a:rPr>
              <a:t>s</a:t>
            </a:r>
            <a:r>
              <a:rPr sz="900" b="1" spc="-10" dirty="0">
                <a:solidFill>
                  <a:srgbClr val="323232"/>
                </a:solidFill>
                <a:latin typeface="Consolas"/>
                <a:cs typeface="Consolas"/>
              </a:rPr>
              <a:t>v”</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row</a:t>
            </a:r>
            <a:r>
              <a:rPr sz="900" b="1" dirty="0">
                <a:solidFill>
                  <a:srgbClr val="323232"/>
                </a:solidFill>
                <a:latin typeface="Consolas"/>
                <a:cs typeface="Consolas"/>
              </a:rPr>
              <a:t>.</a:t>
            </a:r>
            <a:r>
              <a:rPr sz="900" b="1" spc="-10" dirty="0">
                <a:solidFill>
                  <a:srgbClr val="323232"/>
                </a:solidFill>
                <a:latin typeface="Consolas"/>
                <a:cs typeface="Consolas"/>
              </a:rPr>
              <a:t>name</a:t>
            </a:r>
            <a:r>
              <a:rPr sz="900" b="1" spc="-5" dirty="0">
                <a:solidFill>
                  <a:srgbClr val="323232"/>
                </a:solidFill>
                <a:latin typeface="Consolas"/>
                <a:cs typeface="Consolas"/>
              </a:rPr>
              <a:t>s</a:t>
            </a:r>
            <a:r>
              <a:rPr sz="900" b="1" dirty="0">
                <a:solidFill>
                  <a:srgbClr val="323232"/>
                </a:solidFill>
                <a:latin typeface="Times New Roman"/>
                <a:cs typeface="Times New Roman"/>
              </a:rPr>
              <a:t> </a:t>
            </a:r>
            <a:r>
              <a:rPr sz="900" b="1" spc="60" dirty="0">
                <a:solidFill>
                  <a:srgbClr val="323232"/>
                </a:solidFill>
                <a:latin typeface="Times New Roman"/>
                <a:cs typeface="Times New Roman"/>
              </a:rPr>
              <a:t> </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1</a:t>
            </a:r>
            <a:r>
              <a:rPr sz="900" b="1" spc="-5" dirty="0">
                <a:solidFill>
                  <a:srgbClr val="323232"/>
                </a:solidFill>
                <a:latin typeface="Consolas"/>
                <a:cs typeface="Consolas"/>
              </a:rPr>
              <a:t>)</a:t>
            </a:r>
            <a:endParaRPr sz="900">
              <a:latin typeface="Consolas"/>
              <a:cs typeface="Consolas"/>
            </a:endParaRPr>
          </a:p>
        </p:txBody>
      </p:sp>
      <p:sp>
        <p:nvSpPr>
          <p:cNvPr id="55" name="object 49"/>
          <p:cNvSpPr txBox="1">
            <a:spLocks noChangeArrowheads="1"/>
          </p:cNvSpPr>
          <p:nvPr/>
        </p:nvSpPr>
        <p:spPr bwMode="auto">
          <a:xfrm>
            <a:off x="901700" y="5353050"/>
            <a:ext cx="5954713" cy="361950"/>
          </a:xfrm>
          <a:prstGeom prst="rect">
            <a:avLst/>
          </a:prstGeom>
          <a:noFill/>
          <a:ln w="9525">
            <a:noFill/>
            <a:miter lim="800000"/>
            <a:headEnd/>
            <a:tailEnd/>
          </a:ln>
        </p:spPr>
        <p:txBody>
          <a:bodyPr lIns="0" tIns="0" rIns="0" bIns="0">
            <a:spAutoFit/>
          </a:bodyPr>
          <a:lstStyle/>
          <a:p>
            <a:pPr marL="12700">
              <a:lnSpc>
                <a:spcPct val="150000"/>
              </a:lnSpc>
            </a:pPr>
            <a:r>
              <a:rPr lang="en-US" sz="900" b="1">
                <a:solidFill>
                  <a:srgbClr val="656565"/>
                </a:solidFill>
                <a:latin typeface="Times New Roman" pitchFamily="18" charset="0"/>
                <a:cs typeface="Times New Roman" pitchFamily="18" charset="0"/>
              </a:rPr>
              <a:t>You can carry out a test for association with the chisq.test() function. This time though, you should assign the result to a named variable.</a:t>
            </a:r>
            <a:endParaRPr lang="en-US" sz="900">
              <a:latin typeface="Times New Roman" pitchFamily="18" charset="0"/>
              <a:cs typeface="Times New Roman" pitchFamily="18" charset="0"/>
            </a:endParaRPr>
          </a:p>
        </p:txBody>
      </p:sp>
      <p:sp>
        <p:nvSpPr>
          <p:cNvPr id="56" name="object 50"/>
          <p:cNvSpPr txBox="1"/>
          <p:nvPr/>
        </p:nvSpPr>
        <p:spPr>
          <a:xfrm>
            <a:off x="896938" y="5875338"/>
            <a:ext cx="5981700" cy="2886075"/>
          </a:xfrm>
          <a:prstGeom prst="rect">
            <a:avLst/>
          </a:prstGeom>
          <a:solidFill>
            <a:srgbClr val="EFEFEF"/>
          </a:solidFill>
        </p:spPr>
        <p:txBody>
          <a:bodyPr lIns="0" tIns="0" rIns="0" bIns="0">
            <a:spAutoFit/>
          </a:bodyPr>
          <a:lstStyle/>
          <a:p>
            <a:pPr marL="1778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c</a:t>
            </a:r>
            <a:r>
              <a:rPr sz="900" b="1" spc="-5" dirty="0">
                <a:solidFill>
                  <a:srgbClr val="323232"/>
                </a:solidFill>
                <a:latin typeface="Consolas"/>
                <a:cs typeface="Consolas"/>
              </a:rPr>
              <a:t>s</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ch</a:t>
            </a:r>
            <a:r>
              <a:rPr sz="900" b="1" dirty="0">
                <a:solidFill>
                  <a:srgbClr val="323232"/>
                </a:solidFill>
                <a:latin typeface="Consolas"/>
                <a:cs typeface="Consolas"/>
              </a:rPr>
              <a:t>i</a:t>
            </a:r>
            <a:r>
              <a:rPr sz="900" b="1" spc="-10" dirty="0">
                <a:solidFill>
                  <a:srgbClr val="323232"/>
                </a:solidFill>
                <a:latin typeface="Consolas"/>
                <a:cs typeface="Consolas"/>
              </a:rPr>
              <a:t>sq.</a:t>
            </a:r>
            <a:r>
              <a:rPr sz="900" b="1" dirty="0">
                <a:solidFill>
                  <a:srgbClr val="323232"/>
                </a:solidFill>
                <a:latin typeface="Consolas"/>
                <a:cs typeface="Consolas"/>
              </a:rPr>
              <a:t>t</a:t>
            </a:r>
            <a:r>
              <a:rPr sz="900" b="1" spc="-10" dirty="0">
                <a:solidFill>
                  <a:srgbClr val="323232"/>
                </a:solidFill>
                <a:latin typeface="Consolas"/>
                <a:cs typeface="Consolas"/>
              </a:rPr>
              <a:t>est</a:t>
            </a:r>
            <a:r>
              <a:rPr sz="900" b="1" dirty="0">
                <a:solidFill>
                  <a:srgbClr val="323232"/>
                </a:solidFill>
                <a:latin typeface="Consolas"/>
                <a:cs typeface="Consolas"/>
              </a:rPr>
              <a:t>(</a:t>
            </a:r>
            <a:r>
              <a:rPr sz="900" b="1" spc="-10" dirty="0">
                <a:solidFill>
                  <a:srgbClr val="323232"/>
                </a:solidFill>
                <a:latin typeface="Consolas"/>
                <a:cs typeface="Consolas"/>
              </a:rPr>
              <a:t>bird)</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3"/>
              </a:spcBef>
              <a:spcAft>
                <a:spcPts val="0"/>
              </a:spcAft>
              <a:defRPr/>
            </a:pPr>
            <a:endParaRPr sz="850">
              <a:latin typeface="Times New Roman"/>
              <a:cs typeface="Times New Roman"/>
            </a:endParaRPr>
          </a:p>
          <a:p>
            <a:pPr marL="17780" fontAlgn="auto">
              <a:spcBef>
                <a:spcPts val="0"/>
              </a:spcBef>
              <a:spcAft>
                <a:spcPts val="0"/>
              </a:spcAft>
              <a:defRPr/>
            </a:pPr>
            <a:r>
              <a:rPr sz="900" b="1" spc="-10" dirty="0">
                <a:solidFill>
                  <a:srgbClr val="323232"/>
                </a:solidFill>
                <a:latin typeface="Consolas"/>
                <a:cs typeface="Consolas"/>
              </a:rPr>
              <a:t>Warni</a:t>
            </a:r>
            <a:r>
              <a:rPr sz="900" b="1" dirty="0">
                <a:solidFill>
                  <a:srgbClr val="323232"/>
                </a:solidFill>
                <a:latin typeface="Consolas"/>
                <a:cs typeface="Consolas"/>
              </a:rPr>
              <a:t>n</a:t>
            </a:r>
            <a:r>
              <a:rPr sz="900" b="1" spc="-5" dirty="0">
                <a:solidFill>
                  <a:srgbClr val="323232"/>
                </a:solidFill>
                <a:latin typeface="Consolas"/>
                <a:cs typeface="Consolas"/>
              </a:rPr>
              <a:t>g</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m</a:t>
            </a:r>
            <a:r>
              <a:rPr sz="900" b="1" dirty="0">
                <a:solidFill>
                  <a:srgbClr val="323232"/>
                </a:solidFill>
                <a:latin typeface="Consolas"/>
                <a:cs typeface="Consolas"/>
              </a:rPr>
              <a:t>e</a:t>
            </a:r>
            <a:r>
              <a:rPr sz="900" b="1" spc="-10" dirty="0">
                <a:solidFill>
                  <a:srgbClr val="323232"/>
                </a:solidFill>
                <a:latin typeface="Consolas"/>
                <a:cs typeface="Consolas"/>
              </a:rPr>
              <a:t>ssa</a:t>
            </a:r>
            <a:r>
              <a:rPr sz="900" b="1" dirty="0">
                <a:solidFill>
                  <a:srgbClr val="323232"/>
                </a:solidFill>
                <a:latin typeface="Consolas"/>
                <a:cs typeface="Consolas"/>
              </a:rPr>
              <a:t>g</a:t>
            </a:r>
            <a:r>
              <a:rPr sz="900" b="1" spc="-10" dirty="0">
                <a:solidFill>
                  <a:srgbClr val="323232"/>
                </a:solidFill>
                <a:latin typeface="Consolas"/>
                <a:cs typeface="Consolas"/>
              </a:rPr>
              <a:t>e</a:t>
            </a:r>
            <a:r>
              <a:rPr sz="900" b="1" spc="-5" dirty="0">
                <a:solidFill>
                  <a:srgbClr val="323232"/>
                </a:solidFill>
                <a:latin typeface="Consolas"/>
                <a:cs typeface="Consolas"/>
              </a:rPr>
              <a:t>:</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3"/>
              </a:spcBef>
              <a:spcAft>
                <a:spcPts val="0"/>
              </a:spcAft>
              <a:defRPr/>
            </a:pPr>
            <a:endParaRPr sz="850">
              <a:latin typeface="Times New Roman"/>
              <a:cs typeface="Times New Roman"/>
            </a:endParaRPr>
          </a:p>
          <a:p>
            <a:pPr marL="17780" fontAlgn="auto">
              <a:spcBef>
                <a:spcPts val="0"/>
              </a:spcBef>
              <a:spcAft>
                <a:spcPts val="0"/>
              </a:spcAft>
              <a:defRPr/>
            </a:pPr>
            <a:r>
              <a:rPr sz="900" b="1" spc="-10" dirty="0">
                <a:solidFill>
                  <a:srgbClr val="323232"/>
                </a:solidFill>
                <a:latin typeface="Consolas"/>
                <a:cs typeface="Consolas"/>
              </a:rPr>
              <a:t>I</a:t>
            </a:r>
            <a:r>
              <a:rPr sz="900" b="1" spc="-5" dirty="0">
                <a:solidFill>
                  <a:srgbClr val="323232"/>
                </a:solidFill>
                <a:latin typeface="Consolas"/>
                <a:cs typeface="Consolas"/>
              </a:rPr>
              <a:t>n</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ch</a:t>
            </a:r>
            <a:r>
              <a:rPr sz="900" b="1" dirty="0">
                <a:solidFill>
                  <a:srgbClr val="323232"/>
                </a:solidFill>
                <a:latin typeface="Consolas"/>
                <a:cs typeface="Consolas"/>
              </a:rPr>
              <a:t>i</a:t>
            </a:r>
            <a:r>
              <a:rPr sz="900" b="1" spc="-10" dirty="0">
                <a:solidFill>
                  <a:srgbClr val="323232"/>
                </a:solidFill>
                <a:latin typeface="Consolas"/>
                <a:cs typeface="Consolas"/>
              </a:rPr>
              <a:t>sq.</a:t>
            </a:r>
            <a:r>
              <a:rPr sz="900" b="1" dirty="0">
                <a:solidFill>
                  <a:srgbClr val="323232"/>
                </a:solidFill>
                <a:latin typeface="Consolas"/>
                <a:cs typeface="Consolas"/>
              </a:rPr>
              <a:t>t</a:t>
            </a:r>
            <a:r>
              <a:rPr sz="900" b="1" spc="-10" dirty="0">
                <a:solidFill>
                  <a:srgbClr val="323232"/>
                </a:solidFill>
                <a:latin typeface="Consolas"/>
                <a:cs typeface="Consolas"/>
              </a:rPr>
              <a:t>est</a:t>
            </a:r>
            <a:r>
              <a:rPr sz="900" b="1" dirty="0">
                <a:solidFill>
                  <a:srgbClr val="323232"/>
                </a:solidFill>
                <a:latin typeface="Consolas"/>
                <a:cs typeface="Consolas"/>
              </a:rPr>
              <a:t>(</a:t>
            </a:r>
            <a:r>
              <a:rPr sz="900" b="1" spc="-10" dirty="0">
                <a:solidFill>
                  <a:srgbClr val="323232"/>
                </a:solidFill>
                <a:latin typeface="Consolas"/>
                <a:cs typeface="Consolas"/>
              </a:rPr>
              <a:t>bir</a:t>
            </a:r>
            <a:r>
              <a:rPr sz="900" b="1" dirty="0">
                <a:solidFill>
                  <a:srgbClr val="323232"/>
                </a:solidFill>
                <a:latin typeface="Consolas"/>
                <a:cs typeface="Consolas"/>
              </a:rPr>
              <a:t>d</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dirty="0">
                <a:solidFill>
                  <a:srgbClr val="323232"/>
                </a:solidFill>
                <a:latin typeface="Consolas"/>
                <a:cs typeface="Consolas"/>
              </a:rPr>
              <a:t>Ch</a:t>
            </a:r>
            <a:r>
              <a:rPr sz="900" b="1" spc="-5" dirty="0">
                <a:solidFill>
                  <a:srgbClr val="323232"/>
                </a:solidFill>
                <a:latin typeface="Consolas"/>
                <a:cs typeface="Consolas"/>
              </a:rPr>
              <a:t>i</a:t>
            </a:r>
            <a:r>
              <a:rPr sz="900" b="1" spc="-10" dirty="0">
                <a:solidFill>
                  <a:srgbClr val="323232"/>
                </a:solidFill>
                <a:latin typeface="Consolas"/>
                <a:cs typeface="Consolas"/>
              </a:rPr>
              <a:t>-squ</a:t>
            </a:r>
            <a:r>
              <a:rPr sz="900" b="1" dirty="0">
                <a:solidFill>
                  <a:srgbClr val="323232"/>
                </a:solidFill>
                <a:latin typeface="Consolas"/>
                <a:cs typeface="Consolas"/>
              </a:rPr>
              <a:t>a</a:t>
            </a:r>
            <a:r>
              <a:rPr sz="900" b="1" spc="-10" dirty="0">
                <a:solidFill>
                  <a:srgbClr val="323232"/>
                </a:solidFill>
                <a:latin typeface="Consolas"/>
                <a:cs typeface="Consolas"/>
              </a:rPr>
              <a:t>re</a:t>
            </a:r>
            <a:r>
              <a:rPr sz="900" b="1" spc="-5" dirty="0">
                <a:solidFill>
                  <a:srgbClr val="323232"/>
                </a:solidFill>
                <a:latin typeface="Consolas"/>
                <a:cs typeface="Consolas"/>
              </a:rPr>
              <a:t>d</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app</a:t>
            </a:r>
            <a:r>
              <a:rPr sz="900" b="1" dirty="0">
                <a:solidFill>
                  <a:srgbClr val="323232"/>
                </a:solidFill>
                <a:latin typeface="Consolas"/>
                <a:cs typeface="Consolas"/>
              </a:rPr>
              <a:t>r</a:t>
            </a:r>
            <a:r>
              <a:rPr sz="900" b="1" spc="-10" dirty="0">
                <a:solidFill>
                  <a:srgbClr val="323232"/>
                </a:solidFill>
                <a:latin typeface="Consolas"/>
                <a:cs typeface="Consolas"/>
              </a:rPr>
              <a:t>oxi</a:t>
            </a:r>
            <a:r>
              <a:rPr sz="900" b="1" dirty="0">
                <a:solidFill>
                  <a:srgbClr val="323232"/>
                </a:solidFill>
                <a:latin typeface="Consolas"/>
                <a:cs typeface="Consolas"/>
              </a:rPr>
              <a:t>m</a:t>
            </a:r>
            <a:r>
              <a:rPr sz="900" b="1" spc="-10" dirty="0">
                <a:solidFill>
                  <a:srgbClr val="323232"/>
                </a:solidFill>
                <a:latin typeface="Consolas"/>
                <a:cs typeface="Consolas"/>
              </a:rPr>
              <a:t>atio</a:t>
            </a:r>
            <a:r>
              <a:rPr sz="900" b="1" spc="-5" dirty="0">
                <a:solidFill>
                  <a:srgbClr val="323232"/>
                </a:solidFill>
                <a:latin typeface="Consolas"/>
                <a:cs typeface="Consolas"/>
              </a:rPr>
              <a:t>n</a:t>
            </a:r>
            <a:r>
              <a:rPr sz="900" b="1" dirty="0">
                <a:solidFill>
                  <a:srgbClr val="323232"/>
                </a:solidFill>
                <a:latin typeface="Times New Roman"/>
                <a:cs typeface="Times New Roman"/>
              </a:rPr>
              <a:t> </a:t>
            </a:r>
            <a:r>
              <a:rPr sz="900" b="1" spc="60" dirty="0">
                <a:solidFill>
                  <a:srgbClr val="323232"/>
                </a:solidFill>
                <a:latin typeface="Times New Roman"/>
                <a:cs typeface="Times New Roman"/>
              </a:rPr>
              <a:t> </a:t>
            </a:r>
            <a:r>
              <a:rPr sz="900" b="1" spc="-10" dirty="0">
                <a:solidFill>
                  <a:srgbClr val="323232"/>
                </a:solidFill>
                <a:latin typeface="Consolas"/>
                <a:cs typeface="Consolas"/>
              </a:rPr>
              <a:t>ma</a:t>
            </a:r>
            <a:r>
              <a:rPr sz="900" b="1" spc="-5" dirty="0">
                <a:solidFill>
                  <a:srgbClr val="323232"/>
                </a:solidFill>
                <a:latin typeface="Consolas"/>
                <a:cs typeface="Consolas"/>
              </a:rPr>
              <a:t>y</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b</a:t>
            </a:r>
            <a:r>
              <a:rPr sz="900" b="1" spc="-5" dirty="0">
                <a:solidFill>
                  <a:srgbClr val="323232"/>
                </a:solidFill>
                <a:latin typeface="Consolas"/>
                <a:cs typeface="Consolas"/>
              </a:rPr>
              <a:t>e</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in</a:t>
            </a:r>
            <a:r>
              <a:rPr sz="900" b="1" dirty="0">
                <a:solidFill>
                  <a:srgbClr val="323232"/>
                </a:solidFill>
                <a:latin typeface="Consolas"/>
                <a:cs typeface="Consolas"/>
              </a:rPr>
              <a:t>c</a:t>
            </a:r>
            <a:r>
              <a:rPr sz="900" b="1" spc="-10" dirty="0">
                <a:solidFill>
                  <a:srgbClr val="323232"/>
                </a:solidFill>
                <a:latin typeface="Consolas"/>
                <a:cs typeface="Consolas"/>
              </a:rPr>
              <a:t>orr</a:t>
            </a:r>
            <a:r>
              <a:rPr sz="900" b="1" dirty="0">
                <a:solidFill>
                  <a:srgbClr val="323232"/>
                </a:solidFill>
                <a:latin typeface="Consolas"/>
                <a:cs typeface="Consolas"/>
              </a:rPr>
              <a:t>e</a:t>
            </a:r>
            <a:r>
              <a:rPr sz="900" b="1" spc="-10" dirty="0">
                <a:solidFill>
                  <a:srgbClr val="323232"/>
                </a:solidFill>
                <a:latin typeface="Consolas"/>
                <a:cs typeface="Consolas"/>
              </a:rPr>
              <a:t>c</a:t>
            </a:r>
            <a:r>
              <a:rPr sz="900" b="1" spc="-5" dirty="0">
                <a:solidFill>
                  <a:srgbClr val="323232"/>
                </a:solidFill>
                <a:latin typeface="Consolas"/>
                <a:cs typeface="Consolas"/>
              </a:rPr>
              <a:t>t</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0"/>
              </a:spcBef>
              <a:spcAft>
                <a:spcPts val="0"/>
              </a:spcAft>
              <a:defRPr/>
            </a:pPr>
            <a:endParaRPr sz="900">
              <a:latin typeface="Times New Roman"/>
              <a:cs typeface="Times New Roman"/>
            </a:endParaRPr>
          </a:p>
          <a:p>
            <a:pPr fontAlgn="auto">
              <a:spcBef>
                <a:spcPts val="0"/>
              </a:spcBef>
              <a:spcAft>
                <a:spcPts val="0"/>
              </a:spcAft>
              <a:defRPr/>
            </a:pPr>
            <a:endParaRPr sz="900">
              <a:latin typeface="Times New Roman"/>
              <a:cs typeface="Times New Roman"/>
            </a:endParaRPr>
          </a:p>
          <a:p>
            <a:pPr fontAlgn="auto">
              <a:spcBef>
                <a:spcPts val="0"/>
              </a:spcBef>
              <a:spcAft>
                <a:spcPts val="0"/>
              </a:spcAft>
              <a:defRPr/>
            </a:pPr>
            <a:endParaRPr sz="900">
              <a:latin typeface="Times New Roman"/>
              <a:cs typeface="Times New Roman"/>
            </a:endParaRPr>
          </a:p>
          <a:p>
            <a:pPr fontAlgn="auto">
              <a:spcBef>
                <a:spcPts val="55"/>
              </a:spcBef>
              <a:spcAft>
                <a:spcPts val="0"/>
              </a:spcAft>
              <a:defRPr/>
            </a:pPr>
            <a:endParaRPr sz="800">
              <a:latin typeface="Times New Roman"/>
              <a:cs typeface="Times New Roman"/>
            </a:endParaRPr>
          </a:p>
          <a:p>
            <a:pPr marL="1778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cs</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0"/>
              </a:spcBef>
              <a:spcAft>
                <a:spcPts val="0"/>
              </a:spcAft>
              <a:defRPr/>
            </a:pPr>
            <a:endParaRPr sz="900">
              <a:latin typeface="Times New Roman"/>
              <a:cs typeface="Times New Roman"/>
            </a:endParaRPr>
          </a:p>
          <a:p>
            <a:pPr fontAlgn="auto">
              <a:spcBef>
                <a:spcPts val="0"/>
              </a:spcBef>
              <a:spcAft>
                <a:spcPts val="0"/>
              </a:spcAft>
              <a:defRPr/>
            </a:pPr>
            <a:endParaRPr sz="900">
              <a:latin typeface="Times New Roman"/>
              <a:cs typeface="Times New Roman"/>
            </a:endParaRPr>
          </a:p>
          <a:p>
            <a:pPr fontAlgn="auto">
              <a:spcBef>
                <a:spcPts val="0"/>
              </a:spcBef>
              <a:spcAft>
                <a:spcPts val="0"/>
              </a:spcAft>
              <a:defRPr/>
            </a:pPr>
            <a:endParaRPr sz="900">
              <a:latin typeface="Times New Roman"/>
              <a:cs typeface="Times New Roman"/>
            </a:endParaRPr>
          </a:p>
          <a:p>
            <a:pPr fontAlgn="auto">
              <a:spcBef>
                <a:spcPts val="40"/>
              </a:spcBef>
              <a:spcAft>
                <a:spcPts val="0"/>
              </a:spcAft>
              <a:defRPr/>
            </a:pPr>
            <a:endParaRPr sz="800">
              <a:latin typeface="Times New Roman"/>
              <a:cs typeface="Times New Roman"/>
            </a:endParaRPr>
          </a:p>
          <a:p>
            <a:pPr marL="17780" fontAlgn="auto">
              <a:spcBef>
                <a:spcPts val="0"/>
              </a:spcBef>
              <a:spcAft>
                <a:spcPts val="0"/>
              </a:spcAft>
              <a:defRPr/>
            </a:pPr>
            <a:r>
              <a:rPr sz="900" b="1" spc="-10" dirty="0">
                <a:solidFill>
                  <a:srgbClr val="323232"/>
                </a:solidFill>
                <a:latin typeface="Consolas"/>
                <a:cs typeface="Consolas"/>
              </a:rPr>
              <a:t>Pears</a:t>
            </a:r>
            <a:r>
              <a:rPr sz="900" b="1" dirty="0">
                <a:solidFill>
                  <a:srgbClr val="323232"/>
                </a:solidFill>
                <a:latin typeface="Consolas"/>
                <a:cs typeface="Consolas"/>
              </a:rPr>
              <a:t>o</a:t>
            </a:r>
            <a:r>
              <a:rPr sz="900" b="1" spc="-10" dirty="0">
                <a:solidFill>
                  <a:srgbClr val="323232"/>
                </a:solidFill>
                <a:latin typeface="Consolas"/>
                <a:cs typeface="Consolas"/>
              </a:rPr>
              <a:t>n’</a:t>
            </a:r>
            <a:r>
              <a:rPr sz="900" b="1" spc="-5" dirty="0">
                <a:solidFill>
                  <a:srgbClr val="323232"/>
                </a:solidFill>
                <a:latin typeface="Consolas"/>
                <a:cs typeface="Consolas"/>
              </a:rPr>
              <a:t>s</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Chi</a:t>
            </a:r>
            <a:r>
              <a:rPr sz="900" b="1" dirty="0">
                <a:solidFill>
                  <a:srgbClr val="323232"/>
                </a:solidFill>
                <a:latin typeface="Consolas"/>
                <a:cs typeface="Consolas"/>
              </a:rPr>
              <a:t>-</a:t>
            </a:r>
            <a:r>
              <a:rPr sz="900" b="1" spc="-10" dirty="0">
                <a:solidFill>
                  <a:srgbClr val="323232"/>
                </a:solidFill>
                <a:latin typeface="Consolas"/>
                <a:cs typeface="Consolas"/>
              </a:rPr>
              <a:t>squ</a:t>
            </a:r>
            <a:r>
              <a:rPr sz="900" b="1" dirty="0">
                <a:solidFill>
                  <a:srgbClr val="323232"/>
                </a:solidFill>
                <a:latin typeface="Consolas"/>
                <a:cs typeface="Consolas"/>
              </a:rPr>
              <a:t>a</a:t>
            </a:r>
            <a:r>
              <a:rPr sz="900" b="1" spc="-10" dirty="0">
                <a:solidFill>
                  <a:srgbClr val="323232"/>
                </a:solidFill>
                <a:latin typeface="Consolas"/>
                <a:cs typeface="Consolas"/>
              </a:rPr>
              <a:t>re</a:t>
            </a:r>
            <a:r>
              <a:rPr sz="900" b="1" spc="-5" dirty="0">
                <a:solidFill>
                  <a:srgbClr val="323232"/>
                </a:solidFill>
                <a:latin typeface="Consolas"/>
                <a:cs typeface="Consolas"/>
              </a:rPr>
              <a:t>d</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dirty="0">
                <a:solidFill>
                  <a:srgbClr val="323232"/>
                </a:solidFill>
                <a:latin typeface="Consolas"/>
                <a:cs typeface="Consolas"/>
              </a:rPr>
              <a:t>te</a:t>
            </a:r>
            <a:r>
              <a:rPr sz="900" b="1" spc="-10" dirty="0">
                <a:solidFill>
                  <a:srgbClr val="323232"/>
                </a:solidFill>
                <a:latin typeface="Consolas"/>
                <a:cs typeface="Consolas"/>
              </a:rPr>
              <a:t>s</a:t>
            </a:r>
            <a:r>
              <a:rPr sz="900" b="1" spc="-5" dirty="0">
                <a:solidFill>
                  <a:srgbClr val="323232"/>
                </a:solidFill>
                <a:latin typeface="Consolas"/>
                <a:cs typeface="Consolas"/>
              </a:rPr>
              <a:t>t</a:t>
            </a:r>
            <a:endParaRPr sz="900">
              <a:latin typeface="Consolas"/>
              <a:cs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8</a:t>
            </a:fld>
            <a:endParaRPr lang="en-US"/>
          </a:p>
        </p:txBody>
      </p:sp>
      <p:sp>
        <p:nvSpPr>
          <p:cNvPr id="7" name="object 9"/>
          <p:cNvSpPr txBox="1"/>
          <p:nvPr/>
        </p:nvSpPr>
        <p:spPr>
          <a:xfrm>
            <a:off x="901700" y="8774113"/>
            <a:ext cx="652463" cy="139700"/>
          </a:xfrm>
          <a:prstGeom prst="rect">
            <a:avLst/>
          </a:prstGeom>
        </p:spPr>
        <p:txBody>
          <a:bodyPr lIns="0" tIns="0" rIns="0" bIns="0">
            <a:spAutoFit/>
          </a:bodyPr>
          <a:lstStyle/>
          <a:p>
            <a:pPr marL="12700" fontAlgn="auto">
              <a:spcBef>
                <a:spcPts val="0"/>
              </a:spcBef>
              <a:spcAft>
                <a:spcPts val="0"/>
              </a:spcAft>
              <a:defRPr/>
            </a:pPr>
            <a:r>
              <a:rPr sz="900" b="1" spc="-10" dirty="0">
                <a:solidFill>
                  <a:srgbClr val="323232"/>
                </a:solidFill>
                <a:latin typeface="Consolas"/>
                <a:cs typeface="Consolas"/>
              </a:rPr>
              <a:t>data</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90" dirty="0">
                <a:solidFill>
                  <a:srgbClr val="323232"/>
                </a:solidFill>
                <a:latin typeface="Times New Roman"/>
                <a:cs typeface="Times New Roman"/>
              </a:rPr>
              <a:t> </a:t>
            </a:r>
            <a:r>
              <a:rPr sz="900" b="1" spc="-10" dirty="0">
                <a:solidFill>
                  <a:srgbClr val="323232"/>
                </a:solidFill>
                <a:latin typeface="Consolas"/>
                <a:cs typeface="Consolas"/>
              </a:rPr>
              <a:t>pea</a:t>
            </a:r>
            <a:endParaRPr sz="900">
              <a:latin typeface="Consolas"/>
              <a:cs typeface="Consolas"/>
            </a:endParaRPr>
          </a:p>
        </p:txBody>
      </p:sp>
      <p:sp>
        <p:nvSpPr>
          <p:cNvPr id="8" name="object 2"/>
          <p:cNvSpPr txBox="1"/>
          <p:nvPr/>
        </p:nvSpPr>
        <p:spPr>
          <a:xfrm>
            <a:off x="901700" y="927100"/>
            <a:ext cx="1616075" cy="246063"/>
          </a:xfrm>
          <a:prstGeom prst="rect">
            <a:avLst/>
          </a:prstGeom>
        </p:spPr>
        <p:txBody>
          <a:bodyPr lIns="0" tIns="0" rIns="0" bIns="0">
            <a:spAutoFit/>
          </a:bodyPr>
          <a:lstStyle/>
          <a:p>
            <a:pPr marL="12700" fontAlgn="auto">
              <a:spcBef>
                <a:spcPts val="0"/>
              </a:spcBef>
              <a:spcAft>
                <a:spcPts val="0"/>
              </a:spcAft>
              <a:defRPr/>
            </a:pPr>
            <a:r>
              <a:rPr sz="1700" b="1" dirty="0">
                <a:solidFill>
                  <a:srgbClr val="323232"/>
                </a:solidFill>
                <a:latin typeface="Times New Roman"/>
                <a:cs typeface="Times New Roman"/>
              </a:rPr>
              <a:t>Yate</a:t>
            </a:r>
            <a:r>
              <a:rPr sz="1700" b="1" spc="-5" dirty="0">
                <a:solidFill>
                  <a:srgbClr val="323232"/>
                </a:solidFill>
                <a:latin typeface="Times New Roman"/>
                <a:cs typeface="Times New Roman"/>
              </a:rPr>
              <a:t>s</a:t>
            </a:r>
            <a:r>
              <a:rPr sz="1700" b="1" dirty="0">
                <a:solidFill>
                  <a:srgbClr val="323232"/>
                </a:solidFill>
                <a:latin typeface="Times New Roman"/>
                <a:cs typeface="Times New Roman"/>
              </a:rPr>
              <a:t>’ co</a:t>
            </a:r>
            <a:r>
              <a:rPr sz="1700" b="1" spc="-15" dirty="0">
                <a:solidFill>
                  <a:srgbClr val="323232"/>
                </a:solidFill>
                <a:latin typeface="Times New Roman"/>
                <a:cs typeface="Times New Roman"/>
              </a:rPr>
              <a:t>r</a:t>
            </a:r>
            <a:r>
              <a:rPr sz="1700" b="1" dirty="0">
                <a:solidFill>
                  <a:srgbClr val="323232"/>
                </a:solidFill>
                <a:latin typeface="Times New Roman"/>
                <a:cs typeface="Times New Roman"/>
              </a:rPr>
              <a:t>rec</a:t>
            </a:r>
            <a:r>
              <a:rPr sz="1700" b="1" spc="-5" dirty="0">
                <a:solidFill>
                  <a:srgbClr val="323232"/>
                </a:solidFill>
                <a:latin typeface="Times New Roman"/>
                <a:cs typeface="Times New Roman"/>
              </a:rPr>
              <a:t>t</a:t>
            </a:r>
            <a:r>
              <a:rPr sz="1700" b="1" spc="-10" dirty="0">
                <a:solidFill>
                  <a:srgbClr val="323232"/>
                </a:solidFill>
                <a:latin typeface="Times New Roman"/>
                <a:cs typeface="Times New Roman"/>
              </a:rPr>
              <a:t>i</a:t>
            </a:r>
            <a:r>
              <a:rPr sz="1700" b="1" dirty="0">
                <a:solidFill>
                  <a:srgbClr val="323232"/>
                </a:solidFill>
                <a:latin typeface="Times New Roman"/>
                <a:cs typeface="Times New Roman"/>
              </a:rPr>
              <a:t>on</a:t>
            </a:r>
            <a:endParaRPr sz="1700">
              <a:latin typeface="Times New Roman"/>
              <a:cs typeface="Times New Roman"/>
            </a:endParaRPr>
          </a:p>
        </p:txBody>
      </p:sp>
      <p:sp>
        <p:nvSpPr>
          <p:cNvPr id="9" name="object 3"/>
          <p:cNvSpPr txBox="1">
            <a:spLocks noChangeArrowheads="1"/>
          </p:cNvSpPr>
          <p:nvPr/>
        </p:nvSpPr>
        <p:spPr bwMode="auto">
          <a:xfrm>
            <a:off x="901700" y="1457325"/>
            <a:ext cx="5851525" cy="365125"/>
          </a:xfrm>
          <a:prstGeom prst="rect">
            <a:avLst/>
          </a:prstGeom>
          <a:noFill/>
          <a:ln w="9525">
            <a:noFill/>
            <a:miter lim="800000"/>
            <a:headEnd/>
            <a:tailEnd/>
          </a:ln>
        </p:spPr>
        <p:txBody>
          <a:bodyPr lIns="0" tIns="0" rIns="0" bIns="0">
            <a:spAutoFit/>
          </a:bodyPr>
          <a:lstStyle/>
          <a:p>
            <a:pPr marL="12700">
              <a:lnSpc>
                <a:spcPct val="150000"/>
              </a:lnSpc>
            </a:pPr>
            <a:r>
              <a:rPr lang="en-US" sz="900" b="1">
                <a:solidFill>
                  <a:srgbClr val="656565"/>
                </a:solidFill>
                <a:latin typeface="Times New Roman" pitchFamily="18" charset="0"/>
                <a:cs typeface="Times New Roman" pitchFamily="18" charset="0"/>
              </a:rPr>
              <a:t>When using a 2 x 2 contingency table it is common practice to reduce the Observed – Expected differences by 0.5. To do this add correct=TRUE to the original function e.g.</a:t>
            </a:r>
            <a:endParaRPr lang="en-US" sz="900">
              <a:latin typeface="Times New Roman" pitchFamily="18" charset="0"/>
              <a:cs typeface="Times New Roman" pitchFamily="18" charset="0"/>
            </a:endParaRPr>
          </a:p>
        </p:txBody>
      </p:sp>
      <p:sp>
        <p:nvSpPr>
          <p:cNvPr id="10" name="object 4"/>
          <p:cNvSpPr txBox="1"/>
          <p:nvPr/>
        </p:nvSpPr>
        <p:spPr>
          <a:xfrm>
            <a:off x="896938" y="1982788"/>
            <a:ext cx="5981700" cy="393700"/>
          </a:xfrm>
          <a:prstGeom prst="rect">
            <a:avLst/>
          </a:prstGeom>
          <a:solidFill>
            <a:srgbClr val="EFEFEF"/>
          </a:solidFill>
        </p:spPr>
        <p:txBody>
          <a:bodyPr lIns="0" tIns="0" rIns="0" bIns="0">
            <a:spAutoFit/>
          </a:bodyPr>
          <a:lstStyle/>
          <a:p>
            <a:pPr marL="1778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you</a:t>
            </a:r>
            <a:r>
              <a:rPr sz="900" b="1" dirty="0">
                <a:solidFill>
                  <a:srgbClr val="323232"/>
                </a:solidFill>
                <a:latin typeface="Consolas"/>
                <a:cs typeface="Consolas"/>
              </a:rPr>
              <a:t>r</a:t>
            </a:r>
            <a:r>
              <a:rPr sz="900" b="1" spc="-10" dirty="0">
                <a:solidFill>
                  <a:srgbClr val="323232"/>
                </a:solidFill>
                <a:latin typeface="Consolas"/>
                <a:cs typeface="Consolas"/>
              </a:rPr>
              <a:t>.ch</a:t>
            </a:r>
            <a:r>
              <a:rPr sz="900" b="1" spc="-5" dirty="0">
                <a:solidFill>
                  <a:srgbClr val="323232"/>
                </a:solidFill>
                <a:latin typeface="Consolas"/>
                <a:cs typeface="Consolas"/>
              </a:rPr>
              <a:t>i</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dirty="0">
                <a:solidFill>
                  <a:srgbClr val="323232"/>
                </a:solidFill>
                <a:latin typeface="Consolas"/>
                <a:cs typeface="Consolas"/>
              </a:rPr>
              <a:t>c</a:t>
            </a:r>
            <a:r>
              <a:rPr sz="900" b="1" spc="-10" dirty="0">
                <a:solidFill>
                  <a:srgbClr val="323232"/>
                </a:solidFill>
                <a:latin typeface="Consolas"/>
                <a:cs typeface="Consolas"/>
              </a:rPr>
              <a:t>his</a:t>
            </a:r>
            <a:r>
              <a:rPr sz="900" b="1" dirty="0">
                <a:solidFill>
                  <a:srgbClr val="323232"/>
                </a:solidFill>
                <a:latin typeface="Consolas"/>
                <a:cs typeface="Consolas"/>
              </a:rPr>
              <a:t>q</a:t>
            </a:r>
            <a:r>
              <a:rPr sz="900" b="1" spc="-10" dirty="0">
                <a:solidFill>
                  <a:srgbClr val="323232"/>
                </a:solidFill>
                <a:latin typeface="Consolas"/>
                <a:cs typeface="Consolas"/>
              </a:rPr>
              <a:t>.tes</a:t>
            </a:r>
            <a:r>
              <a:rPr sz="900" b="1" dirty="0">
                <a:solidFill>
                  <a:srgbClr val="323232"/>
                </a:solidFill>
                <a:latin typeface="Consolas"/>
                <a:cs typeface="Consolas"/>
              </a:rPr>
              <a:t>t(</a:t>
            </a:r>
            <a:r>
              <a:rPr sz="900" b="1" spc="-10" dirty="0">
                <a:solidFill>
                  <a:srgbClr val="323232"/>
                </a:solidFill>
                <a:latin typeface="Consolas"/>
                <a:cs typeface="Consolas"/>
              </a:rPr>
              <a:t>your.</a:t>
            </a:r>
            <a:r>
              <a:rPr sz="900" b="1" dirty="0">
                <a:solidFill>
                  <a:srgbClr val="323232"/>
                </a:solidFill>
                <a:latin typeface="Consolas"/>
                <a:cs typeface="Consolas"/>
              </a:rPr>
              <a:t>d</a:t>
            </a:r>
            <a:r>
              <a:rPr sz="900" b="1" spc="-10" dirty="0">
                <a:solidFill>
                  <a:srgbClr val="323232"/>
                </a:solidFill>
                <a:latin typeface="Consolas"/>
                <a:cs typeface="Consolas"/>
              </a:rPr>
              <a:t>ata</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co</a:t>
            </a:r>
            <a:r>
              <a:rPr sz="900" b="1" dirty="0">
                <a:solidFill>
                  <a:srgbClr val="323232"/>
                </a:solidFill>
                <a:latin typeface="Consolas"/>
                <a:cs typeface="Consolas"/>
              </a:rPr>
              <a:t>r</a:t>
            </a:r>
            <a:r>
              <a:rPr sz="900" b="1" spc="-10" dirty="0">
                <a:solidFill>
                  <a:srgbClr val="323232"/>
                </a:solidFill>
                <a:latin typeface="Consolas"/>
                <a:cs typeface="Consolas"/>
              </a:rPr>
              <a:t>rec</a:t>
            </a:r>
            <a:r>
              <a:rPr sz="900" b="1" dirty="0">
                <a:solidFill>
                  <a:srgbClr val="323232"/>
                </a:solidFill>
                <a:latin typeface="Consolas"/>
                <a:cs typeface="Consolas"/>
              </a:rPr>
              <a:t>t</a:t>
            </a:r>
            <a:r>
              <a:rPr sz="900" b="1" spc="-10" dirty="0">
                <a:solidFill>
                  <a:srgbClr val="323232"/>
                </a:solidFill>
                <a:latin typeface="Consolas"/>
                <a:cs typeface="Consolas"/>
              </a:rPr>
              <a:t>=TRU</a:t>
            </a:r>
            <a:r>
              <a:rPr sz="900" b="1" dirty="0">
                <a:solidFill>
                  <a:srgbClr val="323232"/>
                </a:solidFill>
                <a:latin typeface="Consolas"/>
                <a:cs typeface="Consolas"/>
              </a:rPr>
              <a:t>E</a:t>
            </a:r>
            <a:r>
              <a:rPr sz="900" b="1" spc="-5" dirty="0">
                <a:solidFill>
                  <a:srgbClr val="323232"/>
                </a:solidFill>
                <a:latin typeface="Consolas"/>
                <a:cs typeface="Consolas"/>
              </a:rPr>
              <a:t>)</a:t>
            </a:r>
            <a:endParaRPr sz="900">
              <a:latin typeface="Consolas"/>
              <a:cs typeface="Consolas"/>
            </a:endParaRPr>
          </a:p>
        </p:txBody>
      </p:sp>
      <p:sp>
        <p:nvSpPr>
          <p:cNvPr id="11" name="object 5"/>
          <p:cNvSpPr txBox="1">
            <a:spLocks noChangeArrowheads="1"/>
          </p:cNvSpPr>
          <p:nvPr/>
        </p:nvSpPr>
        <p:spPr bwMode="auto">
          <a:xfrm>
            <a:off x="901700" y="2455863"/>
            <a:ext cx="5930900" cy="1793875"/>
          </a:xfrm>
          <a:prstGeom prst="rect">
            <a:avLst/>
          </a:prstGeom>
          <a:noFill/>
          <a:ln w="9525">
            <a:noFill/>
            <a:miter lim="800000"/>
            <a:headEnd/>
            <a:tailEnd/>
          </a:ln>
        </p:spPr>
        <p:txBody>
          <a:bodyPr lIns="0" tIns="0" rIns="0" bIns="0">
            <a:spAutoFit/>
          </a:bodyPr>
          <a:lstStyle/>
          <a:p>
            <a:pPr marL="12700">
              <a:lnSpc>
                <a:spcPct val="151000"/>
              </a:lnSpc>
            </a:pPr>
            <a:r>
              <a:rPr lang="en-US" sz="900" b="1">
                <a:solidFill>
                  <a:srgbClr val="656565"/>
                </a:solidFill>
                <a:latin typeface="Times New Roman" pitchFamily="18" charset="0"/>
                <a:cs typeface="Times New Roman" pitchFamily="18" charset="0"/>
              </a:rPr>
              <a:t>If your table is larger than 2 x 2 then the correction will not be applied (the basic test will run instead) even if you request it.</a:t>
            </a:r>
            <a:endParaRPr lang="en-US" sz="900">
              <a:latin typeface="Times New Roman" pitchFamily="18" charset="0"/>
              <a:cs typeface="Times New Roman" pitchFamily="18" charset="0"/>
            </a:endParaRPr>
          </a:p>
          <a:p>
            <a:pPr marL="12700"/>
            <a:endParaRPr lang="en-US" sz="900">
              <a:latin typeface="Times New Roman" pitchFamily="18" charset="0"/>
              <a:cs typeface="Times New Roman" pitchFamily="18" charset="0"/>
            </a:endParaRPr>
          </a:p>
          <a:p>
            <a:pPr marL="12700">
              <a:spcBef>
                <a:spcPts val="513"/>
              </a:spcBef>
            </a:pPr>
            <a:r>
              <a:rPr lang="en-US" sz="2400" b="1">
                <a:solidFill>
                  <a:srgbClr val="323232"/>
                </a:solidFill>
                <a:latin typeface="Times New Roman" pitchFamily="18" charset="0"/>
                <a:cs typeface="Times New Roman" pitchFamily="18" charset="0"/>
              </a:rPr>
              <a:t>Goodness of Fit test</a:t>
            </a:r>
            <a:endParaRPr lang="en-US" sz="2400">
              <a:latin typeface="Times New Roman" pitchFamily="18" charset="0"/>
              <a:cs typeface="Times New Roman" pitchFamily="18" charset="0"/>
            </a:endParaRPr>
          </a:p>
          <a:p>
            <a:pPr marL="12700">
              <a:lnSpc>
                <a:spcPct val="150000"/>
              </a:lnSpc>
              <a:spcBef>
                <a:spcPts val="1713"/>
              </a:spcBef>
            </a:pPr>
            <a:r>
              <a:rPr lang="en-US" sz="900" b="1">
                <a:solidFill>
                  <a:srgbClr val="656565"/>
                </a:solidFill>
                <a:latin typeface="Times New Roman" pitchFamily="18" charset="0"/>
                <a:cs typeface="Times New Roman" pitchFamily="18" charset="0"/>
              </a:rPr>
              <a:t>A goodness of fit test is a special kind of test of association. You use it when you have a set of data in categories that you want to compare to a “known” standard. A classic example is in genetics, where the theory suggests a particular ratio of phenotypes:</a:t>
            </a:r>
            <a:endParaRPr lang="en-US" sz="900">
              <a:latin typeface="Times New Roman" pitchFamily="18" charset="0"/>
              <a:cs typeface="Times New Roman" pitchFamily="18" charset="0"/>
            </a:endParaRPr>
          </a:p>
        </p:txBody>
      </p:sp>
      <p:sp>
        <p:nvSpPr>
          <p:cNvPr id="12" name="object 6"/>
          <p:cNvSpPr txBox="1"/>
          <p:nvPr/>
        </p:nvSpPr>
        <p:spPr>
          <a:xfrm>
            <a:off x="896938" y="4411663"/>
            <a:ext cx="5981700" cy="1963737"/>
          </a:xfrm>
          <a:prstGeom prst="rect">
            <a:avLst/>
          </a:prstGeom>
          <a:solidFill>
            <a:srgbClr val="EFEFEF"/>
          </a:solidFill>
        </p:spPr>
        <p:txBody>
          <a:bodyPr lIns="0" tIns="0" rIns="0" bIns="0">
            <a:spAutoFit/>
          </a:bodyPr>
          <a:lstStyle/>
          <a:p>
            <a:pPr marL="1778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pea</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3"/>
              </a:spcBef>
              <a:spcAft>
                <a:spcPts val="0"/>
              </a:spcAft>
              <a:defRPr/>
            </a:pPr>
            <a:endParaRPr sz="850">
              <a:latin typeface="Times New Roman"/>
              <a:cs typeface="Times New Roman"/>
            </a:endParaRPr>
          </a:p>
          <a:p>
            <a:pPr marL="17780" fontAlgn="auto">
              <a:spcBef>
                <a:spcPts val="0"/>
              </a:spcBef>
              <a:spcAft>
                <a:spcPts val="0"/>
              </a:spcAft>
              <a:defRPr/>
            </a:pPr>
            <a:r>
              <a:rPr sz="900" b="1" spc="-10" dirty="0">
                <a:solidFill>
                  <a:srgbClr val="323232"/>
                </a:solidFill>
                <a:latin typeface="Consolas"/>
                <a:cs typeface="Consolas"/>
              </a:rPr>
              <a:t>[1</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1</a:t>
            </a:r>
            <a:r>
              <a:rPr sz="900" b="1" dirty="0">
                <a:solidFill>
                  <a:srgbClr val="323232"/>
                </a:solidFill>
                <a:latin typeface="Consolas"/>
                <a:cs typeface="Consolas"/>
              </a:rPr>
              <a:t>1</a:t>
            </a:r>
            <a:r>
              <a:rPr sz="900" b="1" spc="-5" dirty="0">
                <a:solidFill>
                  <a:srgbClr val="323232"/>
                </a:solidFill>
                <a:latin typeface="Consolas"/>
                <a:cs typeface="Consolas"/>
              </a:rPr>
              <a:t>6</a:t>
            </a:r>
            <a:r>
              <a:rPr sz="900" b="1" dirty="0">
                <a:solidFill>
                  <a:srgbClr val="323232"/>
                </a:solidFill>
                <a:latin typeface="Times New Roman"/>
                <a:cs typeface="Times New Roman"/>
              </a:rPr>
              <a:t>   </a:t>
            </a:r>
            <a:r>
              <a:rPr sz="900" b="1" spc="80" dirty="0">
                <a:solidFill>
                  <a:srgbClr val="323232"/>
                </a:solidFill>
                <a:latin typeface="Times New Roman"/>
                <a:cs typeface="Times New Roman"/>
              </a:rPr>
              <a:t> </a:t>
            </a:r>
            <a:r>
              <a:rPr sz="900" b="1" dirty="0">
                <a:solidFill>
                  <a:srgbClr val="323232"/>
                </a:solidFill>
                <a:latin typeface="Consolas"/>
                <a:cs typeface="Consolas"/>
              </a:rPr>
              <a:t>4</a:t>
            </a:r>
            <a:r>
              <a:rPr sz="900" b="1" spc="-5" dirty="0">
                <a:solidFill>
                  <a:srgbClr val="323232"/>
                </a:solidFill>
                <a:latin typeface="Consolas"/>
                <a:cs typeface="Consolas"/>
              </a:rPr>
              <a:t>0</a:t>
            </a:r>
            <a:r>
              <a:rPr sz="900" b="1" dirty="0">
                <a:solidFill>
                  <a:srgbClr val="323232"/>
                </a:solidFill>
                <a:latin typeface="Times New Roman"/>
                <a:cs typeface="Times New Roman"/>
              </a:rPr>
              <a:t>   </a:t>
            </a:r>
            <a:r>
              <a:rPr sz="900" b="1" spc="80" dirty="0">
                <a:solidFill>
                  <a:srgbClr val="323232"/>
                </a:solidFill>
                <a:latin typeface="Times New Roman"/>
                <a:cs typeface="Times New Roman"/>
              </a:rPr>
              <a:t> </a:t>
            </a:r>
            <a:r>
              <a:rPr sz="900" b="1" dirty="0">
                <a:solidFill>
                  <a:srgbClr val="323232"/>
                </a:solidFill>
                <a:latin typeface="Consolas"/>
                <a:cs typeface="Consolas"/>
              </a:rPr>
              <a:t>3</a:t>
            </a:r>
            <a:r>
              <a:rPr sz="900" b="1" spc="-5" dirty="0">
                <a:solidFill>
                  <a:srgbClr val="323232"/>
                </a:solidFill>
                <a:latin typeface="Consolas"/>
                <a:cs typeface="Consolas"/>
              </a:rPr>
              <a:t>1</a:t>
            </a:r>
            <a:r>
              <a:rPr sz="900" b="1" dirty="0">
                <a:solidFill>
                  <a:srgbClr val="323232"/>
                </a:solidFill>
                <a:latin typeface="Times New Roman"/>
                <a:cs typeface="Times New Roman"/>
              </a:rPr>
              <a:t>   </a:t>
            </a:r>
            <a:r>
              <a:rPr sz="900" b="1" spc="80" dirty="0">
                <a:solidFill>
                  <a:srgbClr val="323232"/>
                </a:solidFill>
                <a:latin typeface="Times New Roman"/>
                <a:cs typeface="Times New Roman"/>
              </a:rPr>
              <a:t> </a:t>
            </a:r>
            <a:r>
              <a:rPr sz="900" b="1" dirty="0">
                <a:solidFill>
                  <a:srgbClr val="323232"/>
                </a:solidFill>
                <a:latin typeface="Consolas"/>
                <a:cs typeface="Consolas"/>
              </a:rPr>
              <a:t>13</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0"/>
              </a:spcBef>
              <a:spcAft>
                <a:spcPts val="0"/>
              </a:spcAft>
              <a:defRPr/>
            </a:pPr>
            <a:endParaRPr sz="900">
              <a:latin typeface="Times New Roman"/>
              <a:cs typeface="Times New Roman"/>
            </a:endParaRPr>
          </a:p>
          <a:p>
            <a:pPr fontAlgn="auto">
              <a:spcBef>
                <a:spcPts val="0"/>
              </a:spcBef>
              <a:spcAft>
                <a:spcPts val="0"/>
              </a:spcAft>
              <a:defRPr/>
            </a:pPr>
            <a:endParaRPr sz="900">
              <a:latin typeface="Times New Roman"/>
              <a:cs typeface="Times New Roman"/>
            </a:endParaRPr>
          </a:p>
          <a:p>
            <a:pPr fontAlgn="auto">
              <a:spcBef>
                <a:spcPts val="0"/>
              </a:spcBef>
              <a:spcAft>
                <a:spcPts val="0"/>
              </a:spcAft>
              <a:defRPr/>
            </a:pPr>
            <a:endParaRPr sz="900">
              <a:latin typeface="Times New Roman"/>
              <a:cs typeface="Times New Roman"/>
            </a:endParaRPr>
          </a:p>
          <a:p>
            <a:pPr fontAlgn="auto">
              <a:spcBef>
                <a:spcPts val="42"/>
              </a:spcBef>
              <a:spcAft>
                <a:spcPts val="0"/>
              </a:spcAft>
              <a:defRPr/>
            </a:pPr>
            <a:endParaRPr sz="800">
              <a:latin typeface="Times New Roman"/>
              <a:cs typeface="Times New Roman"/>
            </a:endParaRPr>
          </a:p>
          <a:p>
            <a:pPr marL="1778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rat</a:t>
            </a:r>
            <a:r>
              <a:rPr sz="900" b="1" dirty="0">
                <a:solidFill>
                  <a:srgbClr val="323232"/>
                </a:solidFill>
                <a:latin typeface="Consolas"/>
                <a:cs typeface="Consolas"/>
              </a:rPr>
              <a:t>i</a:t>
            </a:r>
            <a:r>
              <a:rPr sz="900" b="1" spc="-5" dirty="0">
                <a:solidFill>
                  <a:srgbClr val="323232"/>
                </a:solidFill>
                <a:latin typeface="Consolas"/>
                <a:cs typeface="Consolas"/>
              </a:rPr>
              <a:t>o</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3"/>
              </a:spcBef>
              <a:spcAft>
                <a:spcPts val="0"/>
              </a:spcAft>
              <a:defRPr/>
            </a:pPr>
            <a:endParaRPr sz="850">
              <a:latin typeface="Times New Roman"/>
              <a:cs typeface="Times New Roman"/>
            </a:endParaRPr>
          </a:p>
          <a:p>
            <a:pPr marL="17780" fontAlgn="auto">
              <a:spcBef>
                <a:spcPts val="0"/>
              </a:spcBef>
              <a:spcAft>
                <a:spcPts val="0"/>
              </a:spcAft>
              <a:defRPr/>
            </a:pPr>
            <a:r>
              <a:rPr sz="900" b="1" spc="-10" dirty="0">
                <a:solidFill>
                  <a:srgbClr val="323232"/>
                </a:solidFill>
                <a:latin typeface="Consolas"/>
                <a:cs typeface="Consolas"/>
              </a:rPr>
              <a:t>[1</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9</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3</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3</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1</a:t>
            </a:r>
            <a:endParaRPr sz="900">
              <a:latin typeface="Consolas"/>
              <a:cs typeface="Consolas"/>
            </a:endParaRPr>
          </a:p>
        </p:txBody>
      </p:sp>
      <p:sp>
        <p:nvSpPr>
          <p:cNvPr id="13" name="object 7"/>
          <p:cNvSpPr txBox="1">
            <a:spLocks noChangeArrowheads="1"/>
          </p:cNvSpPr>
          <p:nvPr/>
        </p:nvSpPr>
        <p:spPr bwMode="auto">
          <a:xfrm>
            <a:off x="901700" y="6456363"/>
            <a:ext cx="5834063" cy="579437"/>
          </a:xfrm>
          <a:prstGeom prst="rect">
            <a:avLst/>
          </a:prstGeom>
          <a:noFill/>
          <a:ln w="9525">
            <a:noFill/>
            <a:miter lim="800000"/>
            <a:headEnd/>
            <a:tailEnd/>
          </a:ln>
        </p:spPr>
        <p:txBody>
          <a:bodyPr lIns="0" tIns="0" rIns="0" bIns="0">
            <a:spAutoFit/>
          </a:bodyPr>
          <a:lstStyle/>
          <a:p>
            <a:pPr marL="12700" algn="just">
              <a:lnSpc>
                <a:spcPct val="150000"/>
              </a:lnSpc>
            </a:pPr>
            <a:r>
              <a:rPr lang="en-US" sz="900" b="1">
                <a:solidFill>
                  <a:srgbClr val="656565"/>
                </a:solidFill>
                <a:latin typeface="Times New Roman" pitchFamily="18" charset="0"/>
                <a:cs typeface="Times New Roman" pitchFamily="18" charset="0"/>
              </a:rPr>
              <a:t>Here you have counts of pea plants (there are 4 phenotypes) from an experiment in cross-pollination. The genetic theory suggests that your results should be in the ratio 9:3:3:1. Are these results in that ratio? The goodness of fit test will tell you.</a:t>
            </a:r>
            <a:endParaRPr lang="en-US" sz="900">
              <a:latin typeface="Times New Roman" pitchFamily="18" charset="0"/>
              <a:cs typeface="Times New Roman" pitchFamily="18" charset="0"/>
            </a:endParaRPr>
          </a:p>
        </p:txBody>
      </p:sp>
      <p:sp>
        <p:nvSpPr>
          <p:cNvPr id="14" name="object 8"/>
          <p:cNvSpPr txBox="1"/>
          <p:nvPr/>
        </p:nvSpPr>
        <p:spPr>
          <a:xfrm>
            <a:off x="896938" y="7196138"/>
            <a:ext cx="5981700" cy="1706562"/>
          </a:xfrm>
          <a:prstGeom prst="rect">
            <a:avLst/>
          </a:prstGeom>
          <a:solidFill>
            <a:srgbClr val="EFEFEF"/>
          </a:solidFill>
        </p:spPr>
        <p:txBody>
          <a:bodyPr lIns="0" tIns="0" rIns="0" bIns="0">
            <a:spAutoFit/>
          </a:bodyPr>
          <a:lstStyle/>
          <a:p>
            <a:pPr marL="1778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gfi</a:t>
            </a:r>
            <a:r>
              <a:rPr sz="900" b="1" spc="-5" dirty="0">
                <a:solidFill>
                  <a:srgbClr val="323232"/>
                </a:solidFill>
                <a:latin typeface="Consolas"/>
                <a:cs typeface="Consolas"/>
              </a:rPr>
              <a:t>t</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dirty="0">
                <a:solidFill>
                  <a:srgbClr val="323232"/>
                </a:solidFill>
                <a:latin typeface="Consolas"/>
                <a:cs typeface="Consolas"/>
              </a:rPr>
              <a:t>c</a:t>
            </a:r>
            <a:r>
              <a:rPr sz="900" b="1" spc="-10" dirty="0">
                <a:solidFill>
                  <a:srgbClr val="323232"/>
                </a:solidFill>
                <a:latin typeface="Consolas"/>
                <a:cs typeface="Consolas"/>
              </a:rPr>
              <a:t>his</a:t>
            </a:r>
            <a:r>
              <a:rPr sz="900" b="1" dirty="0">
                <a:solidFill>
                  <a:srgbClr val="323232"/>
                </a:solidFill>
                <a:latin typeface="Consolas"/>
                <a:cs typeface="Consolas"/>
              </a:rPr>
              <a:t>q</a:t>
            </a:r>
            <a:r>
              <a:rPr sz="900" b="1" spc="-10" dirty="0">
                <a:solidFill>
                  <a:srgbClr val="323232"/>
                </a:solidFill>
                <a:latin typeface="Consolas"/>
                <a:cs typeface="Consolas"/>
              </a:rPr>
              <a:t>.te</a:t>
            </a:r>
            <a:r>
              <a:rPr sz="900" b="1" dirty="0">
                <a:solidFill>
                  <a:srgbClr val="323232"/>
                </a:solidFill>
                <a:latin typeface="Consolas"/>
                <a:cs typeface="Consolas"/>
              </a:rPr>
              <a:t>s</a:t>
            </a:r>
            <a:r>
              <a:rPr sz="900" b="1" spc="-10" dirty="0">
                <a:solidFill>
                  <a:srgbClr val="323232"/>
                </a:solidFill>
                <a:latin typeface="Consolas"/>
                <a:cs typeface="Consolas"/>
              </a:rPr>
              <a:t>t(pe</a:t>
            </a:r>
            <a:r>
              <a:rPr sz="900" b="1" dirty="0">
                <a:solidFill>
                  <a:srgbClr val="323232"/>
                </a:solidFill>
                <a:latin typeface="Consolas"/>
                <a:cs typeface="Consolas"/>
              </a:rPr>
              <a:t>a</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p</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dirty="0">
                <a:solidFill>
                  <a:srgbClr val="323232"/>
                </a:solidFill>
                <a:latin typeface="Consolas"/>
                <a:cs typeface="Consolas"/>
              </a:rPr>
              <a:t>r</a:t>
            </a:r>
            <a:r>
              <a:rPr sz="900" b="1" spc="-10" dirty="0">
                <a:solidFill>
                  <a:srgbClr val="323232"/>
                </a:solidFill>
                <a:latin typeface="Consolas"/>
                <a:cs typeface="Consolas"/>
              </a:rPr>
              <a:t>ati</a:t>
            </a:r>
            <a:r>
              <a:rPr sz="900" b="1" dirty="0">
                <a:solidFill>
                  <a:srgbClr val="323232"/>
                </a:solidFill>
                <a:latin typeface="Consolas"/>
                <a:cs typeface="Consolas"/>
              </a:rPr>
              <a:t>o</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r</a:t>
            </a:r>
            <a:r>
              <a:rPr sz="900" b="1" dirty="0">
                <a:solidFill>
                  <a:srgbClr val="323232"/>
                </a:solidFill>
                <a:latin typeface="Consolas"/>
                <a:cs typeface="Consolas"/>
              </a:rPr>
              <a:t>e</a:t>
            </a:r>
            <a:r>
              <a:rPr sz="900" b="1" spc="-10" dirty="0">
                <a:solidFill>
                  <a:srgbClr val="323232"/>
                </a:solidFill>
                <a:latin typeface="Consolas"/>
                <a:cs typeface="Consolas"/>
              </a:rPr>
              <a:t>sca</a:t>
            </a:r>
            <a:r>
              <a:rPr sz="900" b="1" dirty="0">
                <a:solidFill>
                  <a:srgbClr val="323232"/>
                </a:solidFill>
                <a:latin typeface="Consolas"/>
                <a:cs typeface="Consolas"/>
              </a:rPr>
              <a:t>l</a:t>
            </a:r>
            <a:r>
              <a:rPr sz="900" b="1" spc="-10" dirty="0">
                <a:solidFill>
                  <a:srgbClr val="323232"/>
                </a:solidFill>
                <a:latin typeface="Consolas"/>
                <a:cs typeface="Consolas"/>
              </a:rPr>
              <a:t>e.</a:t>
            </a:r>
            <a:r>
              <a:rPr sz="900" b="1" spc="-5" dirty="0">
                <a:solidFill>
                  <a:srgbClr val="323232"/>
                </a:solidFill>
                <a:latin typeface="Consolas"/>
                <a:cs typeface="Consolas"/>
              </a:rPr>
              <a:t>p</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60" dirty="0">
                <a:solidFill>
                  <a:srgbClr val="323232"/>
                </a:solidFill>
                <a:latin typeface="Times New Roman"/>
                <a:cs typeface="Times New Roman"/>
              </a:rPr>
              <a:t> </a:t>
            </a:r>
            <a:r>
              <a:rPr sz="900" b="1" spc="-10" dirty="0">
                <a:solidFill>
                  <a:srgbClr val="323232"/>
                </a:solidFill>
                <a:latin typeface="Consolas"/>
                <a:cs typeface="Consolas"/>
              </a:rPr>
              <a:t>TRUE</a:t>
            </a:r>
            <a:r>
              <a:rPr sz="900" b="1" spc="-5" dirty="0">
                <a:solidFill>
                  <a:srgbClr val="323232"/>
                </a:solidFill>
                <a:latin typeface="Consolas"/>
                <a:cs typeface="Consolas"/>
              </a:rPr>
              <a:t>)</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6"/>
              </a:spcBef>
              <a:spcAft>
                <a:spcPts val="0"/>
              </a:spcAft>
              <a:defRPr/>
            </a:pPr>
            <a:endParaRPr sz="850">
              <a:latin typeface="Times New Roman"/>
              <a:cs typeface="Times New Roman"/>
            </a:endParaRPr>
          </a:p>
          <a:p>
            <a:pPr marL="1778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gfit</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0"/>
              </a:spcBef>
              <a:spcAft>
                <a:spcPts val="0"/>
              </a:spcAft>
              <a:defRPr/>
            </a:pPr>
            <a:endParaRPr sz="900">
              <a:latin typeface="Times New Roman"/>
              <a:cs typeface="Times New Roman"/>
            </a:endParaRPr>
          </a:p>
          <a:p>
            <a:pPr fontAlgn="auto">
              <a:spcBef>
                <a:spcPts val="0"/>
              </a:spcBef>
              <a:spcAft>
                <a:spcPts val="0"/>
              </a:spcAft>
              <a:defRPr/>
            </a:pPr>
            <a:endParaRPr sz="900">
              <a:latin typeface="Times New Roman"/>
              <a:cs typeface="Times New Roman"/>
            </a:endParaRPr>
          </a:p>
          <a:p>
            <a:pPr fontAlgn="auto">
              <a:spcBef>
                <a:spcPts val="0"/>
              </a:spcBef>
              <a:spcAft>
                <a:spcPts val="0"/>
              </a:spcAft>
              <a:defRPr/>
            </a:pPr>
            <a:endParaRPr sz="900">
              <a:latin typeface="Times New Roman"/>
              <a:cs typeface="Times New Roman"/>
            </a:endParaRPr>
          </a:p>
          <a:p>
            <a:pPr fontAlgn="auto">
              <a:spcBef>
                <a:spcPts val="52"/>
              </a:spcBef>
              <a:spcAft>
                <a:spcPts val="0"/>
              </a:spcAft>
              <a:defRPr/>
            </a:pPr>
            <a:endParaRPr sz="800">
              <a:latin typeface="Times New Roman"/>
              <a:cs typeface="Times New Roman"/>
            </a:endParaRPr>
          </a:p>
          <a:p>
            <a:pPr marL="17780" fontAlgn="auto">
              <a:spcBef>
                <a:spcPts val="0"/>
              </a:spcBef>
              <a:spcAft>
                <a:spcPts val="0"/>
              </a:spcAft>
              <a:defRPr/>
            </a:pPr>
            <a:r>
              <a:rPr sz="900" b="1" spc="-10" dirty="0">
                <a:solidFill>
                  <a:srgbClr val="323232"/>
                </a:solidFill>
                <a:latin typeface="Consolas"/>
                <a:cs typeface="Consolas"/>
              </a:rPr>
              <a:t>Chi-s</a:t>
            </a:r>
            <a:r>
              <a:rPr sz="900" b="1" dirty="0">
                <a:solidFill>
                  <a:srgbClr val="323232"/>
                </a:solidFill>
                <a:latin typeface="Consolas"/>
                <a:cs typeface="Consolas"/>
              </a:rPr>
              <a:t>q</a:t>
            </a:r>
            <a:r>
              <a:rPr sz="900" b="1" spc="-10" dirty="0">
                <a:solidFill>
                  <a:srgbClr val="323232"/>
                </a:solidFill>
                <a:latin typeface="Consolas"/>
                <a:cs typeface="Consolas"/>
              </a:rPr>
              <a:t>uar</a:t>
            </a:r>
            <a:r>
              <a:rPr sz="900" b="1" dirty="0">
                <a:solidFill>
                  <a:srgbClr val="323232"/>
                </a:solidFill>
                <a:latin typeface="Consolas"/>
                <a:cs typeface="Consolas"/>
              </a:rPr>
              <a:t>e</a:t>
            </a:r>
            <a:r>
              <a:rPr sz="900" b="1" spc="-5" dirty="0">
                <a:solidFill>
                  <a:srgbClr val="323232"/>
                </a:solidFill>
                <a:latin typeface="Consolas"/>
                <a:cs typeface="Consolas"/>
              </a:rPr>
              <a:t>d</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t</a:t>
            </a:r>
            <a:r>
              <a:rPr sz="900" b="1" dirty="0">
                <a:solidFill>
                  <a:srgbClr val="323232"/>
                </a:solidFill>
                <a:latin typeface="Consolas"/>
                <a:cs typeface="Consolas"/>
              </a:rPr>
              <a:t>e</a:t>
            </a:r>
            <a:r>
              <a:rPr sz="900" b="1" spc="-10" dirty="0">
                <a:solidFill>
                  <a:srgbClr val="323232"/>
                </a:solidFill>
                <a:latin typeface="Consolas"/>
                <a:cs typeface="Consolas"/>
              </a:rPr>
              <a:t>s</a:t>
            </a:r>
            <a:r>
              <a:rPr sz="900" b="1" spc="-5" dirty="0">
                <a:solidFill>
                  <a:srgbClr val="323232"/>
                </a:solidFill>
                <a:latin typeface="Consolas"/>
                <a:cs typeface="Consolas"/>
              </a:rPr>
              <a:t>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dirty="0">
                <a:solidFill>
                  <a:srgbClr val="323232"/>
                </a:solidFill>
                <a:latin typeface="Consolas"/>
                <a:cs typeface="Consolas"/>
              </a:rPr>
              <a:t>f</a:t>
            </a:r>
            <a:r>
              <a:rPr sz="900" b="1" spc="-10" dirty="0">
                <a:solidFill>
                  <a:srgbClr val="323232"/>
                </a:solidFill>
                <a:latin typeface="Consolas"/>
                <a:cs typeface="Consolas"/>
              </a:rPr>
              <a:t>o</a:t>
            </a:r>
            <a:r>
              <a:rPr sz="900" b="1" spc="-5" dirty="0">
                <a:solidFill>
                  <a:srgbClr val="323232"/>
                </a:solidFill>
                <a:latin typeface="Consolas"/>
                <a:cs typeface="Consolas"/>
              </a:rPr>
              <a:t>r</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g</a:t>
            </a:r>
            <a:r>
              <a:rPr sz="900" b="1" dirty="0">
                <a:solidFill>
                  <a:srgbClr val="323232"/>
                </a:solidFill>
                <a:latin typeface="Consolas"/>
                <a:cs typeface="Consolas"/>
              </a:rPr>
              <a:t>iv</a:t>
            </a:r>
            <a:r>
              <a:rPr sz="900" b="1" spc="-10" dirty="0">
                <a:solidFill>
                  <a:srgbClr val="323232"/>
                </a:solidFill>
                <a:latin typeface="Consolas"/>
                <a:cs typeface="Consolas"/>
              </a:rPr>
              <a:t>e</a:t>
            </a:r>
            <a:r>
              <a:rPr sz="900" b="1" spc="-5" dirty="0">
                <a:solidFill>
                  <a:srgbClr val="323232"/>
                </a:solidFill>
                <a:latin typeface="Consolas"/>
                <a:cs typeface="Consolas"/>
              </a:rPr>
              <a:t>n</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pr</a:t>
            </a:r>
            <a:r>
              <a:rPr sz="900" b="1" dirty="0">
                <a:solidFill>
                  <a:srgbClr val="323232"/>
                </a:solidFill>
                <a:latin typeface="Consolas"/>
                <a:cs typeface="Consolas"/>
              </a:rPr>
              <a:t>o</a:t>
            </a:r>
            <a:r>
              <a:rPr sz="900" b="1" spc="-10" dirty="0">
                <a:solidFill>
                  <a:srgbClr val="323232"/>
                </a:solidFill>
                <a:latin typeface="Consolas"/>
                <a:cs typeface="Consolas"/>
              </a:rPr>
              <a:t>bab</a:t>
            </a:r>
            <a:r>
              <a:rPr sz="900" b="1" dirty="0">
                <a:solidFill>
                  <a:srgbClr val="323232"/>
                </a:solidFill>
                <a:latin typeface="Consolas"/>
                <a:cs typeface="Consolas"/>
              </a:rPr>
              <a:t>i</a:t>
            </a:r>
            <a:r>
              <a:rPr sz="900" b="1" spc="-10" dirty="0">
                <a:solidFill>
                  <a:srgbClr val="323232"/>
                </a:solidFill>
                <a:latin typeface="Consolas"/>
                <a:cs typeface="Consolas"/>
              </a:rPr>
              <a:t>lit</a:t>
            </a:r>
            <a:r>
              <a:rPr sz="900" b="1" dirty="0">
                <a:solidFill>
                  <a:srgbClr val="323232"/>
                </a:solidFill>
                <a:latin typeface="Consolas"/>
                <a:cs typeface="Consolas"/>
              </a:rPr>
              <a:t>i</a:t>
            </a:r>
            <a:r>
              <a:rPr sz="900" b="1" spc="-10" dirty="0">
                <a:solidFill>
                  <a:srgbClr val="323232"/>
                </a:solidFill>
                <a:latin typeface="Consolas"/>
                <a:cs typeface="Consolas"/>
              </a:rPr>
              <a:t>e</a:t>
            </a:r>
            <a:r>
              <a:rPr sz="900" b="1" spc="-5" dirty="0">
                <a:solidFill>
                  <a:srgbClr val="323232"/>
                </a:solidFill>
                <a:latin typeface="Consolas"/>
                <a:cs typeface="Consolas"/>
              </a:rPr>
              <a:t>s</a:t>
            </a:r>
            <a:endParaRPr sz="900">
              <a:latin typeface="Consolas"/>
              <a:cs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9</a:t>
            </a:fld>
            <a:endParaRPr lang="en-US"/>
          </a:p>
        </p:txBody>
      </p:sp>
      <p:sp>
        <p:nvSpPr>
          <p:cNvPr id="7" name="object 2"/>
          <p:cNvSpPr txBox="1"/>
          <p:nvPr/>
        </p:nvSpPr>
        <p:spPr>
          <a:xfrm>
            <a:off x="896938" y="914400"/>
            <a:ext cx="5981700" cy="393700"/>
          </a:xfrm>
          <a:prstGeom prst="rect">
            <a:avLst/>
          </a:prstGeom>
          <a:solidFill>
            <a:srgbClr val="EFEFEF"/>
          </a:solidFill>
        </p:spPr>
        <p:txBody>
          <a:bodyPr lIns="0" tIns="0" rIns="0" bIns="0">
            <a:spAutoFit/>
          </a:bodyPr>
          <a:lstStyle/>
          <a:p>
            <a:pPr marL="17780" fontAlgn="auto">
              <a:spcBef>
                <a:spcPts val="0"/>
              </a:spcBef>
              <a:spcAft>
                <a:spcPts val="0"/>
              </a:spcAft>
              <a:defRPr/>
            </a:pPr>
            <a:r>
              <a:rPr sz="900" b="1" spc="-10" dirty="0">
                <a:solidFill>
                  <a:srgbClr val="323232"/>
                </a:solidFill>
                <a:latin typeface="Consolas"/>
                <a:cs typeface="Consolas"/>
              </a:rPr>
              <a:t>X-squ</a:t>
            </a:r>
            <a:r>
              <a:rPr sz="900" b="1" dirty="0">
                <a:solidFill>
                  <a:srgbClr val="323232"/>
                </a:solidFill>
                <a:latin typeface="Consolas"/>
                <a:cs typeface="Consolas"/>
              </a:rPr>
              <a:t>a</a:t>
            </a:r>
            <a:r>
              <a:rPr sz="900" b="1" spc="-10" dirty="0">
                <a:solidFill>
                  <a:srgbClr val="323232"/>
                </a:solidFill>
                <a:latin typeface="Consolas"/>
                <a:cs typeface="Consolas"/>
              </a:rPr>
              <a:t>re</a:t>
            </a:r>
            <a:r>
              <a:rPr sz="900" b="1" spc="-5" dirty="0">
                <a:solidFill>
                  <a:srgbClr val="323232"/>
                </a:solidFill>
                <a:latin typeface="Consolas"/>
                <a:cs typeface="Consolas"/>
              </a:rPr>
              <a:t>d</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1</a:t>
            </a:r>
            <a:r>
              <a:rPr sz="900" b="1" dirty="0">
                <a:solidFill>
                  <a:srgbClr val="323232"/>
                </a:solidFill>
                <a:latin typeface="Consolas"/>
                <a:cs typeface="Consolas"/>
              </a:rPr>
              <a:t>.</a:t>
            </a:r>
            <a:r>
              <a:rPr sz="900" b="1" spc="-10" dirty="0">
                <a:solidFill>
                  <a:srgbClr val="323232"/>
                </a:solidFill>
                <a:latin typeface="Consolas"/>
                <a:cs typeface="Consolas"/>
              </a:rPr>
              <a:t>422</a:t>
            </a:r>
            <a:r>
              <a:rPr sz="900" b="1" dirty="0">
                <a:solidFill>
                  <a:srgbClr val="323232"/>
                </a:solidFill>
                <a:latin typeface="Consolas"/>
                <a:cs typeface="Consolas"/>
              </a:rPr>
              <a:t>2</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d</a:t>
            </a:r>
            <a:r>
              <a:rPr sz="900" b="1" spc="-5" dirty="0">
                <a:solidFill>
                  <a:srgbClr val="323232"/>
                </a:solidFill>
                <a:latin typeface="Consolas"/>
                <a:cs typeface="Consolas"/>
              </a:rPr>
              <a:t>f</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3</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p</a:t>
            </a:r>
            <a:r>
              <a:rPr sz="900" b="1" dirty="0">
                <a:solidFill>
                  <a:srgbClr val="323232"/>
                </a:solidFill>
                <a:latin typeface="Consolas"/>
                <a:cs typeface="Consolas"/>
              </a:rPr>
              <a:t>-</a:t>
            </a:r>
            <a:r>
              <a:rPr sz="900" b="1" spc="-10" dirty="0">
                <a:solidFill>
                  <a:srgbClr val="323232"/>
                </a:solidFill>
                <a:latin typeface="Consolas"/>
                <a:cs typeface="Consolas"/>
              </a:rPr>
              <a:t>val</a:t>
            </a:r>
            <a:r>
              <a:rPr sz="900" b="1" dirty="0">
                <a:solidFill>
                  <a:srgbClr val="323232"/>
                </a:solidFill>
                <a:latin typeface="Consolas"/>
                <a:cs typeface="Consolas"/>
              </a:rPr>
              <a:t>u</a:t>
            </a:r>
            <a:r>
              <a:rPr sz="900" b="1" spc="-5" dirty="0">
                <a:solidFill>
                  <a:srgbClr val="323232"/>
                </a:solidFill>
                <a:latin typeface="Consolas"/>
                <a:cs typeface="Consolas"/>
              </a:rPr>
              <a:t>e</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50" dirty="0">
                <a:solidFill>
                  <a:srgbClr val="323232"/>
                </a:solidFill>
                <a:latin typeface="Times New Roman"/>
                <a:cs typeface="Times New Roman"/>
              </a:rPr>
              <a:t> </a:t>
            </a:r>
            <a:r>
              <a:rPr sz="900" b="1" spc="-10" dirty="0">
                <a:solidFill>
                  <a:srgbClr val="323232"/>
                </a:solidFill>
                <a:latin typeface="Consolas"/>
                <a:cs typeface="Consolas"/>
              </a:rPr>
              <a:t>0.7</a:t>
            </a:r>
            <a:r>
              <a:rPr sz="900" b="1" dirty="0">
                <a:solidFill>
                  <a:srgbClr val="323232"/>
                </a:solidFill>
                <a:latin typeface="Consolas"/>
                <a:cs typeface="Consolas"/>
              </a:rPr>
              <a:t>0</a:t>
            </a:r>
            <a:r>
              <a:rPr sz="900" b="1" spc="-10" dirty="0">
                <a:solidFill>
                  <a:srgbClr val="323232"/>
                </a:solidFill>
                <a:latin typeface="Consolas"/>
                <a:cs typeface="Consolas"/>
              </a:rPr>
              <a:t>0</a:t>
            </a:r>
            <a:r>
              <a:rPr sz="900" b="1" spc="-5" dirty="0">
                <a:solidFill>
                  <a:srgbClr val="323232"/>
                </a:solidFill>
                <a:latin typeface="Consolas"/>
                <a:cs typeface="Consolas"/>
              </a:rPr>
              <a:t>3</a:t>
            </a:r>
            <a:endParaRPr sz="900">
              <a:latin typeface="Consolas"/>
              <a:cs typeface="Consolas"/>
            </a:endParaRPr>
          </a:p>
        </p:txBody>
      </p:sp>
      <p:sp>
        <p:nvSpPr>
          <p:cNvPr id="8" name="object 3"/>
          <p:cNvSpPr txBox="1">
            <a:spLocks noChangeArrowheads="1"/>
          </p:cNvSpPr>
          <p:nvPr/>
        </p:nvSpPr>
        <p:spPr bwMode="auto">
          <a:xfrm>
            <a:off x="901700" y="1387475"/>
            <a:ext cx="5759450" cy="968375"/>
          </a:xfrm>
          <a:prstGeom prst="rect">
            <a:avLst/>
          </a:prstGeom>
          <a:noFill/>
          <a:ln w="9525">
            <a:noFill/>
            <a:miter lim="800000"/>
            <a:headEnd/>
            <a:tailEnd/>
          </a:ln>
        </p:spPr>
        <p:txBody>
          <a:bodyPr lIns="0" tIns="0" rIns="0" bIns="0">
            <a:spAutoFit/>
          </a:bodyPr>
          <a:lstStyle/>
          <a:p>
            <a:pPr marL="12700" algn="just">
              <a:lnSpc>
                <a:spcPct val="150000"/>
              </a:lnSpc>
            </a:pPr>
            <a:r>
              <a:rPr lang="en-US" sz="900" b="1">
                <a:solidFill>
                  <a:srgbClr val="656565"/>
                </a:solidFill>
                <a:latin typeface="Times New Roman" pitchFamily="18" charset="0"/>
                <a:cs typeface="Times New Roman" pitchFamily="18" charset="0"/>
              </a:rPr>
              <a:t>Notice that the rescale.p = TRUE parameter was used to ensure that the expected probabilities sum to one. The final result is not significant, meaning that the peas observed are not statistically significantly different from the expected ratio.</a:t>
            </a:r>
            <a:endParaRPr lang="en-US" sz="900">
              <a:latin typeface="Times New Roman" pitchFamily="18" charset="0"/>
              <a:cs typeface="Times New Roman" pitchFamily="18" charset="0"/>
            </a:endParaRPr>
          </a:p>
          <a:p>
            <a:pPr marL="12700"/>
            <a:endParaRPr lang="en-US" sz="900">
              <a:latin typeface="Times New Roman" pitchFamily="18" charset="0"/>
              <a:cs typeface="Times New Roman" pitchFamily="18" charset="0"/>
            </a:endParaRPr>
          </a:p>
          <a:p>
            <a:pPr marL="12700">
              <a:spcBef>
                <a:spcPts val="25"/>
              </a:spcBef>
            </a:pPr>
            <a:endParaRPr lang="en-US" sz="700">
              <a:latin typeface="Times New Roman" pitchFamily="18" charset="0"/>
              <a:cs typeface="Times New Roman" pitchFamily="18" charset="0"/>
            </a:endParaRPr>
          </a:p>
          <a:p>
            <a:pPr marL="12700" algn="just"/>
            <a:r>
              <a:rPr lang="en-US" sz="900" b="1">
                <a:solidFill>
                  <a:srgbClr val="656565"/>
                </a:solidFill>
                <a:latin typeface="Times New Roman" pitchFamily="18" charset="0"/>
                <a:cs typeface="Times New Roman" pitchFamily="18" charset="0"/>
              </a:rPr>
              <a:t>The result contains the same components as the regular chi squared test:</a:t>
            </a:r>
            <a:endParaRPr lang="en-US" sz="900">
              <a:latin typeface="Times New Roman" pitchFamily="18" charset="0"/>
              <a:cs typeface="Times New Roman" pitchFamily="18" charset="0"/>
            </a:endParaRPr>
          </a:p>
        </p:txBody>
      </p:sp>
      <p:sp>
        <p:nvSpPr>
          <p:cNvPr id="9" name="object 4"/>
          <p:cNvSpPr txBox="1"/>
          <p:nvPr/>
        </p:nvSpPr>
        <p:spPr>
          <a:xfrm>
            <a:off x="896938" y="2516188"/>
            <a:ext cx="5981700" cy="1441450"/>
          </a:xfrm>
          <a:prstGeom prst="rect">
            <a:avLst/>
          </a:prstGeom>
          <a:solidFill>
            <a:srgbClr val="EFEFEF"/>
          </a:solidFill>
        </p:spPr>
        <p:txBody>
          <a:bodyPr lIns="0" tIns="0" rIns="0" bIns="0">
            <a:spAutoFit/>
          </a:bodyPr>
          <a:lstStyle/>
          <a:p>
            <a:pPr marL="1778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gfi</a:t>
            </a:r>
            <a:r>
              <a:rPr sz="900" b="1" dirty="0">
                <a:solidFill>
                  <a:srgbClr val="323232"/>
                </a:solidFill>
                <a:latin typeface="Consolas"/>
                <a:cs typeface="Consolas"/>
              </a:rPr>
              <a:t>t</a:t>
            </a:r>
            <a:r>
              <a:rPr sz="900" b="1" spc="-10" dirty="0">
                <a:solidFill>
                  <a:srgbClr val="323232"/>
                </a:solidFill>
                <a:latin typeface="Consolas"/>
                <a:cs typeface="Consolas"/>
              </a:rPr>
              <a:t>$ex</a:t>
            </a:r>
            <a:r>
              <a:rPr sz="900" b="1" dirty="0">
                <a:solidFill>
                  <a:srgbClr val="323232"/>
                </a:solidFill>
                <a:latin typeface="Consolas"/>
                <a:cs typeface="Consolas"/>
              </a:rPr>
              <a:t>p</a:t>
            </a:r>
            <a:r>
              <a:rPr sz="900" b="1" spc="-10" dirty="0">
                <a:solidFill>
                  <a:srgbClr val="323232"/>
                </a:solidFill>
                <a:latin typeface="Consolas"/>
                <a:cs typeface="Consolas"/>
              </a:rPr>
              <a:t>ect</a:t>
            </a:r>
            <a:r>
              <a:rPr sz="900" b="1" dirty="0">
                <a:solidFill>
                  <a:srgbClr val="323232"/>
                </a:solidFill>
                <a:latin typeface="Consolas"/>
                <a:cs typeface="Consolas"/>
              </a:rPr>
              <a:t>e</a:t>
            </a:r>
            <a:r>
              <a:rPr sz="900" b="1" spc="-5" dirty="0">
                <a:solidFill>
                  <a:srgbClr val="323232"/>
                </a:solidFill>
                <a:latin typeface="Consolas"/>
                <a:cs typeface="Consolas"/>
              </a:rPr>
              <a:t>d</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3"/>
              </a:spcBef>
              <a:spcAft>
                <a:spcPts val="0"/>
              </a:spcAft>
              <a:defRPr/>
            </a:pPr>
            <a:endParaRPr sz="850">
              <a:latin typeface="Times New Roman"/>
              <a:cs typeface="Times New Roman"/>
            </a:endParaRPr>
          </a:p>
          <a:p>
            <a:pPr marL="17780" fontAlgn="auto">
              <a:spcBef>
                <a:spcPts val="0"/>
              </a:spcBef>
              <a:spcAft>
                <a:spcPts val="0"/>
              </a:spcAft>
              <a:defRPr/>
            </a:pPr>
            <a:r>
              <a:rPr sz="900" b="1" spc="-10" dirty="0">
                <a:solidFill>
                  <a:srgbClr val="323232"/>
                </a:solidFill>
                <a:latin typeface="Consolas"/>
                <a:cs typeface="Consolas"/>
              </a:rPr>
              <a:t>[1</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1</a:t>
            </a:r>
            <a:r>
              <a:rPr sz="900" b="1" dirty="0">
                <a:solidFill>
                  <a:srgbClr val="323232"/>
                </a:solidFill>
                <a:latin typeface="Consolas"/>
                <a:cs typeface="Consolas"/>
              </a:rPr>
              <a:t>1</a:t>
            </a:r>
            <a:r>
              <a:rPr sz="900" b="1" spc="-10" dirty="0">
                <a:solidFill>
                  <a:srgbClr val="323232"/>
                </a:solidFill>
                <a:latin typeface="Consolas"/>
                <a:cs typeface="Consolas"/>
              </a:rPr>
              <a:t>2.</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90" dirty="0">
                <a:solidFill>
                  <a:srgbClr val="323232"/>
                </a:solidFill>
                <a:latin typeface="Times New Roman"/>
                <a:cs typeface="Times New Roman"/>
              </a:rPr>
              <a:t> </a:t>
            </a:r>
            <a:r>
              <a:rPr sz="900" b="1" spc="-10" dirty="0">
                <a:solidFill>
                  <a:srgbClr val="323232"/>
                </a:solidFill>
                <a:latin typeface="Consolas"/>
                <a:cs typeface="Consolas"/>
              </a:rPr>
              <a:t>37</a:t>
            </a:r>
            <a:r>
              <a:rPr sz="900" b="1" dirty="0">
                <a:solidFill>
                  <a:srgbClr val="323232"/>
                </a:solidFill>
                <a:latin typeface="Consolas"/>
                <a:cs typeface="Consolas"/>
              </a:rPr>
              <a:t>.</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80" dirty="0">
                <a:solidFill>
                  <a:srgbClr val="323232"/>
                </a:solidFill>
                <a:latin typeface="Times New Roman"/>
                <a:cs typeface="Times New Roman"/>
              </a:rPr>
              <a:t> </a:t>
            </a:r>
            <a:r>
              <a:rPr sz="900" b="1" dirty="0">
                <a:solidFill>
                  <a:srgbClr val="323232"/>
                </a:solidFill>
                <a:latin typeface="Consolas"/>
                <a:cs typeface="Consolas"/>
              </a:rPr>
              <a:t>3</a:t>
            </a:r>
            <a:r>
              <a:rPr sz="900" b="1" spc="-10" dirty="0">
                <a:solidFill>
                  <a:srgbClr val="323232"/>
                </a:solidFill>
                <a:latin typeface="Consolas"/>
                <a:cs typeface="Consolas"/>
              </a:rPr>
              <a:t>7.</a:t>
            </a:r>
            <a:r>
              <a:rPr sz="900" b="1" spc="-5" dirty="0">
                <a:solidFill>
                  <a:srgbClr val="323232"/>
                </a:solidFill>
                <a:latin typeface="Consolas"/>
                <a:cs typeface="Consolas"/>
              </a:rPr>
              <a:t>5</a:t>
            </a:r>
            <a:r>
              <a:rPr sz="900" b="1" dirty="0">
                <a:solidFill>
                  <a:srgbClr val="323232"/>
                </a:solidFill>
                <a:latin typeface="Times New Roman"/>
                <a:cs typeface="Times New Roman"/>
              </a:rPr>
              <a:t>   </a:t>
            </a:r>
            <a:r>
              <a:rPr sz="900" b="1" spc="95" dirty="0">
                <a:solidFill>
                  <a:srgbClr val="323232"/>
                </a:solidFill>
                <a:latin typeface="Times New Roman"/>
                <a:cs typeface="Times New Roman"/>
              </a:rPr>
              <a:t> </a:t>
            </a:r>
            <a:r>
              <a:rPr sz="900" b="1" dirty="0">
                <a:solidFill>
                  <a:srgbClr val="323232"/>
                </a:solidFill>
                <a:latin typeface="Consolas"/>
                <a:cs typeface="Consolas"/>
              </a:rPr>
              <a:t>1</a:t>
            </a:r>
            <a:r>
              <a:rPr sz="900" b="1" spc="-10" dirty="0">
                <a:solidFill>
                  <a:srgbClr val="323232"/>
                </a:solidFill>
                <a:latin typeface="Consolas"/>
                <a:cs typeface="Consolas"/>
              </a:rPr>
              <a:t>2.</a:t>
            </a:r>
            <a:r>
              <a:rPr sz="900" b="1" spc="-5" dirty="0">
                <a:solidFill>
                  <a:srgbClr val="323232"/>
                </a:solidFill>
                <a:latin typeface="Consolas"/>
                <a:cs typeface="Consolas"/>
              </a:rPr>
              <a:t>5</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6"/>
              </a:spcBef>
              <a:spcAft>
                <a:spcPts val="0"/>
              </a:spcAft>
              <a:defRPr/>
            </a:pPr>
            <a:endParaRPr sz="850">
              <a:latin typeface="Times New Roman"/>
              <a:cs typeface="Times New Roman"/>
            </a:endParaRPr>
          </a:p>
          <a:p>
            <a:pPr marL="17780" fontAlgn="auto">
              <a:spcBef>
                <a:spcPts val="0"/>
              </a:spcBef>
              <a:spcAft>
                <a:spcPts val="0"/>
              </a:spcAft>
              <a:defRPr/>
            </a:pPr>
            <a:r>
              <a:rPr sz="900" b="1" spc="-5" dirty="0">
                <a:solidFill>
                  <a:srgbClr val="323232"/>
                </a:solidFill>
                <a:latin typeface="Consolas"/>
                <a:cs typeface="Consolas"/>
              </a:rPr>
              <a:t>&gt;</a:t>
            </a:r>
            <a:r>
              <a:rPr sz="900" b="1" spc="-5" dirty="0">
                <a:solidFill>
                  <a:srgbClr val="323232"/>
                </a:solidFill>
                <a:latin typeface="Times New Roman"/>
                <a:cs typeface="Times New Roman"/>
              </a:rPr>
              <a:t> </a:t>
            </a:r>
            <a:r>
              <a:rPr sz="900" b="1" spc="35" dirty="0">
                <a:solidFill>
                  <a:srgbClr val="323232"/>
                </a:solidFill>
                <a:latin typeface="Times New Roman"/>
                <a:cs typeface="Times New Roman"/>
              </a:rPr>
              <a:t> </a:t>
            </a:r>
            <a:r>
              <a:rPr sz="900" b="1" spc="-10" dirty="0">
                <a:solidFill>
                  <a:srgbClr val="323232"/>
                </a:solidFill>
                <a:latin typeface="Consolas"/>
                <a:cs typeface="Consolas"/>
              </a:rPr>
              <a:t>gfi</a:t>
            </a:r>
            <a:r>
              <a:rPr sz="900" b="1" dirty="0">
                <a:solidFill>
                  <a:srgbClr val="323232"/>
                </a:solidFill>
                <a:latin typeface="Consolas"/>
                <a:cs typeface="Consolas"/>
              </a:rPr>
              <a:t>t</a:t>
            </a:r>
            <a:r>
              <a:rPr sz="900" b="1" spc="-10" dirty="0">
                <a:solidFill>
                  <a:srgbClr val="323232"/>
                </a:solidFill>
                <a:latin typeface="Consolas"/>
                <a:cs typeface="Consolas"/>
              </a:rPr>
              <a:t>$st</a:t>
            </a:r>
            <a:r>
              <a:rPr sz="900" b="1" dirty="0">
                <a:solidFill>
                  <a:srgbClr val="323232"/>
                </a:solidFill>
                <a:latin typeface="Consolas"/>
                <a:cs typeface="Consolas"/>
              </a:rPr>
              <a:t>d</a:t>
            </a:r>
            <a:r>
              <a:rPr sz="900" b="1" spc="-10" dirty="0">
                <a:solidFill>
                  <a:srgbClr val="323232"/>
                </a:solidFill>
                <a:latin typeface="Consolas"/>
                <a:cs typeface="Consolas"/>
              </a:rPr>
              <a:t>re</a:t>
            </a:r>
            <a:r>
              <a:rPr sz="900" b="1" spc="-5" dirty="0">
                <a:solidFill>
                  <a:srgbClr val="323232"/>
                </a:solidFill>
                <a:latin typeface="Consolas"/>
                <a:cs typeface="Consolas"/>
              </a:rPr>
              <a:t>s</a:t>
            </a:r>
            <a:endParaRPr sz="900">
              <a:latin typeface="Consolas"/>
              <a:cs typeface="Consolas"/>
            </a:endParaRPr>
          </a:p>
          <a:p>
            <a:pPr fontAlgn="auto">
              <a:spcBef>
                <a:spcPts val="0"/>
              </a:spcBef>
              <a:spcAft>
                <a:spcPts val="0"/>
              </a:spcAft>
              <a:defRPr/>
            </a:pPr>
            <a:endParaRPr sz="900">
              <a:latin typeface="Times New Roman"/>
              <a:cs typeface="Times New Roman"/>
            </a:endParaRPr>
          </a:p>
          <a:p>
            <a:pPr fontAlgn="auto">
              <a:spcBef>
                <a:spcPts val="15"/>
              </a:spcBef>
              <a:spcAft>
                <a:spcPts val="0"/>
              </a:spcAft>
              <a:defRPr/>
            </a:pPr>
            <a:endParaRPr sz="850">
              <a:latin typeface="Times New Roman"/>
              <a:cs typeface="Times New Roman"/>
            </a:endParaRPr>
          </a:p>
          <a:p>
            <a:pPr marL="17780" fontAlgn="auto">
              <a:spcBef>
                <a:spcPts val="0"/>
              </a:spcBef>
              <a:spcAft>
                <a:spcPts val="0"/>
              </a:spcAft>
              <a:defRPr/>
            </a:pPr>
            <a:r>
              <a:rPr sz="900" b="1" spc="-10" dirty="0">
                <a:solidFill>
                  <a:srgbClr val="323232"/>
                </a:solidFill>
                <a:latin typeface="Consolas"/>
                <a:cs typeface="Consolas"/>
              </a:rPr>
              <a:t>[1</a:t>
            </a:r>
            <a:r>
              <a:rPr sz="900" b="1" spc="-5" dirty="0">
                <a:solidFill>
                  <a:srgbClr val="323232"/>
                </a:solidFill>
                <a:latin typeface="Consolas"/>
                <a:cs typeface="Consolas"/>
              </a:rPr>
              <a:t>]</a:t>
            </a:r>
            <a:r>
              <a:rPr sz="900" b="1" dirty="0">
                <a:solidFill>
                  <a:srgbClr val="323232"/>
                </a:solidFill>
                <a:latin typeface="Times New Roman"/>
                <a:cs typeface="Times New Roman"/>
              </a:rPr>
              <a:t>   </a:t>
            </a:r>
            <a:r>
              <a:rPr sz="900" b="1" spc="80" dirty="0">
                <a:solidFill>
                  <a:srgbClr val="323232"/>
                </a:solidFill>
                <a:latin typeface="Times New Roman"/>
                <a:cs typeface="Times New Roman"/>
              </a:rPr>
              <a:t> </a:t>
            </a:r>
            <a:r>
              <a:rPr sz="900" b="1" dirty="0">
                <a:solidFill>
                  <a:srgbClr val="323232"/>
                </a:solidFill>
                <a:latin typeface="Consolas"/>
                <a:cs typeface="Consolas"/>
              </a:rPr>
              <a:t>0</a:t>
            </a:r>
            <a:r>
              <a:rPr sz="900" b="1" spc="-10" dirty="0">
                <a:solidFill>
                  <a:srgbClr val="323232"/>
                </a:solidFill>
                <a:latin typeface="Consolas"/>
                <a:cs typeface="Consolas"/>
              </a:rPr>
              <a:t>.49</a:t>
            </a:r>
            <a:r>
              <a:rPr sz="900" b="1" dirty="0">
                <a:solidFill>
                  <a:srgbClr val="323232"/>
                </a:solidFill>
                <a:latin typeface="Consolas"/>
                <a:cs typeface="Consolas"/>
              </a:rPr>
              <a:t>8</a:t>
            </a:r>
            <a:r>
              <a:rPr sz="900" b="1" spc="-10" dirty="0">
                <a:solidFill>
                  <a:srgbClr val="323232"/>
                </a:solidFill>
                <a:latin typeface="Consolas"/>
                <a:cs typeface="Consolas"/>
              </a:rPr>
              <a:t>887</a:t>
            </a:r>
            <a:r>
              <a:rPr sz="900" b="1" spc="-5" dirty="0">
                <a:solidFill>
                  <a:srgbClr val="323232"/>
                </a:solidFill>
                <a:latin typeface="Consolas"/>
                <a:cs typeface="Consolas"/>
              </a:rPr>
              <a:t>7</a:t>
            </a:r>
            <a:r>
              <a:rPr sz="900" b="1" dirty="0">
                <a:solidFill>
                  <a:srgbClr val="323232"/>
                </a:solidFill>
                <a:latin typeface="Times New Roman"/>
                <a:cs typeface="Times New Roman"/>
              </a:rPr>
              <a:t>   </a:t>
            </a:r>
            <a:r>
              <a:rPr sz="900" b="1" spc="90" dirty="0">
                <a:solidFill>
                  <a:srgbClr val="323232"/>
                </a:solidFill>
                <a:latin typeface="Times New Roman"/>
                <a:cs typeface="Times New Roman"/>
              </a:rPr>
              <a:t> </a:t>
            </a:r>
            <a:r>
              <a:rPr sz="900" b="1" spc="-10" dirty="0">
                <a:solidFill>
                  <a:srgbClr val="323232"/>
                </a:solidFill>
                <a:latin typeface="Consolas"/>
                <a:cs typeface="Consolas"/>
              </a:rPr>
              <a:t>0</a:t>
            </a:r>
            <a:r>
              <a:rPr sz="900" b="1" dirty="0">
                <a:solidFill>
                  <a:srgbClr val="323232"/>
                </a:solidFill>
                <a:latin typeface="Consolas"/>
                <a:cs typeface="Consolas"/>
              </a:rPr>
              <a:t>.</a:t>
            </a:r>
            <a:r>
              <a:rPr sz="900" b="1" spc="-10" dirty="0">
                <a:solidFill>
                  <a:srgbClr val="323232"/>
                </a:solidFill>
                <a:latin typeface="Consolas"/>
                <a:cs typeface="Consolas"/>
              </a:rPr>
              <a:t>4529</a:t>
            </a:r>
            <a:r>
              <a:rPr sz="900" b="1" dirty="0">
                <a:solidFill>
                  <a:srgbClr val="323232"/>
                </a:solidFill>
                <a:latin typeface="Consolas"/>
                <a:cs typeface="Consolas"/>
              </a:rPr>
              <a:t>10</a:t>
            </a:r>
            <a:r>
              <a:rPr sz="900" b="1" spc="-5" dirty="0">
                <a:solidFill>
                  <a:srgbClr val="323232"/>
                </a:solidFill>
                <a:latin typeface="Consolas"/>
                <a:cs typeface="Consolas"/>
              </a:rPr>
              <a:t>8</a:t>
            </a:r>
            <a:r>
              <a:rPr sz="900" b="1" dirty="0">
                <a:solidFill>
                  <a:srgbClr val="323232"/>
                </a:solidFill>
                <a:latin typeface="Times New Roman"/>
                <a:cs typeface="Times New Roman"/>
              </a:rPr>
              <a:t> </a:t>
            </a:r>
            <a:r>
              <a:rPr sz="900" b="1" spc="40" dirty="0">
                <a:solidFill>
                  <a:srgbClr val="323232"/>
                </a:solidFill>
                <a:latin typeface="Times New Roman"/>
                <a:cs typeface="Times New Roman"/>
              </a:rPr>
              <a:t> </a:t>
            </a:r>
            <a:r>
              <a:rPr sz="900" b="1" spc="-10" dirty="0">
                <a:solidFill>
                  <a:srgbClr val="323232"/>
                </a:solidFill>
                <a:latin typeface="Consolas"/>
                <a:cs typeface="Consolas"/>
              </a:rPr>
              <a:t>-1.</a:t>
            </a:r>
            <a:r>
              <a:rPr sz="900" b="1" dirty="0">
                <a:solidFill>
                  <a:srgbClr val="323232"/>
                </a:solidFill>
                <a:latin typeface="Consolas"/>
                <a:cs typeface="Consolas"/>
              </a:rPr>
              <a:t>1</a:t>
            </a:r>
            <a:r>
              <a:rPr sz="900" b="1" spc="-10" dirty="0">
                <a:solidFill>
                  <a:srgbClr val="323232"/>
                </a:solidFill>
                <a:latin typeface="Consolas"/>
                <a:cs typeface="Consolas"/>
              </a:rPr>
              <a:t>775</a:t>
            </a:r>
            <a:r>
              <a:rPr sz="900" b="1" dirty="0">
                <a:solidFill>
                  <a:srgbClr val="323232"/>
                </a:solidFill>
                <a:latin typeface="Consolas"/>
                <a:cs typeface="Consolas"/>
              </a:rPr>
              <a:t>6</a:t>
            </a:r>
            <a:r>
              <a:rPr sz="900" b="1" spc="-10" dirty="0">
                <a:solidFill>
                  <a:srgbClr val="323232"/>
                </a:solidFill>
                <a:latin typeface="Consolas"/>
                <a:cs typeface="Consolas"/>
              </a:rPr>
              <a:t>8</a:t>
            </a:r>
            <a:r>
              <a:rPr sz="900" b="1" spc="-5" dirty="0">
                <a:solidFill>
                  <a:srgbClr val="323232"/>
                </a:solidFill>
                <a:latin typeface="Consolas"/>
                <a:cs typeface="Consolas"/>
              </a:rPr>
              <a:t>1</a:t>
            </a:r>
            <a:r>
              <a:rPr sz="900" b="1" dirty="0">
                <a:solidFill>
                  <a:srgbClr val="323232"/>
                </a:solidFill>
                <a:latin typeface="Times New Roman"/>
                <a:cs typeface="Times New Roman"/>
              </a:rPr>
              <a:t>   </a:t>
            </a:r>
            <a:r>
              <a:rPr sz="900" b="1" spc="90" dirty="0">
                <a:solidFill>
                  <a:srgbClr val="323232"/>
                </a:solidFill>
                <a:latin typeface="Times New Roman"/>
                <a:cs typeface="Times New Roman"/>
              </a:rPr>
              <a:t> </a:t>
            </a:r>
            <a:r>
              <a:rPr sz="900" b="1" spc="-10" dirty="0">
                <a:solidFill>
                  <a:srgbClr val="323232"/>
                </a:solidFill>
                <a:latin typeface="Consolas"/>
                <a:cs typeface="Consolas"/>
              </a:rPr>
              <a:t>0.1</a:t>
            </a:r>
            <a:r>
              <a:rPr sz="900" b="1" dirty="0">
                <a:solidFill>
                  <a:srgbClr val="323232"/>
                </a:solidFill>
                <a:latin typeface="Consolas"/>
                <a:cs typeface="Consolas"/>
              </a:rPr>
              <a:t>4</a:t>
            </a:r>
            <a:r>
              <a:rPr sz="900" b="1" spc="-10" dirty="0">
                <a:solidFill>
                  <a:srgbClr val="323232"/>
                </a:solidFill>
                <a:latin typeface="Consolas"/>
                <a:cs typeface="Consolas"/>
              </a:rPr>
              <a:t>6059</a:t>
            </a:r>
            <a:r>
              <a:rPr sz="900" b="1" spc="-5" dirty="0">
                <a:solidFill>
                  <a:srgbClr val="323232"/>
                </a:solidFill>
                <a:latin typeface="Consolas"/>
                <a:cs typeface="Consolas"/>
              </a:rPr>
              <a:t>3</a:t>
            </a:r>
            <a:endParaRPr sz="900">
              <a:latin typeface="Consolas"/>
              <a:cs typeface="Consolas"/>
            </a:endParaRPr>
          </a:p>
        </p:txBody>
      </p:sp>
      <p:sp>
        <p:nvSpPr>
          <p:cNvPr id="10" name="object 5"/>
          <p:cNvSpPr txBox="1">
            <a:spLocks noChangeArrowheads="1"/>
          </p:cNvSpPr>
          <p:nvPr/>
        </p:nvSpPr>
        <p:spPr bwMode="auto">
          <a:xfrm>
            <a:off x="901700" y="3960813"/>
            <a:ext cx="3446463" cy="255587"/>
          </a:xfrm>
          <a:prstGeom prst="rect">
            <a:avLst/>
          </a:prstGeom>
          <a:noFill/>
          <a:ln w="9525">
            <a:noFill/>
            <a:miter lim="800000"/>
            <a:headEnd/>
            <a:tailEnd/>
          </a:ln>
        </p:spPr>
        <p:txBody>
          <a:bodyPr lIns="0" tIns="0" rIns="0" bIns="0">
            <a:spAutoFit/>
          </a:bodyPr>
          <a:lstStyle/>
          <a:p>
            <a:pPr marL="12700">
              <a:lnSpc>
                <a:spcPts val="1050"/>
              </a:lnSpc>
            </a:pPr>
            <a:r>
              <a:rPr lang="en-US" sz="900" b="1">
                <a:solidFill>
                  <a:srgbClr val="323232"/>
                </a:solidFill>
                <a:latin typeface="Times New Roman" pitchFamily="18" charset="0"/>
                <a:cs typeface="Times New Roman" pitchFamily="18" charset="0"/>
              </a:rPr>
              <a:t>4th August 2019 </a:t>
            </a:r>
            <a:r>
              <a:rPr lang="en-US" sz="900" b="1" u="sng">
                <a:solidFill>
                  <a:srgbClr val="323232"/>
                </a:solidFill>
                <a:latin typeface="Times New Roman" pitchFamily="18" charset="0"/>
                <a:cs typeface="Times New Roman" pitchFamily="18" charset="0"/>
              </a:rPr>
              <a:t>Learn R</a:t>
            </a:r>
            <a:endParaRPr lang="en-US" sz="900">
              <a:latin typeface="Times New Roman" pitchFamily="18" charset="0"/>
              <a:cs typeface="Times New Roman" pitchFamily="18" charset="0"/>
            </a:endParaRPr>
          </a:p>
          <a:p>
            <a:pPr marL="12700" algn="r">
              <a:lnSpc>
                <a:spcPts val="925"/>
              </a:lnSpc>
            </a:pPr>
            <a:r>
              <a:rPr lang="en-US" sz="800" b="1" u="sng">
                <a:solidFill>
                  <a:srgbClr val="323232"/>
                </a:solidFill>
                <a:latin typeface="Times New Roman" pitchFamily="18" charset="0"/>
                <a:cs typeface="Times New Roman" pitchFamily="18" charset="0"/>
              </a:rPr>
              <a:t>P R E V I O U S N E X T</a:t>
            </a:r>
            <a:endParaRPr lang="en-US" sz="800">
              <a:latin typeface="Times New Roman" pitchFamily="18" charset="0"/>
              <a:cs typeface="Times New Roman" pitchFamily="18" charset="0"/>
            </a:endParaRPr>
          </a:p>
        </p:txBody>
      </p:sp>
      <p:sp>
        <p:nvSpPr>
          <p:cNvPr id="11" name="object 6"/>
          <p:cNvSpPr txBox="1"/>
          <p:nvPr/>
        </p:nvSpPr>
        <p:spPr>
          <a:xfrm>
            <a:off x="896938" y="4332288"/>
            <a:ext cx="5981700" cy="242887"/>
          </a:xfrm>
          <a:prstGeom prst="rect">
            <a:avLst/>
          </a:prstGeom>
          <a:solidFill>
            <a:srgbClr val="FAFAFA"/>
          </a:solidFill>
        </p:spPr>
        <p:txBody>
          <a:bodyPr lIns="0" tIns="0" rIns="0" bIns="0">
            <a:spAutoFit/>
          </a:bodyPr>
          <a:lstStyle/>
          <a:p>
            <a:pPr marL="17780" fontAlgn="auto">
              <a:spcBef>
                <a:spcPts val="0"/>
              </a:spcBef>
              <a:spcAft>
                <a:spcPts val="0"/>
              </a:spcAft>
              <a:defRPr/>
            </a:pPr>
            <a:r>
              <a:rPr sz="950" b="1" spc="-10" dirty="0">
                <a:solidFill>
                  <a:srgbClr val="656565"/>
                </a:solidFill>
                <a:latin typeface="Times New Roman"/>
                <a:cs typeface="Times New Roman"/>
              </a:rPr>
              <a:t>Com</a:t>
            </a:r>
            <a:r>
              <a:rPr sz="950" b="1" spc="-20" dirty="0">
                <a:solidFill>
                  <a:srgbClr val="656565"/>
                </a:solidFill>
                <a:latin typeface="Times New Roman"/>
                <a:cs typeface="Times New Roman"/>
              </a:rPr>
              <a:t>m</a:t>
            </a:r>
            <a:r>
              <a:rPr sz="950" b="1" spc="-5" dirty="0">
                <a:solidFill>
                  <a:srgbClr val="656565"/>
                </a:solidFill>
                <a:latin typeface="Times New Roman"/>
                <a:cs typeface="Times New Roman"/>
              </a:rPr>
              <a:t>en</a:t>
            </a:r>
            <a:r>
              <a:rPr sz="950" b="1" spc="-10" dirty="0">
                <a:solidFill>
                  <a:srgbClr val="656565"/>
                </a:solidFill>
                <a:latin typeface="Times New Roman"/>
                <a:cs typeface="Times New Roman"/>
              </a:rPr>
              <a:t>t</a:t>
            </a:r>
            <a:r>
              <a:rPr sz="950" b="1" spc="-5" dirty="0">
                <a:solidFill>
                  <a:srgbClr val="656565"/>
                </a:solidFill>
                <a:latin typeface="Times New Roman"/>
                <a:cs typeface="Times New Roman"/>
              </a:rPr>
              <a:t>s</a:t>
            </a:r>
            <a:r>
              <a:rPr sz="950" b="1" dirty="0">
                <a:solidFill>
                  <a:srgbClr val="656565"/>
                </a:solidFill>
                <a:latin typeface="Times New Roman"/>
                <a:cs typeface="Times New Roman"/>
              </a:rPr>
              <a:t> </a:t>
            </a:r>
            <a:r>
              <a:rPr sz="950" b="1" spc="-5" dirty="0">
                <a:solidFill>
                  <a:srgbClr val="656565"/>
                </a:solidFill>
                <a:latin typeface="Times New Roman"/>
                <a:cs typeface="Times New Roman"/>
              </a:rPr>
              <a:t>are cl</a:t>
            </a:r>
            <a:r>
              <a:rPr sz="950" b="1" dirty="0">
                <a:solidFill>
                  <a:srgbClr val="656565"/>
                </a:solidFill>
                <a:latin typeface="Times New Roman"/>
                <a:cs typeface="Times New Roman"/>
              </a:rPr>
              <a:t>o</a:t>
            </a:r>
            <a:r>
              <a:rPr sz="950" b="1" spc="-5" dirty="0">
                <a:solidFill>
                  <a:srgbClr val="656565"/>
                </a:solidFill>
                <a:latin typeface="Times New Roman"/>
                <a:cs typeface="Times New Roman"/>
              </a:rPr>
              <a:t>sed.</a:t>
            </a:r>
            <a:endParaRPr sz="950">
              <a:latin typeface="Times New Roman"/>
              <a:cs typeface="Times New Roman"/>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1477</Words>
  <Application>Microsoft Office PowerPoint</Application>
  <PresentationFormat>On-screen Show (4:3)</PresentationFormat>
  <Paragraphs>294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1_Office Theme</vt:lpstr>
      <vt:lpstr>DEPARTMENT OF COMPUTER SCIENCE &amp; ENGINEERING </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Manjit Singh</dc:creator>
  <cp:lastModifiedBy>Manjit Singh</cp:lastModifiedBy>
  <cp:revision>2</cp:revision>
  <dcterms:created xsi:type="dcterms:W3CDTF">2023-08-13T13:07:01Z</dcterms:created>
  <dcterms:modified xsi:type="dcterms:W3CDTF">2023-08-13T16:11:55Z</dcterms:modified>
</cp:coreProperties>
</file>