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 id="257"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t>Department Name</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r>
              <a:rPr lang="en-US"/>
              <a:t>Slide Number</a:t>
            </a:r>
            <a:fld id="{82AFCD6B-B39D-49F7-8B72-8AB8E62B164D}"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Department Name</a:t>
            </a:r>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fld id="{6FD557A1-9DE9-4074-A586-6C14C4C3FA6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Department Name</a:t>
            </a:r>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fld id="{6AE9D744-F57C-4579-88CC-9B6099CDBF9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solidFill>
                  <a:prstClr val="black">
                    <a:tint val="75000"/>
                  </a:prstClr>
                </a:solidFill>
              </a:defRPr>
            </a:lvl1pPr>
          </a:lstStyle>
          <a:p>
            <a:pPr>
              <a:defRPr/>
            </a:pPr>
            <a:fld id="{1CA9F4C2-B6F2-4670-ADCB-FF89F2C278BA}" type="datetimeFigureOut">
              <a:rPr lang="en-US"/>
              <a:pPr>
                <a:defRPr/>
              </a:pPr>
              <a:t>8/13/2023</a:t>
            </a:fld>
            <a:endParaRPr lang="en-US"/>
          </a:p>
        </p:txBody>
      </p:sp>
      <p:sp>
        <p:nvSpPr>
          <p:cNvPr id="3" name="Footer Placeholder 4"/>
          <p:cNvSpPr>
            <a:spLocks noGrp="1"/>
          </p:cNvSpPr>
          <p:nvPr>
            <p:ph type="ftr" sz="quarter" idx="11"/>
          </p:nvPr>
        </p:nvSpPr>
        <p:spPr/>
        <p:txBody>
          <a:bodyPr/>
          <a:lstStyle>
            <a:lvl1pPr>
              <a:defRPr>
                <a:solidFill>
                  <a:prstClr val="black">
                    <a:tint val="75000"/>
                  </a:prstClr>
                </a:solidFill>
              </a:defRPr>
            </a:lvl1pPr>
          </a:lstStyle>
          <a:p>
            <a:pPr>
              <a:defRPr/>
            </a:pPr>
            <a:endParaRPr lang="en-US"/>
          </a:p>
        </p:txBody>
      </p:sp>
      <p:sp>
        <p:nvSpPr>
          <p:cNvPr id="4" name="Slide Number Placeholder 5"/>
          <p:cNvSpPr>
            <a:spLocks noGrp="1"/>
          </p:cNvSpPr>
          <p:nvPr>
            <p:ph type="sldNum" sz="quarter" idx="12"/>
          </p:nvPr>
        </p:nvSpPr>
        <p:spPr/>
        <p:txBody>
          <a:bodyPr/>
          <a:lstStyle>
            <a:lvl1pPr>
              <a:defRPr>
                <a:solidFill>
                  <a:prstClr val="black">
                    <a:tint val="75000"/>
                  </a:prstClr>
                </a:solidFill>
              </a:defRPr>
            </a:lvl1pPr>
          </a:lstStyle>
          <a:p>
            <a:pPr>
              <a:defRPr/>
            </a:pPr>
            <a:fld id="{AF900CFC-9ACF-450C-A0E8-B553908D804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Department Name</a:t>
            </a:r>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fld id="{D688335C-C328-4910-9F91-E5BFAFE821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Department Name</a:t>
            </a:r>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fld id="{FA71126F-07AC-4051-9DB5-9FE6494DB8B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r>
              <a:rPr lang="en-US"/>
              <a:t>Department Name</a:t>
            </a:r>
          </a:p>
        </p:txBody>
      </p:sp>
      <p:sp>
        <p:nvSpPr>
          <p:cNvPr id="6" name="Footer Placeholder 5"/>
          <p:cNvSpPr>
            <a:spLocks noGrp="1"/>
          </p:cNvSpPr>
          <p:nvPr>
            <p:ph type="ftr" sz="quarter" idx="11"/>
          </p:nvPr>
        </p:nvSpPr>
        <p:spPr/>
        <p:txBody>
          <a:bodyPr/>
          <a:lstStyle>
            <a:lvl1pPr>
              <a:defRPr/>
            </a:lvl1pPr>
          </a:lstStyle>
          <a:p>
            <a:pPr>
              <a:defRPr/>
            </a:pPr>
            <a:r>
              <a:rPr lang="en-US"/>
              <a:t>Scholar Name</a:t>
            </a:r>
          </a:p>
        </p:txBody>
      </p:sp>
      <p:sp>
        <p:nvSpPr>
          <p:cNvPr id="7" name="Slide Number Placeholder 6"/>
          <p:cNvSpPr>
            <a:spLocks noGrp="1"/>
          </p:cNvSpPr>
          <p:nvPr>
            <p:ph type="sldNum" sz="quarter" idx="12"/>
          </p:nvPr>
        </p:nvSpPr>
        <p:spPr/>
        <p:txBody>
          <a:bodyPr/>
          <a:lstStyle>
            <a:lvl1pPr>
              <a:defRPr/>
            </a:lvl1pPr>
          </a:lstStyle>
          <a:p>
            <a:pPr>
              <a:defRPr/>
            </a:pPr>
            <a:fld id="{F3A2F058-3A34-49F7-A897-225CED7E244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r>
              <a:rPr lang="en-US"/>
              <a:t>Department Name</a:t>
            </a:r>
          </a:p>
        </p:txBody>
      </p:sp>
      <p:sp>
        <p:nvSpPr>
          <p:cNvPr id="8" name="Footer Placeholder 7"/>
          <p:cNvSpPr>
            <a:spLocks noGrp="1"/>
          </p:cNvSpPr>
          <p:nvPr>
            <p:ph type="ftr" sz="quarter" idx="11"/>
          </p:nvPr>
        </p:nvSpPr>
        <p:spPr/>
        <p:txBody>
          <a:bodyPr/>
          <a:lstStyle>
            <a:lvl1pPr>
              <a:defRPr/>
            </a:lvl1pPr>
          </a:lstStyle>
          <a:p>
            <a:pPr>
              <a:defRPr/>
            </a:pPr>
            <a:r>
              <a:rPr lang="en-US"/>
              <a:t>Scholar Name</a:t>
            </a:r>
          </a:p>
        </p:txBody>
      </p:sp>
      <p:sp>
        <p:nvSpPr>
          <p:cNvPr id="9" name="Slide Number Placeholder 8"/>
          <p:cNvSpPr>
            <a:spLocks noGrp="1"/>
          </p:cNvSpPr>
          <p:nvPr>
            <p:ph type="sldNum" sz="quarter" idx="12"/>
          </p:nvPr>
        </p:nvSpPr>
        <p:spPr/>
        <p:txBody>
          <a:bodyPr/>
          <a:lstStyle>
            <a:lvl1pPr>
              <a:defRPr/>
            </a:lvl1pPr>
          </a:lstStyle>
          <a:p>
            <a:pPr>
              <a:defRPr/>
            </a:pPr>
            <a:fld id="{A2C88FF0-1DC8-4792-A6ED-6C97306D8EC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Department Name</a:t>
            </a:r>
          </a:p>
        </p:txBody>
      </p:sp>
      <p:sp>
        <p:nvSpPr>
          <p:cNvPr id="4" name="Footer Placeholder 3"/>
          <p:cNvSpPr>
            <a:spLocks noGrp="1"/>
          </p:cNvSpPr>
          <p:nvPr>
            <p:ph type="ftr" sz="quarter" idx="11"/>
          </p:nvPr>
        </p:nvSpPr>
        <p:spPr/>
        <p:txBody>
          <a:bodyPr/>
          <a:lstStyle>
            <a:lvl1pPr>
              <a:defRPr/>
            </a:lvl1pPr>
          </a:lstStyle>
          <a:p>
            <a:pPr>
              <a:defRPr/>
            </a:pPr>
            <a:r>
              <a:rPr lang="en-US"/>
              <a:t>Scholar Name</a:t>
            </a:r>
          </a:p>
        </p:txBody>
      </p:sp>
      <p:sp>
        <p:nvSpPr>
          <p:cNvPr id="5" name="Slide Number Placeholder 4"/>
          <p:cNvSpPr>
            <a:spLocks noGrp="1"/>
          </p:cNvSpPr>
          <p:nvPr>
            <p:ph type="sldNum" sz="quarter" idx="12"/>
          </p:nvPr>
        </p:nvSpPr>
        <p:spPr/>
        <p:txBody>
          <a:bodyPr/>
          <a:lstStyle>
            <a:lvl1pPr>
              <a:defRPr/>
            </a:lvl1pPr>
          </a:lstStyle>
          <a:p>
            <a:pPr>
              <a:defRPr/>
            </a:pPr>
            <a:fld id="{F335372B-F200-4A6A-A97E-86619CA9BD9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t>Department Name</a:t>
            </a:r>
          </a:p>
        </p:txBody>
      </p:sp>
      <p:sp>
        <p:nvSpPr>
          <p:cNvPr id="3" name="Footer Placeholder 2"/>
          <p:cNvSpPr>
            <a:spLocks noGrp="1"/>
          </p:cNvSpPr>
          <p:nvPr>
            <p:ph type="ftr" sz="quarter" idx="11"/>
          </p:nvPr>
        </p:nvSpPr>
        <p:spPr/>
        <p:txBody>
          <a:bodyPr/>
          <a:lstStyle>
            <a:lvl1pPr>
              <a:defRPr/>
            </a:lvl1pPr>
          </a:lstStyle>
          <a:p>
            <a:pPr>
              <a:defRPr/>
            </a:pPr>
            <a:r>
              <a:rPr lang="en-US"/>
              <a:t>Scholar Name</a:t>
            </a:r>
          </a:p>
        </p:txBody>
      </p:sp>
      <p:sp>
        <p:nvSpPr>
          <p:cNvPr id="4" name="Slide Number Placeholder 3"/>
          <p:cNvSpPr>
            <a:spLocks noGrp="1"/>
          </p:cNvSpPr>
          <p:nvPr>
            <p:ph type="sldNum" sz="quarter" idx="12"/>
          </p:nvPr>
        </p:nvSpPr>
        <p:spPr/>
        <p:txBody>
          <a:bodyPr/>
          <a:lstStyle>
            <a:lvl1pPr>
              <a:defRPr/>
            </a:lvl1pPr>
          </a:lstStyle>
          <a:p>
            <a:pPr>
              <a:defRPr/>
            </a:pPr>
            <a:fld id="{CA51E2C9-2B10-4267-97DB-45C4309A59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Department Name</a:t>
            </a:r>
          </a:p>
        </p:txBody>
      </p:sp>
      <p:sp>
        <p:nvSpPr>
          <p:cNvPr id="6" name="Footer Placeholder 5"/>
          <p:cNvSpPr>
            <a:spLocks noGrp="1"/>
          </p:cNvSpPr>
          <p:nvPr>
            <p:ph type="ftr" sz="quarter" idx="11"/>
          </p:nvPr>
        </p:nvSpPr>
        <p:spPr/>
        <p:txBody>
          <a:bodyPr/>
          <a:lstStyle>
            <a:lvl1pPr>
              <a:defRPr/>
            </a:lvl1pPr>
          </a:lstStyle>
          <a:p>
            <a:pPr>
              <a:defRPr/>
            </a:pPr>
            <a:r>
              <a:rPr lang="en-US"/>
              <a:t>Scholar Name</a:t>
            </a:r>
          </a:p>
        </p:txBody>
      </p:sp>
      <p:sp>
        <p:nvSpPr>
          <p:cNvPr id="7" name="Slide Number Placeholder 6"/>
          <p:cNvSpPr>
            <a:spLocks noGrp="1"/>
          </p:cNvSpPr>
          <p:nvPr>
            <p:ph type="sldNum" sz="quarter" idx="12"/>
          </p:nvPr>
        </p:nvSpPr>
        <p:spPr/>
        <p:txBody>
          <a:bodyPr/>
          <a:lstStyle>
            <a:lvl1pPr>
              <a:defRPr/>
            </a:lvl1pPr>
          </a:lstStyle>
          <a:p>
            <a:pPr>
              <a:defRPr/>
            </a:pPr>
            <a:fld id="{E68A91C3-70D1-4D6B-8080-AE582253DA4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Department Name</a:t>
            </a:r>
          </a:p>
        </p:txBody>
      </p:sp>
      <p:sp>
        <p:nvSpPr>
          <p:cNvPr id="6" name="Footer Placeholder 5"/>
          <p:cNvSpPr>
            <a:spLocks noGrp="1"/>
          </p:cNvSpPr>
          <p:nvPr>
            <p:ph type="ftr" sz="quarter" idx="11"/>
          </p:nvPr>
        </p:nvSpPr>
        <p:spPr/>
        <p:txBody>
          <a:bodyPr/>
          <a:lstStyle>
            <a:lvl1pPr>
              <a:defRPr/>
            </a:lvl1pPr>
          </a:lstStyle>
          <a:p>
            <a:pPr>
              <a:defRPr/>
            </a:pPr>
            <a:r>
              <a:rPr lang="en-US"/>
              <a:t>Scholar Name</a:t>
            </a:r>
          </a:p>
        </p:txBody>
      </p:sp>
      <p:sp>
        <p:nvSpPr>
          <p:cNvPr id="7" name="Slide Number Placeholder 6"/>
          <p:cNvSpPr>
            <a:spLocks noGrp="1"/>
          </p:cNvSpPr>
          <p:nvPr>
            <p:ph type="sldNum" sz="quarter" idx="12"/>
          </p:nvPr>
        </p:nvSpPr>
        <p:spPr/>
        <p:txBody>
          <a:bodyPr/>
          <a:lstStyle>
            <a:lvl1pPr>
              <a:defRPr/>
            </a:lvl1pPr>
          </a:lstStyle>
          <a:p>
            <a:pPr>
              <a:defRPr/>
            </a:pPr>
            <a:fld id="{42F5B69A-DA4B-4208-9B3C-DF68BA3FC71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Department Name</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Scholar Name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Author Name</a:t>
            </a:r>
            <a:fld id="{6D845A50-1666-4EE6-B6BC-CC9C15A3C066}" type="slidenum">
              <a:rPr lang="en-US" smtClean="0"/>
              <a:pPr>
                <a:defRPr/>
              </a:pPr>
              <a:t>‹#›</a:t>
            </a:fld>
            <a:endParaRPr lang="en-US"/>
          </a:p>
        </p:txBody>
      </p:sp>
      <p:pic>
        <p:nvPicPr>
          <p:cNvPr id="1031" name="Picture 2"/>
          <p:cNvPicPr>
            <a:picLocks noChangeAspect="1" noChangeArrowheads="1"/>
          </p:cNvPicPr>
          <p:nvPr userDrawn="1"/>
        </p:nvPicPr>
        <p:blipFill>
          <a:blip r:embed="rId14"/>
          <a:srcRect/>
          <a:stretch>
            <a:fillRect/>
          </a:stretch>
        </p:blipFill>
        <p:spPr bwMode="auto">
          <a:xfrm>
            <a:off x="76200" y="85725"/>
            <a:ext cx="762000" cy="1209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990600" y="53975"/>
            <a:ext cx="7772400" cy="1470025"/>
          </a:xfrm>
        </p:spPr>
        <p:txBody>
          <a:bodyPr/>
          <a:lstStyle/>
          <a:p>
            <a:pPr eaLnBrk="1" hangingPunct="1"/>
            <a:r>
              <a:rPr lang="en-US" sz="3600" b="1" smtClean="0">
                <a:solidFill>
                  <a:srgbClr val="C00000"/>
                </a:solidFill>
                <a:cs typeface="Times New Roman" pitchFamily="18" charset="0"/>
              </a:rPr>
              <a:t>DEPARTMENT OF</a:t>
            </a:r>
            <a:r>
              <a:rPr lang="en-IN" sz="3600" b="1" smtClean="0">
                <a:solidFill>
                  <a:srgbClr val="C00000"/>
                </a:solidFill>
                <a:cs typeface="Times New Roman" pitchFamily="18" charset="0"/>
              </a:rPr>
              <a:t/>
            </a:r>
            <a:br>
              <a:rPr lang="en-IN" sz="3600" b="1" smtClean="0">
                <a:solidFill>
                  <a:srgbClr val="C00000"/>
                </a:solidFill>
                <a:cs typeface="Times New Roman" pitchFamily="18" charset="0"/>
              </a:rPr>
            </a:br>
            <a:r>
              <a:rPr lang="en-US" sz="3600" b="1" smtClean="0">
                <a:solidFill>
                  <a:srgbClr val="C00000"/>
                </a:solidFill>
                <a:cs typeface="Times New Roman" pitchFamily="18" charset="0"/>
              </a:rPr>
              <a:t>COMPUTER SCIENCE &amp; ENGINEERING </a:t>
            </a:r>
            <a:endParaRPr lang="en-IN" sz="3600" b="1" smtClean="0">
              <a:solidFill>
                <a:srgbClr val="C00000"/>
              </a:solidFill>
              <a:cs typeface="Times New Roman" pitchFamily="18" charset="0"/>
            </a:endParaRPr>
          </a:p>
        </p:txBody>
      </p:sp>
      <p:sp>
        <p:nvSpPr>
          <p:cNvPr id="3" name="Subtitle 2"/>
          <p:cNvSpPr>
            <a:spLocks noGrp="1"/>
          </p:cNvSpPr>
          <p:nvPr>
            <p:ph type="subTitle" idx="1"/>
          </p:nvPr>
        </p:nvSpPr>
        <p:spPr>
          <a:xfrm>
            <a:off x="1371600" y="5029200"/>
            <a:ext cx="6400800" cy="1752600"/>
          </a:xfrm>
        </p:spPr>
        <p:txBody>
          <a:bodyPr rtlCol="0">
            <a:normAutofit/>
          </a:bodyPr>
          <a:lstStyle/>
          <a:p>
            <a:pPr eaLnBrk="1" fontAlgn="auto" hangingPunct="1">
              <a:spcAft>
                <a:spcPts val="0"/>
              </a:spcAft>
              <a:defRPr/>
            </a:pPr>
            <a:r>
              <a:rPr lang="en-US" sz="2800" b="1" dirty="0" smtClean="0">
                <a:solidFill>
                  <a:schemeClr val="tx1"/>
                </a:solidFill>
                <a:latin typeface="+mj-lt"/>
              </a:rPr>
              <a:t>DATA ANALYTICS </a:t>
            </a:r>
            <a:r>
              <a:rPr lang="en-US" sz="2800" b="1" dirty="0">
                <a:solidFill>
                  <a:schemeClr val="tx1"/>
                </a:solidFill>
                <a:latin typeface="+mj-lt"/>
              </a:rPr>
              <a:t>(</a:t>
            </a:r>
            <a:r>
              <a:rPr lang="en-US" sz="2800" b="1" dirty="0" smtClean="0">
                <a:solidFill>
                  <a:schemeClr val="tx1"/>
                </a:solidFill>
                <a:latin typeface="+mj-lt"/>
              </a:rPr>
              <a:t>23CST-613)</a:t>
            </a:r>
            <a:endParaRPr lang="en-IN" sz="2800" b="1" dirty="0">
              <a:solidFill>
                <a:schemeClr val="tx1"/>
              </a:solidFill>
              <a:latin typeface="+mj-lt"/>
            </a:endParaRPr>
          </a:p>
          <a:p>
            <a:pPr eaLnBrk="1" fontAlgn="auto" hangingPunct="1">
              <a:spcAft>
                <a:spcPts val="0"/>
              </a:spcAft>
              <a:defRPr/>
            </a:pPr>
            <a:r>
              <a:rPr lang="en-US" sz="2800" b="1" dirty="0">
                <a:solidFill>
                  <a:schemeClr val="tx1"/>
                </a:solidFill>
                <a:latin typeface="+mj-lt"/>
              </a:rPr>
              <a:t>M.E. – 1</a:t>
            </a:r>
            <a:r>
              <a:rPr lang="en-US" sz="2800" b="1" baseline="30000" dirty="0">
                <a:solidFill>
                  <a:schemeClr val="tx1"/>
                </a:solidFill>
                <a:latin typeface="+mj-lt"/>
              </a:rPr>
              <a:t>st</a:t>
            </a:r>
            <a:r>
              <a:rPr lang="en-US" sz="2800" b="1" dirty="0">
                <a:solidFill>
                  <a:schemeClr val="tx1"/>
                </a:solidFill>
                <a:latin typeface="+mj-lt"/>
              </a:rPr>
              <a:t> SEMESTER</a:t>
            </a:r>
            <a:endParaRPr lang="en-IN" sz="2800" b="1" dirty="0">
              <a:solidFill>
                <a:schemeClr val="tx1"/>
              </a:solidFill>
              <a:latin typeface="+mj-lt"/>
            </a:endParaRPr>
          </a:p>
          <a:p>
            <a:pPr eaLnBrk="1" fontAlgn="auto" hangingPunct="1">
              <a:spcAft>
                <a:spcPts val="0"/>
              </a:spcAft>
              <a:defRPr/>
            </a:pPr>
            <a:r>
              <a:rPr lang="en-US" sz="2000" b="1" dirty="0">
                <a:solidFill>
                  <a:schemeClr val="tx1"/>
                </a:solidFill>
                <a:latin typeface="+mj-lt"/>
              </a:rPr>
              <a:t>COURSE COORDINATOR: DR. </a:t>
            </a:r>
            <a:r>
              <a:rPr lang="en-US" sz="2000" b="1" dirty="0" smtClean="0">
                <a:solidFill>
                  <a:schemeClr val="tx1"/>
                </a:solidFill>
                <a:latin typeface="+mj-lt"/>
              </a:rPr>
              <a:t>MANJIT SINGH</a:t>
            </a:r>
            <a:endParaRPr lang="en-IN" sz="2000" b="1" dirty="0">
              <a:solidFill>
                <a:schemeClr val="tx1"/>
              </a:solidFill>
              <a:latin typeface="+mj-lt"/>
            </a:endParaRPr>
          </a:p>
        </p:txBody>
      </p:sp>
      <p:pic>
        <p:nvPicPr>
          <p:cNvPr id="14340" name="Picture 8"/>
          <p:cNvPicPr>
            <a:picLocks noChangeAspect="1"/>
          </p:cNvPicPr>
          <p:nvPr/>
        </p:nvPicPr>
        <p:blipFill>
          <a:blip r:embed="rId2"/>
          <a:srcRect/>
          <a:stretch>
            <a:fillRect/>
          </a:stretch>
        </p:blipFill>
        <p:spPr bwMode="auto">
          <a:xfrm>
            <a:off x="2428875" y="1504950"/>
            <a:ext cx="4286250" cy="3219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Department Name</a:t>
            </a:r>
            <a:endParaRPr lang="en-US"/>
          </a:p>
        </p:txBody>
      </p:sp>
      <p:sp>
        <p:nvSpPr>
          <p:cNvPr id="5" name="Footer Placeholder 4"/>
          <p:cNvSpPr>
            <a:spLocks noGrp="1"/>
          </p:cNvSpPr>
          <p:nvPr>
            <p:ph type="ftr" sz="quarter" idx="11"/>
          </p:nvPr>
        </p:nvSpPr>
        <p:spPr/>
        <p:txBody>
          <a:bodyPr/>
          <a:lstStyle/>
          <a:p>
            <a:pPr>
              <a:defRPr/>
            </a:pPr>
            <a:r>
              <a:rPr lang="en-US" smtClean="0"/>
              <a:t>Scholar Name</a:t>
            </a:r>
            <a:endParaRPr lang="en-US"/>
          </a:p>
        </p:txBody>
      </p:sp>
      <p:sp>
        <p:nvSpPr>
          <p:cNvPr id="6" name="Slide Number Placeholder 5"/>
          <p:cNvSpPr>
            <a:spLocks noGrp="1"/>
          </p:cNvSpPr>
          <p:nvPr>
            <p:ph type="sldNum" sz="quarter" idx="12"/>
          </p:nvPr>
        </p:nvSpPr>
        <p:spPr/>
        <p:txBody>
          <a:bodyPr/>
          <a:lstStyle/>
          <a:p>
            <a:pPr>
              <a:defRPr/>
            </a:pPr>
            <a:fld id="{D688335C-C328-4910-9F91-E5BFAFE821C4}" type="slidenum">
              <a:rPr lang="en-US" smtClean="0"/>
              <a:pPr>
                <a:defRPr/>
              </a:pPr>
              <a:t>2</a:t>
            </a:fld>
            <a:endParaRPr lang="en-US"/>
          </a:p>
        </p:txBody>
      </p:sp>
      <p:sp>
        <p:nvSpPr>
          <p:cNvPr id="7" name="object 2"/>
          <p:cNvSpPr txBox="1">
            <a:spLocks noChangeArrowheads="1"/>
          </p:cNvSpPr>
          <p:nvPr/>
        </p:nvSpPr>
        <p:spPr bwMode="auto">
          <a:xfrm>
            <a:off x="901700" y="228600"/>
            <a:ext cx="7937500" cy="6220164"/>
          </a:xfrm>
          <a:prstGeom prst="rect">
            <a:avLst/>
          </a:prstGeom>
          <a:noFill/>
          <a:ln w="9525">
            <a:noFill/>
            <a:miter lim="800000"/>
            <a:headEnd/>
            <a:tailEnd/>
          </a:ln>
        </p:spPr>
        <p:txBody>
          <a:bodyPr wrap="square" lIns="0" tIns="0" rIns="0" bIns="0">
            <a:spAutoFit/>
          </a:bodyPr>
          <a:lstStyle/>
          <a:p>
            <a:pPr marL="12700">
              <a:lnSpc>
                <a:spcPts val="1150"/>
              </a:lnSpc>
            </a:pPr>
            <a:r>
              <a:rPr lang="en-US" sz="1000" dirty="0">
                <a:solidFill>
                  <a:srgbClr val="323232"/>
                </a:solidFill>
                <a:latin typeface="Times New Roman" pitchFamily="18" charset="0"/>
                <a:cs typeface="Times New Roman" pitchFamily="18" charset="0"/>
              </a:rPr>
              <a:t>For as long as we have been recording data, time has been a crucial factor. In time series analysis, time is a significant variable of the data. Times series analysis helps us study our world and learn how we progress within it.</a:t>
            </a:r>
            <a:endParaRPr lang="en-US" sz="1000" dirty="0">
              <a:latin typeface="Times New Roman" pitchFamily="18" charset="0"/>
              <a:cs typeface="Times New Roman" pitchFamily="18" charset="0"/>
            </a:endParaRPr>
          </a:p>
          <a:p>
            <a:pPr marL="12700">
              <a:spcBef>
                <a:spcPts val="50"/>
              </a:spcBef>
            </a:pPr>
            <a:endParaRPr lang="en-US" sz="1000" dirty="0">
              <a:latin typeface="Times New Roman" pitchFamily="18" charset="0"/>
              <a:cs typeface="Times New Roman" pitchFamily="18" charset="0"/>
            </a:endParaRPr>
          </a:p>
          <a:p>
            <a:pPr marL="12700"/>
            <a:r>
              <a:rPr lang="en-US" sz="2200" dirty="0">
                <a:latin typeface="Arial" pitchFamily="34" charset="0"/>
              </a:rPr>
              <a:t>What is time series analysis?</a:t>
            </a:r>
          </a:p>
          <a:p>
            <a:pPr marL="12700">
              <a:lnSpc>
                <a:spcPct val="96000"/>
              </a:lnSpc>
              <a:spcBef>
                <a:spcPts val="1400"/>
              </a:spcBef>
            </a:pPr>
            <a:r>
              <a:rPr lang="en-US" sz="1000" dirty="0">
                <a:solidFill>
                  <a:srgbClr val="323232"/>
                </a:solidFill>
                <a:latin typeface="Times New Roman" pitchFamily="18" charset="0"/>
                <a:cs typeface="Times New Roman" pitchFamily="18" charset="0"/>
              </a:rPr>
              <a:t>Time series analysis is a specific way of analyzing a sequence of data points collected over an interval of time. In time series analysis, analysts record data points at consistent intervals over a set period of time rather than just recording the data points intermittently or randomly. However, this type of analysis is not merely the act of collecting data over time. What sets time series data apart from other data is that the analysis can show how                   variables change over time. In other words, time is a crucial variable because it shows how the data adjusts over the course of the data points as well as the final results. It provides an additional source of information and a set order of dependencies between the data. Time series analysis typically requires a large number of data points to ensure consistency and reliability. An extensive data set ensures you have a representative sample size and that analysis can cut through noisy data. It also ensures that any trends or patterns discovered are not outliers and can account for seasonal variance. Additionally, time series data can be used for forecasting—predicting future data based on historical data.</a:t>
            </a:r>
            <a:endParaRPr lang="en-US" sz="1000" dirty="0">
              <a:latin typeface="Times New Roman" pitchFamily="18" charset="0"/>
              <a:cs typeface="Times New Roman" pitchFamily="18" charset="0"/>
            </a:endParaRPr>
          </a:p>
          <a:p>
            <a:pPr marL="12700">
              <a:spcBef>
                <a:spcPts val="25"/>
              </a:spcBef>
            </a:pPr>
            <a:endParaRPr lang="en-US" sz="1200" dirty="0">
              <a:latin typeface="Times New Roman" pitchFamily="18" charset="0"/>
              <a:cs typeface="Times New Roman" pitchFamily="18" charset="0"/>
            </a:endParaRPr>
          </a:p>
          <a:p>
            <a:pPr marL="12700">
              <a:lnSpc>
                <a:spcPts val="2588"/>
              </a:lnSpc>
            </a:pPr>
            <a:r>
              <a:rPr lang="en-US" sz="2200" dirty="0">
                <a:latin typeface="Arial" pitchFamily="34" charset="0"/>
              </a:rPr>
              <a:t>Why organizations use time series data analysis</a:t>
            </a:r>
          </a:p>
          <a:p>
            <a:pPr marL="12700">
              <a:lnSpc>
                <a:spcPct val="96000"/>
              </a:lnSpc>
              <a:spcBef>
                <a:spcPts val="1338"/>
              </a:spcBef>
            </a:pPr>
            <a:r>
              <a:rPr lang="en-US" sz="1000" dirty="0">
                <a:solidFill>
                  <a:srgbClr val="323232"/>
                </a:solidFill>
                <a:latin typeface="Times New Roman" pitchFamily="18" charset="0"/>
                <a:cs typeface="Times New Roman" pitchFamily="18" charset="0"/>
              </a:rPr>
              <a:t>Time series analysis helps organizations understand the underlying causes of trends or systemic patterns over time. Using data visualizations, business users can see seasonal trends and dig deeper into why these trends occur. With modern analytics platforms, </a:t>
            </a:r>
            <a:r>
              <a:rPr lang="en-US" sz="1000" u="sng" dirty="0">
                <a:solidFill>
                  <a:srgbClr val="FF6C01"/>
                </a:solidFill>
                <a:latin typeface="Times New Roman" pitchFamily="18" charset="0"/>
                <a:cs typeface="Times New Roman" pitchFamily="18" charset="0"/>
              </a:rPr>
              <a:t>these visualizations can go far beyond line graphs.</a:t>
            </a:r>
            <a:r>
              <a:rPr lang="en-US" sz="1000" dirty="0">
                <a:solidFill>
                  <a:srgbClr val="FF6C01"/>
                </a:solidFill>
                <a:latin typeface="Times New Roman" pitchFamily="18" charset="0"/>
                <a:cs typeface="Times New Roman" pitchFamily="18" charset="0"/>
              </a:rPr>
              <a:t> </a:t>
            </a:r>
            <a:r>
              <a:rPr lang="en-US" sz="1000" dirty="0">
                <a:solidFill>
                  <a:srgbClr val="323232"/>
                </a:solidFill>
                <a:latin typeface="Times New Roman" pitchFamily="18" charset="0"/>
                <a:cs typeface="Times New Roman" pitchFamily="18" charset="0"/>
              </a:rPr>
              <a:t>When organizations analyze data over consistent intervals, they can also use time series forecasting to predict the likelihood of future events. Time series forecasting is part of predictive analytics. It can show likely changes in the data, like seasonality or cyclic behavior, which provides a better understanding of data variables and helps forecast better. For example, </a:t>
            </a:r>
            <a:r>
              <a:rPr lang="en-US" sz="1000" u="sng" dirty="0">
                <a:solidFill>
                  <a:srgbClr val="FF6C01"/>
                </a:solidFill>
                <a:latin typeface="Times New Roman" pitchFamily="18" charset="0"/>
                <a:cs typeface="Times New Roman" pitchFamily="18" charset="0"/>
              </a:rPr>
              <a:t>Des</a:t>
            </a:r>
            <a:r>
              <a:rPr lang="en-US" sz="1000" dirty="0">
                <a:solidFill>
                  <a:srgbClr val="FF6C01"/>
                </a:solidFill>
                <a:latin typeface="Times New Roman" pitchFamily="18" charset="0"/>
                <a:cs typeface="Times New Roman" pitchFamily="18" charset="0"/>
              </a:rPr>
              <a:t> </a:t>
            </a:r>
            <a:r>
              <a:rPr lang="en-US" sz="1000" u="sng" dirty="0">
                <a:solidFill>
                  <a:srgbClr val="FF6C01"/>
                </a:solidFill>
                <a:latin typeface="Times New Roman" pitchFamily="18" charset="0"/>
                <a:cs typeface="Times New Roman" pitchFamily="18" charset="0"/>
              </a:rPr>
              <a:t>Moines Public Schools analyzed five years of student achievement data</a:t>
            </a:r>
            <a:r>
              <a:rPr lang="en-US" sz="1000" dirty="0">
                <a:solidFill>
                  <a:srgbClr val="FF6C01"/>
                </a:solidFill>
                <a:latin typeface="Times New Roman" pitchFamily="18" charset="0"/>
                <a:cs typeface="Times New Roman" pitchFamily="18" charset="0"/>
              </a:rPr>
              <a:t> </a:t>
            </a:r>
            <a:r>
              <a:rPr lang="en-US" sz="1000" dirty="0">
                <a:solidFill>
                  <a:srgbClr val="323232"/>
                </a:solidFill>
                <a:latin typeface="Times New Roman" pitchFamily="18" charset="0"/>
                <a:cs typeface="Times New Roman" pitchFamily="18" charset="0"/>
              </a:rPr>
              <a:t>to identify at-risk students and track progress over time. Today’s technology allows us to collect massive amounts of data every day and it’s easier than ever to gather enough consistent data for comprehensive analysis.</a:t>
            </a:r>
            <a:endParaRPr lang="en-US" sz="1000" dirty="0">
              <a:latin typeface="Times New Roman" pitchFamily="18" charset="0"/>
              <a:cs typeface="Times New Roman" pitchFamily="18" charset="0"/>
            </a:endParaRPr>
          </a:p>
          <a:p>
            <a:pPr marL="12700">
              <a:spcBef>
                <a:spcPts val="25"/>
              </a:spcBef>
            </a:pPr>
            <a:endParaRPr lang="en-US" sz="1200" dirty="0">
              <a:latin typeface="Times New Roman" pitchFamily="18" charset="0"/>
              <a:cs typeface="Times New Roman" pitchFamily="18" charset="0"/>
            </a:endParaRPr>
          </a:p>
          <a:p>
            <a:pPr marL="12700">
              <a:lnSpc>
                <a:spcPts val="2588"/>
              </a:lnSpc>
            </a:pPr>
            <a:r>
              <a:rPr lang="en-US" sz="2200" dirty="0">
                <a:latin typeface="Arial" pitchFamily="34" charset="0"/>
              </a:rPr>
              <a:t>When time series analysis is used and when it isn’t</a:t>
            </a:r>
          </a:p>
          <a:p>
            <a:pPr marL="12700">
              <a:lnSpc>
                <a:spcPct val="96000"/>
              </a:lnSpc>
              <a:spcBef>
                <a:spcPts val="1338"/>
              </a:spcBef>
            </a:pPr>
            <a:r>
              <a:rPr lang="en-US" sz="1000" dirty="0">
                <a:solidFill>
                  <a:srgbClr val="323232"/>
                </a:solidFill>
                <a:latin typeface="Times New Roman" pitchFamily="18" charset="0"/>
                <a:cs typeface="Times New Roman" pitchFamily="18" charset="0"/>
              </a:rPr>
              <a:t>Time series analysis is not a new study, despite technology making it easier to access. Many of the recommended texts teaching the subject’s fundamental theories and practices have been around for several decades. And the method itself is even older than that. We have been using time series analysis for thousands of years, all the way back to the ancient studies of planetary movement and navigation. Time series analysis is used for non-stationary data—things that are constantly fluctuating over time or are affected by time. Industries like finance, retail, and economics frequently use time series analysis because currency and sales are always changing. Stock market analysis is an excellent example of time series analysis in action, especially with automated trading algorithms. Likewise, time series analysis is ideal for forecasting weather changes, helping meteorologists predict everything from tomorrow’s weather report to future years of climate change. Examples of time series analysis in action include:</a:t>
            </a:r>
            <a:endParaRPr lang="en-US" sz="1000" dirty="0">
              <a:latin typeface="Times New Roman" pitchFamily="18" charset="0"/>
              <a:cs typeface="Times New Roman" pitchFamily="18" charset="0"/>
            </a:endParaRPr>
          </a:p>
          <a:p>
            <a:pPr marL="12700">
              <a:spcBef>
                <a:spcPts val="38"/>
              </a:spcBef>
            </a:pPr>
            <a:endParaRPr lang="en-US" sz="1200" dirty="0">
              <a:latin typeface="Times New Roman" pitchFamily="18" charset="0"/>
              <a:cs typeface="Times New Roman" pitchFamily="18" charset="0"/>
            </a:endParaRPr>
          </a:p>
          <a:p>
            <a:pPr marL="12700">
              <a:buClr>
                <a:srgbClr val="323232"/>
              </a:buClr>
              <a:buFont typeface="Symbol" pitchFamily="18" charset="2"/>
              <a:buChar char=""/>
            </a:pPr>
            <a:r>
              <a:rPr lang="en-US" sz="1000" dirty="0">
                <a:solidFill>
                  <a:srgbClr val="323232"/>
                </a:solidFill>
                <a:latin typeface="Times New Roman" pitchFamily="18" charset="0"/>
                <a:cs typeface="Times New Roman" pitchFamily="18" charset="0"/>
              </a:rPr>
              <a:t>Weather data</a:t>
            </a:r>
            <a:endParaRPr lang="en-US" sz="1000" dirty="0">
              <a:latin typeface="Times New Roman" pitchFamily="18" charset="0"/>
              <a:cs typeface="Times New Roman" pitchFamily="18" charset="0"/>
            </a:endParaRPr>
          </a:p>
          <a:p>
            <a:pPr marL="12700">
              <a:spcBef>
                <a:spcPts val="863"/>
              </a:spcBef>
              <a:buClr>
                <a:srgbClr val="323232"/>
              </a:buClr>
              <a:buFont typeface="Symbol" pitchFamily="18" charset="2"/>
              <a:buChar char=""/>
            </a:pPr>
            <a:r>
              <a:rPr lang="en-US" sz="1000" dirty="0">
                <a:solidFill>
                  <a:srgbClr val="323232"/>
                </a:solidFill>
                <a:latin typeface="Times New Roman" pitchFamily="18" charset="0"/>
                <a:cs typeface="Times New Roman" pitchFamily="18" charset="0"/>
              </a:rPr>
              <a:t>Rainfall measurements</a:t>
            </a:r>
            <a:endParaRPr lang="en-US" sz="1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Department Name</a:t>
            </a:r>
            <a:endParaRPr lang="en-US"/>
          </a:p>
        </p:txBody>
      </p:sp>
      <p:sp>
        <p:nvSpPr>
          <p:cNvPr id="5" name="Footer Placeholder 4"/>
          <p:cNvSpPr>
            <a:spLocks noGrp="1"/>
          </p:cNvSpPr>
          <p:nvPr>
            <p:ph type="ftr" sz="quarter" idx="11"/>
          </p:nvPr>
        </p:nvSpPr>
        <p:spPr/>
        <p:txBody>
          <a:bodyPr/>
          <a:lstStyle/>
          <a:p>
            <a:pPr>
              <a:defRPr/>
            </a:pPr>
            <a:r>
              <a:rPr lang="en-US" smtClean="0"/>
              <a:t>Scholar Name</a:t>
            </a:r>
            <a:endParaRPr lang="en-US"/>
          </a:p>
        </p:txBody>
      </p:sp>
      <p:sp>
        <p:nvSpPr>
          <p:cNvPr id="6" name="Slide Number Placeholder 5"/>
          <p:cNvSpPr>
            <a:spLocks noGrp="1"/>
          </p:cNvSpPr>
          <p:nvPr>
            <p:ph type="sldNum" sz="quarter" idx="12"/>
          </p:nvPr>
        </p:nvSpPr>
        <p:spPr/>
        <p:txBody>
          <a:bodyPr/>
          <a:lstStyle/>
          <a:p>
            <a:pPr>
              <a:defRPr/>
            </a:pPr>
            <a:fld id="{D688335C-C328-4910-9F91-E5BFAFE821C4}" type="slidenum">
              <a:rPr lang="en-US" smtClean="0"/>
              <a:pPr>
                <a:defRPr/>
              </a:pPr>
              <a:t>3</a:t>
            </a:fld>
            <a:endParaRPr lang="en-US"/>
          </a:p>
        </p:txBody>
      </p:sp>
      <p:sp>
        <p:nvSpPr>
          <p:cNvPr id="7" name="object 2"/>
          <p:cNvSpPr txBox="1"/>
          <p:nvPr/>
        </p:nvSpPr>
        <p:spPr>
          <a:xfrm>
            <a:off x="1063013" y="381000"/>
            <a:ext cx="1965957" cy="153888"/>
          </a:xfrm>
          <a:prstGeom prst="rect">
            <a:avLst/>
          </a:prstGeom>
        </p:spPr>
        <p:txBody>
          <a:bodyPr wrap="square" lIns="0" tIns="0" rIns="0" bIns="0">
            <a:spAutoFit/>
          </a:bodyPr>
          <a:lstStyle/>
          <a:p>
            <a:pPr marL="240665" indent="-227965" fontAlgn="auto">
              <a:spcBef>
                <a:spcPts val="0"/>
              </a:spcBef>
              <a:spcAft>
                <a:spcPts val="0"/>
              </a:spcAft>
              <a:buClr>
                <a:srgbClr val="323232"/>
              </a:buClr>
              <a:buFont typeface="Symbol"/>
              <a:buChar char=""/>
              <a:tabLst>
                <a:tab pos="241300" algn="l"/>
              </a:tabLst>
              <a:defRPr/>
            </a:pPr>
            <a:r>
              <a:rPr sz="1000" dirty="0">
                <a:solidFill>
                  <a:srgbClr val="323232"/>
                </a:solidFill>
                <a:latin typeface="Times New Roman"/>
                <a:cs typeface="Times New Roman"/>
              </a:rPr>
              <a:t>T</a:t>
            </a:r>
            <a:r>
              <a:rPr sz="1000" spc="-5" dirty="0">
                <a:solidFill>
                  <a:srgbClr val="323232"/>
                </a:solidFill>
                <a:latin typeface="Times New Roman"/>
                <a:cs typeface="Times New Roman"/>
              </a:rPr>
              <a:t>e</a:t>
            </a:r>
            <a:r>
              <a:rPr sz="1000" spc="-30" dirty="0">
                <a:solidFill>
                  <a:srgbClr val="323232"/>
                </a:solidFill>
                <a:latin typeface="Times New Roman"/>
                <a:cs typeface="Times New Roman"/>
              </a:rPr>
              <a:t>m</a:t>
            </a:r>
            <a:r>
              <a:rPr sz="1000" dirty="0">
                <a:solidFill>
                  <a:srgbClr val="323232"/>
                </a:solidFill>
                <a:latin typeface="Times New Roman"/>
                <a:cs typeface="Times New Roman"/>
              </a:rPr>
              <a:t>p</a:t>
            </a:r>
            <a:r>
              <a:rPr sz="1000" spc="-5" dirty="0">
                <a:solidFill>
                  <a:srgbClr val="323232"/>
                </a:solidFill>
                <a:latin typeface="Times New Roman"/>
                <a:cs typeface="Times New Roman"/>
              </a:rPr>
              <a:t>e</a:t>
            </a:r>
            <a:r>
              <a:rPr sz="1000" dirty="0">
                <a:solidFill>
                  <a:srgbClr val="323232"/>
                </a:solidFill>
                <a:latin typeface="Times New Roman"/>
                <a:cs typeface="Times New Roman"/>
              </a:rPr>
              <a:t>r</a:t>
            </a:r>
            <a:r>
              <a:rPr sz="1000" spc="-5" dirty="0">
                <a:solidFill>
                  <a:srgbClr val="323232"/>
                </a:solidFill>
                <a:latin typeface="Times New Roman"/>
                <a:cs typeface="Times New Roman"/>
              </a:rPr>
              <a:t>at</a:t>
            </a:r>
            <a:r>
              <a:rPr sz="1000" spc="-10" dirty="0">
                <a:solidFill>
                  <a:srgbClr val="323232"/>
                </a:solidFill>
                <a:latin typeface="Times New Roman"/>
                <a:cs typeface="Times New Roman"/>
              </a:rPr>
              <a:t>u</a:t>
            </a:r>
            <a:r>
              <a:rPr sz="1000" spc="-5" dirty="0">
                <a:solidFill>
                  <a:srgbClr val="323232"/>
                </a:solidFill>
                <a:latin typeface="Times New Roman"/>
                <a:cs typeface="Times New Roman"/>
              </a:rPr>
              <a:t>re</a:t>
            </a:r>
            <a:r>
              <a:rPr sz="1000" dirty="0">
                <a:solidFill>
                  <a:srgbClr val="323232"/>
                </a:solidFill>
                <a:latin typeface="Times New Roman"/>
                <a:cs typeface="Times New Roman"/>
              </a:rPr>
              <a:t> </a:t>
            </a:r>
            <a:r>
              <a:rPr sz="1000" spc="-5" dirty="0">
                <a:solidFill>
                  <a:srgbClr val="323232"/>
                </a:solidFill>
                <a:latin typeface="Times New Roman"/>
                <a:cs typeface="Times New Roman"/>
              </a:rPr>
              <a:t>rea</a:t>
            </a:r>
            <a:r>
              <a:rPr sz="1000" dirty="0">
                <a:solidFill>
                  <a:srgbClr val="323232"/>
                </a:solidFill>
                <a:latin typeface="Times New Roman"/>
                <a:cs typeface="Times New Roman"/>
              </a:rPr>
              <a:t>d</a:t>
            </a:r>
            <a:r>
              <a:rPr sz="1000" spc="-5" dirty="0">
                <a:solidFill>
                  <a:srgbClr val="323232"/>
                </a:solidFill>
                <a:latin typeface="Times New Roman"/>
                <a:cs typeface="Times New Roman"/>
              </a:rPr>
              <a:t>i</a:t>
            </a:r>
            <a:r>
              <a:rPr sz="1000" spc="-15" dirty="0">
                <a:solidFill>
                  <a:srgbClr val="323232"/>
                </a:solidFill>
                <a:latin typeface="Times New Roman"/>
                <a:cs typeface="Times New Roman"/>
              </a:rPr>
              <a:t>n</a:t>
            </a:r>
            <a:r>
              <a:rPr sz="1000" dirty="0">
                <a:solidFill>
                  <a:srgbClr val="323232"/>
                </a:solidFill>
                <a:latin typeface="Times New Roman"/>
                <a:cs typeface="Times New Roman"/>
              </a:rPr>
              <a:t>g</a:t>
            </a:r>
            <a:r>
              <a:rPr sz="1000" spc="-5" dirty="0">
                <a:solidFill>
                  <a:srgbClr val="323232"/>
                </a:solidFill>
                <a:latin typeface="Times New Roman"/>
                <a:cs typeface="Times New Roman"/>
              </a:rPr>
              <a:t>s</a:t>
            </a:r>
            <a:endParaRPr sz="1000">
              <a:latin typeface="Times New Roman"/>
              <a:cs typeface="Times New Roman"/>
            </a:endParaRPr>
          </a:p>
        </p:txBody>
      </p:sp>
      <p:sp>
        <p:nvSpPr>
          <p:cNvPr id="8" name="object 3"/>
          <p:cNvSpPr txBox="1"/>
          <p:nvPr/>
        </p:nvSpPr>
        <p:spPr>
          <a:xfrm>
            <a:off x="1044997" y="685801"/>
            <a:ext cx="2492347" cy="692497"/>
          </a:xfrm>
          <a:prstGeom prst="rect">
            <a:avLst/>
          </a:prstGeom>
        </p:spPr>
        <p:txBody>
          <a:bodyPr wrap="square" lIns="0" tIns="0" rIns="0" bIns="0">
            <a:spAutoFit/>
          </a:bodyPr>
          <a:lstStyle/>
          <a:p>
            <a:pPr marL="240665" indent="-227965" fontAlgn="auto">
              <a:spcBef>
                <a:spcPts val="0"/>
              </a:spcBef>
              <a:spcAft>
                <a:spcPts val="0"/>
              </a:spcAft>
              <a:buClr>
                <a:srgbClr val="323232"/>
              </a:buClr>
              <a:buFont typeface="Symbol"/>
              <a:buChar char=""/>
              <a:tabLst>
                <a:tab pos="241300" algn="l"/>
              </a:tabLst>
              <a:defRPr/>
            </a:pPr>
            <a:r>
              <a:rPr sz="1000" spc="-5" dirty="0">
                <a:solidFill>
                  <a:srgbClr val="323232"/>
                </a:solidFill>
                <a:latin typeface="Times New Roman"/>
                <a:cs typeface="Times New Roman"/>
              </a:rPr>
              <a:t>Heart </a:t>
            </a:r>
            <a:r>
              <a:rPr sz="1000" dirty="0">
                <a:solidFill>
                  <a:srgbClr val="323232"/>
                </a:solidFill>
                <a:latin typeface="Times New Roman"/>
                <a:cs typeface="Times New Roman"/>
              </a:rPr>
              <a:t>r</a:t>
            </a:r>
            <a:r>
              <a:rPr sz="1000" spc="-5" dirty="0">
                <a:solidFill>
                  <a:srgbClr val="323232"/>
                </a:solidFill>
                <a:latin typeface="Times New Roman"/>
                <a:cs typeface="Times New Roman"/>
              </a:rPr>
              <a:t>ate</a:t>
            </a:r>
            <a:r>
              <a:rPr sz="1000" dirty="0">
                <a:solidFill>
                  <a:srgbClr val="323232"/>
                </a:solidFill>
                <a:latin typeface="Times New Roman"/>
                <a:cs typeface="Times New Roman"/>
              </a:rPr>
              <a:t> </a:t>
            </a:r>
            <a:r>
              <a:rPr sz="1000" spc="-30" dirty="0">
                <a:solidFill>
                  <a:srgbClr val="323232"/>
                </a:solidFill>
                <a:latin typeface="Times New Roman"/>
                <a:cs typeface="Times New Roman"/>
              </a:rPr>
              <a:t>m</a:t>
            </a:r>
            <a:r>
              <a:rPr sz="1000" spc="5" dirty="0">
                <a:solidFill>
                  <a:srgbClr val="323232"/>
                </a:solidFill>
                <a:latin typeface="Times New Roman"/>
                <a:cs typeface="Times New Roman"/>
              </a:rPr>
              <a:t>o</a:t>
            </a:r>
            <a:r>
              <a:rPr sz="1000" spc="-15" dirty="0">
                <a:solidFill>
                  <a:srgbClr val="323232"/>
                </a:solidFill>
                <a:latin typeface="Times New Roman"/>
                <a:cs typeface="Times New Roman"/>
              </a:rPr>
              <a:t>n</a:t>
            </a:r>
            <a:r>
              <a:rPr sz="1000" spc="-5" dirty="0">
                <a:solidFill>
                  <a:srgbClr val="323232"/>
                </a:solidFill>
                <a:latin typeface="Times New Roman"/>
                <a:cs typeface="Times New Roman"/>
              </a:rPr>
              <a:t>itoring </a:t>
            </a:r>
            <a:r>
              <a:rPr sz="1000" spc="-10" dirty="0">
                <a:solidFill>
                  <a:srgbClr val="323232"/>
                </a:solidFill>
                <a:latin typeface="Times New Roman"/>
                <a:cs typeface="Times New Roman"/>
              </a:rPr>
              <a:t>(EKG)</a:t>
            </a:r>
            <a:endParaRPr sz="1000">
              <a:latin typeface="Times New Roman"/>
              <a:cs typeface="Times New Roman"/>
            </a:endParaRPr>
          </a:p>
          <a:p>
            <a:pPr marL="240665" indent="-227965" fontAlgn="auto">
              <a:spcBef>
                <a:spcPts val="865"/>
              </a:spcBef>
              <a:spcAft>
                <a:spcPts val="0"/>
              </a:spcAft>
              <a:buClr>
                <a:srgbClr val="323232"/>
              </a:buClr>
              <a:buFont typeface="Symbol"/>
              <a:buChar char=""/>
              <a:tabLst>
                <a:tab pos="241300" algn="l"/>
              </a:tabLst>
              <a:defRPr/>
            </a:pPr>
            <a:r>
              <a:rPr sz="1000" spc="-5" dirty="0">
                <a:solidFill>
                  <a:srgbClr val="323232"/>
                </a:solidFill>
                <a:latin typeface="Times New Roman"/>
                <a:cs typeface="Times New Roman"/>
              </a:rPr>
              <a:t>Brain</a:t>
            </a:r>
            <a:r>
              <a:rPr sz="1000" spc="5" dirty="0">
                <a:solidFill>
                  <a:srgbClr val="323232"/>
                </a:solidFill>
                <a:latin typeface="Times New Roman"/>
                <a:cs typeface="Times New Roman"/>
              </a:rPr>
              <a:t> </a:t>
            </a:r>
            <a:r>
              <a:rPr sz="1000" spc="-30" dirty="0">
                <a:solidFill>
                  <a:srgbClr val="323232"/>
                </a:solidFill>
                <a:latin typeface="Times New Roman"/>
                <a:cs typeface="Times New Roman"/>
              </a:rPr>
              <a:t>m</a:t>
            </a:r>
            <a:r>
              <a:rPr sz="1000" dirty="0">
                <a:solidFill>
                  <a:srgbClr val="323232"/>
                </a:solidFill>
                <a:latin typeface="Times New Roman"/>
                <a:cs typeface="Times New Roman"/>
              </a:rPr>
              <a:t>o</a:t>
            </a:r>
            <a:r>
              <a:rPr sz="1000" spc="-15" dirty="0">
                <a:solidFill>
                  <a:srgbClr val="323232"/>
                </a:solidFill>
                <a:latin typeface="Times New Roman"/>
                <a:cs typeface="Times New Roman"/>
              </a:rPr>
              <a:t>n</a:t>
            </a:r>
            <a:r>
              <a:rPr sz="1000" spc="-5" dirty="0">
                <a:solidFill>
                  <a:srgbClr val="323232"/>
                </a:solidFill>
                <a:latin typeface="Times New Roman"/>
                <a:cs typeface="Times New Roman"/>
              </a:rPr>
              <a:t>itor</a:t>
            </a:r>
            <a:r>
              <a:rPr sz="1000" dirty="0">
                <a:solidFill>
                  <a:srgbClr val="323232"/>
                </a:solidFill>
                <a:latin typeface="Times New Roman"/>
                <a:cs typeface="Times New Roman"/>
              </a:rPr>
              <a:t>i</a:t>
            </a:r>
            <a:r>
              <a:rPr sz="1000" spc="-15" dirty="0">
                <a:solidFill>
                  <a:srgbClr val="323232"/>
                </a:solidFill>
                <a:latin typeface="Times New Roman"/>
                <a:cs typeface="Times New Roman"/>
              </a:rPr>
              <a:t>n</a:t>
            </a:r>
            <a:r>
              <a:rPr sz="1000" spc="-5" dirty="0">
                <a:solidFill>
                  <a:srgbClr val="323232"/>
                </a:solidFill>
                <a:latin typeface="Times New Roman"/>
                <a:cs typeface="Times New Roman"/>
              </a:rPr>
              <a:t>g </a:t>
            </a:r>
            <a:r>
              <a:rPr sz="1000" spc="-10" dirty="0">
                <a:solidFill>
                  <a:srgbClr val="323232"/>
                </a:solidFill>
                <a:latin typeface="Times New Roman"/>
                <a:cs typeface="Times New Roman"/>
              </a:rPr>
              <a:t>(EEG)</a:t>
            </a:r>
            <a:endParaRPr sz="1000">
              <a:latin typeface="Times New Roman"/>
              <a:cs typeface="Times New Roman"/>
            </a:endParaRPr>
          </a:p>
          <a:p>
            <a:pPr marL="12700" fontAlgn="auto">
              <a:spcBef>
                <a:spcPts val="850"/>
              </a:spcBef>
              <a:spcAft>
                <a:spcPts val="0"/>
              </a:spcAft>
              <a:defRPr/>
            </a:pPr>
            <a:r>
              <a:rPr sz="1000" spc="-5" dirty="0">
                <a:solidFill>
                  <a:srgbClr val="323232"/>
                </a:solidFill>
                <a:latin typeface="Symbol"/>
                <a:cs typeface="Symbol"/>
              </a:rPr>
              <a:t></a:t>
            </a:r>
            <a:endParaRPr sz="1000">
              <a:latin typeface="Symbol"/>
              <a:cs typeface="Symbol"/>
            </a:endParaRPr>
          </a:p>
        </p:txBody>
      </p:sp>
      <p:sp>
        <p:nvSpPr>
          <p:cNvPr id="9" name="object 4"/>
          <p:cNvSpPr txBox="1"/>
          <p:nvPr/>
        </p:nvSpPr>
        <p:spPr>
          <a:xfrm>
            <a:off x="1319968" y="1143000"/>
            <a:ext cx="1137463" cy="153888"/>
          </a:xfrm>
          <a:prstGeom prst="rect">
            <a:avLst/>
          </a:prstGeom>
        </p:spPr>
        <p:txBody>
          <a:bodyPr wrap="square" lIns="0" tIns="0" rIns="0" bIns="0">
            <a:spAutoFit/>
          </a:bodyPr>
          <a:lstStyle/>
          <a:p>
            <a:pPr marL="12700" fontAlgn="auto">
              <a:spcBef>
                <a:spcPts val="0"/>
              </a:spcBef>
              <a:spcAft>
                <a:spcPts val="0"/>
              </a:spcAft>
              <a:defRPr/>
            </a:pPr>
            <a:r>
              <a:rPr sz="1000" spc="-10" dirty="0">
                <a:solidFill>
                  <a:srgbClr val="323232"/>
                </a:solidFill>
                <a:latin typeface="Times New Roman"/>
                <a:cs typeface="Times New Roman"/>
              </a:rPr>
              <a:t>Qu</a:t>
            </a:r>
            <a:r>
              <a:rPr sz="1000" spc="-5" dirty="0">
                <a:solidFill>
                  <a:srgbClr val="323232"/>
                </a:solidFill>
                <a:latin typeface="Times New Roman"/>
                <a:cs typeface="Times New Roman"/>
              </a:rPr>
              <a:t>a</a:t>
            </a:r>
            <a:r>
              <a:rPr sz="1000" dirty="0">
                <a:solidFill>
                  <a:srgbClr val="323232"/>
                </a:solidFill>
                <a:latin typeface="Times New Roman"/>
                <a:cs typeface="Times New Roman"/>
              </a:rPr>
              <a:t>r</a:t>
            </a:r>
            <a:r>
              <a:rPr sz="1000" spc="-5" dirty="0">
                <a:solidFill>
                  <a:srgbClr val="323232"/>
                </a:solidFill>
                <a:latin typeface="Times New Roman"/>
                <a:cs typeface="Times New Roman"/>
              </a:rPr>
              <a:t>ter</a:t>
            </a:r>
            <a:r>
              <a:rPr sz="1000" dirty="0">
                <a:solidFill>
                  <a:srgbClr val="323232"/>
                </a:solidFill>
                <a:latin typeface="Times New Roman"/>
                <a:cs typeface="Times New Roman"/>
              </a:rPr>
              <a:t>l</a:t>
            </a:r>
            <a:r>
              <a:rPr sz="1000" spc="-5" dirty="0">
                <a:solidFill>
                  <a:srgbClr val="323232"/>
                </a:solidFill>
                <a:latin typeface="Times New Roman"/>
                <a:cs typeface="Times New Roman"/>
              </a:rPr>
              <a:t>y </a:t>
            </a:r>
            <a:r>
              <a:rPr sz="1000" spc="-10" dirty="0">
                <a:solidFill>
                  <a:srgbClr val="323232"/>
                </a:solidFill>
                <a:latin typeface="Times New Roman"/>
                <a:cs typeface="Times New Roman"/>
              </a:rPr>
              <a:t>s</a:t>
            </a:r>
            <a:r>
              <a:rPr sz="1000" spc="-5" dirty="0">
                <a:solidFill>
                  <a:srgbClr val="323232"/>
                </a:solidFill>
                <a:latin typeface="Times New Roman"/>
                <a:cs typeface="Times New Roman"/>
              </a:rPr>
              <a:t>ales</a:t>
            </a:r>
            <a:endParaRPr sz="1000">
              <a:latin typeface="Times New Roman"/>
              <a:cs typeface="Times New Roman"/>
            </a:endParaRPr>
          </a:p>
        </p:txBody>
      </p:sp>
      <p:sp>
        <p:nvSpPr>
          <p:cNvPr id="10" name="object 5"/>
          <p:cNvSpPr txBox="1"/>
          <p:nvPr/>
        </p:nvSpPr>
        <p:spPr>
          <a:xfrm>
            <a:off x="1055885" y="1371600"/>
            <a:ext cx="2174223" cy="692497"/>
          </a:xfrm>
          <a:prstGeom prst="rect">
            <a:avLst/>
          </a:prstGeom>
        </p:spPr>
        <p:txBody>
          <a:bodyPr wrap="square" lIns="0" tIns="0" rIns="0" bIns="0">
            <a:spAutoFit/>
          </a:bodyPr>
          <a:lstStyle/>
          <a:p>
            <a:pPr marL="240665" indent="-227965" fontAlgn="auto">
              <a:spcBef>
                <a:spcPts val="0"/>
              </a:spcBef>
              <a:spcAft>
                <a:spcPts val="0"/>
              </a:spcAft>
              <a:buClr>
                <a:srgbClr val="323232"/>
              </a:buClr>
              <a:buFont typeface="Symbol"/>
              <a:buChar char=""/>
              <a:tabLst>
                <a:tab pos="241300" algn="l"/>
              </a:tabLst>
              <a:defRPr/>
            </a:pPr>
            <a:r>
              <a:rPr sz="1000" spc="-5" dirty="0">
                <a:solidFill>
                  <a:srgbClr val="323232"/>
                </a:solidFill>
                <a:latin typeface="Times New Roman"/>
                <a:cs typeface="Times New Roman"/>
              </a:rPr>
              <a:t>Stock </a:t>
            </a:r>
            <a:r>
              <a:rPr sz="1000" dirty="0">
                <a:solidFill>
                  <a:srgbClr val="323232"/>
                </a:solidFill>
                <a:latin typeface="Times New Roman"/>
                <a:cs typeface="Times New Roman"/>
              </a:rPr>
              <a:t>p</a:t>
            </a:r>
            <a:r>
              <a:rPr sz="1000" spc="-5" dirty="0">
                <a:solidFill>
                  <a:srgbClr val="323232"/>
                </a:solidFill>
                <a:latin typeface="Times New Roman"/>
                <a:cs typeface="Times New Roman"/>
              </a:rPr>
              <a:t>rices</a:t>
            </a:r>
            <a:endParaRPr sz="1000">
              <a:latin typeface="Times New Roman"/>
              <a:cs typeface="Times New Roman"/>
            </a:endParaRPr>
          </a:p>
          <a:p>
            <a:pPr marL="240665" indent="-227965" fontAlgn="auto">
              <a:spcBef>
                <a:spcPts val="865"/>
              </a:spcBef>
              <a:spcAft>
                <a:spcPts val="0"/>
              </a:spcAft>
              <a:buClr>
                <a:srgbClr val="323232"/>
              </a:buClr>
              <a:buFont typeface="Symbol"/>
              <a:buChar char=""/>
              <a:tabLst>
                <a:tab pos="241300" algn="l"/>
              </a:tabLst>
              <a:defRPr/>
            </a:pPr>
            <a:r>
              <a:rPr sz="1000" spc="-10" dirty="0">
                <a:solidFill>
                  <a:srgbClr val="323232"/>
                </a:solidFill>
                <a:latin typeface="Times New Roman"/>
                <a:cs typeface="Times New Roman"/>
              </a:rPr>
              <a:t>Au</a:t>
            </a:r>
            <a:r>
              <a:rPr sz="1000" spc="-5" dirty="0">
                <a:solidFill>
                  <a:srgbClr val="323232"/>
                </a:solidFill>
                <a:latin typeface="Times New Roman"/>
                <a:cs typeface="Times New Roman"/>
              </a:rPr>
              <a:t>t</a:t>
            </a:r>
            <a:r>
              <a:rPr sz="1000" spc="5" dirty="0">
                <a:solidFill>
                  <a:srgbClr val="323232"/>
                </a:solidFill>
                <a:latin typeface="Times New Roman"/>
                <a:cs typeface="Times New Roman"/>
              </a:rPr>
              <a:t>o</a:t>
            </a:r>
            <a:r>
              <a:rPr sz="1000" spc="-30" dirty="0">
                <a:solidFill>
                  <a:srgbClr val="323232"/>
                </a:solidFill>
                <a:latin typeface="Times New Roman"/>
                <a:cs typeface="Times New Roman"/>
              </a:rPr>
              <a:t>m</a:t>
            </a:r>
            <a:r>
              <a:rPr sz="1000" dirty="0">
                <a:solidFill>
                  <a:srgbClr val="323232"/>
                </a:solidFill>
                <a:latin typeface="Times New Roman"/>
                <a:cs typeface="Times New Roman"/>
              </a:rPr>
              <a:t>a</a:t>
            </a:r>
            <a:r>
              <a:rPr sz="1000" spc="-5" dirty="0">
                <a:solidFill>
                  <a:srgbClr val="323232"/>
                </a:solidFill>
                <a:latin typeface="Times New Roman"/>
                <a:cs typeface="Times New Roman"/>
              </a:rPr>
              <a:t>ted</a:t>
            </a:r>
            <a:r>
              <a:rPr sz="1000" spc="5" dirty="0">
                <a:solidFill>
                  <a:srgbClr val="323232"/>
                </a:solidFill>
                <a:latin typeface="Times New Roman"/>
                <a:cs typeface="Times New Roman"/>
              </a:rPr>
              <a:t> </a:t>
            </a:r>
            <a:r>
              <a:rPr sz="1000" spc="-10" dirty="0">
                <a:solidFill>
                  <a:srgbClr val="323232"/>
                </a:solidFill>
                <a:latin typeface="Times New Roman"/>
                <a:cs typeface="Times New Roman"/>
              </a:rPr>
              <a:t>s</a:t>
            </a:r>
            <a:r>
              <a:rPr sz="1000" spc="-5" dirty="0">
                <a:solidFill>
                  <a:srgbClr val="323232"/>
                </a:solidFill>
                <a:latin typeface="Times New Roman"/>
                <a:cs typeface="Times New Roman"/>
              </a:rPr>
              <a:t>tock tra</a:t>
            </a:r>
            <a:r>
              <a:rPr sz="1000" dirty="0">
                <a:solidFill>
                  <a:srgbClr val="323232"/>
                </a:solidFill>
                <a:latin typeface="Times New Roman"/>
                <a:cs typeface="Times New Roman"/>
              </a:rPr>
              <a:t>d</a:t>
            </a:r>
            <a:r>
              <a:rPr sz="1000" spc="-5" dirty="0">
                <a:solidFill>
                  <a:srgbClr val="323232"/>
                </a:solidFill>
                <a:latin typeface="Times New Roman"/>
                <a:cs typeface="Times New Roman"/>
              </a:rPr>
              <a:t>ing</a:t>
            </a:r>
            <a:endParaRPr sz="1000">
              <a:latin typeface="Times New Roman"/>
              <a:cs typeface="Times New Roman"/>
            </a:endParaRPr>
          </a:p>
          <a:p>
            <a:pPr marL="12700" fontAlgn="auto">
              <a:spcBef>
                <a:spcPts val="865"/>
              </a:spcBef>
              <a:spcAft>
                <a:spcPts val="0"/>
              </a:spcAft>
              <a:defRPr/>
            </a:pPr>
            <a:r>
              <a:rPr sz="1000" spc="-5" dirty="0">
                <a:solidFill>
                  <a:srgbClr val="323232"/>
                </a:solidFill>
                <a:latin typeface="Symbol"/>
                <a:cs typeface="Symbol"/>
              </a:rPr>
              <a:t></a:t>
            </a:r>
            <a:endParaRPr sz="1000">
              <a:latin typeface="Symbol"/>
              <a:cs typeface="Symbol"/>
            </a:endParaRPr>
          </a:p>
        </p:txBody>
      </p:sp>
      <p:sp>
        <p:nvSpPr>
          <p:cNvPr id="11" name="object 6"/>
          <p:cNvSpPr txBox="1"/>
          <p:nvPr/>
        </p:nvSpPr>
        <p:spPr>
          <a:xfrm>
            <a:off x="1312998" y="1905000"/>
            <a:ext cx="1341153" cy="153888"/>
          </a:xfrm>
          <a:prstGeom prst="rect">
            <a:avLst/>
          </a:prstGeom>
        </p:spPr>
        <p:txBody>
          <a:bodyPr wrap="square" lIns="0" tIns="0" rIns="0" bIns="0">
            <a:spAutoFit/>
          </a:bodyPr>
          <a:lstStyle/>
          <a:p>
            <a:pPr marL="12700" fontAlgn="auto">
              <a:spcBef>
                <a:spcPts val="0"/>
              </a:spcBef>
              <a:spcAft>
                <a:spcPts val="0"/>
              </a:spcAft>
              <a:defRPr/>
            </a:pPr>
            <a:r>
              <a:rPr sz="1000" spc="-5" dirty="0">
                <a:solidFill>
                  <a:srgbClr val="323232"/>
                </a:solidFill>
                <a:latin typeface="Times New Roman"/>
                <a:cs typeface="Times New Roman"/>
              </a:rPr>
              <a:t>I</a:t>
            </a:r>
            <a:r>
              <a:rPr sz="1000" spc="-15" dirty="0">
                <a:solidFill>
                  <a:srgbClr val="323232"/>
                </a:solidFill>
                <a:latin typeface="Times New Roman"/>
                <a:cs typeface="Times New Roman"/>
              </a:rPr>
              <a:t>n</a:t>
            </a:r>
            <a:r>
              <a:rPr sz="1000" dirty="0">
                <a:solidFill>
                  <a:srgbClr val="323232"/>
                </a:solidFill>
                <a:latin typeface="Times New Roman"/>
                <a:cs typeface="Times New Roman"/>
              </a:rPr>
              <a:t>d</a:t>
            </a:r>
            <a:r>
              <a:rPr sz="1000" spc="-15" dirty="0">
                <a:solidFill>
                  <a:srgbClr val="323232"/>
                </a:solidFill>
                <a:latin typeface="Times New Roman"/>
                <a:cs typeface="Times New Roman"/>
              </a:rPr>
              <a:t>u</a:t>
            </a:r>
            <a:r>
              <a:rPr sz="1000" spc="-10" dirty="0">
                <a:solidFill>
                  <a:srgbClr val="323232"/>
                </a:solidFill>
                <a:latin typeface="Times New Roman"/>
                <a:cs typeface="Times New Roman"/>
              </a:rPr>
              <a:t>s</a:t>
            </a:r>
            <a:r>
              <a:rPr sz="1000" spc="-5" dirty="0">
                <a:solidFill>
                  <a:srgbClr val="323232"/>
                </a:solidFill>
                <a:latin typeface="Times New Roman"/>
                <a:cs typeface="Times New Roman"/>
              </a:rPr>
              <a:t>t</a:t>
            </a:r>
            <a:r>
              <a:rPr sz="1000" spc="5" dirty="0">
                <a:solidFill>
                  <a:srgbClr val="323232"/>
                </a:solidFill>
                <a:latin typeface="Times New Roman"/>
                <a:cs typeface="Times New Roman"/>
              </a:rPr>
              <a:t>r</a:t>
            </a:r>
            <a:r>
              <a:rPr sz="1000" spc="-5" dirty="0">
                <a:solidFill>
                  <a:srgbClr val="323232"/>
                </a:solidFill>
                <a:latin typeface="Times New Roman"/>
                <a:cs typeface="Times New Roman"/>
              </a:rPr>
              <a:t>y </a:t>
            </a:r>
            <a:r>
              <a:rPr sz="1000" spc="-15" dirty="0">
                <a:solidFill>
                  <a:srgbClr val="323232"/>
                </a:solidFill>
                <a:latin typeface="Times New Roman"/>
                <a:cs typeface="Times New Roman"/>
              </a:rPr>
              <a:t>f</a:t>
            </a:r>
            <a:r>
              <a:rPr sz="1000" dirty="0">
                <a:solidFill>
                  <a:srgbClr val="323232"/>
                </a:solidFill>
                <a:latin typeface="Times New Roman"/>
                <a:cs typeface="Times New Roman"/>
              </a:rPr>
              <a:t>o</a:t>
            </a:r>
            <a:r>
              <a:rPr sz="1000" spc="-5" dirty="0">
                <a:solidFill>
                  <a:srgbClr val="323232"/>
                </a:solidFill>
                <a:latin typeface="Times New Roman"/>
                <a:cs typeface="Times New Roman"/>
              </a:rPr>
              <a:t>recas</a:t>
            </a:r>
            <a:r>
              <a:rPr sz="1000" dirty="0">
                <a:solidFill>
                  <a:srgbClr val="323232"/>
                </a:solidFill>
                <a:latin typeface="Times New Roman"/>
                <a:cs typeface="Times New Roman"/>
              </a:rPr>
              <a:t>t</a:t>
            </a:r>
            <a:r>
              <a:rPr sz="1000" spc="-5" dirty="0">
                <a:solidFill>
                  <a:srgbClr val="323232"/>
                </a:solidFill>
                <a:latin typeface="Times New Roman"/>
                <a:cs typeface="Times New Roman"/>
              </a:rPr>
              <a:t>s</a:t>
            </a:r>
            <a:endParaRPr sz="1000">
              <a:latin typeface="Times New Roman"/>
              <a:cs typeface="Times New Roman"/>
            </a:endParaRPr>
          </a:p>
        </p:txBody>
      </p:sp>
      <p:sp>
        <p:nvSpPr>
          <p:cNvPr id="12" name="object 7"/>
          <p:cNvSpPr txBox="1">
            <a:spLocks noChangeArrowheads="1"/>
          </p:cNvSpPr>
          <p:nvPr/>
        </p:nvSpPr>
        <p:spPr bwMode="auto">
          <a:xfrm>
            <a:off x="608973" y="2057401"/>
            <a:ext cx="8552709" cy="929485"/>
          </a:xfrm>
          <a:prstGeom prst="rect">
            <a:avLst/>
          </a:prstGeom>
          <a:noFill/>
          <a:ln w="9525">
            <a:noFill/>
            <a:miter lim="800000"/>
            <a:headEnd/>
            <a:tailEnd/>
          </a:ln>
        </p:spPr>
        <p:txBody>
          <a:bodyPr wrap="square" lIns="0" tIns="0" rIns="0" bIns="0">
            <a:spAutoFit/>
          </a:bodyPr>
          <a:lstStyle/>
          <a:p>
            <a:pPr marL="468313" indent="-227013">
              <a:buClr>
                <a:srgbClr val="323232"/>
              </a:buClr>
              <a:buFont typeface="Symbol" pitchFamily="18" charset="2"/>
              <a:buChar char=""/>
              <a:tabLst>
                <a:tab pos="469900" algn="l"/>
              </a:tabLst>
            </a:pPr>
            <a:r>
              <a:rPr lang="en-US" sz="1000" dirty="0">
                <a:solidFill>
                  <a:srgbClr val="323232"/>
                </a:solidFill>
                <a:latin typeface="Times New Roman" pitchFamily="18" charset="0"/>
                <a:cs typeface="Times New Roman" pitchFamily="18" charset="0"/>
              </a:rPr>
              <a:t>Interest rates</a:t>
            </a:r>
            <a:endParaRPr lang="en-US" sz="1000" dirty="0">
              <a:latin typeface="Times New Roman" pitchFamily="18" charset="0"/>
              <a:cs typeface="Times New Roman" pitchFamily="18" charset="0"/>
            </a:endParaRPr>
          </a:p>
          <a:p>
            <a:pPr marL="468313" indent="-227013">
              <a:spcBef>
                <a:spcPts val="13"/>
              </a:spcBef>
              <a:tabLst>
                <a:tab pos="469900" algn="l"/>
              </a:tabLst>
            </a:pPr>
            <a:endParaRPr lang="en-US" sz="1200" dirty="0">
              <a:latin typeface="Times New Roman" pitchFamily="18" charset="0"/>
              <a:cs typeface="Times New Roman" pitchFamily="18" charset="0"/>
            </a:endParaRPr>
          </a:p>
          <a:p>
            <a:pPr marL="468313" indent="-227013">
              <a:lnSpc>
                <a:spcPct val="96000"/>
              </a:lnSpc>
              <a:tabLst>
                <a:tab pos="469900" algn="l"/>
              </a:tabLst>
            </a:pPr>
            <a:r>
              <a:rPr lang="en-US" sz="1000" dirty="0">
                <a:solidFill>
                  <a:srgbClr val="323232"/>
                </a:solidFill>
                <a:latin typeface="Times New Roman" pitchFamily="18" charset="0"/>
                <a:cs typeface="Times New Roman" pitchFamily="18" charset="0"/>
              </a:rPr>
              <a:t>Because time series analysis includes many categories or variations of data, analysts sometimes must make complex models. However, analysts can’t account for all variances, and they can’t generalize a specific model to every sample. Models that are too complex or that try to do too many things can lead to lack of fit. Lack of fit or  </a:t>
            </a:r>
            <a:r>
              <a:rPr lang="en-US" sz="1000" dirty="0" err="1">
                <a:solidFill>
                  <a:srgbClr val="323232"/>
                </a:solidFill>
                <a:latin typeface="Times New Roman" pitchFamily="18" charset="0"/>
                <a:cs typeface="Times New Roman" pitchFamily="18" charset="0"/>
              </a:rPr>
              <a:t>overfitting</a:t>
            </a:r>
            <a:r>
              <a:rPr lang="en-US" sz="1000" dirty="0">
                <a:solidFill>
                  <a:srgbClr val="323232"/>
                </a:solidFill>
                <a:latin typeface="Times New Roman" pitchFamily="18" charset="0"/>
                <a:cs typeface="Times New Roman" pitchFamily="18" charset="0"/>
              </a:rPr>
              <a:t> models lead to those models not distinguishing between random error and true relationships, leaving analysis skewed and forecasts incorrect.</a:t>
            </a:r>
            <a:endParaRPr lang="en-US" sz="1000" dirty="0">
              <a:latin typeface="Times New Roman" pitchFamily="18" charset="0"/>
              <a:cs typeface="Times New Roman" pitchFamily="18" charset="0"/>
            </a:endParaRPr>
          </a:p>
        </p:txBody>
      </p:sp>
      <p:sp>
        <p:nvSpPr>
          <p:cNvPr id="13" name="object 8"/>
          <p:cNvSpPr txBox="1">
            <a:spLocks noChangeArrowheads="1"/>
          </p:cNvSpPr>
          <p:nvPr/>
        </p:nvSpPr>
        <p:spPr bwMode="auto">
          <a:xfrm>
            <a:off x="0" y="2895600"/>
            <a:ext cx="9144001" cy="4161190"/>
          </a:xfrm>
          <a:prstGeom prst="rect">
            <a:avLst/>
          </a:prstGeom>
          <a:noFill/>
          <a:ln w="9525">
            <a:noFill/>
            <a:miter lim="800000"/>
            <a:headEnd/>
            <a:tailEnd/>
          </a:ln>
        </p:spPr>
        <p:txBody>
          <a:bodyPr wrap="square" lIns="0" tIns="0" rIns="0" bIns="0">
            <a:spAutoFit/>
          </a:bodyPr>
          <a:lstStyle/>
          <a:p>
            <a:pPr marL="12700"/>
            <a:r>
              <a:rPr lang="en-US" sz="2200" dirty="0">
                <a:latin typeface="Arial" pitchFamily="34" charset="0"/>
              </a:rPr>
              <a:t>Classification and considerations</a:t>
            </a:r>
          </a:p>
          <a:p>
            <a:pPr marL="12700">
              <a:lnSpc>
                <a:spcPts val="1138"/>
              </a:lnSpc>
              <a:spcBef>
                <a:spcPts val="1450"/>
              </a:spcBef>
            </a:pPr>
            <a:r>
              <a:rPr lang="en-US" sz="1000" dirty="0">
                <a:solidFill>
                  <a:srgbClr val="323232"/>
                </a:solidFill>
                <a:latin typeface="Times New Roman" pitchFamily="18" charset="0"/>
                <a:cs typeface="Times New Roman" pitchFamily="18" charset="0"/>
              </a:rPr>
              <a:t>While time series data is data collected over time, there are different types of data that describe how and when that time data was recorded. For example:</a:t>
            </a:r>
            <a:endParaRPr lang="en-US" sz="1000" dirty="0">
              <a:latin typeface="Times New Roman" pitchFamily="18" charset="0"/>
              <a:cs typeface="Times New Roman" pitchFamily="18" charset="0"/>
            </a:endParaRPr>
          </a:p>
          <a:p>
            <a:pPr marL="12700">
              <a:spcBef>
                <a:spcPts val="25"/>
              </a:spcBef>
            </a:pPr>
            <a:endParaRPr lang="en-US" sz="1200" dirty="0">
              <a:latin typeface="Times New Roman" pitchFamily="18" charset="0"/>
              <a:cs typeface="Times New Roman" pitchFamily="18" charset="0"/>
            </a:endParaRPr>
          </a:p>
          <a:p>
            <a:pPr marL="12700">
              <a:buClr>
                <a:srgbClr val="323232"/>
              </a:buClr>
              <a:buFont typeface="Symbol" pitchFamily="18" charset="2"/>
              <a:buChar char=""/>
            </a:pPr>
            <a:r>
              <a:rPr lang="en-US" sz="1000" dirty="0">
                <a:solidFill>
                  <a:srgbClr val="323232"/>
                </a:solidFill>
                <a:latin typeface="Times New Roman" pitchFamily="18" charset="0"/>
                <a:cs typeface="Times New Roman" pitchFamily="18" charset="0"/>
              </a:rPr>
              <a:t>Time series data is data that is recorded over consistent intervals of time.</a:t>
            </a:r>
            <a:endParaRPr lang="en-US" sz="1000" dirty="0">
              <a:latin typeface="Times New Roman" pitchFamily="18" charset="0"/>
              <a:cs typeface="Times New Roman" pitchFamily="18" charset="0"/>
            </a:endParaRPr>
          </a:p>
          <a:p>
            <a:pPr marL="12700">
              <a:spcBef>
                <a:spcPts val="850"/>
              </a:spcBef>
              <a:buClr>
                <a:srgbClr val="323232"/>
              </a:buClr>
              <a:buFont typeface="Symbol" pitchFamily="18" charset="2"/>
              <a:buChar char=""/>
            </a:pPr>
            <a:r>
              <a:rPr lang="en-US" sz="1000" dirty="0">
                <a:solidFill>
                  <a:srgbClr val="323232"/>
                </a:solidFill>
                <a:latin typeface="Times New Roman" pitchFamily="18" charset="0"/>
                <a:cs typeface="Times New Roman" pitchFamily="18" charset="0"/>
              </a:rPr>
              <a:t>Cross-sectional data consists of several variables recorded at the same time.</a:t>
            </a:r>
            <a:endParaRPr lang="en-US" sz="1000" dirty="0">
              <a:latin typeface="Times New Roman" pitchFamily="18" charset="0"/>
              <a:cs typeface="Times New Roman" pitchFamily="18" charset="0"/>
            </a:endParaRPr>
          </a:p>
          <a:p>
            <a:pPr marL="12700">
              <a:spcBef>
                <a:spcPts val="863"/>
              </a:spcBef>
              <a:buClr>
                <a:srgbClr val="323232"/>
              </a:buClr>
              <a:buFont typeface="Symbol" pitchFamily="18" charset="2"/>
              <a:buChar char=""/>
            </a:pPr>
            <a:r>
              <a:rPr lang="en-US" sz="1000" dirty="0">
                <a:solidFill>
                  <a:srgbClr val="323232"/>
                </a:solidFill>
                <a:latin typeface="Times New Roman" pitchFamily="18" charset="0"/>
                <a:cs typeface="Times New Roman" pitchFamily="18" charset="0"/>
              </a:rPr>
              <a:t>Pooled data is a combination of both time series data and cross-sectional data.</a:t>
            </a:r>
            <a:endParaRPr lang="en-US" sz="1000" dirty="0">
              <a:latin typeface="Times New Roman" pitchFamily="18" charset="0"/>
              <a:cs typeface="Times New Roman" pitchFamily="18" charset="0"/>
            </a:endParaRPr>
          </a:p>
          <a:p>
            <a:pPr marL="12700">
              <a:spcBef>
                <a:spcPts val="38"/>
              </a:spcBef>
              <a:buClr>
                <a:srgbClr val="323232"/>
              </a:buClr>
              <a:buFont typeface="Symbol" pitchFamily="18" charset="2"/>
              <a:buChar char=""/>
            </a:pPr>
            <a:endParaRPr lang="en-US" sz="1100" dirty="0">
              <a:latin typeface="Times New Roman" pitchFamily="18" charset="0"/>
              <a:cs typeface="Times New Roman" pitchFamily="18" charset="0"/>
            </a:endParaRPr>
          </a:p>
          <a:p>
            <a:pPr marL="12700"/>
            <a:r>
              <a:rPr lang="en-US" sz="1000" dirty="0">
                <a:solidFill>
                  <a:srgbClr val="323232"/>
                </a:solidFill>
                <a:latin typeface="Times New Roman" pitchFamily="18" charset="0"/>
                <a:cs typeface="Times New Roman" pitchFamily="18" charset="0"/>
              </a:rPr>
              <a:t>Further, time series data can be classified into two main categories:</a:t>
            </a:r>
            <a:endParaRPr lang="en-US" sz="1000" dirty="0">
              <a:latin typeface="Times New Roman" pitchFamily="18" charset="0"/>
              <a:cs typeface="Times New Roman" pitchFamily="18" charset="0"/>
            </a:endParaRPr>
          </a:p>
          <a:p>
            <a:pPr marL="12700"/>
            <a:endParaRPr lang="en-US" sz="1300" dirty="0">
              <a:latin typeface="Times New Roman" pitchFamily="18" charset="0"/>
              <a:cs typeface="Times New Roman" pitchFamily="18" charset="0"/>
            </a:endParaRPr>
          </a:p>
          <a:p>
            <a:pPr marL="12700">
              <a:lnSpc>
                <a:spcPts val="1150"/>
              </a:lnSpc>
              <a:buClr>
                <a:srgbClr val="323232"/>
              </a:buClr>
              <a:buFont typeface="Symbol" pitchFamily="18" charset="2"/>
              <a:buChar char=""/>
            </a:pPr>
            <a:r>
              <a:rPr lang="en-US" sz="1000" b="1" dirty="0">
                <a:solidFill>
                  <a:srgbClr val="323232"/>
                </a:solidFill>
                <a:latin typeface="Times New Roman" pitchFamily="18" charset="0"/>
                <a:cs typeface="Times New Roman" pitchFamily="18" charset="0"/>
              </a:rPr>
              <a:t>Stock time series data </a:t>
            </a:r>
            <a:r>
              <a:rPr lang="en-US" sz="1000" dirty="0">
                <a:solidFill>
                  <a:srgbClr val="323232"/>
                </a:solidFill>
                <a:latin typeface="Times New Roman" pitchFamily="18" charset="0"/>
                <a:cs typeface="Times New Roman" pitchFamily="18" charset="0"/>
              </a:rPr>
              <a:t>means measuring attributes at a certain point in time, like a static snapshot of the information as it was.</a:t>
            </a:r>
            <a:endParaRPr lang="en-US" sz="1000" dirty="0">
              <a:latin typeface="Times New Roman" pitchFamily="18" charset="0"/>
              <a:cs typeface="Times New Roman" pitchFamily="18" charset="0"/>
            </a:endParaRPr>
          </a:p>
          <a:p>
            <a:pPr marL="12700">
              <a:spcBef>
                <a:spcPts val="38"/>
              </a:spcBef>
              <a:buClr>
                <a:srgbClr val="323232"/>
              </a:buClr>
              <a:buFont typeface="Symbol" pitchFamily="18" charset="2"/>
              <a:buChar char=""/>
            </a:pPr>
            <a:endParaRPr lang="en-US" sz="700" dirty="0">
              <a:latin typeface="Times New Roman" pitchFamily="18" charset="0"/>
              <a:cs typeface="Times New Roman" pitchFamily="18" charset="0"/>
            </a:endParaRPr>
          </a:p>
          <a:p>
            <a:pPr marL="12700">
              <a:lnSpc>
                <a:spcPts val="1163"/>
              </a:lnSpc>
              <a:buClr>
                <a:srgbClr val="323232"/>
              </a:buClr>
              <a:buFont typeface="Symbol" pitchFamily="18" charset="2"/>
              <a:buChar char=""/>
            </a:pPr>
            <a:r>
              <a:rPr lang="en-US" sz="1000" b="1" dirty="0">
                <a:solidFill>
                  <a:srgbClr val="323232"/>
                </a:solidFill>
                <a:latin typeface="Times New Roman" pitchFamily="18" charset="0"/>
                <a:cs typeface="Times New Roman" pitchFamily="18" charset="0"/>
              </a:rPr>
              <a:t>Flow time series data </a:t>
            </a:r>
            <a:r>
              <a:rPr lang="en-US" sz="1000" dirty="0">
                <a:solidFill>
                  <a:srgbClr val="323232"/>
                </a:solidFill>
                <a:latin typeface="Times New Roman" pitchFamily="18" charset="0"/>
                <a:cs typeface="Times New Roman" pitchFamily="18" charset="0"/>
              </a:rPr>
              <a:t>means measuring the activity of the attributes over a certain period, which is generally part of the total whole and makes up a portion of the results.</a:t>
            </a:r>
            <a:endParaRPr lang="en-US" sz="1000" dirty="0">
              <a:latin typeface="Times New Roman" pitchFamily="18" charset="0"/>
              <a:cs typeface="Times New Roman" pitchFamily="18" charset="0"/>
            </a:endParaRPr>
          </a:p>
          <a:p>
            <a:pPr marL="12700">
              <a:buClr>
                <a:srgbClr val="323232"/>
              </a:buClr>
              <a:buFont typeface="Symbol" pitchFamily="18" charset="2"/>
              <a:buChar char=""/>
            </a:pPr>
            <a:endParaRPr lang="en-US" sz="1100" dirty="0">
              <a:latin typeface="Times New Roman" pitchFamily="18" charset="0"/>
              <a:cs typeface="Times New Roman" pitchFamily="18" charset="0"/>
            </a:endParaRPr>
          </a:p>
          <a:p>
            <a:pPr marL="12700"/>
            <a:r>
              <a:rPr lang="en-US" sz="1000" dirty="0">
                <a:solidFill>
                  <a:srgbClr val="323232"/>
                </a:solidFill>
                <a:latin typeface="Times New Roman" pitchFamily="18" charset="0"/>
                <a:cs typeface="Times New Roman" pitchFamily="18" charset="0"/>
              </a:rPr>
              <a:t>In time series data, variations can occur sporadically throughout the data:</a:t>
            </a:r>
            <a:endParaRPr lang="en-US" sz="1000" dirty="0">
              <a:latin typeface="Times New Roman" pitchFamily="18" charset="0"/>
              <a:cs typeface="Times New Roman" pitchFamily="18" charset="0"/>
            </a:endParaRPr>
          </a:p>
          <a:p>
            <a:pPr marL="12700">
              <a:spcBef>
                <a:spcPts val="38"/>
              </a:spcBef>
            </a:pPr>
            <a:endParaRPr lang="en-US" sz="1200" dirty="0">
              <a:latin typeface="Times New Roman" pitchFamily="18" charset="0"/>
              <a:cs typeface="Times New Roman" pitchFamily="18" charset="0"/>
            </a:endParaRPr>
          </a:p>
          <a:p>
            <a:pPr marL="12700">
              <a:buClr>
                <a:srgbClr val="323232"/>
              </a:buClr>
              <a:buFont typeface="Symbol" pitchFamily="18" charset="2"/>
              <a:buChar char=""/>
            </a:pPr>
            <a:r>
              <a:rPr lang="en-US" sz="1000" b="1" dirty="0">
                <a:solidFill>
                  <a:srgbClr val="323232"/>
                </a:solidFill>
                <a:latin typeface="Times New Roman" pitchFamily="18" charset="0"/>
                <a:cs typeface="Times New Roman" pitchFamily="18" charset="0"/>
              </a:rPr>
              <a:t>Functional analysis </a:t>
            </a:r>
            <a:r>
              <a:rPr lang="en-US" sz="1000" dirty="0">
                <a:solidFill>
                  <a:srgbClr val="323232"/>
                </a:solidFill>
                <a:latin typeface="Times New Roman" pitchFamily="18" charset="0"/>
                <a:cs typeface="Times New Roman" pitchFamily="18" charset="0"/>
              </a:rPr>
              <a:t>can pick out the patterns and relationships within the data to identify notable events.</a:t>
            </a:r>
            <a:endParaRPr lang="en-US" sz="1000" dirty="0">
              <a:latin typeface="Times New Roman" pitchFamily="18" charset="0"/>
              <a:cs typeface="Times New Roman" pitchFamily="18" charset="0"/>
            </a:endParaRPr>
          </a:p>
          <a:p>
            <a:pPr marL="12700">
              <a:spcBef>
                <a:spcPts val="13"/>
              </a:spcBef>
              <a:buClr>
                <a:srgbClr val="323232"/>
              </a:buClr>
              <a:buFont typeface="Symbol" pitchFamily="18" charset="2"/>
              <a:buChar char=""/>
            </a:pPr>
            <a:endParaRPr lang="en-US" sz="800" dirty="0">
              <a:latin typeface="Times New Roman" pitchFamily="18" charset="0"/>
              <a:cs typeface="Times New Roman" pitchFamily="18" charset="0"/>
            </a:endParaRPr>
          </a:p>
          <a:p>
            <a:pPr marL="12700">
              <a:lnSpc>
                <a:spcPts val="1150"/>
              </a:lnSpc>
              <a:buClr>
                <a:srgbClr val="323232"/>
              </a:buClr>
              <a:buFont typeface="Symbol" pitchFamily="18" charset="2"/>
              <a:buChar char=""/>
            </a:pPr>
            <a:r>
              <a:rPr lang="en-US" sz="1000" b="1" dirty="0">
                <a:solidFill>
                  <a:srgbClr val="323232"/>
                </a:solidFill>
                <a:latin typeface="Times New Roman" pitchFamily="18" charset="0"/>
                <a:cs typeface="Times New Roman" pitchFamily="18" charset="0"/>
              </a:rPr>
              <a:t>Trend analysis </a:t>
            </a:r>
            <a:r>
              <a:rPr lang="en-US" sz="1000" dirty="0">
                <a:solidFill>
                  <a:srgbClr val="323232"/>
                </a:solidFill>
                <a:latin typeface="Times New Roman" pitchFamily="18" charset="0"/>
                <a:cs typeface="Times New Roman" pitchFamily="18" charset="0"/>
              </a:rPr>
              <a:t>means determining consistent movement in a certain direction. There are two types of trends: deterministic, where we can find the underlying cause, and stochastic, which is random and unexplainable.</a:t>
            </a:r>
            <a:endParaRPr lang="en-US" sz="1000" dirty="0">
              <a:latin typeface="Times New Roman" pitchFamily="18" charset="0"/>
              <a:cs typeface="Times New Roman" pitchFamily="18" charset="0"/>
            </a:endParaRPr>
          </a:p>
          <a:p>
            <a:pPr marL="12700">
              <a:spcBef>
                <a:spcPts val="50"/>
              </a:spcBef>
              <a:buClr>
                <a:srgbClr val="323232"/>
              </a:buClr>
              <a:buFont typeface="Symbol" pitchFamily="18" charset="2"/>
              <a:buChar char=""/>
            </a:pPr>
            <a:endParaRPr lang="en-US" sz="700" dirty="0">
              <a:latin typeface="Times New Roman" pitchFamily="18" charset="0"/>
              <a:cs typeface="Times New Roman" pitchFamily="18" charset="0"/>
            </a:endParaRPr>
          </a:p>
          <a:p>
            <a:pPr marL="12700">
              <a:lnSpc>
                <a:spcPts val="1150"/>
              </a:lnSpc>
              <a:buClr>
                <a:srgbClr val="323232"/>
              </a:buClr>
              <a:buFont typeface="Symbol" pitchFamily="18" charset="2"/>
              <a:buChar char=""/>
            </a:pPr>
            <a:r>
              <a:rPr lang="en-US" sz="1000" b="1" dirty="0">
                <a:solidFill>
                  <a:srgbClr val="323232"/>
                </a:solidFill>
                <a:latin typeface="Times New Roman" pitchFamily="18" charset="0"/>
                <a:cs typeface="Times New Roman" pitchFamily="18" charset="0"/>
              </a:rPr>
              <a:t>Seasonal variation </a:t>
            </a:r>
            <a:r>
              <a:rPr lang="en-US" sz="1000" dirty="0">
                <a:solidFill>
                  <a:srgbClr val="323232"/>
                </a:solidFill>
                <a:latin typeface="Times New Roman" pitchFamily="18" charset="0"/>
                <a:cs typeface="Times New Roman" pitchFamily="18" charset="0"/>
              </a:rPr>
              <a:t>describes events that occur at specific and regular intervals during the course of a year. Serial dependence occurs when data points close together in time tend to be related.</a:t>
            </a:r>
            <a:endParaRPr lang="en-US" sz="1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Department Name</a:t>
            </a:r>
            <a:endParaRPr lang="en-US"/>
          </a:p>
        </p:txBody>
      </p:sp>
      <p:sp>
        <p:nvSpPr>
          <p:cNvPr id="5" name="Footer Placeholder 4"/>
          <p:cNvSpPr>
            <a:spLocks noGrp="1"/>
          </p:cNvSpPr>
          <p:nvPr>
            <p:ph type="ftr" sz="quarter" idx="11"/>
          </p:nvPr>
        </p:nvSpPr>
        <p:spPr/>
        <p:txBody>
          <a:bodyPr/>
          <a:lstStyle/>
          <a:p>
            <a:pPr>
              <a:defRPr/>
            </a:pPr>
            <a:r>
              <a:rPr lang="en-US" smtClean="0"/>
              <a:t>Scholar Name</a:t>
            </a:r>
            <a:endParaRPr lang="en-US"/>
          </a:p>
        </p:txBody>
      </p:sp>
      <p:sp>
        <p:nvSpPr>
          <p:cNvPr id="6" name="Slide Number Placeholder 5"/>
          <p:cNvSpPr>
            <a:spLocks noGrp="1"/>
          </p:cNvSpPr>
          <p:nvPr>
            <p:ph type="sldNum" sz="quarter" idx="12"/>
          </p:nvPr>
        </p:nvSpPr>
        <p:spPr/>
        <p:txBody>
          <a:bodyPr/>
          <a:lstStyle/>
          <a:p>
            <a:pPr>
              <a:defRPr/>
            </a:pPr>
            <a:fld id="{D688335C-C328-4910-9F91-E5BFAFE821C4}" type="slidenum">
              <a:rPr lang="en-US" smtClean="0"/>
              <a:pPr>
                <a:defRPr/>
              </a:pPr>
              <a:t>4</a:t>
            </a:fld>
            <a:endParaRPr lang="en-US"/>
          </a:p>
        </p:txBody>
      </p:sp>
      <p:sp>
        <p:nvSpPr>
          <p:cNvPr id="7" name="object 2"/>
          <p:cNvSpPr txBox="1">
            <a:spLocks noChangeArrowheads="1"/>
          </p:cNvSpPr>
          <p:nvPr/>
        </p:nvSpPr>
        <p:spPr bwMode="auto">
          <a:xfrm>
            <a:off x="1295400" y="1143000"/>
            <a:ext cx="5881688" cy="1077218"/>
          </a:xfrm>
          <a:prstGeom prst="rect">
            <a:avLst/>
          </a:prstGeom>
          <a:noFill/>
          <a:ln w="9525">
            <a:noFill/>
            <a:miter lim="800000"/>
            <a:headEnd/>
            <a:tailEnd/>
          </a:ln>
        </p:spPr>
        <p:txBody>
          <a:bodyPr wrap="square" lIns="0" tIns="0" rIns="0" bIns="0">
            <a:spAutoFit/>
          </a:bodyPr>
          <a:lstStyle/>
          <a:p>
            <a:pPr marL="12700">
              <a:lnSpc>
                <a:spcPts val="1150"/>
              </a:lnSpc>
            </a:pPr>
            <a:r>
              <a:rPr lang="en-US" sz="1000" dirty="0">
                <a:solidFill>
                  <a:srgbClr val="323232"/>
                </a:solidFill>
                <a:latin typeface="Times New Roman" pitchFamily="18" charset="0"/>
                <a:cs typeface="Times New Roman" pitchFamily="18" charset="0"/>
              </a:rPr>
              <a:t>irregularities. Time series analysis in Python is also popular for finding trends and forecasting. Time series </a:t>
            </a:r>
            <a:endParaRPr lang="en-US" sz="1000" dirty="0" smtClean="0">
              <a:solidFill>
                <a:srgbClr val="323232"/>
              </a:solidFill>
              <a:latin typeface="Times New Roman" pitchFamily="18" charset="0"/>
              <a:cs typeface="Times New Roman" pitchFamily="18" charset="0"/>
            </a:endParaRPr>
          </a:p>
          <a:p>
            <a:pPr marL="12700">
              <a:lnSpc>
                <a:spcPts val="1150"/>
              </a:lnSpc>
            </a:pPr>
            <a:endParaRPr lang="en-US" sz="1000" dirty="0">
              <a:solidFill>
                <a:srgbClr val="323232"/>
              </a:solidFill>
              <a:latin typeface="Times New Roman" pitchFamily="18" charset="0"/>
              <a:cs typeface="Times New Roman" pitchFamily="18" charset="0"/>
            </a:endParaRPr>
          </a:p>
          <a:p>
            <a:pPr marL="12700">
              <a:lnSpc>
                <a:spcPts val="1150"/>
              </a:lnSpc>
            </a:pPr>
            <a:endParaRPr lang="en-US" sz="1000" dirty="0" smtClean="0">
              <a:solidFill>
                <a:srgbClr val="323232"/>
              </a:solidFill>
              <a:latin typeface="Times New Roman" pitchFamily="18" charset="0"/>
              <a:cs typeface="Times New Roman" pitchFamily="18" charset="0"/>
            </a:endParaRPr>
          </a:p>
          <a:p>
            <a:pPr marL="12700">
              <a:lnSpc>
                <a:spcPts val="1150"/>
              </a:lnSpc>
            </a:pPr>
            <a:r>
              <a:rPr lang="en-US" sz="1000" dirty="0" smtClean="0">
                <a:solidFill>
                  <a:srgbClr val="323232"/>
                </a:solidFill>
                <a:latin typeface="Times New Roman" pitchFamily="18" charset="0"/>
                <a:cs typeface="Times New Roman" pitchFamily="18" charset="0"/>
              </a:rPr>
              <a:t>analysis </a:t>
            </a:r>
            <a:r>
              <a:rPr lang="en-US" sz="1000" dirty="0">
                <a:solidFill>
                  <a:srgbClr val="323232"/>
                </a:solidFill>
                <a:latin typeface="Times New Roman" pitchFamily="18" charset="0"/>
                <a:cs typeface="Times New Roman" pitchFamily="18" charset="0"/>
              </a:rPr>
              <a:t>is a technical and robust subject, and this guide just scratches the surface. To learn more about the </a:t>
            </a:r>
            <a:r>
              <a:rPr lang="en-US" sz="1000" dirty="0" smtClean="0">
                <a:solidFill>
                  <a:srgbClr val="323232"/>
                </a:solidFill>
                <a:latin typeface="Times New Roman" pitchFamily="18" charset="0"/>
                <a:cs typeface="Times New Roman" pitchFamily="18" charset="0"/>
              </a:rPr>
              <a:t>theories</a:t>
            </a:r>
          </a:p>
          <a:p>
            <a:pPr marL="12700">
              <a:lnSpc>
                <a:spcPts val="1150"/>
              </a:lnSpc>
            </a:pPr>
            <a:endParaRPr lang="en-US" sz="1000" dirty="0">
              <a:solidFill>
                <a:srgbClr val="323232"/>
              </a:solidFill>
              <a:latin typeface="Times New Roman" pitchFamily="18" charset="0"/>
              <a:cs typeface="Times New Roman" pitchFamily="18" charset="0"/>
            </a:endParaRPr>
          </a:p>
          <a:p>
            <a:pPr marL="12700">
              <a:lnSpc>
                <a:spcPts val="1150"/>
              </a:lnSpc>
            </a:pPr>
            <a:endParaRPr lang="en-US" sz="1000" dirty="0" smtClean="0">
              <a:solidFill>
                <a:srgbClr val="323232"/>
              </a:solidFill>
              <a:latin typeface="Times New Roman" pitchFamily="18" charset="0"/>
              <a:cs typeface="Times New Roman" pitchFamily="18" charset="0"/>
            </a:endParaRPr>
          </a:p>
          <a:p>
            <a:pPr marL="12700">
              <a:lnSpc>
                <a:spcPts val="1150"/>
              </a:lnSpc>
            </a:pPr>
            <a:r>
              <a:rPr lang="en-US" sz="1000" dirty="0" smtClean="0">
                <a:solidFill>
                  <a:srgbClr val="323232"/>
                </a:solidFill>
                <a:latin typeface="Times New Roman" pitchFamily="18" charset="0"/>
                <a:cs typeface="Times New Roman" pitchFamily="18" charset="0"/>
              </a:rPr>
              <a:t> </a:t>
            </a:r>
            <a:r>
              <a:rPr lang="en-US" sz="1000" dirty="0">
                <a:solidFill>
                  <a:srgbClr val="323232"/>
                </a:solidFill>
                <a:latin typeface="Times New Roman" pitchFamily="18" charset="0"/>
                <a:cs typeface="Times New Roman" pitchFamily="18" charset="0"/>
              </a:rPr>
              <a:t>and practical applications, check out our </a:t>
            </a:r>
            <a:r>
              <a:rPr lang="en-US" sz="1000" u="sng" dirty="0">
                <a:solidFill>
                  <a:srgbClr val="FF6C01"/>
                </a:solidFill>
                <a:latin typeface="Times New Roman" pitchFamily="18" charset="0"/>
                <a:cs typeface="Times New Roman" pitchFamily="18" charset="0"/>
              </a:rPr>
              <a:t>time series analysis resources and customer stories.</a:t>
            </a:r>
            <a:endParaRPr lang="en-US" sz="1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Department Name</a:t>
            </a:r>
            <a:endParaRPr lang="en-US"/>
          </a:p>
        </p:txBody>
      </p:sp>
      <p:sp>
        <p:nvSpPr>
          <p:cNvPr id="5" name="Footer Placeholder 4"/>
          <p:cNvSpPr>
            <a:spLocks noGrp="1"/>
          </p:cNvSpPr>
          <p:nvPr>
            <p:ph type="ftr" sz="quarter" idx="11"/>
          </p:nvPr>
        </p:nvSpPr>
        <p:spPr/>
        <p:txBody>
          <a:bodyPr/>
          <a:lstStyle/>
          <a:p>
            <a:pPr>
              <a:defRPr/>
            </a:pPr>
            <a:r>
              <a:rPr lang="en-US" smtClean="0"/>
              <a:t>Scholar Name</a:t>
            </a:r>
            <a:endParaRPr lang="en-US"/>
          </a:p>
        </p:txBody>
      </p:sp>
      <p:sp>
        <p:nvSpPr>
          <p:cNvPr id="6" name="Slide Number Placeholder 5"/>
          <p:cNvSpPr>
            <a:spLocks noGrp="1"/>
          </p:cNvSpPr>
          <p:nvPr>
            <p:ph type="sldNum" sz="quarter" idx="12"/>
          </p:nvPr>
        </p:nvSpPr>
        <p:spPr/>
        <p:txBody>
          <a:bodyPr/>
          <a:lstStyle/>
          <a:p>
            <a:pPr>
              <a:defRPr/>
            </a:pPr>
            <a:fld id="{D688335C-C328-4910-9F91-E5BFAFE821C4}" type="slidenum">
              <a:rPr lang="en-US" smtClean="0"/>
              <a:pPr>
                <a:defRPr/>
              </a:pPr>
              <a:t>5</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1061</Words>
  <Application>Microsoft Office PowerPoint</Application>
  <PresentationFormat>On-screen Show (4:3)</PresentationFormat>
  <Paragraphs>68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1_Office Theme</vt:lpstr>
      <vt:lpstr>DEPARTMENT OF COMPUTER SCIENCE &amp; ENGINEERING </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&amp; ENGINEERING </dc:title>
  <dc:creator>Manjit Singh</dc:creator>
  <cp:lastModifiedBy>Manjit Singh</cp:lastModifiedBy>
  <cp:revision>1</cp:revision>
  <dcterms:created xsi:type="dcterms:W3CDTF">2023-08-13T16:18:47Z</dcterms:created>
  <dcterms:modified xsi:type="dcterms:W3CDTF">2023-08-13T16:25:49Z</dcterms:modified>
</cp:coreProperties>
</file>