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8"/>
  </p:notesMasterIdLst>
  <p:handoutMasterIdLst>
    <p:handoutMasterId r:id="rId29"/>
  </p:handoutMasterIdLst>
  <p:sldIdLst>
    <p:sldId id="731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wsu.edu/~cook/ai/lectures/movies/witch.rm" TargetMode="External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1.bin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5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63701"/>
              </p:ext>
            </p:extLst>
          </p:nvPr>
        </p:nvGraphicFramePr>
        <p:xfrm>
          <a:off x="1533526" y="286543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6" y="286543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985169" y="3540015"/>
            <a:ext cx="8686801" cy="192951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23CSH-621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1409700"/>
            <a:ext cx="3924300" cy="544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0" y="1524000"/>
            <a:ext cx="4079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look at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How to represent facts / beliefs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“There is a pit in (2,2) or (3,1)”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How to make inferences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 “No breeze in (1,2), so pit in (3,1)”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Representation, Reasoning and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Sentence: Individual piece of knowledge </a:t>
            </a:r>
            <a:br>
              <a:rPr lang="en-US" dirty="0"/>
            </a:br>
            <a:r>
              <a:rPr lang="en-US" dirty="0"/>
              <a:t>- English sentence forms one piece of knowledge in English language </a:t>
            </a:r>
            <a:br>
              <a:rPr lang="en-US" dirty="0"/>
            </a:br>
            <a:r>
              <a:rPr lang="en-US" dirty="0"/>
              <a:t>- Statement in C forms one piece of knowledge in C programming language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Syntax: Form used to represent sentences </a:t>
            </a:r>
            <a:br>
              <a:rPr lang="en-US" dirty="0"/>
            </a:br>
            <a:r>
              <a:rPr lang="en-US" dirty="0"/>
              <a:t>- Syntax of C indicates legal combinations of symbols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a = 2 + 3; </a:t>
            </a:r>
            <a:r>
              <a:rPr lang="en-US" dirty="0"/>
              <a:t>is legal</a:t>
            </a:r>
          </a:p>
          <a:p>
            <a:pPr>
              <a:buNone/>
            </a:pPr>
            <a:r>
              <a:rPr lang="en-US" dirty="0"/>
              <a:t>	- </a:t>
            </a:r>
            <a:r>
              <a:rPr lang="en-US" dirty="0">
                <a:solidFill>
                  <a:srgbClr val="FF0000"/>
                </a:solidFill>
              </a:rPr>
              <a:t>a = + 2 3 </a:t>
            </a:r>
            <a:r>
              <a:rPr lang="en-US" dirty="0"/>
              <a:t>is not legal</a:t>
            </a:r>
          </a:p>
          <a:p>
            <a:pPr>
              <a:buNone/>
            </a:pPr>
            <a:r>
              <a:rPr lang="en-US" dirty="0"/>
              <a:t>	- Syntax alone does not indicate meaning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Semantics: Mapping from sentences to facts in the world </a:t>
            </a:r>
            <a:br>
              <a:rPr lang="en-US" dirty="0"/>
            </a:br>
            <a:r>
              <a:rPr lang="en-US" dirty="0"/>
              <a:t>- They define the truth of a sentence in a “possible world”</a:t>
            </a:r>
            <a:br>
              <a:rPr lang="en-US" dirty="0"/>
            </a:br>
            <a:r>
              <a:rPr lang="en-US" dirty="0"/>
              <a:t>- Add the values of 2 and 3, store them in the memory location indicated by variable a</a:t>
            </a:r>
          </a:p>
          <a:p>
            <a:r>
              <a:rPr lang="en-US" dirty="0"/>
              <a:t>In the language of arithmetic: 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x + 2 &gt;= y  </a:t>
            </a:r>
            <a:r>
              <a:rPr lang="en-US" dirty="0"/>
              <a:t>is a sentence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x2 + y &gt;  </a:t>
            </a:r>
            <a:r>
              <a:rPr lang="en-US" dirty="0"/>
              <a:t>is not a sentence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x + 2 &gt;= y  </a:t>
            </a:r>
            <a:r>
              <a:rPr lang="en-US" dirty="0"/>
              <a:t>is true in all worlds 	where the number </a:t>
            </a:r>
            <a:r>
              <a:rPr lang="en-US" dirty="0">
                <a:solidFill>
                  <a:srgbClr val="FF0000"/>
                </a:solidFill>
              </a:rPr>
              <a:t>x + 2 </a:t>
            </a:r>
            <a:r>
              <a:rPr lang="en-US" dirty="0"/>
              <a:t>is</a:t>
            </a:r>
          </a:p>
          <a:p>
            <a:pPr>
              <a:buNone/>
            </a:pPr>
            <a:r>
              <a:rPr lang="en-US" dirty="0"/>
              <a:t>		no less than the number </a:t>
            </a:r>
            <a:r>
              <a:rPr lang="en-US" dirty="0">
                <a:solidFill>
                  <a:srgbClr val="FF0000"/>
                </a:solidFill>
              </a:rPr>
              <a:t>y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x + 2 &gt;= y </a:t>
            </a:r>
            <a:r>
              <a:rPr lang="en-US" dirty="0"/>
              <a:t>is true in a world where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x = 7, y = 1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x + 2 &gt;= y </a:t>
            </a:r>
            <a:r>
              <a:rPr lang="en-US" dirty="0"/>
              <a:t>is false in a world where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x = 0, y = 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Entailment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458200" cy="2438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can exist a relationship between items in the language</a:t>
            </a:r>
          </a:p>
          <a:p>
            <a:pPr lvl="1"/>
            <a:r>
              <a:rPr lang="en-US" dirty="0"/>
              <a:t>Sentences “entail” sentences (representation level)</a:t>
            </a:r>
          </a:p>
          <a:p>
            <a:pPr lvl="1"/>
            <a:r>
              <a:rPr lang="en-US" dirty="0"/>
              <a:t>Facts “follow” from facts (real world)</a:t>
            </a:r>
          </a:p>
          <a:p>
            <a:r>
              <a:rPr lang="en-US" dirty="0"/>
              <a:t>Entail / Follow mean the new item is true if the old items are true</a:t>
            </a:r>
          </a:p>
          <a:p>
            <a:r>
              <a:rPr lang="en-US" dirty="0"/>
              <a:t>A collection of sentences, or knowledge base (KB), entail a sentence</a:t>
            </a:r>
          </a:p>
          <a:p>
            <a:pPr lvl="1"/>
            <a:r>
              <a:rPr lang="en-US" dirty="0"/>
              <a:t>KB |= sentence</a:t>
            </a:r>
          </a:p>
          <a:p>
            <a:pPr lvl="1"/>
            <a:r>
              <a:rPr lang="en-US" dirty="0"/>
              <a:t>KB entails the sentence </a:t>
            </a:r>
            <a:r>
              <a:rPr lang="en-US" dirty="0" err="1"/>
              <a:t>iff</a:t>
            </a:r>
            <a:r>
              <a:rPr lang="en-US" dirty="0"/>
              <a:t> the sentence is true in all worlds where the KB is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3886201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Sentences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3886201"/>
            <a:ext cx="990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Sentence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6172201"/>
            <a:ext cx="533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Facts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6172201"/>
            <a:ext cx="457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Fact</a:t>
            </a:r>
          </a:p>
        </p:txBody>
      </p:sp>
      <p:cxnSp>
        <p:nvCxnSpPr>
          <p:cNvPr id="9" name="Straight Connector 8"/>
          <p:cNvCxnSpPr>
            <a:stCxn id="4" idx="2"/>
            <a:endCxn id="6" idx="0"/>
          </p:cNvCxnSpPr>
          <p:nvPr/>
        </p:nvCxnSpPr>
        <p:spPr>
          <a:xfrm rot="5400000">
            <a:off x="3224601" y="5167699"/>
            <a:ext cx="2009001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462306" y="5166905"/>
            <a:ext cx="2009001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0600" y="4024700"/>
            <a:ext cx="2209800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0600" y="6310700"/>
            <a:ext cx="2209800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5600" y="5029200"/>
            <a:ext cx="57912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0" y="4648201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Representation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5181601"/>
            <a:ext cx="685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World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3685402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Entails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86400" y="5971402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Follows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38600" y="4218801"/>
            <a:ext cx="7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Semantics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233208"/>
            <a:ext cx="7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Semantics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Entailment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KB</a:t>
            </a:r>
          </a:p>
          <a:p>
            <a:pPr lvl="1"/>
            <a:r>
              <a:rPr lang="en-US" dirty="0"/>
              <a:t>The Giants won</a:t>
            </a:r>
          </a:p>
          <a:p>
            <a:pPr lvl="1"/>
            <a:r>
              <a:rPr lang="en-US" dirty="0"/>
              <a:t>The Reds won</a:t>
            </a:r>
          </a:p>
          <a:p>
            <a:r>
              <a:rPr lang="en-US" dirty="0"/>
              <a:t>Entails</a:t>
            </a:r>
          </a:p>
          <a:p>
            <a:pPr lvl="1"/>
            <a:r>
              <a:rPr lang="en-US" dirty="0"/>
              <a:t>Either the Giants won or the Reds won</a:t>
            </a:r>
          </a:p>
          <a:p>
            <a:r>
              <a:rPr lang="en-US" dirty="0"/>
              <a:t>KB</a:t>
            </a:r>
          </a:p>
          <a:p>
            <a:pPr lvl="1"/>
            <a:r>
              <a:rPr lang="en-US" dirty="0"/>
              <a:t>To get a perfect score your program must be turned in today</a:t>
            </a:r>
          </a:p>
          <a:p>
            <a:pPr lvl="1"/>
            <a:r>
              <a:rPr lang="en-US" dirty="0"/>
              <a:t>I always get perfect scores</a:t>
            </a:r>
          </a:p>
          <a:p>
            <a:r>
              <a:rPr lang="en-US" dirty="0"/>
              <a:t>Entails</a:t>
            </a:r>
          </a:p>
          <a:p>
            <a:pPr lvl="1"/>
            <a:r>
              <a:rPr lang="en-US" dirty="0"/>
              <a:t>I turned in my program 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KB</a:t>
            </a:r>
          </a:p>
          <a:p>
            <a:pPr lvl="1"/>
            <a:r>
              <a:rPr lang="en-US" dirty="0" err="1"/>
              <a:t>CookLectures</a:t>
            </a:r>
            <a:r>
              <a:rPr lang="en-US" dirty="0"/>
              <a:t> -&gt;           </a:t>
            </a:r>
            <a:r>
              <a:rPr lang="en-US" dirty="0" err="1"/>
              <a:t>TodayIsTuesday</a:t>
            </a:r>
            <a:r>
              <a:rPr lang="en-US" dirty="0"/>
              <a:t> v </a:t>
            </a:r>
            <a:r>
              <a:rPr lang="en-US" dirty="0" err="1"/>
              <a:t>TodayIsThursday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TodayIsThursday</a:t>
            </a:r>
            <a:endParaRPr lang="en-US" dirty="0"/>
          </a:p>
          <a:p>
            <a:pPr lvl="1"/>
            <a:r>
              <a:rPr lang="en-US" dirty="0" err="1"/>
              <a:t>TodayIsSaturday</a:t>
            </a:r>
            <a:r>
              <a:rPr lang="en-US" dirty="0"/>
              <a:t> -&gt; </a:t>
            </a:r>
            <a:r>
              <a:rPr lang="en-US" dirty="0" err="1"/>
              <a:t>SleepLate</a:t>
            </a:r>
            <a:endParaRPr lang="en-US" dirty="0"/>
          </a:p>
          <a:p>
            <a:pPr lvl="1"/>
            <a:r>
              <a:rPr lang="en-US" dirty="0"/>
              <a:t>Rainy -&gt; </a:t>
            </a:r>
            <a:r>
              <a:rPr lang="en-US" dirty="0" err="1"/>
              <a:t>GrassIsWet</a:t>
            </a:r>
            <a:endParaRPr lang="en-US" dirty="0"/>
          </a:p>
          <a:p>
            <a:pPr lvl="1"/>
            <a:r>
              <a:rPr lang="en-US" dirty="0" err="1"/>
              <a:t>CookLectures</a:t>
            </a:r>
            <a:r>
              <a:rPr lang="en-US" dirty="0"/>
              <a:t> v </a:t>
            </a:r>
            <a:r>
              <a:rPr lang="en-US" dirty="0" err="1"/>
              <a:t>TodayIsSaturday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SleepLate</a:t>
            </a:r>
            <a:endParaRPr lang="en-US" dirty="0"/>
          </a:p>
          <a:p>
            <a:r>
              <a:rPr lang="en-US" dirty="0"/>
              <a:t>Which of these are correct entailments?</a:t>
            </a:r>
          </a:p>
          <a:p>
            <a:pPr lvl="1"/>
            <a:r>
              <a:rPr lang="en-US" dirty="0"/>
              <a:t> - </a:t>
            </a:r>
            <a:r>
              <a:rPr lang="en-US" dirty="0" err="1"/>
              <a:t>Sleeplate</a:t>
            </a:r>
            <a:endParaRPr lang="en-US" dirty="0"/>
          </a:p>
          <a:p>
            <a:pPr lvl="1"/>
            <a:r>
              <a:rPr lang="en-US" dirty="0" err="1"/>
              <a:t>GrassIsWet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SleepLate</a:t>
            </a:r>
            <a:r>
              <a:rPr lang="en-US" dirty="0"/>
              <a:t> v </a:t>
            </a:r>
            <a:r>
              <a:rPr lang="en-US" dirty="0" err="1"/>
              <a:t>GrassIsWet</a:t>
            </a:r>
            <a:endParaRPr lang="en-US" dirty="0"/>
          </a:p>
          <a:p>
            <a:pPr lvl="1"/>
            <a:r>
              <a:rPr lang="en-US" dirty="0" err="1"/>
              <a:t>TodayIsTuesday</a:t>
            </a:r>
            <a:endParaRPr lang="en-US" dirty="0"/>
          </a:p>
          <a:p>
            <a:pPr lvl="1"/>
            <a:r>
              <a:rPr lang="en-US" dirty="0"/>
              <a:t>True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Use two different ways: </a:t>
            </a:r>
          </a:p>
          <a:p>
            <a:pPr lvl="1"/>
            <a:r>
              <a:rPr lang="en-US" dirty="0"/>
              <a:t>Generate new sentences that are entailed by KB </a:t>
            </a:r>
          </a:p>
          <a:p>
            <a:pPr lvl="1"/>
            <a:r>
              <a:rPr lang="en-US" dirty="0"/>
              <a:t>Determine whether or not sentence is entailed by KB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sound</a:t>
            </a:r>
            <a:r>
              <a:rPr lang="en-US" dirty="0"/>
              <a:t> inference procedure generates only entailed sentences</a:t>
            </a:r>
          </a:p>
          <a:p>
            <a:r>
              <a:rPr lang="en-US" dirty="0"/>
              <a:t>Modus ponens is sound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Abduction is not sound</a:t>
            </a:r>
          </a:p>
          <a:p>
            <a:r>
              <a:rPr lang="en-US" dirty="0">
                <a:hlinkClick r:id="rId3"/>
              </a:rPr>
              <a:t>Logic gone bad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6477000" y="4343400"/>
          <a:ext cx="128239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113" imgH="393529" progId="Equation.3">
                  <p:embed/>
                </p:oleObj>
              </mc:Choice>
              <mc:Fallback>
                <p:oleObj name="Equation" r:id="rId4" imgW="660113" imgH="393529" progId="Equation.3">
                  <p:embed/>
                  <p:pic>
                    <p:nvPicPr>
                      <p:cNvPr id="1024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343400"/>
                        <a:ext cx="128239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553200" y="5381074"/>
          <a:ext cx="1219200" cy="72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113" imgH="393529" progId="Equation.3">
                  <p:embed/>
                </p:oleObj>
              </mc:Choice>
              <mc:Fallback>
                <p:oleObj name="Equation" r:id="rId6" imgW="660113" imgH="393529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81074"/>
                        <a:ext cx="1219200" cy="724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inference procedure can generate all entailed sentences from the knowledge base. </a:t>
            </a:r>
          </a:p>
          <a:p>
            <a:r>
              <a:rPr lang="en-US" dirty="0"/>
              <a:t>The meaning of a sentence is a mapping onto the world (a model). </a:t>
            </a:r>
          </a:p>
          <a:p>
            <a:r>
              <a:rPr lang="en-US" dirty="0"/>
              <a:t>This mapping is an </a:t>
            </a:r>
            <a:r>
              <a:rPr lang="en-US" dirty="0">
                <a:solidFill>
                  <a:srgbClr val="FF0000"/>
                </a:solidFill>
              </a:rPr>
              <a:t>interpretation</a:t>
            </a:r>
            <a:r>
              <a:rPr lang="en-US" dirty="0"/>
              <a:t> (interpretation of Lisp code). </a:t>
            </a:r>
          </a:p>
          <a:p>
            <a:r>
              <a:rPr lang="en-US" dirty="0"/>
              <a:t>A sentence is </a:t>
            </a:r>
            <a:r>
              <a:rPr lang="en-US" dirty="0">
                <a:solidFill>
                  <a:srgbClr val="FF0000"/>
                </a:solidFill>
              </a:rPr>
              <a:t>valid</a:t>
            </a:r>
            <a:r>
              <a:rPr lang="en-US" dirty="0"/>
              <a:t> (necessarily true, tautology) </a:t>
            </a:r>
            <a:r>
              <a:rPr lang="en-US" dirty="0" err="1"/>
              <a:t>iff</a:t>
            </a:r>
            <a:r>
              <a:rPr lang="en-US" dirty="0"/>
              <a:t> true under all possible interpretations. </a:t>
            </a:r>
          </a:p>
          <a:p>
            <a:pPr lvl="1"/>
            <a:r>
              <a:rPr lang="en-US" dirty="0"/>
              <a:t>A  V -A</a:t>
            </a:r>
          </a:p>
          <a:p>
            <a:r>
              <a:rPr lang="en-US" dirty="0"/>
              <a:t>A could be: </a:t>
            </a:r>
          </a:p>
          <a:p>
            <a:pPr lvl="1"/>
            <a:r>
              <a:rPr lang="en-US" dirty="0"/>
              <a:t>Stench at [1,1] </a:t>
            </a:r>
          </a:p>
          <a:p>
            <a:pPr lvl="1"/>
            <a:r>
              <a:rPr lang="en-US" dirty="0"/>
              <a:t>Today is Monday </a:t>
            </a:r>
          </a:p>
          <a:p>
            <a:pPr lvl="1"/>
            <a:r>
              <a:rPr lang="en-US" dirty="0"/>
              <a:t>2+3=5 </a:t>
            </a:r>
          </a:p>
          <a:p>
            <a:r>
              <a:rPr lang="en-US" dirty="0"/>
              <a:t>These statements are not valid. </a:t>
            </a:r>
          </a:p>
          <a:p>
            <a:pPr lvl="1"/>
            <a:r>
              <a:rPr lang="en-US" dirty="0"/>
              <a:t>A ^ -A </a:t>
            </a:r>
          </a:p>
          <a:p>
            <a:pPr lvl="1"/>
            <a:r>
              <a:rPr lang="en-US" dirty="0"/>
              <a:t>A V B</a:t>
            </a:r>
          </a:p>
          <a:p>
            <a:r>
              <a:rPr lang="en-US" dirty="0"/>
              <a:t>The last statement is </a:t>
            </a:r>
            <a:r>
              <a:rPr lang="en-US" dirty="0" err="1">
                <a:solidFill>
                  <a:srgbClr val="FF0000"/>
                </a:solidFill>
              </a:rPr>
              <a:t>satisfiable</a:t>
            </a:r>
            <a:r>
              <a:rPr lang="en-US" dirty="0"/>
              <a:t>, meaning there exists at least one interpretation that makes the statement true. The previous statement is </a:t>
            </a:r>
            <a:r>
              <a:rPr lang="en-US" dirty="0" err="1">
                <a:solidFill>
                  <a:srgbClr val="FF0000"/>
                </a:solidFill>
              </a:rPr>
              <a:t>unsatisfiable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Knowledge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When we use search to solve a problem we must </a:t>
            </a:r>
          </a:p>
          <a:p>
            <a:pPr lvl="1"/>
            <a:r>
              <a:rPr lang="en-US" dirty="0"/>
              <a:t>Capture the knowledge needed to formalize the problem </a:t>
            </a:r>
          </a:p>
          <a:p>
            <a:pPr lvl="1"/>
            <a:r>
              <a:rPr lang="en-US" dirty="0"/>
              <a:t>Apply a search technique to solve problem </a:t>
            </a:r>
          </a:p>
          <a:p>
            <a:pPr lvl="1"/>
            <a:r>
              <a:rPr lang="en-US" dirty="0"/>
              <a:t>Execute the problem solution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Logics are formal languages for representing information such that conclusions can be drawn </a:t>
            </a:r>
          </a:p>
          <a:p>
            <a:r>
              <a:rPr lang="en-US" dirty="0"/>
              <a:t>Logics are characterized by their “primitives” commitments </a:t>
            </a:r>
          </a:p>
          <a:p>
            <a:pPr lvl="1"/>
            <a:r>
              <a:rPr lang="en-US" dirty="0"/>
              <a:t>Ontological commitment: What exists? Facts? Objects? Time? Beliefs? </a:t>
            </a:r>
          </a:p>
          <a:p>
            <a:pPr lvl="1"/>
            <a:r>
              <a:rPr lang="en-US" dirty="0"/>
              <a:t>Epistemological commitment: What are the states of knowledge?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3505200"/>
          <a:ext cx="7315200" cy="2763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Ontological Commitment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Epistemological Commitment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Propositional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First-order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facts, objects, relations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Temporal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facts, objects, relations,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true/false/unknown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Probability 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value in [0, 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Fuzzy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degree of truth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known interval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Simple logic</a:t>
            </a:r>
          </a:p>
          <a:p>
            <a:pPr lvl="1"/>
            <a:r>
              <a:rPr lang="en-US" dirty="0"/>
              <a:t>Symbols represent entire facts </a:t>
            </a:r>
          </a:p>
          <a:p>
            <a:pPr lvl="1"/>
            <a:r>
              <a:rPr lang="en-US" dirty="0"/>
              <a:t>Boolean connectives (&amp;, v, -&gt;, &lt;=&gt;, ~) </a:t>
            </a:r>
          </a:p>
          <a:p>
            <a:pPr lvl="1"/>
            <a:r>
              <a:rPr lang="en-US" dirty="0"/>
              <a:t>Propositions (symbols, facts) are either TRUE or FALSE </a:t>
            </a:r>
          </a:p>
          <a:p>
            <a:r>
              <a:rPr lang="en-US" dirty="0"/>
              <a:t>First-order logic </a:t>
            </a:r>
          </a:p>
          <a:p>
            <a:pPr lvl="1"/>
            <a:r>
              <a:rPr lang="en-US" dirty="0"/>
              <a:t>Extend propositional logic to include </a:t>
            </a:r>
            <a:br>
              <a:rPr lang="en-US" dirty="0"/>
            </a:br>
            <a:r>
              <a:rPr lang="en-US" dirty="0"/>
              <a:t>variables, quantifiers, functions, objects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Proposition symbols P, Q, etc., are sentences</a:t>
            </a:r>
          </a:p>
          <a:p>
            <a:r>
              <a:rPr lang="en-US" dirty="0"/>
              <a:t>The true/false value of propositions and combinations of propositions can be calculated using a truth table</a:t>
            </a:r>
          </a:p>
          <a:p>
            <a:r>
              <a:rPr lang="en-US" dirty="0"/>
              <a:t>If P and S are sentences, then so are </a:t>
            </a:r>
            <a:r>
              <a:rPr lang="en-US" dirty="0">
                <a:solidFill>
                  <a:srgbClr val="FF0000"/>
                </a:solidFill>
              </a:rPr>
              <a:t>–P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P^Q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PvQ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P-&gt;Q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P&lt;-&gt;Q</a:t>
            </a:r>
          </a:p>
          <a:p>
            <a:r>
              <a:rPr lang="en-US" dirty="0"/>
              <a:t>An interpretation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consists of an assignment of truth values to all proposition symbols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(S) </a:t>
            </a:r>
          </a:p>
          <a:p>
            <a:pPr lvl="1"/>
            <a:r>
              <a:rPr lang="en-US" dirty="0"/>
              <a:t>An interpretation is a logician's word for what is often called a “possible world”</a:t>
            </a:r>
          </a:p>
          <a:p>
            <a:pPr lvl="1"/>
            <a:r>
              <a:rPr lang="en-US" dirty="0"/>
              <a:t>Given 3 proposition symbols P, Q, and R, there are 8 interpretations</a:t>
            </a:r>
          </a:p>
          <a:p>
            <a:pPr lvl="1"/>
            <a:r>
              <a:rPr lang="en-US" dirty="0"/>
              <a:t>Given n proposition symbols, there are 2</a:t>
            </a:r>
            <a:r>
              <a:rPr lang="en-US" baseline="30000" dirty="0"/>
              <a:t>n</a:t>
            </a:r>
            <a:r>
              <a:rPr lang="en-US" dirty="0"/>
              <a:t> interpretations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determine the truth of a complex statement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we can</a:t>
            </a:r>
          </a:p>
          <a:p>
            <a:pPr lvl="1"/>
            <a:r>
              <a:rPr lang="en-US" dirty="0"/>
              <a:t>Substitute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's truth value for every symbol</a:t>
            </a:r>
          </a:p>
          <a:p>
            <a:pPr lvl="1"/>
            <a:r>
              <a:rPr lang="en-US" dirty="0"/>
              <a:t>Use truth tables to reduce the statement to a single truth value</a:t>
            </a:r>
          </a:p>
          <a:p>
            <a:pPr lvl="1"/>
            <a:r>
              <a:rPr lang="en-US" dirty="0"/>
              <a:t>End result is a single truth value, either True or False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propositional logic, a row in the truth table is one interpretation </a:t>
            </a:r>
          </a:p>
          <a:p>
            <a:r>
              <a:rPr lang="en-US" dirty="0"/>
              <a:t>A logic is </a:t>
            </a:r>
            <a:r>
              <a:rPr lang="en-US" dirty="0">
                <a:solidFill>
                  <a:srgbClr val="FF0000"/>
                </a:solidFill>
              </a:rPr>
              <a:t>monotonic</a:t>
            </a:r>
            <a:r>
              <a:rPr lang="en-US" dirty="0"/>
              <a:t> as long as entailed sentences are preserved as more knowledge is added 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3823167"/>
            <a:ext cx="9144000" cy="165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Rules of Inference for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Modus ponens</a:t>
            </a:r>
          </a:p>
          <a:p>
            <a:pPr>
              <a:spcAft>
                <a:spcPts val="600"/>
              </a:spcAft>
            </a:pPr>
            <a:r>
              <a:rPr lang="en-US" dirty="0"/>
              <a:t>And introduction</a:t>
            </a:r>
          </a:p>
          <a:p>
            <a:pPr>
              <a:spcAft>
                <a:spcPts val="3000"/>
              </a:spcAft>
            </a:pPr>
            <a:r>
              <a:rPr lang="en-US" dirty="0"/>
              <a:t>Or introduction</a:t>
            </a:r>
          </a:p>
          <a:p>
            <a:pPr>
              <a:spcAft>
                <a:spcPts val="3600"/>
              </a:spcAft>
            </a:pPr>
            <a:r>
              <a:rPr lang="en-US" dirty="0"/>
              <a:t>And elimination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Double-negation elimination</a:t>
            </a:r>
          </a:p>
          <a:p>
            <a:pPr>
              <a:spcAft>
                <a:spcPts val="7200"/>
              </a:spcAft>
            </a:pPr>
            <a:r>
              <a:rPr lang="en-US" dirty="0"/>
              <a:t>Unit resolution</a:t>
            </a:r>
          </a:p>
          <a:p>
            <a:pPr>
              <a:spcAft>
                <a:spcPts val="4800"/>
              </a:spcAft>
            </a:pPr>
            <a:r>
              <a:rPr lang="en-US" dirty="0"/>
              <a:t>Resolution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23388"/>
              </p:ext>
            </p:extLst>
          </p:nvPr>
        </p:nvGraphicFramePr>
        <p:xfrm>
          <a:off x="3985260" y="1848767"/>
          <a:ext cx="115443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113" imgH="393529" progId="Equation.3">
                  <p:embed/>
                </p:oleObj>
              </mc:Choice>
              <mc:Fallback>
                <p:oleObj name="Equation" r:id="rId3" imgW="660113" imgH="393529" progId="Equation.3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260" y="1848767"/>
                        <a:ext cx="115443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71500" y="2316611"/>
            <a:ext cx="365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All men are mortal (Man -&gt; Mortal)</a:t>
            </a:r>
          </a:p>
          <a:p>
            <a:pPr lvl="1"/>
            <a:r>
              <a:rPr lang="en-US" sz="1600" dirty="0"/>
              <a:t>Socrates is a man   (Man)</a:t>
            </a:r>
          </a:p>
          <a:p>
            <a:pPr lvl="1"/>
            <a:r>
              <a:rPr lang="en-US" sz="1600" dirty="0"/>
              <a:t>-----------------------------------------------</a:t>
            </a:r>
          </a:p>
          <a:p>
            <a:pPr lvl="1"/>
            <a:r>
              <a:rPr lang="en-US" sz="1600" dirty="0"/>
              <a:t>Socrates is mortal (Mortal)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197886"/>
              </p:ext>
            </p:extLst>
          </p:nvPr>
        </p:nvGraphicFramePr>
        <p:xfrm>
          <a:off x="4124325" y="3299728"/>
          <a:ext cx="666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393480" progId="Equation.3">
                  <p:embed/>
                </p:oleObj>
              </mc:Choice>
              <mc:Fallback>
                <p:oleObj name="Equation" r:id="rId5" imgW="380880" imgH="39348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3299728"/>
                        <a:ext cx="6667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07123"/>
              </p:ext>
            </p:extLst>
          </p:nvPr>
        </p:nvGraphicFramePr>
        <p:xfrm>
          <a:off x="3557366" y="4166586"/>
          <a:ext cx="1489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393480" progId="Equation.3">
                  <p:embed/>
                </p:oleObj>
              </mc:Choice>
              <mc:Fallback>
                <p:oleObj name="Equation" r:id="rId7" imgW="850680" imgH="39348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366" y="4166586"/>
                        <a:ext cx="1489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21934"/>
              </p:ext>
            </p:extLst>
          </p:nvPr>
        </p:nvGraphicFramePr>
        <p:xfrm>
          <a:off x="3676064" y="5181600"/>
          <a:ext cx="1689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65160" imgH="393480" progId="Equation.3">
                  <p:embed/>
                </p:oleObj>
              </mc:Choice>
              <mc:Fallback>
                <p:oleObj name="Equation" r:id="rId9" imgW="965160" imgH="39348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064" y="5181600"/>
                        <a:ext cx="1689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51401"/>
              </p:ext>
            </p:extLst>
          </p:nvPr>
        </p:nvGraphicFramePr>
        <p:xfrm>
          <a:off x="10668000" y="1743770"/>
          <a:ext cx="644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393480" progId="Equation.3">
                  <p:embed/>
                </p:oleObj>
              </mc:Choice>
              <mc:Fallback>
                <p:oleObj name="Equation" r:id="rId11" imgW="368280" imgH="39348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0" y="1743770"/>
                        <a:ext cx="644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009280"/>
              </p:ext>
            </p:extLst>
          </p:nvPr>
        </p:nvGraphicFramePr>
        <p:xfrm>
          <a:off x="9001125" y="2385574"/>
          <a:ext cx="1000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71320" imgH="393480" progId="Equation.3">
                  <p:embed/>
                </p:oleObj>
              </mc:Choice>
              <mc:Fallback>
                <p:oleObj name="Equation" r:id="rId13" imgW="571320" imgH="39348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25" y="2385574"/>
                        <a:ext cx="10001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786689" y="3344416"/>
            <a:ext cx="3429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Today is Tuesday or Thursday</a:t>
            </a:r>
          </a:p>
          <a:p>
            <a:pPr lvl="1"/>
            <a:r>
              <a:rPr lang="en-US" sz="1600" dirty="0"/>
              <a:t>Today is not Thursday</a:t>
            </a:r>
          </a:p>
          <a:p>
            <a:pPr lvl="1"/>
            <a:r>
              <a:rPr lang="en-US" sz="1600" dirty="0"/>
              <a:t>---------------------------------------</a:t>
            </a:r>
          </a:p>
          <a:p>
            <a:pPr lvl="1"/>
            <a:r>
              <a:rPr lang="en-US" sz="1600" dirty="0"/>
              <a:t>Today is Tuesday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894333"/>
              </p:ext>
            </p:extLst>
          </p:nvPr>
        </p:nvGraphicFramePr>
        <p:xfrm>
          <a:off x="6598223" y="4397776"/>
          <a:ext cx="1311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49160" imgH="393480" progId="Equation.3">
                  <p:embed/>
                </p:oleObj>
              </mc:Choice>
              <mc:Fallback>
                <p:oleObj name="Equation" r:id="rId15" imgW="749160" imgH="39348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223" y="4397776"/>
                        <a:ext cx="13112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79448"/>
              </p:ext>
            </p:extLst>
          </p:nvPr>
        </p:nvGraphicFramePr>
        <p:xfrm>
          <a:off x="8512176" y="4509486"/>
          <a:ext cx="1978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30040" imgH="393480" progId="Equation.3">
                  <p:embed/>
                </p:oleObj>
              </mc:Choice>
              <mc:Fallback>
                <p:oleObj name="Equation" r:id="rId17" imgW="1130040" imgH="39348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176" y="4509486"/>
                        <a:ext cx="19780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6096000" y="5181600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Today is Tuesday or Thursday</a:t>
            </a:r>
          </a:p>
          <a:p>
            <a:pPr lvl="1"/>
            <a:r>
              <a:rPr lang="en-US" sz="1600" dirty="0"/>
              <a:t>Today is not Thursday or tomorrow is Friday</a:t>
            </a:r>
          </a:p>
          <a:p>
            <a:pPr lvl="1"/>
            <a:r>
              <a:rPr lang="en-US" sz="1600" dirty="0"/>
              <a:t>----------------------------------------------------------</a:t>
            </a:r>
          </a:p>
          <a:p>
            <a:pPr lvl="1"/>
            <a:r>
              <a:rPr lang="en-US" sz="1600" dirty="0"/>
              <a:t>Today is Tuesday or tomorrow is Friday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Role of 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/>
              <a:t>The first step is the role of “</a:t>
            </a:r>
            <a:r>
              <a:rPr lang="en-US" dirty="0">
                <a:solidFill>
                  <a:srgbClr val="FF0000"/>
                </a:solidFill>
              </a:rPr>
              <a:t>knowledge representation</a:t>
            </a:r>
            <a:r>
              <a:rPr lang="en-US" dirty="0"/>
              <a:t>” in AI. </a:t>
            </a:r>
          </a:p>
          <a:p>
            <a:r>
              <a:rPr lang="en-US" dirty="0"/>
              <a:t>Formally, </a:t>
            </a:r>
          </a:p>
          <a:p>
            <a:pPr lvl="1"/>
            <a:r>
              <a:rPr lang="en-US" dirty="0"/>
              <a:t>The intended role of knowledge representation in artificial intelligence is to reduce problems of intelligent action to search problems. </a:t>
            </a:r>
          </a:p>
          <a:p>
            <a:r>
              <a:rPr lang="en-US" dirty="0"/>
              <a:t>A good description, developed within the conventions of a good KR, is an open door to problem solving</a:t>
            </a:r>
          </a:p>
          <a:p>
            <a:r>
              <a:rPr lang="en-US" dirty="0"/>
              <a:t>A bad description, using a bad representation, is a brick wall preventing problem solving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Knowledge-Based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previously talked about applications of search but not about methods of formalizing the problem. </a:t>
            </a:r>
          </a:p>
          <a:p>
            <a:r>
              <a:rPr lang="en-US" dirty="0"/>
              <a:t>Now we look at extended capabilities to general logical reasoning. </a:t>
            </a:r>
          </a:p>
          <a:p>
            <a:r>
              <a:rPr lang="en-US" dirty="0"/>
              <a:t>Here is one knowledge representation: logical expressions. </a:t>
            </a:r>
          </a:p>
          <a:p>
            <a:r>
              <a:rPr lang="en-US" dirty="0"/>
              <a:t>A knowledge-based agent must be able to </a:t>
            </a:r>
          </a:p>
          <a:p>
            <a:pPr lvl="1"/>
            <a:r>
              <a:rPr lang="en-US" dirty="0"/>
              <a:t>Represent states, actions, etc. </a:t>
            </a:r>
          </a:p>
          <a:p>
            <a:pPr lvl="1"/>
            <a:r>
              <a:rPr lang="en-US" dirty="0"/>
              <a:t>Incorporate new percepts </a:t>
            </a:r>
          </a:p>
          <a:p>
            <a:pPr lvl="1"/>
            <a:r>
              <a:rPr lang="en-US" dirty="0"/>
              <a:t>Update internal representations of the world </a:t>
            </a:r>
          </a:p>
          <a:p>
            <a:pPr lvl="1"/>
            <a:r>
              <a:rPr lang="en-US" dirty="0"/>
              <a:t>Deduce hidden properties about the world </a:t>
            </a:r>
          </a:p>
          <a:p>
            <a:pPr lvl="1"/>
            <a:r>
              <a:rPr lang="en-US" dirty="0"/>
              <a:t>Deduce appropriate actions </a:t>
            </a:r>
          </a:p>
          <a:p>
            <a:r>
              <a:rPr lang="en-US" dirty="0"/>
              <a:t>We will </a:t>
            </a:r>
          </a:p>
          <a:p>
            <a:pPr lvl="1"/>
            <a:r>
              <a:rPr lang="en-US" dirty="0"/>
              <a:t>Describe properties of languages to use for logical reasoning </a:t>
            </a:r>
          </a:p>
          <a:p>
            <a:pPr lvl="1"/>
            <a:r>
              <a:rPr lang="en-US" dirty="0"/>
              <a:t>Describe techniques for deducing new information from current information </a:t>
            </a:r>
          </a:p>
          <a:p>
            <a:pPr lvl="1"/>
            <a:r>
              <a:rPr lang="en-US" dirty="0"/>
              <a:t>Apply search to deduce (or learn) specifically needed information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WW Environment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Observable?</a:t>
            </a:r>
          </a:p>
          <a:p>
            <a:pPr lvl="1"/>
            <a:r>
              <a:rPr lang="en-US" dirty="0"/>
              <a:t>Partial</a:t>
            </a:r>
          </a:p>
          <a:p>
            <a:r>
              <a:rPr lang="en-US" dirty="0"/>
              <a:t>Deterministic?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Episodic?</a:t>
            </a:r>
          </a:p>
          <a:p>
            <a:pPr lvl="1"/>
            <a:r>
              <a:rPr lang="en-US" dirty="0"/>
              <a:t>Sequential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Static?</a:t>
            </a:r>
          </a:p>
          <a:p>
            <a:pPr lvl="1"/>
            <a:r>
              <a:rPr lang="en-US" dirty="0"/>
              <a:t>Yes (for now), </a:t>
            </a:r>
            <a:r>
              <a:rPr lang="en-US" dirty="0" err="1"/>
              <a:t>wumpus</a:t>
            </a:r>
            <a:r>
              <a:rPr lang="en-US" dirty="0"/>
              <a:t> and pits do not move</a:t>
            </a:r>
          </a:p>
          <a:p>
            <a:r>
              <a:rPr lang="en-US" dirty="0"/>
              <a:t>Discrete?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Single agent?</a:t>
            </a:r>
          </a:p>
          <a:p>
            <a:pPr lvl="1"/>
            <a:r>
              <a:rPr lang="en-US" dirty="0"/>
              <a:t>Multi (</a:t>
            </a:r>
            <a:r>
              <a:rPr lang="en-US" dirty="0" err="1"/>
              <a:t>wumpus</a:t>
            </a:r>
            <a:r>
              <a:rPr lang="en-US" dirty="0"/>
              <a:t>, eventually other agents)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Run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1409700"/>
            <a:ext cx="3924300" cy="5448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2871</TotalTime>
  <Words>1315</Words>
  <Application>Microsoft Office PowerPoint</Application>
  <PresentationFormat>Widescreen</PresentationFormat>
  <Paragraphs>229</Paragraphs>
  <Slides>25</Slides>
  <Notes>24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Casper</vt:lpstr>
      <vt:lpstr>Raleway ExtraBold</vt:lpstr>
      <vt:lpstr>Times New Roman</vt:lpstr>
      <vt:lpstr>Wingdings</vt:lpstr>
      <vt:lpstr>Unit 2.1</vt:lpstr>
      <vt:lpstr>Contents Slide Master</vt:lpstr>
      <vt:lpstr>CorelDRAW</vt:lpstr>
      <vt:lpstr>Equation</vt:lpstr>
      <vt:lpstr>PowerPoint Presentation</vt:lpstr>
      <vt:lpstr>Knowledge Representation</vt:lpstr>
      <vt:lpstr>Role of KR</vt:lpstr>
      <vt:lpstr>A Knowledge-Based Agent</vt:lpstr>
      <vt:lpstr>WW Environment Properties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Sample Run</vt:lpstr>
      <vt:lpstr>Representation, Reasoning and Logic</vt:lpstr>
      <vt:lpstr>Entailment</vt:lpstr>
      <vt:lpstr>Entailment Examples</vt:lpstr>
      <vt:lpstr>Inference</vt:lpstr>
      <vt:lpstr>Definitions</vt:lpstr>
      <vt:lpstr>Logics</vt:lpstr>
      <vt:lpstr>Examples</vt:lpstr>
      <vt:lpstr>Propositional Logic</vt:lpstr>
      <vt:lpstr>Propositional Logic</vt:lpstr>
      <vt:lpstr>Rules of Inference for Propositional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Dr. Jasminder Sandhu</cp:lastModifiedBy>
  <cp:revision>40</cp:revision>
  <dcterms:created xsi:type="dcterms:W3CDTF">2020-06-09T06:07:05Z</dcterms:created>
  <dcterms:modified xsi:type="dcterms:W3CDTF">2023-06-25T11:05:57Z</dcterms:modified>
</cp:coreProperties>
</file>