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8"/>
  </p:notesMasterIdLst>
  <p:handoutMasterIdLst>
    <p:handoutMasterId r:id="rId29"/>
  </p:handoutMasterIdLst>
  <p:sldIdLst>
    <p:sldId id="731" r:id="rId3"/>
    <p:sldId id="291" r:id="rId4"/>
    <p:sldId id="292" r:id="rId5"/>
    <p:sldId id="295" r:id="rId6"/>
    <p:sldId id="296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2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72822-39EC-4284-92EC-8BB2119733A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520826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1751014" y="5902326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3814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6" y="1335194"/>
            <a:ext cx="7392987" cy="368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7B230-A273-4496-831C-28D88743362F}"/>
              </a:ext>
            </a:extLst>
          </p:cNvPr>
          <p:cNvSpPr/>
          <p:nvPr/>
        </p:nvSpPr>
        <p:spPr>
          <a:xfrm>
            <a:off x="1985169" y="3540015"/>
            <a:ext cx="8686801" cy="1929519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ARTIFICIAL INTELLIGENCE</a:t>
            </a:r>
          </a:p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23CSH-621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Existential Quantifier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900" y="2057400"/>
            <a:ext cx="6172200" cy="371475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This makes a statement about some object (not named) </a:t>
            </a:r>
          </a:p>
          <a:p>
            <a:r>
              <a:rPr lang="en-US" dirty="0"/>
              <a:t>     x [Bunny(x) ^ </a:t>
            </a:r>
            <a:r>
              <a:rPr lang="en-US" dirty="0" err="1"/>
              <a:t>EatsCarrots</a:t>
            </a:r>
            <a:r>
              <a:rPr lang="en-US" dirty="0"/>
              <a:t>(x)] </a:t>
            </a:r>
          </a:p>
          <a:p>
            <a:r>
              <a:rPr lang="en-US" dirty="0"/>
              <a:t>This means there exists some object in the world (at least one) for which the statement is true. Same as disjunction over all objects in the world. </a:t>
            </a:r>
          </a:p>
          <a:p>
            <a:pPr lvl="1"/>
            <a:r>
              <a:rPr lang="en-US" dirty="0"/>
              <a:t>(Bunny(Bun1) &amp; </a:t>
            </a:r>
            <a:r>
              <a:rPr lang="en-US" dirty="0" err="1"/>
              <a:t>EatsCarrots</a:t>
            </a:r>
            <a:r>
              <a:rPr lang="en-US" dirty="0"/>
              <a:t>(Bun1)) v</a:t>
            </a:r>
          </a:p>
          <a:p>
            <a:pPr lvl="1"/>
            <a:r>
              <a:rPr lang="en-US" dirty="0"/>
              <a:t>(Bunny(Bun2) &amp; </a:t>
            </a:r>
            <a:r>
              <a:rPr lang="en-US" dirty="0" err="1"/>
              <a:t>EatsCarrots</a:t>
            </a:r>
            <a:r>
              <a:rPr lang="en-US" dirty="0"/>
              <a:t>(Bun2)) v</a:t>
            </a:r>
          </a:p>
          <a:p>
            <a:pPr lvl="1"/>
            <a:r>
              <a:rPr lang="en-US" dirty="0"/>
              <a:t>(Bunny(Bun3) &amp; </a:t>
            </a:r>
            <a:r>
              <a:rPr lang="en-US" dirty="0" err="1"/>
              <a:t>EatsCarrots</a:t>
            </a:r>
            <a:r>
              <a:rPr lang="en-US" dirty="0"/>
              <a:t>(Bun3)) v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(Bunny(Table1) &amp; </a:t>
            </a:r>
            <a:r>
              <a:rPr lang="en-US" dirty="0" err="1"/>
              <a:t>EatsCarrots</a:t>
            </a:r>
            <a:r>
              <a:rPr lang="en-US" dirty="0"/>
              <a:t>(Table1)) v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What about      x Unicorn(x) -&gt; </a:t>
            </a:r>
            <a:r>
              <a:rPr lang="en-US" dirty="0" err="1"/>
              <a:t>SpeakEnglish</a:t>
            </a:r>
            <a:r>
              <a:rPr lang="en-US" dirty="0"/>
              <a:t>(x)?</a:t>
            </a:r>
          </a:p>
          <a:p>
            <a:r>
              <a:rPr lang="en-US" dirty="0"/>
              <a:t>Means implication applies to at least one object in the universe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3409950" y="234315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835" imgH="152202" progId="Equation.3">
                  <p:embed/>
                </p:oleObj>
              </mc:Choice>
              <mc:Fallback>
                <p:oleObj name="Equation" r:id="rId2" imgW="126835" imgH="152202" progId="Equation.3">
                  <p:embed/>
                  <p:pic>
                    <p:nvPicPr>
                      <p:cNvPr id="70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234315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610100" y="491490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835" imgH="152202" progId="Equation.3">
                  <p:embed/>
                </p:oleObj>
              </mc:Choice>
              <mc:Fallback>
                <p:oleObj name="Equation" r:id="rId4" imgW="126835" imgH="152202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491490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DeMorgan</a:t>
            </a:r>
            <a:r>
              <a:rPr lang="en-US" dirty="0">
                <a:solidFill>
                  <a:srgbClr val="FF0000"/>
                </a:solidFill>
              </a:rPr>
              <a:t>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71681" name="Object 1"/>
          <p:cNvGraphicFramePr>
            <a:graphicFrameLocks noChangeAspect="1"/>
          </p:cNvGraphicFramePr>
          <p:nvPr/>
        </p:nvGraphicFramePr>
        <p:xfrm>
          <a:off x="3352800" y="2114550"/>
          <a:ext cx="1609224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559" imgH="177723" progId="Equation.3">
                  <p:embed/>
                </p:oleObj>
              </mc:Choice>
              <mc:Fallback>
                <p:oleObj name="Equation" r:id="rId2" imgW="1015559" imgH="177723" progId="Equation.3">
                  <p:embed/>
                  <p:pic>
                    <p:nvPicPr>
                      <p:cNvPr id="7168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14550"/>
                        <a:ext cx="1609224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3352801" y="2971800"/>
          <a:ext cx="1384102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3008" imgH="266526" progId="Equation.3">
                  <p:embed/>
                </p:oleObj>
              </mc:Choice>
              <mc:Fallback>
                <p:oleObj name="Equation" r:id="rId4" imgW="1523008" imgH="266526" progId="Equation.3">
                  <p:embed/>
                  <p:pic>
                    <p:nvPicPr>
                      <p:cNvPr id="716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2971800"/>
                        <a:ext cx="1384102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3352800" y="3429002"/>
          <a:ext cx="1485900" cy="312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99593" imgH="262429" progId="Equation.3">
                  <p:embed/>
                </p:oleObj>
              </mc:Choice>
              <mc:Fallback>
                <p:oleObj name="Equation" r:id="rId6" imgW="1499593" imgH="262429" progId="Equation.3">
                  <p:embed/>
                  <p:pic>
                    <p:nvPicPr>
                      <p:cNvPr id="716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429002"/>
                        <a:ext cx="1485900" cy="3128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3352801" y="2571750"/>
          <a:ext cx="164306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56087" imgH="307315" progId="Equation.3">
                  <p:embed/>
                </p:oleObj>
              </mc:Choice>
              <mc:Fallback>
                <p:oleObj name="Equation" r:id="rId8" imgW="1756087" imgH="307315" progId="Equation.3">
                  <p:embed/>
                  <p:pic>
                    <p:nvPicPr>
                      <p:cNvPr id="716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2571750"/>
                        <a:ext cx="1643063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3420667" y="4286250"/>
          <a:ext cx="5790009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77880" imgH="203040" progId="Equation.3">
                  <p:embed/>
                </p:oleObj>
              </mc:Choice>
              <mc:Fallback>
                <p:oleObj name="Equation" r:id="rId10" imgW="3377880" imgH="203040" progId="Equation.3">
                  <p:embed/>
                  <p:pic>
                    <p:nvPicPr>
                      <p:cNvPr id="716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667" y="4286250"/>
                        <a:ext cx="5790009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Other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(X-&gt;Y) &lt;-&gt; -</a:t>
            </a:r>
            <a:r>
              <a:rPr lang="en-US" dirty="0" err="1"/>
              <a:t>XvY</a:t>
            </a:r>
            <a:endParaRPr lang="en-US" dirty="0"/>
          </a:p>
          <a:p>
            <a:pPr lvl="1"/>
            <a:r>
              <a:rPr lang="en-US" dirty="0"/>
              <a:t>Can prove with truth table</a:t>
            </a:r>
          </a:p>
          <a:p>
            <a:r>
              <a:rPr lang="en-US" dirty="0"/>
              <a:t>Not true:</a:t>
            </a:r>
          </a:p>
          <a:p>
            <a:pPr lvl="1"/>
            <a:r>
              <a:rPr lang="en-US" dirty="0"/>
              <a:t>(X-&gt;Y) &lt;-&gt; (Y-&gt;X)</a:t>
            </a:r>
          </a:p>
          <a:p>
            <a:pPr lvl="1"/>
            <a:r>
              <a:rPr lang="en-US" dirty="0"/>
              <a:t>This is a type of inference that is not sound (abduction)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men are mortal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men are mortal </a:t>
            </a:r>
          </a:p>
          <a:p>
            <a:pPr lvl="1"/>
            <a:r>
              <a:rPr lang="en-US" dirty="0"/>
              <a:t>   x [Man(x) -&gt; Mortal(x)] 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3581400" y="2571750"/>
          <a:ext cx="2155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72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71750"/>
                        <a:ext cx="2155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men are mortal </a:t>
            </a:r>
          </a:p>
          <a:p>
            <a:pPr lvl="1"/>
            <a:r>
              <a:rPr lang="en-US" dirty="0"/>
              <a:t>   x [Man(x) -&gt; Mortal(x)] </a:t>
            </a:r>
          </a:p>
          <a:p>
            <a:r>
              <a:rPr lang="en-US" dirty="0"/>
              <a:t>Socrates is a man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3581400" y="2571750"/>
          <a:ext cx="2155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72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71750"/>
                        <a:ext cx="2155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men are mortal </a:t>
            </a:r>
          </a:p>
          <a:p>
            <a:pPr lvl="1"/>
            <a:r>
              <a:rPr lang="en-US" dirty="0"/>
              <a:t>   x [Man(x) -&gt; Mortal(x)] </a:t>
            </a:r>
          </a:p>
          <a:p>
            <a:r>
              <a:rPr lang="en-US" dirty="0"/>
              <a:t>Socrates is a man</a:t>
            </a:r>
          </a:p>
          <a:p>
            <a:pPr lvl="1"/>
            <a:r>
              <a:rPr lang="en-US" dirty="0"/>
              <a:t>Man(Socrates) 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3581400" y="2571750"/>
          <a:ext cx="2155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72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71750"/>
                        <a:ext cx="2155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men are mortal </a:t>
            </a:r>
          </a:p>
          <a:p>
            <a:pPr lvl="1"/>
            <a:r>
              <a:rPr lang="en-US" dirty="0"/>
              <a:t>   x [Man(x) -&gt; Mortal(x)] </a:t>
            </a:r>
          </a:p>
          <a:p>
            <a:r>
              <a:rPr lang="en-US" dirty="0"/>
              <a:t>Socrates is a man</a:t>
            </a:r>
          </a:p>
          <a:p>
            <a:pPr lvl="1"/>
            <a:r>
              <a:rPr lang="en-US" dirty="0"/>
              <a:t>Man(Socrates) </a:t>
            </a:r>
          </a:p>
          <a:p>
            <a:r>
              <a:rPr lang="en-US" dirty="0"/>
              <a:t>Socrates is mortal</a:t>
            </a:r>
          </a:p>
          <a:p>
            <a:pPr lvl="1"/>
            <a:r>
              <a:rPr lang="en-US" dirty="0"/>
              <a:t>Mortal(Socrates) 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3581400" y="2571750"/>
          <a:ext cx="2155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72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71750"/>
                        <a:ext cx="2155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men are mortal </a:t>
            </a:r>
          </a:p>
          <a:p>
            <a:pPr lvl="1"/>
            <a:r>
              <a:rPr lang="en-US" dirty="0"/>
              <a:t>   x [Man(x) -&gt; Mortal(x)] </a:t>
            </a:r>
          </a:p>
          <a:p>
            <a:r>
              <a:rPr lang="en-US" dirty="0"/>
              <a:t>Socrates is a man</a:t>
            </a:r>
          </a:p>
          <a:p>
            <a:pPr lvl="1"/>
            <a:r>
              <a:rPr lang="en-US" dirty="0"/>
              <a:t>Man(Socrates) </a:t>
            </a:r>
          </a:p>
          <a:p>
            <a:r>
              <a:rPr lang="en-US" dirty="0"/>
              <a:t>Socrates is mortal</a:t>
            </a:r>
          </a:p>
          <a:p>
            <a:pPr lvl="1"/>
            <a:r>
              <a:rPr lang="en-US" dirty="0"/>
              <a:t>Mortal(Socrates) </a:t>
            </a:r>
          </a:p>
          <a:p>
            <a:r>
              <a:rPr lang="en-US" dirty="0"/>
              <a:t>All purple mushrooms are poisonous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3581400" y="2571750"/>
          <a:ext cx="2155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72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71750"/>
                        <a:ext cx="2155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men are mortal </a:t>
            </a:r>
          </a:p>
          <a:p>
            <a:pPr lvl="1"/>
            <a:r>
              <a:rPr lang="en-US" dirty="0"/>
              <a:t>   x [Man(x) -&gt; Mortal(x)] </a:t>
            </a:r>
          </a:p>
          <a:p>
            <a:r>
              <a:rPr lang="en-US" dirty="0"/>
              <a:t>Socrates is a man</a:t>
            </a:r>
          </a:p>
          <a:p>
            <a:pPr lvl="1"/>
            <a:r>
              <a:rPr lang="en-US" dirty="0"/>
              <a:t>Man(Socrates) </a:t>
            </a:r>
          </a:p>
          <a:p>
            <a:r>
              <a:rPr lang="en-US" dirty="0"/>
              <a:t>Socrates is mortal</a:t>
            </a:r>
          </a:p>
          <a:p>
            <a:pPr lvl="1"/>
            <a:r>
              <a:rPr lang="en-US" dirty="0"/>
              <a:t>Mortal(Socrates) </a:t>
            </a:r>
          </a:p>
          <a:p>
            <a:r>
              <a:rPr lang="en-US" dirty="0"/>
              <a:t>All purple mushrooms are poisonous</a:t>
            </a:r>
          </a:p>
          <a:p>
            <a:pPr lvl="1"/>
            <a:r>
              <a:rPr lang="en-US" dirty="0"/>
              <a:t>   x [(Purple(x) ^ Mushroom(x)) -&gt; Poisonous(x)] </a:t>
            </a:r>
          </a:p>
          <a:p>
            <a:endParaRPr lang="en-US" dirty="0"/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3581400" y="2571750"/>
          <a:ext cx="2155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72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71750"/>
                        <a:ext cx="2155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581400" y="5029200"/>
          <a:ext cx="2155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029200"/>
                        <a:ext cx="2155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Other approaches to inference use syntactic operations on sentences, often expressed in standardized forms </a:t>
            </a:r>
          </a:p>
          <a:p>
            <a:r>
              <a:rPr lang="en-US" dirty="0"/>
              <a:t>Conjunctive Normal Form (</a:t>
            </a:r>
            <a:r>
              <a:rPr lang="en-US" dirty="0">
                <a:solidFill>
                  <a:srgbClr val="0000CC"/>
                </a:solidFill>
              </a:rPr>
              <a:t>CNF</a:t>
            </a:r>
            <a:r>
              <a:rPr lang="en-US" dirty="0"/>
              <a:t>) </a:t>
            </a:r>
            <a:br>
              <a:rPr lang="en-US" dirty="0"/>
            </a:br>
            <a:r>
              <a:rPr lang="en-US" i="1" dirty="0"/>
              <a:t>conjunction</a:t>
            </a:r>
            <a:r>
              <a:rPr lang="en-US" dirty="0"/>
              <a:t> of disjunctions of literals (conjunction of </a:t>
            </a:r>
            <a:r>
              <a:rPr lang="en-US" dirty="0">
                <a:solidFill>
                  <a:srgbClr val="0000CC"/>
                </a:solidFill>
              </a:rPr>
              <a:t>clauses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For example, (A v –B) ^ (B v –C v –D)</a:t>
            </a:r>
          </a:p>
          <a:p>
            <a:r>
              <a:rPr lang="en-US" dirty="0"/>
              <a:t>Disjunctive Normal Form (</a:t>
            </a:r>
            <a:r>
              <a:rPr lang="en-US" dirty="0">
                <a:solidFill>
                  <a:srgbClr val="0000CC"/>
                </a:solidFill>
              </a:rPr>
              <a:t>DNF</a:t>
            </a:r>
            <a:r>
              <a:rPr lang="en-US" dirty="0"/>
              <a:t>) </a:t>
            </a:r>
            <a:br>
              <a:rPr lang="en-US" dirty="0"/>
            </a:br>
            <a:r>
              <a:rPr lang="en-US" i="1" dirty="0"/>
              <a:t>disjunction</a:t>
            </a:r>
            <a:r>
              <a:rPr lang="en-US" dirty="0"/>
              <a:t> of conjunctions of literals (disjunction of </a:t>
            </a:r>
            <a:r>
              <a:rPr lang="en-US" dirty="0">
                <a:solidFill>
                  <a:srgbClr val="0000CC"/>
                </a:solidFill>
              </a:rPr>
              <a:t>terms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For example, (A ^ B) v (A ^ -C) v (A ^ -D) v (-B ^ -C) v (-B ^ -D)</a:t>
            </a:r>
          </a:p>
          <a:p>
            <a:r>
              <a:rPr lang="en-US" dirty="0">
                <a:solidFill>
                  <a:srgbClr val="0000CC"/>
                </a:solidFill>
              </a:rPr>
              <a:t>Horn Form </a:t>
            </a:r>
            <a:r>
              <a:rPr lang="en-US" dirty="0"/>
              <a:t>(restricted) </a:t>
            </a:r>
            <a:br>
              <a:rPr lang="en-US" dirty="0"/>
            </a:br>
            <a:r>
              <a:rPr lang="en-US" i="1" dirty="0"/>
              <a:t>conjunction</a:t>
            </a:r>
            <a:r>
              <a:rPr lang="en-US" dirty="0"/>
              <a:t> of </a:t>
            </a:r>
            <a:r>
              <a:rPr lang="en-US" i="1" dirty="0"/>
              <a:t>Horn clauses</a:t>
            </a:r>
            <a:r>
              <a:rPr lang="en-US" dirty="0"/>
              <a:t> (clauses with &lt;= 1 positive literal) </a:t>
            </a:r>
            <a:br>
              <a:rPr lang="en-US" dirty="0"/>
            </a:br>
            <a:r>
              <a:rPr lang="en-US" dirty="0"/>
              <a:t>For example, (A v –B) ^ (B v –C v –D)</a:t>
            </a:r>
            <a:br>
              <a:rPr lang="en-US" dirty="0"/>
            </a:br>
            <a:r>
              <a:rPr lang="en-US" dirty="0"/>
              <a:t>Often written as a set of implications: </a:t>
            </a:r>
            <a:br>
              <a:rPr lang="en-US" dirty="0"/>
            </a:br>
            <a:r>
              <a:rPr lang="en-US" dirty="0"/>
              <a:t>B -&gt; A and (C ^ D) -&gt; 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men are mortal </a:t>
            </a:r>
          </a:p>
          <a:p>
            <a:pPr lvl="1"/>
            <a:r>
              <a:rPr lang="en-US" dirty="0"/>
              <a:t>   x [Man(x) -&gt; Mortal(x)] </a:t>
            </a:r>
          </a:p>
          <a:p>
            <a:r>
              <a:rPr lang="en-US" dirty="0"/>
              <a:t>Socrates is a man</a:t>
            </a:r>
          </a:p>
          <a:p>
            <a:pPr lvl="1"/>
            <a:r>
              <a:rPr lang="en-US" dirty="0"/>
              <a:t>Man(Socrates) </a:t>
            </a:r>
          </a:p>
          <a:p>
            <a:r>
              <a:rPr lang="en-US" dirty="0"/>
              <a:t>Socrates is mortal</a:t>
            </a:r>
          </a:p>
          <a:p>
            <a:pPr lvl="1"/>
            <a:r>
              <a:rPr lang="en-US" dirty="0"/>
              <a:t>Mortal(Socrates) </a:t>
            </a:r>
          </a:p>
          <a:p>
            <a:r>
              <a:rPr lang="en-US" dirty="0"/>
              <a:t>All purple mushrooms are poisonous</a:t>
            </a:r>
          </a:p>
          <a:p>
            <a:pPr lvl="1"/>
            <a:r>
              <a:rPr lang="en-US" dirty="0"/>
              <a:t>   x [(Purple(x) ^ Mushroom(x)) -&gt; Poisonous(x)] </a:t>
            </a:r>
          </a:p>
          <a:p>
            <a:r>
              <a:rPr lang="en-US" dirty="0"/>
              <a:t>A mushroom is poisonous only if it is purple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3581400" y="2457450"/>
          <a:ext cx="2155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72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457450"/>
                        <a:ext cx="2155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581400" y="4572000"/>
          <a:ext cx="2155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155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men are mortal </a:t>
            </a:r>
          </a:p>
          <a:p>
            <a:pPr lvl="1"/>
            <a:r>
              <a:rPr lang="en-US" dirty="0"/>
              <a:t>   x [Man(x) -&gt; Mortal(x)] </a:t>
            </a:r>
          </a:p>
          <a:p>
            <a:r>
              <a:rPr lang="en-US" dirty="0"/>
              <a:t>Socrates is a man</a:t>
            </a:r>
          </a:p>
          <a:p>
            <a:pPr lvl="1"/>
            <a:r>
              <a:rPr lang="en-US" dirty="0"/>
              <a:t>Man(Socrates) </a:t>
            </a:r>
          </a:p>
          <a:p>
            <a:r>
              <a:rPr lang="en-US" dirty="0"/>
              <a:t>Socrates is mortal</a:t>
            </a:r>
          </a:p>
          <a:p>
            <a:pPr lvl="1"/>
            <a:r>
              <a:rPr lang="en-US" dirty="0"/>
              <a:t>Mortal(Socrates) </a:t>
            </a:r>
          </a:p>
          <a:p>
            <a:r>
              <a:rPr lang="en-US" dirty="0"/>
              <a:t>All purple mushrooms are poisonous</a:t>
            </a:r>
          </a:p>
          <a:p>
            <a:pPr lvl="1"/>
            <a:r>
              <a:rPr lang="en-US" dirty="0"/>
              <a:t>   x [(Purple(x) ^ Mushroom(x)) -&gt; Poisonous(x)] </a:t>
            </a:r>
          </a:p>
          <a:p>
            <a:r>
              <a:rPr lang="en-US" dirty="0"/>
              <a:t>A mushroom is poisonous only if it is purple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3581400" y="2457450"/>
          <a:ext cx="2155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72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457450"/>
                        <a:ext cx="2155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581400" y="4572000"/>
          <a:ext cx="2155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155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men are mortal </a:t>
            </a:r>
          </a:p>
          <a:p>
            <a:pPr lvl="1"/>
            <a:r>
              <a:rPr lang="en-US" dirty="0"/>
              <a:t>   x [Man(x) -&gt; Mortal(x)] </a:t>
            </a:r>
          </a:p>
          <a:p>
            <a:r>
              <a:rPr lang="en-US" dirty="0"/>
              <a:t>Socrates is a man</a:t>
            </a:r>
          </a:p>
          <a:p>
            <a:pPr lvl="1"/>
            <a:r>
              <a:rPr lang="en-US" dirty="0"/>
              <a:t>Man(Socrates) </a:t>
            </a:r>
          </a:p>
          <a:p>
            <a:r>
              <a:rPr lang="en-US" dirty="0"/>
              <a:t>Socrates is mortal</a:t>
            </a:r>
          </a:p>
          <a:p>
            <a:pPr lvl="1"/>
            <a:r>
              <a:rPr lang="en-US" dirty="0"/>
              <a:t>Mortal(Socrates) </a:t>
            </a:r>
          </a:p>
          <a:p>
            <a:r>
              <a:rPr lang="en-US" dirty="0"/>
              <a:t>All purple mushrooms are poisonous</a:t>
            </a:r>
          </a:p>
          <a:p>
            <a:pPr lvl="1"/>
            <a:r>
              <a:rPr lang="en-US" dirty="0"/>
              <a:t>   x [(Purple(x) ^ Mushroom(x)) -&gt; Poisonous(x)] </a:t>
            </a:r>
          </a:p>
          <a:p>
            <a:r>
              <a:rPr lang="en-US" dirty="0"/>
              <a:t>A mushroom is poisonous only if it is purple</a:t>
            </a:r>
          </a:p>
          <a:p>
            <a:pPr lvl="1"/>
            <a:r>
              <a:rPr lang="en-US" dirty="0"/>
              <a:t>   x [(Mushroom(x) ^ Poisonous(x)) -&gt; Purple(x)] 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3581400" y="2400300"/>
          <a:ext cx="2155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72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400300"/>
                        <a:ext cx="2155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638550" y="4343400"/>
          <a:ext cx="2155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4343400"/>
                        <a:ext cx="2155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581400" y="4972050"/>
          <a:ext cx="2155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972050"/>
                        <a:ext cx="2155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men are mortal </a:t>
            </a:r>
          </a:p>
          <a:p>
            <a:pPr lvl="1"/>
            <a:r>
              <a:rPr lang="en-US" dirty="0"/>
              <a:t>   x [Man(x) -&gt; Mortal(x)] </a:t>
            </a:r>
          </a:p>
          <a:p>
            <a:r>
              <a:rPr lang="en-US" dirty="0"/>
              <a:t>Socrates is a man</a:t>
            </a:r>
          </a:p>
          <a:p>
            <a:pPr lvl="1"/>
            <a:r>
              <a:rPr lang="en-US" dirty="0"/>
              <a:t>Man(Socrates) </a:t>
            </a:r>
          </a:p>
          <a:p>
            <a:r>
              <a:rPr lang="en-US" dirty="0"/>
              <a:t>Socrates is mortal</a:t>
            </a:r>
          </a:p>
          <a:p>
            <a:pPr lvl="1"/>
            <a:r>
              <a:rPr lang="en-US" dirty="0"/>
              <a:t>Mortal(Socrates) </a:t>
            </a:r>
          </a:p>
          <a:p>
            <a:r>
              <a:rPr lang="en-US" dirty="0"/>
              <a:t>All purple mushrooms are poisonous</a:t>
            </a:r>
          </a:p>
          <a:p>
            <a:pPr lvl="1"/>
            <a:r>
              <a:rPr lang="en-US" dirty="0"/>
              <a:t>   x [(Purple(x) ^ Mushroom(x)) -&gt; Poisonous(x)] </a:t>
            </a:r>
          </a:p>
          <a:p>
            <a:r>
              <a:rPr lang="en-US" dirty="0"/>
              <a:t>A mushroom is poisonous only if it is purple</a:t>
            </a:r>
          </a:p>
          <a:p>
            <a:pPr lvl="1"/>
            <a:r>
              <a:rPr lang="en-US" dirty="0"/>
              <a:t>   x [(Mushroom(x) ^ Poisonous(x)) -&gt; Purple(x)] </a:t>
            </a:r>
          </a:p>
          <a:p>
            <a:r>
              <a:rPr lang="en-US" dirty="0"/>
              <a:t>No purple mushroom is poisonous</a:t>
            </a:r>
          </a:p>
          <a:p>
            <a:endParaRPr lang="en-US" dirty="0"/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3594496" y="2343150"/>
          <a:ext cx="2155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72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496" y="2343150"/>
                        <a:ext cx="2155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581400" y="4114800"/>
          <a:ext cx="2155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14800"/>
                        <a:ext cx="2155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581400" y="4686300"/>
          <a:ext cx="2155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686300"/>
                        <a:ext cx="2155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men are mortal </a:t>
            </a:r>
          </a:p>
          <a:p>
            <a:pPr lvl="1"/>
            <a:r>
              <a:rPr lang="en-US" dirty="0"/>
              <a:t>   x [Man(x) -&gt; Mortal(x)] </a:t>
            </a:r>
          </a:p>
          <a:p>
            <a:r>
              <a:rPr lang="en-US" dirty="0"/>
              <a:t>Socrates is a man</a:t>
            </a:r>
          </a:p>
          <a:p>
            <a:pPr lvl="1"/>
            <a:r>
              <a:rPr lang="en-US" dirty="0"/>
              <a:t>Man(Socrates) </a:t>
            </a:r>
          </a:p>
          <a:p>
            <a:r>
              <a:rPr lang="en-US" dirty="0"/>
              <a:t>Socrates is mortal</a:t>
            </a:r>
          </a:p>
          <a:p>
            <a:pPr lvl="1"/>
            <a:r>
              <a:rPr lang="en-US" dirty="0"/>
              <a:t>Mortal(Socrates) </a:t>
            </a:r>
          </a:p>
          <a:p>
            <a:r>
              <a:rPr lang="en-US" dirty="0"/>
              <a:t>All purple mushrooms are poisonous</a:t>
            </a:r>
          </a:p>
          <a:p>
            <a:pPr lvl="1"/>
            <a:r>
              <a:rPr lang="en-US" dirty="0"/>
              <a:t>   x [(Purple(x) ^ Mushroom(x)) -&gt; Poisonous(x)] </a:t>
            </a:r>
          </a:p>
          <a:p>
            <a:r>
              <a:rPr lang="en-US" dirty="0"/>
              <a:t>A mushroom is poisonous only if it is purple</a:t>
            </a:r>
          </a:p>
          <a:p>
            <a:pPr lvl="1"/>
            <a:r>
              <a:rPr lang="en-US" dirty="0"/>
              <a:t>   x [(Mushroom(x) ^ Poisonous(x)) -&gt; Purple(x)] </a:t>
            </a:r>
          </a:p>
          <a:p>
            <a:r>
              <a:rPr lang="en-US" dirty="0"/>
              <a:t>No purple mushroom is poisonous</a:t>
            </a:r>
          </a:p>
          <a:p>
            <a:pPr lvl="1"/>
            <a:r>
              <a:rPr lang="en-US" dirty="0"/>
              <a:t>-(    x [Purple(x) ^ Mushroom(x) ^ Poisonous(x)]) </a:t>
            </a:r>
          </a:p>
          <a:p>
            <a:endParaRPr lang="en-US" dirty="0"/>
          </a:p>
        </p:txBody>
      </p:sp>
      <p:graphicFrame>
        <p:nvGraphicFramePr>
          <p:cNvPr id="72706" name="Object 5"/>
          <p:cNvGraphicFramePr>
            <a:graphicFrameLocks noChangeAspect="1"/>
          </p:cNvGraphicFramePr>
          <p:nvPr/>
        </p:nvGraphicFramePr>
        <p:xfrm>
          <a:off x="3771900" y="502920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835" imgH="152202" progId="Equation.3">
                  <p:embed/>
                </p:oleObj>
              </mc:Choice>
              <mc:Fallback>
                <p:oleObj name="Equation" r:id="rId2" imgW="126835" imgH="152202" progId="Equation.3">
                  <p:embed/>
                  <p:pic>
                    <p:nvPicPr>
                      <p:cNvPr id="7270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5029200"/>
                        <a:ext cx="1524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3594496" y="2343150"/>
          <a:ext cx="2155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72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496" y="2343150"/>
                        <a:ext cx="2155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594496" y="3943350"/>
          <a:ext cx="2155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68" imgH="164957" progId="Equation.3">
                  <p:embed/>
                </p:oleObj>
              </mc:Choice>
              <mc:Fallback>
                <p:oleObj name="Equation" r:id="rId6" imgW="152268" imgH="164957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496" y="3943350"/>
                        <a:ext cx="2155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594496" y="4457700"/>
          <a:ext cx="21550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268" imgH="164957" progId="Equation.3">
                  <p:embed/>
                </p:oleObj>
              </mc:Choice>
              <mc:Fallback>
                <p:oleObj name="Equation" r:id="rId7" imgW="152268" imgH="164957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496" y="4457700"/>
                        <a:ext cx="215504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Proof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900" y="2057403"/>
            <a:ext cx="6172200" cy="26288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Model checking </a:t>
            </a:r>
          </a:p>
          <a:p>
            <a:pPr lvl="1"/>
            <a:r>
              <a:rPr lang="en-US" dirty="0"/>
              <a:t>Truth table enumeration (sound and complete for propositional logic)</a:t>
            </a:r>
          </a:p>
          <a:p>
            <a:pPr lvl="2"/>
            <a:r>
              <a:rPr lang="en-US" dirty="0"/>
              <a:t>Show that all interpretations in which the left hand side of the rule is true, the right hand side is also true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Application of inference rules </a:t>
            </a:r>
          </a:p>
          <a:p>
            <a:pPr lvl="2"/>
            <a:r>
              <a:rPr lang="en-US" dirty="0"/>
              <a:t>Sound generation of new sentences from old </a:t>
            </a:r>
            <a:br>
              <a:rPr lang="en-US" dirty="0"/>
            </a:br>
            <a:r>
              <a:rPr lang="en-US" dirty="0"/>
              <a:t>Proof = a sequence of inference rule applications </a:t>
            </a:r>
            <a:br>
              <a:rPr lang="en-US" dirty="0"/>
            </a:br>
            <a:r>
              <a:rPr lang="en-US" dirty="0"/>
              <a:t>Can use inference rules as operators in a standard search algorithm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2557" y="4747023"/>
            <a:ext cx="6912445" cy="125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Limitations of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Propositional logic cannot express general-purpose knowledge succinctly </a:t>
            </a:r>
          </a:p>
          <a:p>
            <a:r>
              <a:rPr lang="en-US" dirty="0"/>
              <a:t>We need 32 sentences to describe the relationship between </a:t>
            </a:r>
            <a:r>
              <a:rPr lang="en-US" dirty="0" err="1"/>
              <a:t>wumpi</a:t>
            </a:r>
            <a:r>
              <a:rPr lang="en-US" dirty="0"/>
              <a:t> and stenches </a:t>
            </a:r>
          </a:p>
          <a:p>
            <a:r>
              <a:rPr lang="en-US" dirty="0"/>
              <a:t>We would need another 32 sentences for pits and breezes </a:t>
            </a:r>
          </a:p>
          <a:p>
            <a:r>
              <a:rPr lang="en-US" dirty="0"/>
              <a:t>We would need at least 64 sentences to describe the effects of actions </a:t>
            </a:r>
          </a:p>
          <a:p>
            <a:r>
              <a:rPr lang="en-US" dirty="0"/>
              <a:t>How would we express the fact that there is only one </a:t>
            </a:r>
            <a:r>
              <a:rPr lang="en-US" dirty="0" err="1"/>
              <a:t>wumpus</a:t>
            </a:r>
            <a:r>
              <a:rPr lang="en-US" dirty="0"/>
              <a:t>? </a:t>
            </a:r>
          </a:p>
          <a:p>
            <a:r>
              <a:rPr lang="en-US" dirty="0"/>
              <a:t>Difficult to identify specific individuals (Mary, among 3) </a:t>
            </a:r>
          </a:p>
          <a:p>
            <a:r>
              <a:rPr lang="en-US" dirty="0"/>
              <a:t>Generalizations, patterns, regularities difficult to represent (all triangles have 3 sides)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First-Order Predicate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900" y="2057401"/>
            <a:ext cx="6286500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Propositional Logic uses only propositions (symbols representing facts), only possible values are True and False </a:t>
            </a:r>
          </a:p>
          <a:p>
            <a:r>
              <a:rPr lang="en-US" dirty="0"/>
              <a:t>First-Order Logic includes: </a:t>
            </a:r>
          </a:p>
          <a:p>
            <a:pPr lvl="1"/>
            <a:r>
              <a:rPr lang="en-US" dirty="0"/>
              <a:t>Objects: peoples, numbers, places, ideas (atoms) </a:t>
            </a:r>
          </a:p>
          <a:p>
            <a:pPr lvl="1"/>
            <a:r>
              <a:rPr lang="en-US" dirty="0"/>
              <a:t>Relations: relationships between objects (predicates, T/F value) </a:t>
            </a:r>
          </a:p>
          <a:p>
            <a:pPr lvl="2"/>
            <a:r>
              <a:rPr lang="en-US" dirty="0"/>
              <a:t>Example: father(</a:t>
            </a:r>
            <a:r>
              <a:rPr lang="en-US" dirty="0" err="1"/>
              <a:t>fred</a:t>
            </a:r>
            <a:r>
              <a:rPr lang="en-US" dirty="0"/>
              <a:t>, </a:t>
            </a:r>
            <a:r>
              <a:rPr lang="en-US" dirty="0" err="1"/>
              <a:t>mary</a:t>
            </a:r>
            <a:r>
              <a:rPr lang="en-US" dirty="0"/>
              <a:t>) </a:t>
            </a:r>
          </a:p>
          <a:p>
            <a:pPr lvl="2"/>
            <a:r>
              <a:rPr lang="en-US" dirty="0"/>
              <a:t>Properties: properties of atoms (predicates, T/F value) </a:t>
            </a:r>
            <a:br>
              <a:rPr lang="en-US" dirty="0"/>
            </a:br>
            <a:r>
              <a:rPr lang="en-US" dirty="0"/>
              <a:t>Example: red(ball) </a:t>
            </a:r>
          </a:p>
          <a:p>
            <a:pPr lvl="1"/>
            <a:r>
              <a:rPr lang="en-US" dirty="0"/>
              <a:t>Functions: father-of(</a:t>
            </a:r>
            <a:r>
              <a:rPr lang="en-US" dirty="0" err="1"/>
              <a:t>mary</a:t>
            </a:r>
            <a:r>
              <a:rPr lang="en-US" dirty="0"/>
              <a:t>), next(3), (any value in range)</a:t>
            </a:r>
          </a:p>
          <a:p>
            <a:pPr lvl="2"/>
            <a:r>
              <a:rPr lang="en-US" dirty="0"/>
              <a:t>Constant: function with no parameters, MARY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“Socrates is a man” in </a:t>
            </a:r>
          </a:p>
          <a:p>
            <a:r>
              <a:rPr lang="en-US" dirty="0"/>
              <a:t>Propositional logic</a:t>
            </a:r>
          </a:p>
          <a:p>
            <a:pPr lvl="1"/>
            <a:r>
              <a:rPr lang="en-US" dirty="0"/>
              <a:t>MANSOCRATES - single proposition representing entire idea </a:t>
            </a:r>
          </a:p>
          <a:p>
            <a:r>
              <a:rPr lang="en-US" dirty="0"/>
              <a:t>First-Order Predicate Calculus</a:t>
            </a:r>
          </a:p>
          <a:p>
            <a:pPr lvl="1"/>
            <a:r>
              <a:rPr lang="en-US" dirty="0"/>
              <a:t>Man(SOCRATES) - predicate representing property of constant SOCRATES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FOPC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Constant</a:t>
            </a:r>
            <a:r>
              <a:rPr lang="en-US" dirty="0"/>
              <a:t> symbols (Capitalized, Functions with no arguments) </a:t>
            </a:r>
            <a:br>
              <a:rPr lang="en-US" dirty="0"/>
            </a:br>
            <a:r>
              <a:rPr lang="en-US" dirty="0"/>
              <a:t>Interpretation must map to exactly one object in the world</a:t>
            </a:r>
          </a:p>
          <a:p>
            <a:r>
              <a:rPr lang="en-US" b="1" dirty="0">
                <a:solidFill>
                  <a:srgbClr val="FF0000"/>
                </a:solidFill>
              </a:rPr>
              <a:t>Predicates</a:t>
            </a:r>
            <a:r>
              <a:rPr lang="en-US" dirty="0"/>
              <a:t> (can take arguments, True/False) </a:t>
            </a:r>
            <a:br>
              <a:rPr lang="en-US" dirty="0"/>
            </a:br>
            <a:r>
              <a:rPr lang="en-US" dirty="0"/>
              <a:t>Interpretation maps to relationship or property T/F value</a:t>
            </a:r>
          </a:p>
          <a:p>
            <a:r>
              <a:rPr lang="en-US" b="1" dirty="0">
                <a:solidFill>
                  <a:srgbClr val="FF0000"/>
                </a:solidFill>
              </a:rPr>
              <a:t>Function</a:t>
            </a:r>
            <a:r>
              <a:rPr lang="en-US" dirty="0"/>
              <a:t> (can take arguments) </a:t>
            </a:r>
            <a:br>
              <a:rPr lang="en-US" dirty="0"/>
            </a:br>
            <a:r>
              <a:rPr lang="en-US" dirty="0"/>
              <a:t>Maps to exactly one object in the world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900" y="1714500"/>
            <a:ext cx="6343650" cy="428625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CC"/>
                </a:solidFill>
              </a:rPr>
              <a:t>Term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Anything that identifies an object </a:t>
            </a:r>
            <a:br>
              <a:rPr lang="en-US" dirty="0"/>
            </a:br>
            <a:r>
              <a:rPr lang="en-US" dirty="0"/>
              <a:t>Function(</a:t>
            </a:r>
            <a:r>
              <a:rPr lang="en-US" dirty="0" err="1"/>
              <a:t>args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Constant - function with 0 </a:t>
            </a:r>
            <a:r>
              <a:rPr lang="en-US" dirty="0" err="1"/>
              <a:t>args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00CC"/>
                </a:solidFill>
              </a:rPr>
              <a:t>Atomic sentence </a:t>
            </a:r>
            <a:br>
              <a:rPr lang="en-US" dirty="0"/>
            </a:br>
            <a:r>
              <a:rPr lang="en-US" dirty="0"/>
              <a:t>Predicate with term arguments </a:t>
            </a:r>
            <a:br>
              <a:rPr lang="en-US" dirty="0"/>
            </a:br>
            <a:r>
              <a:rPr lang="en-US" dirty="0"/>
              <a:t>Enemies(</a:t>
            </a:r>
            <a:r>
              <a:rPr lang="en-US" dirty="0" err="1"/>
              <a:t>WilyCoyote</a:t>
            </a:r>
            <a:r>
              <a:rPr lang="en-US" dirty="0"/>
              <a:t>, </a:t>
            </a:r>
            <a:r>
              <a:rPr lang="en-US" dirty="0" err="1"/>
              <a:t>RoadRunner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Married(</a:t>
            </a:r>
            <a:r>
              <a:rPr lang="en-US" dirty="0" err="1"/>
              <a:t>FatherOf</a:t>
            </a:r>
            <a:r>
              <a:rPr lang="en-US" dirty="0"/>
              <a:t>(Alex), </a:t>
            </a:r>
            <a:r>
              <a:rPr lang="en-US" dirty="0" err="1"/>
              <a:t>MotherOf</a:t>
            </a:r>
            <a:r>
              <a:rPr lang="en-US" dirty="0"/>
              <a:t>(Alex)) </a:t>
            </a:r>
          </a:p>
          <a:p>
            <a:r>
              <a:rPr lang="en-US" dirty="0">
                <a:solidFill>
                  <a:srgbClr val="0000CC"/>
                </a:solidFill>
              </a:rPr>
              <a:t>Literals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atomic sentences and negated atomic sentences </a:t>
            </a:r>
          </a:p>
          <a:p>
            <a:r>
              <a:rPr lang="en-US" dirty="0">
                <a:solidFill>
                  <a:srgbClr val="0000CC"/>
                </a:solidFill>
              </a:rPr>
              <a:t>Connectives </a:t>
            </a:r>
            <a:br>
              <a:rPr lang="en-US" dirty="0"/>
            </a:br>
            <a:r>
              <a:rPr lang="en-US" dirty="0"/>
              <a:t>(&amp;), (v), (-&gt;), (&lt;=&gt;), (~) </a:t>
            </a:r>
            <a:br>
              <a:rPr lang="en-US" dirty="0"/>
            </a:br>
            <a:r>
              <a:rPr lang="en-US" dirty="0"/>
              <a:t>if connected by , conjunction (components are conjuncts) </a:t>
            </a:r>
            <a:br>
              <a:rPr lang="en-US" dirty="0"/>
            </a:br>
            <a:r>
              <a:rPr lang="en-US" dirty="0"/>
              <a:t>if connected by , disjunction (components are </a:t>
            </a:r>
            <a:r>
              <a:rPr lang="en-US" dirty="0" err="1"/>
              <a:t>disjuncts</a:t>
            </a:r>
            <a:r>
              <a:rPr lang="en-US" dirty="0"/>
              <a:t>) </a:t>
            </a:r>
          </a:p>
          <a:p>
            <a:r>
              <a:rPr lang="en-US" dirty="0">
                <a:solidFill>
                  <a:srgbClr val="0000CC"/>
                </a:solidFill>
              </a:rPr>
              <a:t>Quantifiers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Universal Quantifier </a:t>
            </a:r>
            <a:br>
              <a:rPr lang="en-US" dirty="0"/>
            </a:br>
            <a:r>
              <a:rPr lang="en-US" dirty="0"/>
              <a:t>Existential Quantifier </a:t>
            </a:r>
          </a:p>
        </p:txBody>
      </p:sp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57345" name="Object 1"/>
          <p:cNvGraphicFramePr>
            <a:graphicFrameLocks noChangeAspect="1"/>
          </p:cNvGraphicFramePr>
          <p:nvPr/>
        </p:nvGraphicFramePr>
        <p:xfrm>
          <a:off x="5238752" y="5314952"/>
          <a:ext cx="322729" cy="342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68" imgH="164957" progId="Equation.3">
                  <p:embed/>
                </p:oleObj>
              </mc:Choice>
              <mc:Fallback>
                <p:oleObj name="Equation" r:id="rId3" imgW="152268" imgH="164957" progId="Equation.3">
                  <p:embed/>
                  <p:pic>
                    <p:nvPicPr>
                      <p:cNvPr id="5734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2" y="5314952"/>
                        <a:ext cx="322729" cy="3428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5467350" y="5543550"/>
          <a:ext cx="22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835" imgH="152202" progId="Equation.3">
                  <p:embed/>
                </p:oleObj>
              </mc:Choice>
              <mc:Fallback>
                <p:oleObj name="Equation" r:id="rId5" imgW="126835" imgH="152202" progId="Equation.3">
                  <p:embed/>
                  <p:pic>
                    <p:nvPicPr>
                      <p:cNvPr id="573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5543550"/>
                        <a:ext cx="2286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Universal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900" y="1828800"/>
            <a:ext cx="6172200" cy="417195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How do we express “All unicorns speak English” in Propositional Logic? </a:t>
            </a:r>
          </a:p>
          <a:p>
            <a:r>
              <a:rPr lang="en-US" dirty="0"/>
              <a:t>We would need to specify a proposition for each unicorn </a:t>
            </a:r>
          </a:p>
          <a:p>
            <a:r>
              <a:rPr lang="en-US" dirty="0"/>
              <a:t>     is used to express facts and relationships that we know to be true for all members of a group (objects in the world) </a:t>
            </a:r>
          </a:p>
          <a:p>
            <a:r>
              <a:rPr lang="en-US" dirty="0"/>
              <a:t>A variable is used in the place of an object </a:t>
            </a:r>
            <a:br>
              <a:rPr lang="en-US" dirty="0"/>
            </a:br>
            <a:r>
              <a:rPr lang="en-US" dirty="0"/>
              <a:t>     x Unicorn(x) -&gt; </a:t>
            </a:r>
            <a:r>
              <a:rPr lang="en-US" dirty="0" err="1"/>
              <a:t>SpeakEnglish</a:t>
            </a:r>
            <a:r>
              <a:rPr lang="en-US" dirty="0"/>
              <a:t>(x)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accent5"/>
                </a:solidFill>
              </a:rPr>
              <a:t>domain</a:t>
            </a:r>
            <a:r>
              <a:rPr lang="en-US" dirty="0"/>
              <a:t> of x is the world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accent5"/>
                </a:solidFill>
              </a:rPr>
              <a:t>scope</a:t>
            </a:r>
            <a:r>
              <a:rPr lang="en-US" dirty="0"/>
              <a:t> of x is the statement following       (sometimes in []) </a:t>
            </a:r>
          </a:p>
          <a:p>
            <a:r>
              <a:rPr lang="en-US" dirty="0"/>
              <a:t>Same as specifying</a:t>
            </a:r>
          </a:p>
          <a:p>
            <a:pPr lvl="1"/>
            <a:r>
              <a:rPr lang="en-US" dirty="0"/>
              <a:t>Unicorn(Uni1) -&gt; </a:t>
            </a:r>
            <a:r>
              <a:rPr lang="en-US" dirty="0" err="1"/>
              <a:t>SpeakEnglish</a:t>
            </a:r>
            <a:r>
              <a:rPr lang="en-US" dirty="0"/>
              <a:t>(Uni1) &amp;</a:t>
            </a:r>
          </a:p>
          <a:p>
            <a:pPr lvl="1"/>
            <a:r>
              <a:rPr lang="en-US" dirty="0"/>
              <a:t>Unicorn(Uni2) -&gt; </a:t>
            </a:r>
            <a:r>
              <a:rPr lang="en-US" dirty="0" err="1"/>
              <a:t>SpeakEnglish</a:t>
            </a:r>
            <a:r>
              <a:rPr lang="en-US" dirty="0"/>
              <a:t>(Uni2) &amp;</a:t>
            </a:r>
          </a:p>
          <a:p>
            <a:pPr lvl="1"/>
            <a:r>
              <a:rPr lang="en-US" dirty="0"/>
              <a:t>Unicorn(Uni3) -&gt; </a:t>
            </a:r>
            <a:r>
              <a:rPr lang="en-US" dirty="0" err="1"/>
              <a:t>SpeakEnglish</a:t>
            </a:r>
            <a:r>
              <a:rPr lang="en-US" dirty="0"/>
              <a:t>(Uni3) &amp;</a:t>
            </a:r>
          </a:p>
          <a:p>
            <a:pPr lvl="1"/>
            <a:r>
              <a:rPr lang="en-US" dirty="0"/>
              <a:t>...</a:t>
            </a:r>
          </a:p>
          <a:p>
            <a:pPr lvl="1"/>
            <a:r>
              <a:rPr lang="en-US" dirty="0"/>
              <a:t>Unicorn(Table1) -&gt; Table(Table1) &amp;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One statement for each object in the world</a:t>
            </a:r>
          </a:p>
          <a:p>
            <a:r>
              <a:rPr lang="en-US" dirty="0"/>
              <a:t>We will leave variables lower case (sometimes ?x) </a:t>
            </a:r>
            <a:br>
              <a:rPr lang="en-US" dirty="0"/>
            </a:br>
            <a:r>
              <a:rPr lang="en-US" dirty="0"/>
              <a:t>Notice that x ranges over all objects, not just unicorns. </a:t>
            </a:r>
          </a:p>
          <a:p>
            <a:r>
              <a:rPr lang="en-US" dirty="0"/>
              <a:t>A term with no variables is a </a:t>
            </a:r>
            <a:r>
              <a:rPr lang="en-US" dirty="0">
                <a:solidFill>
                  <a:srgbClr val="FF0000"/>
                </a:solidFill>
              </a:rPr>
              <a:t>ground term</a:t>
            </a: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3352802" y="2857500"/>
          <a:ext cx="21510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164957" progId="Equation.3">
                  <p:embed/>
                </p:oleObj>
              </mc:Choice>
              <mc:Fallback>
                <p:oleObj name="Equation" r:id="rId2" imgW="152268" imgH="164957" progId="Equation.3">
                  <p:embed/>
                  <p:pic>
                    <p:nvPicPr>
                      <p:cNvPr id="696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2" y="2857500"/>
                        <a:ext cx="215107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6553202" y="3200400"/>
          <a:ext cx="21510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164957" progId="Equation.3">
                  <p:embed/>
                </p:oleObj>
              </mc:Choice>
              <mc:Fallback>
                <p:oleObj name="Equation" r:id="rId4" imgW="152268" imgH="164957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2" y="3200400"/>
                        <a:ext cx="215107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295652" y="2286000"/>
          <a:ext cx="21510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2" y="2286000"/>
                        <a:ext cx="215107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2860</TotalTime>
  <Words>1576</Words>
  <Application>Microsoft Office PowerPoint</Application>
  <PresentationFormat>Widescreen</PresentationFormat>
  <Paragraphs>195</Paragraphs>
  <Slides>25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Casper</vt:lpstr>
      <vt:lpstr>Raleway ExtraBold</vt:lpstr>
      <vt:lpstr>Times New Roman</vt:lpstr>
      <vt:lpstr>Unit 2.1</vt:lpstr>
      <vt:lpstr>Contents Slide Master</vt:lpstr>
      <vt:lpstr>CorelDRAW</vt:lpstr>
      <vt:lpstr>Equation</vt:lpstr>
      <vt:lpstr>PowerPoint Presentation</vt:lpstr>
      <vt:lpstr>Normal Forms</vt:lpstr>
      <vt:lpstr>Proof methods</vt:lpstr>
      <vt:lpstr>Limitations of Propositional Logic</vt:lpstr>
      <vt:lpstr>First-Order Predicate Calculus</vt:lpstr>
      <vt:lpstr>Example</vt:lpstr>
      <vt:lpstr>FOPC Syntax</vt:lpstr>
      <vt:lpstr>Definitions</vt:lpstr>
      <vt:lpstr>Universal Quantifiers</vt:lpstr>
      <vt:lpstr>Existential Quantifier</vt:lpstr>
      <vt:lpstr>DeMorgan Rules</vt:lpstr>
      <vt:lpstr>Other Properties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Dr. Jasminder Sandhu</cp:lastModifiedBy>
  <cp:revision>41</cp:revision>
  <dcterms:created xsi:type="dcterms:W3CDTF">2020-06-09T06:07:05Z</dcterms:created>
  <dcterms:modified xsi:type="dcterms:W3CDTF">2023-06-25T11:06:46Z</dcterms:modified>
</cp:coreProperties>
</file>