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6"/>
  </p:notesMasterIdLst>
  <p:handoutMasterIdLst>
    <p:handoutMasterId r:id="rId37"/>
  </p:handoutMasterIdLst>
  <p:sldIdLst>
    <p:sldId id="731" r:id="rId3"/>
    <p:sldId id="347" r:id="rId4"/>
    <p:sldId id="348" r:id="rId5"/>
    <p:sldId id="349" r:id="rId6"/>
    <p:sldId id="350" r:id="rId7"/>
    <p:sldId id="351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02" r:id="rId27"/>
    <p:sldId id="307" r:id="rId28"/>
    <p:sldId id="732" r:id="rId29"/>
    <p:sldId id="353" r:id="rId30"/>
    <p:sldId id="326" r:id="rId31"/>
    <p:sldId id="327" r:id="rId32"/>
    <p:sldId id="328" r:id="rId33"/>
    <p:sldId id="331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23CSH-621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428750"/>
            <a:ext cx="6172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law says that it is a crime for an American to sell weapons to hostile nations.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[(American(x)&amp;Weapon(y)&amp;Nation(z)&amp;Hostile(z)&amp;Sells(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428750"/>
            <a:ext cx="61722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law says that it is a crime for an American to sell weapons to hostile nations. The country </a:t>
            </a:r>
            <a:r>
              <a:rPr lang="en-US" dirty="0" err="1"/>
              <a:t>Nono</a:t>
            </a:r>
            <a:r>
              <a:rPr lang="en-US" dirty="0"/>
              <a:t>, an enemy of America, has some missiles, and all of its missiles were sold to it by Colonel West, who is an American.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[(American(x)&amp;Weapon(y)&amp;Nation(z)&amp;Hostile(z)&amp;Sells(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428750"/>
            <a:ext cx="6172200" cy="457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law says that it is a crime for an American to sell weapons to hostile nations. The country </a:t>
            </a:r>
            <a:r>
              <a:rPr lang="en-US" dirty="0" err="1"/>
              <a:t>Nono</a:t>
            </a:r>
            <a:r>
              <a:rPr lang="en-US" dirty="0"/>
              <a:t>, an enemy of America, has some missiles, and all of its missiles were sold to it by Colonel West, who is an American.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[(American(x)&amp;Weapon(y)&amp;Nation(z)&amp;Hostile(z)&amp;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r>
              <a:rPr lang="en-US" dirty="0">
                <a:solidFill>
                  <a:srgbClr val="FF0000"/>
                </a:solidFill>
              </a:rPr>
              <a:t>Prove:  West is a criminal.</a:t>
            </a:r>
          </a:p>
          <a:p>
            <a:pPr marL="385763" indent="-38576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2975" y="1943100"/>
            <a:ext cx="3847175" cy="4564231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lvl="1" indent="-385763"/>
            <a:r>
              <a:rPr lang="en-US" dirty="0"/>
              <a:t>2 &amp; Existential Elimination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5017" y="1943101"/>
            <a:ext cx="3705133" cy="4759540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lvl="1" indent="-385763"/>
            <a:r>
              <a:rPr lang="en-US" dirty="0"/>
              <a:t>10 &amp; And Elimination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4742" y="1743075"/>
            <a:ext cx="3366858" cy="4924055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lvl="1" indent="-385763"/>
            <a:r>
              <a:rPr lang="en-US" dirty="0"/>
              <a:t>10 &amp; And Elimination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4311" y="1943101"/>
            <a:ext cx="3145839" cy="4546476"/>
          </a:xfrm>
        </p:spPr>
        <p:txBody>
          <a:bodyPr>
            <a:normAutofit fontScale="625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>
            <a:normAutofit fontScale="625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lvl="1" indent="-385763"/>
            <a:r>
              <a:rPr lang="en-US" dirty="0"/>
              <a:t>4 &amp; Universal Elimination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4551" y="3200400"/>
            <a:ext cx="244336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Universal Elimination</a:t>
            </a:r>
          </a:p>
          <a:p>
            <a:endParaRPr lang="en-US" sz="1350" b="1" dirty="0"/>
          </a:p>
          <a:p>
            <a:r>
              <a:rPr lang="en-US" sz="1350" b="1" dirty="0"/>
              <a:t>   FORALL v []</a:t>
            </a:r>
          </a:p>
          <a:p>
            <a:r>
              <a:rPr lang="en-US" sz="1350" b="1" dirty="0"/>
              <a:t>   If true for universal variable v,</a:t>
            </a:r>
          </a:p>
          <a:p>
            <a:r>
              <a:rPr lang="en-US" sz="1350" b="1" dirty="0"/>
              <a:t>   then true for a ground term</a:t>
            </a:r>
          </a:p>
          <a:p>
            <a:r>
              <a:rPr lang="en-US" sz="1350" b="1" dirty="0"/>
              <a:t>   (term with no variables)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608" y="1943100"/>
            <a:ext cx="3820542" cy="4768417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385763" indent="-385763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lvl="1" indent="-385763"/>
            <a:r>
              <a:rPr lang="en-US" dirty="0"/>
              <a:t>12, 13, Modus Ponens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4715" y="1943100"/>
            <a:ext cx="3465435" cy="4182491"/>
          </a:xfrm>
        </p:spPr>
        <p:txBody>
          <a:bodyPr>
            <a:normAutofit fontScale="625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 vert="horz" lIns="68580" tIns="34290" rIns="0" bIns="34290" rtlCol="0">
            <a:normAutofit fontScale="625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385763" indent="-385763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385763" indent="-385763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lvl="1" indent="-385763"/>
            <a:r>
              <a:rPr lang="en-US" dirty="0"/>
              <a:t>3 &amp; Universal Elimination</a:t>
            </a:r>
          </a:p>
          <a:p>
            <a:pPr lvl="1" indent="-385763">
              <a:buFont typeface="+mj-lt"/>
              <a:buAutoNum type="arabicParenR" startAt="15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825" y="1450390"/>
            <a:ext cx="4255548" cy="5407610"/>
          </a:xfrm>
        </p:spPr>
        <p:txBody>
          <a:bodyPr>
            <a:normAutofit fontScale="850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 vert="horz" lIns="68580" tIns="34290" rIns="0" bIns="34290" rtlCol="0">
            <a:normAutofit fontScale="850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385763" indent="-385763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385763" indent="-385763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385763" indent="-385763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lvl="1" indent="-385763"/>
            <a:r>
              <a:rPr lang="en-US" dirty="0"/>
              <a:t>10, 15, Modus Ponens</a:t>
            </a:r>
          </a:p>
          <a:p>
            <a:pPr lvl="1" indent="-385763">
              <a:buFont typeface="+mj-lt"/>
              <a:buAutoNum type="arabicParenR" startAt="15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150"/>
              </a:spcAft>
            </a:pPr>
            <a:r>
              <a:rPr lang="en-US" dirty="0"/>
              <a:t>There is exactly one mushroom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Because “exactly one” is difficult to express we can use   ! To denote exactly one of a type of object</a:t>
            </a:r>
          </a:p>
          <a:p>
            <a:pPr>
              <a:spcAft>
                <a:spcPts val="450"/>
              </a:spcAft>
            </a:pPr>
            <a:r>
              <a:rPr lang="en-US" dirty="0"/>
              <a:t>Every city has a dog catcher who has been bitten by every dog in town</a:t>
            </a:r>
          </a:p>
        </p:txBody>
      </p:sp>
      <p:graphicFrame>
        <p:nvGraphicFramePr>
          <p:cNvPr id="73730" name="Object 5"/>
          <p:cNvGraphicFramePr>
            <a:graphicFrameLocks noChangeAspect="1"/>
          </p:cNvGraphicFramePr>
          <p:nvPr/>
        </p:nvGraphicFramePr>
        <p:xfrm>
          <a:off x="4495800" y="329088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737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9088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3352801" y="2514600"/>
          <a:ext cx="592727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203200" progId="Equation.3">
                  <p:embed/>
                </p:oleObj>
              </mc:Choice>
              <mc:Fallback>
                <p:oleObj name="Equation" r:id="rId4" imgW="3454400" imgH="203200" progId="Equation.3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514600"/>
                        <a:ext cx="592727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8183" y="1943100"/>
            <a:ext cx="3571967" cy="4306780"/>
          </a:xfrm>
        </p:spPr>
        <p:txBody>
          <a:bodyPr>
            <a:normAutofit fontScale="625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 vert="horz" lIns="68580" tIns="34290" rIns="0" bIns="34290" rtlCol="0">
            <a:normAutofit fontScale="625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385763" indent="-385763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385763" indent="-385763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385763" indent="-385763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385763" indent="-385763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lvl="1" indent="-385763"/>
            <a:r>
              <a:rPr lang="en-US" dirty="0"/>
              <a:t>1, Universal Elimination (x West) (y M1) (z 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lvl="1" indent="-385763">
              <a:buFont typeface="+mj-lt"/>
              <a:buAutoNum type="arabicParenR" startAt="15"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2874" y="1943100"/>
            <a:ext cx="3767276" cy="4466577"/>
          </a:xfrm>
        </p:spPr>
        <p:txBody>
          <a:bodyPr>
            <a:normAutofit fontScale="625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 vert="horz" lIns="68580" tIns="34290" rIns="0" bIns="34290" rtlCol="0">
            <a:normAutofit fontScale="625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385763" indent="-385763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385763" indent="-385763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385763" indent="-385763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385763" indent="-385763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marL="385763" indent="-385763">
              <a:buFont typeface="+mj-lt"/>
              <a:buAutoNum type="arabicParenR" startAt="18"/>
            </a:pPr>
            <a:r>
              <a:rPr lang="en-US" dirty="0"/>
              <a:t>Enemy(</a:t>
            </a:r>
            <a:r>
              <a:rPr lang="en-US" dirty="0" err="1"/>
              <a:t>Nono,America</a:t>
            </a:r>
            <a:r>
              <a:rPr lang="en-US" dirty="0"/>
              <a:t>) -&gt; 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lvl="1" indent="-385763"/>
            <a:r>
              <a:rPr lang="en-US" dirty="0"/>
              <a:t>5, Universal Elimination</a:t>
            </a:r>
          </a:p>
          <a:p>
            <a:pPr lvl="1" indent="-385763">
              <a:buFont typeface="+mj-lt"/>
              <a:buAutoNum type="arabicParenR" startAt="15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8183" y="1943101"/>
            <a:ext cx="3571967" cy="4271268"/>
          </a:xfrm>
        </p:spPr>
        <p:txBody>
          <a:bodyPr>
            <a:normAutofit fontScale="625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 vert="horz" lIns="68580" tIns="34290" rIns="0" bIns="34290" rtlCol="0">
            <a:normAutofit fontScale="625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385763" indent="-385763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385763" indent="-385763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385763" indent="-385763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385763" indent="-385763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marL="385763" indent="-385763">
              <a:buFont typeface="+mj-lt"/>
              <a:buAutoNum type="arabicParenR" startAt="18"/>
            </a:pPr>
            <a:r>
              <a:rPr lang="en-US" dirty="0"/>
              <a:t>Enemy(</a:t>
            </a:r>
            <a:r>
              <a:rPr lang="en-US" dirty="0" err="1"/>
              <a:t>Nono,America</a:t>
            </a:r>
            <a:r>
              <a:rPr lang="en-US" dirty="0"/>
              <a:t>) -&gt; 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 startAt="19"/>
            </a:pPr>
            <a:r>
              <a:rPr lang="en-US" dirty="0"/>
              <a:t>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lvl="1" indent="-385763"/>
            <a:r>
              <a:rPr lang="en-US" dirty="0"/>
              <a:t>8, 18, Modus Ponens</a:t>
            </a:r>
          </a:p>
          <a:p>
            <a:pPr lvl="1" indent="-385763">
              <a:buFont typeface="+mj-lt"/>
              <a:buAutoNum type="arabicParenR" startAt="15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3390" y="1943100"/>
            <a:ext cx="3296760" cy="4114799"/>
          </a:xfrm>
        </p:spPr>
        <p:txBody>
          <a:bodyPr>
            <a:normAutofit fontScale="550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 vert="horz" lIns="68580" tIns="34290" rIns="0" bIns="34290" rtlCol="0">
            <a:normAutofit fontScale="550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385763" indent="-385763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385763" indent="-385763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385763" indent="-385763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385763" indent="-385763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marL="385763" indent="-385763">
              <a:buFont typeface="+mj-lt"/>
              <a:buAutoNum type="arabicParenR" startAt="18"/>
            </a:pPr>
            <a:r>
              <a:rPr lang="en-US" dirty="0"/>
              <a:t>Enemy(</a:t>
            </a:r>
            <a:r>
              <a:rPr lang="en-US" dirty="0" err="1"/>
              <a:t>Nono,America</a:t>
            </a:r>
            <a:r>
              <a:rPr lang="en-US" dirty="0"/>
              <a:t>) -&gt; 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 startAt="19"/>
            </a:pPr>
            <a:r>
              <a:rPr lang="en-US" dirty="0"/>
              <a:t>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 startAt="20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</a:t>
            </a:r>
          </a:p>
          <a:p>
            <a:pPr lvl="1" indent="-385763"/>
            <a:r>
              <a:rPr lang="en-US" dirty="0"/>
              <a:t>6, 7, 14, 16, 19, And Introduction</a:t>
            </a:r>
          </a:p>
          <a:p>
            <a:pPr lvl="1" indent="-385763">
              <a:buFont typeface="+mj-lt"/>
              <a:buAutoNum type="arabicParenR" startAt="15"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Prove:  West is a Criminal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3895" y="1943100"/>
            <a:ext cx="3696255" cy="4914900"/>
          </a:xfrm>
        </p:spPr>
        <p:txBody>
          <a:bodyPr>
            <a:normAutofit fontScale="47500" lnSpcReduction="20000"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 err="1"/>
              <a:t>FAx,y,z</a:t>
            </a:r>
            <a:r>
              <a:rPr lang="en-US" dirty="0"/>
              <a:t>[(American(x)&amp; Weapon(y)&amp;Nation(z)&amp; Hostile(z)&amp; Sells(</a:t>
            </a:r>
            <a:r>
              <a:rPr lang="en-US" dirty="0" err="1"/>
              <a:t>x,z,y</a:t>
            </a:r>
            <a:r>
              <a:rPr lang="en-US" dirty="0"/>
              <a:t>)) -&gt; Criminal(x)]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EX x [Owns(</a:t>
            </a:r>
            <a:r>
              <a:rPr lang="en-US" dirty="0" err="1"/>
              <a:t>Nono,x</a:t>
            </a:r>
            <a:r>
              <a:rPr lang="en-US" dirty="0"/>
              <a:t>) &amp; Missile(x)]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[Owns(</a:t>
            </a:r>
            <a:r>
              <a:rPr lang="en-US" dirty="0" err="1"/>
              <a:t>Nono,x</a:t>
            </a:r>
            <a:r>
              <a:rPr lang="en-US" dirty="0"/>
              <a:t>) &amp; Missile(x)) -&gt; Sells(West, </a:t>
            </a:r>
            <a:r>
              <a:rPr lang="en-US" dirty="0" err="1"/>
              <a:t>Nono,x</a:t>
            </a:r>
            <a:r>
              <a:rPr lang="en-US" dirty="0"/>
              <a:t>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[Missile(x) -&gt; Weapon(x)]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FA x [Enemy(</a:t>
            </a:r>
            <a:r>
              <a:rPr lang="en-US" dirty="0" err="1"/>
              <a:t>x,America</a:t>
            </a:r>
            <a:r>
              <a:rPr lang="en-US" dirty="0"/>
              <a:t>) -&gt; Hostile(x)]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American(West)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Enemy(</a:t>
            </a:r>
            <a:r>
              <a:rPr lang="en-US" dirty="0" err="1"/>
              <a:t>Nono</a:t>
            </a:r>
            <a:r>
              <a:rPr lang="en-US" dirty="0"/>
              <a:t>, America)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Nation(America)</a:t>
            </a:r>
          </a:p>
          <a:p>
            <a:pPr marL="385763" indent="-385763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85950"/>
            <a:ext cx="4343400" cy="4114800"/>
          </a:xfrm>
        </p:spPr>
        <p:txBody>
          <a:bodyPr vert="horz" lIns="68580" tIns="34290" rIns="0" bIns="34290" rtlCol="0">
            <a:normAutofit fontScale="47500" lnSpcReduction="20000"/>
          </a:bodyPr>
          <a:lstStyle/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Owns(Nono,M1) &amp; Missile(M1)</a:t>
            </a:r>
          </a:p>
          <a:p>
            <a:pPr marL="385763" indent="-385763">
              <a:buFont typeface="+mj-lt"/>
              <a:buAutoNum type="arabicParenR" startAt="10"/>
            </a:pPr>
            <a:r>
              <a:rPr lang="en-US" dirty="0"/>
              <a:t>Owns(</a:t>
            </a:r>
            <a:r>
              <a:rPr lang="en-US" dirty="0" err="1"/>
              <a:t>Nono</a:t>
            </a:r>
            <a:r>
              <a:rPr lang="en-US" dirty="0"/>
              <a:t>, M1)</a:t>
            </a:r>
          </a:p>
          <a:p>
            <a:pPr marL="385763" indent="-385763">
              <a:buFont typeface="+mj-lt"/>
              <a:buAutoNum type="arabicParenR" startAt="12"/>
            </a:pPr>
            <a:r>
              <a:rPr lang="en-US" dirty="0"/>
              <a:t>Missile(M1)</a:t>
            </a:r>
          </a:p>
          <a:p>
            <a:pPr marL="385763" indent="-385763">
              <a:buFont typeface="+mj-lt"/>
              <a:buAutoNum type="arabicParenR" startAt="13"/>
            </a:pPr>
            <a:r>
              <a:rPr lang="en-US" dirty="0"/>
              <a:t>Missile(M1) -&gt; Weapon(M1)</a:t>
            </a:r>
          </a:p>
          <a:p>
            <a:pPr marL="385763" indent="-385763">
              <a:buFont typeface="+mj-lt"/>
              <a:buAutoNum type="arabicParenR" startAt="14"/>
            </a:pPr>
            <a:r>
              <a:rPr lang="en-US" dirty="0"/>
              <a:t>Weapon(M1)</a:t>
            </a:r>
          </a:p>
          <a:p>
            <a:pPr marL="385763" indent="-385763">
              <a:buFont typeface="+mj-lt"/>
              <a:buAutoNum type="arabicParenR" startAt="15"/>
            </a:pPr>
            <a:r>
              <a:rPr lang="en-US" dirty="0"/>
              <a:t>Owns(Nono,M1) &amp; Missile(M1) -&gt; Sells(West,Nono,M1)</a:t>
            </a:r>
          </a:p>
          <a:p>
            <a:pPr marL="385763" indent="-385763">
              <a:buFont typeface="+mj-lt"/>
              <a:buAutoNum type="arabicParenR" startAt="16"/>
            </a:pPr>
            <a:r>
              <a:rPr lang="en-US" dirty="0"/>
              <a:t>Sells(West,Nono,M1)</a:t>
            </a:r>
          </a:p>
          <a:p>
            <a:pPr marL="385763" indent="-385763">
              <a:buFont typeface="+mj-lt"/>
              <a:buAutoNum type="arabicParenR" startAt="17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 -&gt; Criminal(West)</a:t>
            </a:r>
          </a:p>
          <a:p>
            <a:pPr marL="385763" indent="-385763">
              <a:buFont typeface="+mj-lt"/>
              <a:buAutoNum type="arabicParenR" startAt="18"/>
            </a:pPr>
            <a:r>
              <a:rPr lang="en-US" dirty="0"/>
              <a:t>Enemy(</a:t>
            </a:r>
            <a:r>
              <a:rPr lang="en-US" dirty="0" err="1"/>
              <a:t>Nono,America</a:t>
            </a:r>
            <a:r>
              <a:rPr lang="en-US" dirty="0"/>
              <a:t>) -&gt; 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 startAt="19"/>
            </a:pPr>
            <a:r>
              <a:rPr lang="en-US" dirty="0"/>
              <a:t>Hostile(</a:t>
            </a:r>
            <a:r>
              <a:rPr lang="en-US" dirty="0" err="1"/>
              <a:t>Nono</a:t>
            </a:r>
            <a:r>
              <a:rPr lang="en-US" dirty="0"/>
              <a:t>)</a:t>
            </a:r>
          </a:p>
          <a:p>
            <a:pPr marL="385763" indent="-385763">
              <a:buFont typeface="+mj-lt"/>
              <a:buAutoNum type="arabicParenR" startAt="20"/>
            </a:pPr>
            <a:r>
              <a:rPr lang="en-US" dirty="0"/>
              <a:t>American(West) &amp; Weapon(M1) &amp; Nation(</a:t>
            </a:r>
            <a:r>
              <a:rPr lang="en-US" dirty="0" err="1"/>
              <a:t>Nono</a:t>
            </a:r>
            <a:r>
              <a:rPr lang="en-US" dirty="0"/>
              <a:t>) &amp; Hostile(</a:t>
            </a:r>
            <a:r>
              <a:rPr lang="en-US" dirty="0" err="1"/>
              <a:t>Nono</a:t>
            </a:r>
            <a:r>
              <a:rPr lang="en-US" dirty="0"/>
              <a:t>) &amp; Sells(West,Nono,M1)</a:t>
            </a:r>
          </a:p>
          <a:p>
            <a:pPr marL="385763" indent="-385763">
              <a:buFont typeface="+mj-lt"/>
              <a:buAutoNum type="arabicParenR" startAt="21"/>
            </a:pPr>
            <a:r>
              <a:rPr lang="en-US" dirty="0"/>
              <a:t>Criminal(West)</a:t>
            </a:r>
          </a:p>
          <a:p>
            <a:pPr lvl="1" indent="-385763"/>
            <a:r>
              <a:rPr lang="en-US" dirty="0"/>
              <a:t>17, 20, Modus Ponens</a:t>
            </a:r>
          </a:p>
          <a:p>
            <a:pPr lvl="1" indent="-385763">
              <a:buFont typeface="+mj-lt"/>
              <a:buAutoNum type="arabicParenR" startAt="15"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Whoever can read is literate </a:t>
            </a:r>
            <a:br>
              <a:rPr lang="en-US" dirty="0"/>
            </a:br>
            <a:r>
              <a:rPr lang="en-US" dirty="0"/>
              <a:t>FA x [Read(x) -&gt; Literate(x)] </a:t>
            </a:r>
          </a:p>
          <a:p>
            <a:pPr lvl="1"/>
            <a:r>
              <a:rPr lang="en-US" dirty="0"/>
              <a:t>Dolphins are not literate </a:t>
            </a:r>
            <a:br>
              <a:rPr lang="en-US" dirty="0"/>
            </a:br>
            <a:r>
              <a:rPr lang="en-US" dirty="0"/>
              <a:t>FA x [Dolphin(x) -&gt; ~Literate(x)] </a:t>
            </a:r>
          </a:p>
          <a:p>
            <a:pPr lvl="1"/>
            <a:r>
              <a:rPr lang="en-US" dirty="0"/>
              <a:t>Some dolphins are intelligent </a:t>
            </a:r>
            <a:br>
              <a:rPr lang="en-US" dirty="0"/>
            </a:br>
            <a:r>
              <a:rPr lang="en-US" dirty="0"/>
              <a:t>FA x [Dolphin(x) ^ Intelligent(x)] </a:t>
            </a:r>
          </a:p>
          <a:p>
            <a:r>
              <a:rPr lang="en-US" dirty="0"/>
              <a:t>Prove: Some who are intelligent cannot read </a:t>
            </a:r>
            <a:br>
              <a:rPr lang="en-US" dirty="0"/>
            </a:br>
            <a:r>
              <a:rPr lang="en-US" dirty="0"/>
              <a:t>EXISTS x [Intelligent(x) ^ ~Read(x)]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Resolution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066800"/>
            <a:ext cx="44958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Marcus was a man.</a:t>
            </a:r>
          </a:p>
          <a:p>
            <a:pPr lvl="1"/>
            <a:r>
              <a:rPr lang="en-US" dirty="0"/>
              <a:t>Man(Marcus)</a:t>
            </a:r>
          </a:p>
          <a:p>
            <a:r>
              <a:rPr lang="en-US" dirty="0"/>
              <a:t>Marcus was a Pompeian.</a:t>
            </a:r>
          </a:p>
          <a:p>
            <a:pPr lvl="1"/>
            <a:r>
              <a:rPr lang="en-US" dirty="0"/>
              <a:t>Pompeian(Marcus)</a:t>
            </a:r>
          </a:p>
          <a:p>
            <a:r>
              <a:rPr lang="en-US" dirty="0"/>
              <a:t>All </a:t>
            </a:r>
            <a:r>
              <a:rPr lang="en-US" dirty="0" err="1"/>
              <a:t>Pompeians</a:t>
            </a:r>
            <a:r>
              <a:rPr lang="en-US" dirty="0"/>
              <a:t> were Romans.</a:t>
            </a:r>
          </a:p>
          <a:p>
            <a:pPr lvl="1"/>
            <a:r>
              <a:rPr lang="en-US" dirty="0"/>
              <a:t>FORALL x [Pompeian(x) -&gt; Roman(x)]</a:t>
            </a:r>
          </a:p>
          <a:p>
            <a:r>
              <a:rPr lang="en-US" dirty="0"/>
              <a:t>Caesar was a ruler.</a:t>
            </a:r>
          </a:p>
          <a:p>
            <a:pPr lvl="1"/>
            <a:r>
              <a:rPr lang="en-US" dirty="0"/>
              <a:t>Ruler(Caesar)</a:t>
            </a:r>
          </a:p>
          <a:p>
            <a:r>
              <a:rPr lang="en-US" dirty="0"/>
              <a:t>All Romans were either loyal to Caesar or hated him.</a:t>
            </a:r>
          </a:p>
          <a:p>
            <a:pPr lvl="1"/>
            <a:r>
              <a:rPr lang="en-US" dirty="0"/>
              <a:t>FORALL x [Roman(x) -&gt; </a:t>
            </a:r>
            <a:r>
              <a:rPr lang="en-US" dirty="0" err="1"/>
              <a:t>Loyalto</a:t>
            </a:r>
            <a:r>
              <a:rPr lang="en-US" dirty="0"/>
              <a:t>(x, Caesar) v Hated(x, Caesar)</a:t>
            </a:r>
          </a:p>
          <a:p>
            <a:r>
              <a:rPr lang="en-US" dirty="0"/>
              <a:t>Everyone is loyal to someone.</a:t>
            </a:r>
          </a:p>
          <a:p>
            <a:pPr lvl="1"/>
            <a:r>
              <a:rPr lang="en-US" dirty="0"/>
              <a:t>FORALL x EXISTS y [</a:t>
            </a:r>
            <a:r>
              <a:rPr lang="en-US" dirty="0" err="1"/>
              <a:t>Loyalto</a:t>
            </a:r>
            <a:r>
              <a:rPr lang="en-US" dirty="0"/>
              <a:t>(x, y)]</a:t>
            </a:r>
          </a:p>
          <a:p>
            <a:r>
              <a:rPr lang="en-US" dirty="0"/>
              <a:t>Men only try to assassinate rulers they are not loyal to.</a:t>
            </a:r>
          </a:p>
          <a:p>
            <a:pPr lvl="1"/>
            <a:r>
              <a:rPr lang="en-US" dirty="0"/>
              <a:t>FORALL x, y [Man(x) &amp; Ruler(y) &amp; </a:t>
            </a:r>
            <a:r>
              <a:rPr lang="en-US" dirty="0" err="1"/>
              <a:t>Tryassassinate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-&gt; ~</a:t>
            </a:r>
            <a:r>
              <a:rPr lang="en-US" dirty="0" err="1"/>
              <a:t>Loyalto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)]</a:t>
            </a:r>
          </a:p>
          <a:p>
            <a:r>
              <a:rPr lang="en-US" dirty="0"/>
              <a:t>Marcus tried to assassinate Caesar.</a:t>
            </a:r>
          </a:p>
          <a:p>
            <a:pPr lvl="1"/>
            <a:r>
              <a:rPr lang="en-US" dirty="0" err="1"/>
              <a:t>Tryassassinate</a:t>
            </a:r>
            <a:r>
              <a:rPr lang="en-US" dirty="0"/>
              <a:t>(Marcus, Caesar)</a:t>
            </a:r>
          </a:p>
          <a:p>
            <a:r>
              <a:rPr lang="en-US" dirty="0"/>
              <a:t>Goal: Marcus hated Caesar.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1601"/>
            <a:ext cx="4038600" cy="47545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Man(Marcus)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Pompeian(Marcus)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-Pompeian(x1) v Roman(x1)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Ruler(Caesar)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-Roman(x2) v </a:t>
            </a:r>
            <a:r>
              <a:rPr lang="en-US" dirty="0" err="1"/>
              <a:t>Loyalto</a:t>
            </a:r>
            <a:r>
              <a:rPr lang="en-US" dirty="0"/>
              <a:t>(x2, Caesar) v Hate(x2, Caesar)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Loyalto</a:t>
            </a:r>
            <a:r>
              <a:rPr lang="en-US" dirty="0"/>
              <a:t>(x3, f1(x3))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-Man(x4) v -Ruler(y1) v -</a:t>
            </a:r>
            <a:r>
              <a:rPr lang="en-US" dirty="0" err="1"/>
              <a:t>Tryassassinate</a:t>
            </a:r>
            <a:r>
              <a:rPr lang="en-US" dirty="0"/>
              <a:t>(x4, y1) v -</a:t>
            </a:r>
            <a:r>
              <a:rPr lang="en-US" dirty="0" err="1"/>
              <a:t>Loyalto</a:t>
            </a:r>
            <a:r>
              <a:rPr lang="en-US" dirty="0"/>
              <a:t>(x4, y1)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Tryassassinate</a:t>
            </a:r>
            <a:r>
              <a:rPr lang="en-US" dirty="0"/>
              <a:t>(Marcus, Caesar)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Negated Goal: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-Hate(Marcus, Caesar)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Resolution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066800"/>
            <a:ext cx="44958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Marcus was a man.</a:t>
            </a:r>
          </a:p>
          <a:p>
            <a:pPr lvl="1"/>
            <a:r>
              <a:rPr lang="en-US" dirty="0"/>
              <a:t>Man(Marcus)</a:t>
            </a:r>
          </a:p>
          <a:p>
            <a:r>
              <a:rPr lang="en-US" dirty="0"/>
              <a:t>Marcus was a Pompeian.</a:t>
            </a:r>
          </a:p>
          <a:p>
            <a:pPr lvl="1"/>
            <a:r>
              <a:rPr lang="en-US" dirty="0"/>
              <a:t>Pompeian(Marcus)</a:t>
            </a:r>
          </a:p>
          <a:p>
            <a:r>
              <a:rPr lang="en-US" dirty="0"/>
              <a:t>All </a:t>
            </a:r>
            <a:r>
              <a:rPr lang="en-US" dirty="0" err="1"/>
              <a:t>Pompeians</a:t>
            </a:r>
            <a:r>
              <a:rPr lang="en-US" dirty="0"/>
              <a:t> were Romans.</a:t>
            </a:r>
          </a:p>
          <a:p>
            <a:pPr lvl="1"/>
            <a:r>
              <a:rPr lang="en-US" dirty="0"/>
              <a:t>FORALL x [Pompeian(x) -&gt; Roman(x)]</a:t>
            </a:r>
          </a:p>
          <a:p>
            <a:r>
              <a:rPr lang="en-US" dirty="0"/>
              <a:t>Caesar was a ruler.</a:t>
            </a:r>
          </a:p>
          <a:p>
            <a:pPr lvl="1"/>
            <a:r>
              <a:rPr lang="en-US" dirty="0"/>
              <a:t>Ruler(Caesar)</a:t>
            </a:r>
          </a:p>
          <a:p>
            <a:r>
              <a:rPr lang="en-US" dirty="0"/>
              <a:t>All Romans were either loyal to Caesar or hated him.</a:t>
            </a:r>
          </a:p>
          <a:p>
            <a:pPr lvl="1"/>
            <a:r>
              <a:rPr lang="en-US" dirty="0"/>
              <a:t>FORALL x [Roman(x) -&gt; </a:t>
            </a:r>
            <a:r>
              <a:rPr lang="en-US" dirty="0" err="1"/>
              <a:t>Loyalto</a:t>
            </a:r>
            <a:r>
              <a:rPr lang="en-US" dirty="0"/>
              <a:t>(x, Caesar) v Hated(x, Caesar)</a:t>
            </a:r>
          </a:p>
          <a:p>
            <a:r>
              <a:rPr lang="en-US" dirty="0"/>
              <a:t>Everyone is loyal to someone.</a:t>
            </a:r>
          </a:p>
          <a:p>
            <a:pPr lvl="1"/>
            <a:r>
              <a:rPr lang="en-US" dirty="0"/>
              <a:t>FORALL x EXISTS y [</a:t>
            </a:r>
            <a:r>
              <a:rPr lang="en-US" dirty="0" err="1"/>
              <a:t>Loyalto</a:t>
            </a:r>
            <a:r>
              <a:rPr lang="en-US" dirty="0"/>
              <a:t>(x, y)]</a:t>
            </a:r>
          </a:p>
          <a:p>
            <a:r>
              <a:rPr lang="en-US" dirty="0"/>
              <a:t>Men only try to assassinate rulers they are not loyal to.</a:t>
            </a:r>
          </a:p>
          <a:p>
            <a:pPr lvl="1"/>
            <a:r>
              <a:rPr lang="en-US" dirty="0"/>
              <a:t>FORALL x, y [Man(x) &amp; Ruler(y) &amp; </a:t>
            </a:r>
            <a:r>
              <a:rPr lang="en-US" dirty="0" err="1"/>
              <a:t>Tryassassinate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-&gt; ~</a:t>
            </a:r>
            <a:r>
              <a:rPr lang="en-US" dirty="0" err="1"/>
              <a:t>Loyalto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)]</a:t>
            </a:r>
          </a:p>
          <a:p>
            <a:r>
              <a:rPr lang="en-US" dirty="0"/>
              <a:t>Marcus tried to assassinate Caesar.</a:t>
            </a:r>
          </a:p>
          <a:p>
            <a:pPr lvl="1"/>
            <a:r>
              <a:rPr lang="en-US" dirty="0" err="1"/>
              <a:t>Tryassassinate</a:t>
            </a:r>
            <a:r>
              <a:rPr lang="en-US" dirty="0"/>
              <a:t>(Marcus, Caesar)</a:t>
            </a:r>
          </a:p>
          <a:p>
            <a:r>
              <a:rPr lang="en-US" dirty="0"/>
              <a:t>Goal: Marcus hated Caesar.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1601"/>
            <a:ext cx="4038600" cy="47545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Man(Marcus)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Pompeian(Marcus)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-Pompeian(x1) v Roman(x1)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Ruler(Caesar)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-Roman(x2) v </a:t>
            </a:r>
            <a:r>
              <a:rPr lang="en-US" dirty="0" err="1"/>
              <a:t>Loyalto</a:t>
            </a:r>
            <a:r>
              <a:rPr lang="en-US" dirty="0"/>
              <a:t>(x2, Caesar) v Hate(x2, Caesar)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Loyalto</a:t>
            </a:r>
            <a:r>
              <a:rPr lang="en-US" dirty="0"/>
              <a:t>(x3, f1(x3))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-Man(x4) v -Ruler(y1) v -</a:t>
            </a:r>
            <a:r>
              <a:rPr lang="en-US" dirty="0" err="1"/>
              <a:t>Tryassassinate</a:t>
            </a:r>
            <a:r>
              <a:rPr lang="en-US" dirty="0"/>
              <a:t>(x4, y1) v -</a:t>
            </a:r>
            <a:r>
              <a:rPr lang="en-US" dirty="0" err="1"/>
              <a:t>Loyalto</a:t>
            </a:r>
            <a:r>
              <a:rPr lang="en-US" dirty="0"/>
              <a:t>(x4, y1)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Tryassassinate</a:t>
            </a:r>
            <a:r>
              <a:rPr lang="en-US" dirty="0"/>
              <a:t>(Marcus, Caesar)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Negated Goal: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/>
              <a:t>-Hate(Marcus, Caesar)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Deducing Hidden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Properties of locations:</a:t>
            </a:r>
          </a:p>
          <a:p>
            <a:r>
              <a:rPr lang="en-US" dirty="0"/>
              <a:t>Squares are breezy near a pit</a:t>
            </a:r>
          </a:p>
          <a:p>
            <a:pPr lvl="1"/>
            <a:r>
              <a:rPr lang="en-US" dirty="0"/>
              <a:t>Diagnostic rule:  infer cause from effect</a:t>
            </a:r>
          </a:p>
          <a:p>
            <a:pPr lvl="2"/>
            <a:r>
              <a:rPr lang="en-US" dirty="0"/>
              <a:t>   y Breezy(y) -&gt;    x Pit(x) &amp; Adjacent(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Causal rule:  infer effect from cause</a:t>
            </a:r>
          </a:p>
          <a:p>
            <a:pPr lvl="2"/>
            <a:r>
              <a:rPr lang="en-US" dirty="0"/>
              <a:t>     </a:t>
            </a:r>
            <a:r>
              <a:rPr lang="en-US" dirty="0" err="1"/>
              <a:t>x,y</a:t>
            </a:r>
            <a:r>
              <a:rPr lang="en-US" dirty="0"/>
              <a:t> Pit(x) &amp; Adjacent(</a:t>
            </a:r>
            <a:r>
              <a:rPr lang="en-US" dirty="0" err="1"/>
              <a:t>x,y</a:t>
            </a:r>
            <a:r>
              <a:rPr lang="en-US" dirty="0"/>
              <a:t>) -&gt; Breezy(y)</a:t>
            </a:r>
          </a:p>
          <a:p>
            <a:r>
              <a:rPr lang="en-US" dirty="0"/>
              <a:t>Neither of these is complete</a:t>
            </a:r>
          </a:p>
          <a:p>
            <a:r>
              <a:rPr lang="en-US" dirty="0"/>
              <a:t>For example, causal rule doesn’t say whether squares far away from pits can be breezy</a:t>
            </a:r>
          </a:p>
          <a:p>
            <a:r>
              <a:rPr lang="en-US" dirty="0"/>
              <a:t>Definition for Breezy predicate</a:t>
            </a:r>
          </a:p>
          <a:p>
            <a:pPr lvl="1"/>
            <a:r>
              <a:rPr lang="en-US" dirty="0"/>
              <a:t>   Breezy(y) &lt;-&gt; [   Pit(x) &amp; Adjacent(</a:t>
            </a:r>
            <a:r>
              <a:rPr lang="en-US" dirty="0" err="1"/>
              <a:t>x,y</a:t>
            </a:r>
            <a:r>
              <a:rPr lang="en-US" dirty="0"/>
              <a:t>)]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3638552" y="5143500"/>
          <a:ext cx="21550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819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2" y="5143500"/>
                        <a:ext cx="21550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937399" y="3543300"/>
          <a:ext cx="21550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399" y="3543300"/>
                        <a:ext cx="21550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867152" y="3028950"/>
          <a:ext cx="21550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2" y="3028950"/>
                        <a:ext cx="21550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5238750" y="5143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52202" progId="Equation.3">
                  <p:embed/>
                </p:oleObj>
              </mc:Choice>
              <mc:Fallback>
                <p:oleObj name="Equation" r:id="rId6" imgW="126835" imgH="152202" progId="Equation.3">
                  <p:embed/>
                  <p:pic>
                    <p:nvPicPr>
                      <p:cNvPr id="81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143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238750" y="302895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35" imgH="152202" progId="Equation.3">
                  <p:embed/>
                </p:oleObj>
              </mc:Choice>
              <mc:Fallback>
                <p:oleObj name="Equation" r:id="rId8" imgW="126835" imgH="152202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02895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Inference As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1"/>
            <a:ext cx="6172200" cy="1828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Operators are inference rules </a:t>
            </a:r>
          </a:p>
          <a:p>
            <a:r>
              <a:rPr lang="en-US" dirty="0"/>
              <a:t>States are sets of sentences </a:t>
            </a:r>
          </a:p>
          <a:p>
            <a:r>
              <a:rPr lang="en-US" dirty="0"/>
              <a:t>Goal test checks state to see if it contains query sentence </a:t>
            </a:r>
          </a:p>
          <a:p>
            <a:r>
              <a:rPr lang="en-US" dirty="0"/>
              <a:t>AI, UE, MP a common inference pattern, but generate a huge branching factor </a:t>
            </a:r>
          </a:p>
          <a:p>
            <a:r>
              <a:rPr lang="en-US" dirty="0"/>
              <a:t>We need a single, more powerful inference rule </a:t>
            </a:r>
          </a:p>
          <a:p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1350" y="4245864"/>
            <a:ext cx="5600700" cy="175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150"/>
              </a:spcAft>
            </a:pPr>
            <a:r>
              <a:rPr lang="en-US" dirty="0"/>
              <a:t>There is exactly one mushroom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Because “exactly one” is difficult to express we can use   ! To denote exactly one of a type of object</a:t>
            </a:r>
          </a:p>
          <a:p>
            <a:pPr>
              <a:spcAft>
                <a:spcPts val="450"/>
              </a:spcAft>
            </a:pPr>
            <a:r>
              <a:rPr lang="en-US" dirty="0"/>
              <a:t>Every city has a dog catcher who has been bitten by every dog in town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Use City(c), </a:t>
            </a:r>
            <a:r>
              <a:rPr lang="en-US" dirty="0" err="1"/>
              <a:t>DogCatcher</a:t>
            </a:r>
            <a:r>
              <a:rPr lang="en-US" dirty="0"/>
              <a:t>(c), Bit(</a:t>
            </a:r>
            <a:r>
              <a:rPr lang="en-US" dirty="0" err="1"/>
              <a:t>d,x</a:t>
            </a:r>
            <a:r>
              <a:rPr lang="en-US" dirty="0"/>
              <a:t>), Lives(</a:t>
            </a:r>
            <a:r>
              <a:rPr lang="en-US" dirty="0" err="1"/>
              <a:t>x,c</a:t>
            </a:r>
            <a:r>
              <a:rPr lang="en-US" dirty="0"/>
              <a:t>)</a:t>
            </a:r>
          </a:p>
        </p:txBody>
      </p:sp>
      <p:graphicFrame>
        <p:nvGraphicFramePr>
          <p:cNvPr id="73730" name="Object 5"/>
          <p:cNvGraphicFramePr>
            <a:graphicFrameLocks noChangeAspect="1"/>
          </p:cNvGraphicFramePr>
          <p:nvPr/>
        </p:nvGraphicFramePr>
        <p:xfrm>
          <a:off x="4495800" y="329088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737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9088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3352801" y="2514600"/>
          <a:ext cx="592727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203200" progId="Equation.3">
                  <p:embed/>
                </p:oleObj>
              </mc:Choice>
              <mc:Fallback>
                <p:oleObj name="Equation" r:id="rId4" imgW="3454400" imgH="203200" progId="Equation.3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514600"/>
                        <a:ext cx="592727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3638550" y="5314951"/>
          <a:ext cx="5715000" cy="258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32300" imgH="203200" progId="Equation.3">
                  <p:embed/>
                </p:oleObj>
              </mc:Choice>
              <mc:Fallback>
                <p:oleObj name="Equation" r:id="rId6" imgW="4432300" imgH="203200" progId="Equation.3">
                  <p:embed/>
                  <p:pic>
                    <p:nvPicPr>
                      <p:cNvPr id="737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5314951"/>
                        <a:ext cx="5715000" cy="258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Generalized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have a rule</a:t>
            </a:r>
          </a:p>
          <a:p>
            <a:pPr lvl="1"/>
            <a:r>
              <a:rPr lang="en-US" dirty="0"/>
              <a:t>p1(x) &amp; p2(x) &amp; p3(</a:t>
            </a:r>
            <a:r>
              <a:rPr lang="en-US" dirty="0" err="1"/>
              <a:t>x,y</a:t>
            </a:r>
            <a:r>
              <a:rPr lang="en-US" dirty="0"/>
              <a:t>) &amp; p4(y) &amp; p5(</a:t>
            </a:r>
            <a:r>
              <a:rPr lang="en-US" dirty="0" err="1"/>
              <a:t>x,y</a:t>
            </a:r>
            <a:r>
              <a:rPr lang="en-US" dirty="0"/>
              <a:t>) -&gt; q(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Each p involves universal / existential quantifiers</a:t>
            </a:r>
          </a:p>
          <a:p>
            <a:r>
              <a:rPr lang="en-US" dirty="0"/>
              <a:t>Assume each antecedent appears in KB</a:t>
            </a:r>
          </a:p>
          <a:p>
            <a:pPr lvl="1"/>
            <a:r>
              <a:rPr lang="en-US" dirty="0"/>
              <a:t>p1(WSU)</a:t>
            </a:r>
          </a:p>
          <a:p>
            <a:pPr lvl="1"/>
            <a:r>
              <a:rPr lang="en-US" dirty="0"/>
              <a:t>p2(WSU)</a:t>
            </a:r>
          </a:p>
          <a:p>
            <a:pPr lvl="1"/>
            <a:r>
              <a:rPr lang="en-US" dirty="0"/>
              <a:t>p3(WSU, Washington)</a:t>
            </a:r>
          </a:p>
          <a:p>
            <a:pPr lvl="1"/>
            <a:r>
              <a:rPr lang="en-US" dirty="0"/>
              <a:t>p4(Washington)</a:t>
            </a:r>
          </a:p>
          <a:p>
            <a:pPr lvl="1"/>
            <a:r>
              <a:rPr lang="en-US" dirty="0"/>
              <a:t>p5(WSU, Washington)</a:t>
            </a:r>
          </a:p>
          <a:p>
            <a:r>
              <a:rPr lang="en-US" dirty="0"/>
              <a:t>If we find a way to “match” the variables</a:t>
            </a:r>
          </a:p>
          <a:p>
            <a:r>
              <a:rPr lang="en-US" dirty="0"/>
              <a:t>Then we can infer q(WSU, Washington)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GMP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Rule:  Missile(x) &amp; Owns(</a:t>
            </a:r>
            <a:r>
              <a:rPr lang="en-US" dirty="0" err="1"/>
              <a:t>Nono</a:t>
            </a:r>
            <a:r>
              <a:rPr lang="en-US" dirty="0"/>
              <a:t>, x) -&gt; Sells(West, </a:t>
            </a:r>
            <a:r>
              <a:rPr lang="en-US" dirty="0" err="1"/>
              <a:t>Nono,x</a:t>
            </a:r>
            <a:r>
              <a:rPr lang="en-US" dirty="0"/>
              <a:t>)</a:t>
            </a:r>
          </a:p>
          <a:p>
            <a:r>
              <a:rPr lang="en-US" dirty="0"/>
              <a:t>KB contains</a:t>
            </a:r>
          </a:p>
          <a:p>
            <a:pPr lvl="1"/>
            <a:r>
              <a:rPr lang="en-US" dirty="0"/>
              <a:t>Missile(M1)</a:t>
            </a:r>
          </a:p>
          <a:p>
            <a:pPr lvl="1"/>
            <a:r>
              <a:rPr lang="en-US" dirty="0"/>
              <a:t>Owns(Nono,M1)</a:t>
            </a:r>
          </a:p>
          <a:p>
            <a:r>
              <a:rPr lang="en-US" dirty="0"/>
              <a:t>To apply, GMP, make sure instantiations of x are the same</a:t>
            </a:r>
          </a:p>
          <a:p>
            <a:r>
              <a:rPr lang="en-US" dirty="0"/>
              <a:t>Variable matching process is called </a:t>
            </a:r>
            <a:r>
              <a:rPr lang="en-US" dirty="0">
                <a:solidFill>
                  <a:srgbClr val="FF0000"/>
                </a:solidFill>
              </a:rPr>
              <a:t>unification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85725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Keeping Track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485901"/>
            <a:ext cx="6858000" cy="17145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Facts hold in </a:t>
            </a:r>
            <a:r>
              <a:rPr lang="en-US" dirty="0">
                <a:solidFill>
                  <a:schemeClr val="accent5"/>
                </a:solidFill>
              </a:rPr>
              <a:t>situations</a:t>
            </a:r>
            <a:r>
              <a:rPr lang="en-US" dirty="0"/>
              <a:t>, rather than forever</a:t>
            </a:r>
          </a:p>
          <a:p>
            <a:pPr lvl="1"/>
            <a:r>
              <a:rPr lang="en-US" dirty="0"/>
              <a:t>Example, Holding(</a:t>
            </a:r>
            <a:r>
              <a:rPr lang="en-US" dirty="0" err="1"/>
              <a:t>Gold,Now</a:t>
            </a:r>
            <a:r>
              <a:rPr lang="en-US" dirty="0"/>
              <a:t>) rather than Holding(Gold)</a:t>
            </a:r>
          </a:p>
          <a:p>
            <a:r>
              <a:rPr lang="en-US" dirty="0">
                <a:solidFill>
                  <a:schemeClr val="accent5"/>
                </a:solidFill>
              </a:rPr>
              <a:t>Situation calculus </a:t>
            </a:r>
            <a:r>
              <a:rPr lang="en-US" dirty="0"/>
              <a:t>is one way to represent change in FOPC</a:t>
            </a:r>
          </a:p>
          <a:p>
            <a:pPr lvl="1"/>
            <a:r>
              <a:rPr lang="en-US" dirty="0"/>
              <a:t>Adds a situation argument to each time-dependent predicate</a:t>
            </a:r>
          </a:p>
          <a:p>
            <a:pPr lvl="1"/>
            <a:r>
              <a:rPr lang="en-US" dirty="0"/>
              <a:t>Example, Now in Holding(</a:t>
            </a:r>
            <a:r>
              <a:rPr lang="en-US" dirty="0" err="1"/>
              <a:t>Gold,Now</a:t>
            </a:r>
            <a:r>
              <a:rPr lang="en-US" dirty="0"/>
              <a:t>) denotes a situation</a:t>
            </a:r>
          </a:p>
          <a:p>
            <a:r>
              <a:rPr lang="en-US" dirty="0"/>
              <a:t>Situations are connected by the Result function</a:t>
            </a:r>
          </a:p>
          <a:p>
            <a:pPr lvl="1"/>
            <a:r>
              <a:rPr lang="en-US" dirty="0"/>
              <a:t>Result(</a:t>
            </a:r>
            <a:r>
              <a:rPr lang="en-US" dirty="0" err="1"/>
              <a:t>a,s</a:t>
            </a:r>
            <a:r>
              <a:rPr lang="en-US" dirty="0"/>
              <a:t>) is the situation that results from applying action a in s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214688"/>
            <a:ext cx="30861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943100"/>
            <a:ext cx="6172200" cy="4057650"/>
          </a:xfrm>
        </p:spPr>
        <p:txBody>
          <a:bodyPr>
            <a:normAutofit/>
          </a:bodyPr>
          <a:lstStyle/>
          <a:p>
            <a:pPr>
              <a:spcAft>
                <a:spcPts val="3150"/>
              </a:spcAft>
            </a:pPr>
            <a:r>
              <a:rPr lang="en-US" dirty="0"/>
              <a:t>No human enjoys golf</a:t>
            </a:r>
          </a:p>
          <a:p>
            <a:pPr>
              <a:spcAft>
                <a:spcPts val="3150"/>
              </a:spcAft>
            </a:pPr>
            <a:r>
              <a:rPr lang="en-US" dirty="0"/>
              <a:t>Some professor that is not a historian writes programs</a:t>
            </a:r>
          </a:p>
          <a:p>
            <a:pPr>
              <a:spcAft>
                <a:spcPts val="5400"/>
              </a:spcAft>
            </a:pPr>
            <a:endParaRPr lang="en-US" dirty="0"/>
          </a:p>
          <a:p>
            <a:pPr>
              <a:spcAft>
                <a:spcPts val="450"/>
              </a:spcAft>
            </a:pPr>
            <a:endParaRPr lang="en-US" dirty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467102" y="2286000"/>
          <a:ext cx="4923691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005" imgH="391122" progId="Equation.3">
                  <p:embed/>
                </p:oleObj>
              </mc:Choice>
              <mc:Fallback>
                <p:oleObj name="Equation" r:id="rId2" imgW="4229005" imgH="391122" progId="Equation.3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2" y="2286000"/>
                        <a:ext cx="4923691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943100"/>
            <a:ext cx="6172200" cy="4057650"/>
          </a:xfrm>
        </p:spPr>
        <p:txBody>
          <a:bodyPr>
            <a:normAutofit/>
          </a:bodyPr>
          <a:lstStyle/>
          <a:p>
            <a:pPr>
              <a:spcAft>
                <a:spcPts val="3150"/>
              </a:spcAft>
            </a:pPr>
            <a:r>
              <a:rPr lang="en-US" dirty="0"/>
              <a:t>No human enjoys golf</a:t>
            </a:r>
          </a:p>
          <a:p>
            <a:pPr>
              <a:spcAft>
                <a:spcPts val="3150"/>
              </a:spcAft>
            </a:pPr>
            <a:r>
              <a:rPr lang="en-US" dirty="0"/>
              <a:t>Some professor that is not a historian writes programs</a:t>
            </a:r>
          </a:p>
          <a:p>
            <a:pPr>
              <a:spcAft>
                <a:spcPts val="5400"/>
              </a:spcAft>
            </a:pPr>
            <a:r>
              <a:rPr lang="en-US" dirty="0"/>
              <a:t>Every boy owns a dog</a:t>
            </a:r>
          </a:p>
          <a:p>
            <a:pPr>
              <a:spcAft>
                <a:spcPts val="450"/>
              </a:spcAft>
            </a:pPr>
            <a:endParaRPr lang="en-US" dirty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467102" y="2400300"/>
          <a:ext cx="4923691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005" imgH="391122" progId="Equation.3">
                  <p:embed/>
                </p:oleObj>
              </mc:Choice>
              <mc:Fallback>
                <p:oleObj name="Equation" r:id="rId2" imgW="4229005" imgH="391122" progId="Equation.3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2" y="2400300"/>
                        <a:ext cx="4923691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3499759" y="3600450"/>
          <a:ext cx="602524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900" imgH="203200" progId="Equation.3">
                  <p:embed/>
                </p:oleObj>
              </mc:Choice>
              <mc:Fallback>
                <p:oleObj name="Equation" r:id="rId4" imgW="3517900" imgH="203200" progId="Equation.3">
                  <p:embed/>
                  <p:pic>
                    <p:nvPicPr>
                      <p:cNvPr id="757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759" y="3600450"/>
                        <a:ext cx="602524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943100"/>
            <a:ext cx="6172200" cy="405765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3150"/>
              </a:spcAft>
            </a:pPr>
            <a:r>
              <a:rPr lang="en-US" dirty="0"/>
              <a:t>No human enjoys golf</a:t>
            </a:r>
          </a:p>
          <a:p>
            <a:pPr>
              <a:spcAft>
                <a:spcPts val="3150"/>
              </a:spcAft>
            </a:pPr>
            <a:r>
              <a:rPr lang="en-US" dirty="0"/>
              <a:t>Some professor that is not a historian writes programs</a:t>
            </a:r>
          </a:p>
          <a:p>
            <a:pPr>
              <a:spcAft>
                <a:spcPts val="5400"/>
              </a:spcAft>
            </a:pPr>
            <a:r>
              <a:rPr lang="en-US" dirty="0"/>
              <a:t>Every boy owns a dog</a:t>
            </a:r>
          </a:p>
          <a:p>
            <a:pPr lvl="1"/>
            <a:r>
              <a:rPr lang="en-US" dirty="0"/>
              <a:t>Do these mean the same thing?</a:t>
            </a:r>
          </a:p>
          <a:p>
            <a:pPr lvl="1"/>
            <a:r>
              <a:rPr lang="en-US" dirty="0"/>
              <a:t>Brothers are siblings</a:t>
            </a:r>
          </a:p>
          <a:p>
            <a:pPr lvl="1"/>
            <a:r>
              <a:rPr lang="en-US" dirty="0"/>
              <a:t>“Sibling” is reflexive and symmetric</a:t>
            </a:r>
          </a:p>
          <a:p>
            <a:pPr lvl="1"/>
            <a:r>
              <a:rPr lang="en-US" dirty="0"/>
              <a:t>One’s mother is one’s female parent</a:t>
            </a:r>
          </a:p>
          <a:p>
            <a:pPr lvl="1"/>
            <a:r>
              <a:rPr lang="en-US" dirty="0"/>
              <a:t>A first cousin is a child of a parent’s sibling</a:t>
            </a:r>
          </a:p>
          <a:p>
            <a:pPr>
              <a:spcAft>
                <a:spcPts val="450"/>
              </a:spcAft>
            </a:pPr>
            <a:endParaRPr lang="en-US" dirty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467102" y="2286000"/>
          <a:ext cx="4923691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005" imgH="391122" progId="Equation.3">
                  <p:embed/>
                </p:oleObj>
              </mc:Choice>
              <mc:Fallback>
                <p:oleObj name="Equation" r:id="rId2" imgW="4229005" imgH="391122" progId="Equation.3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2" y="2286000"/>
                        <a:ext cx="4923691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3499759" y="3028950"/>
          <a:ext cx="602524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900" imgH="203200" progId="Equation.3">
                  <p:embed/>
                </p:oleObj>
              </mc:Choice>
              <mc:Fallback>
                <p:oleObj name="Equation" r:id="rId4" imgW="3517900" imgH="203200" progId="Equation.3">
                  <p:embed/>
                  <p:pic>
                    <p:nvPicPr>
                      <p:cNvPr id="757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759" y="3028950"/>
                        <a:ext cx="602524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3638551" y="3771900"/>
          <a:ext cx="262636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431800" progId="Equation.3">
                  <p:embed/>
                </p:oleObj>
              </mc:Choice>
              <mc:Fallback>
                <p:oleObj name="Equation" r:id="rId6" imgW="1790700" imgH="431800" progId="Equation.3">
                  <p:embed/>
                  <p:pic>
                    <p:nvPicPr>
                      <p:cNvPr id="757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1" y="3771900"/>
                        <a:ext cx="262636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Higher-Order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1"/>
            <a:ext cx="634365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FOPC quantifies over objects in the universe. </a:t>
            </a:r>
          </a:p>
          <a:p>
            <a:r>
              <a:rPr lang="en-US" dirty="0"/>
              <a:t>Higher-order logic quantifies over relations and functions as well as objects. </a:t>
            </a:r>
          </a:p>
          <a:p>
            <a:pPr lvl="1"/>
            <a:r>
              <a:rPr lang="en-US" dirty="0"/>
              <a:t>All functions with a single argument return a value of 1</a:t>
            </a:r>
          </a:p>
          <a:p>
            <a:pPr lvl="2"/>
            <a:r>
              <a:rPr lang="en-US" dirty="0"/>
              <a:t>   x, y [Equal(x(y), 1)] </a:t>
            </a:r>
          </a:p>
          <a:p>
            <a:pPr lvl="1"/>
            <a:r>
              <a:rPr lang="en-US" dirty="0"/>
              <a:t>Two objects are equal </a:t>
            </a:r>
            <a:r>
              <a:rPr lang="en-US" dirty="0" err="1"/>
              <a:t>iff</a:t>
            </a:r>
            <a:r>
              <a:rPr lang="en-US" dirty="0"/>
              <a:t> all properties applied to them are equivalent</a:t>
            </a:r>
          </a:p>
          <a:p>
            <a:pPr lvl="2"/>
            <a:r>
              <a:rPr lang="en-US" dirty="0"/>
              <a:t>   x, y [(x=y) &lt;-&gt; (    p [p(x) &lt;-&gt; p(y)])] </a:t>
            </a:r>
          </a:p>
          <a:p>
            <a:pPr lvl="1"/>
            <a:r>
              <a:rPr lang="en-US" dirty="0"/>
              <a:t>Note that we use “=“ as a shorthand for equal, meaning they are in fact the same object </a:t>
            </a:r>
          </a:p>
          <a:p>
            <a:endParaRPr 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3880249" y="3429000"/>
          <a:ext cx="21550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249" y="3429000"/>
                        <a:ext cx="21550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924302" y="4286250"/>
          <a:ext cx="21550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2" y="4286250"/>
                        <a:ext cx="21550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308999" y="4286250"/>
          <a:ext cx="21550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999" y="4286250"/>
                        <a:ext cx="21550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Existential Elimination </a:t>
            </a:r>
          </a:p>
          <a:p>
            <a:pPr lvl="1"/>
            <a:r>
              <a:rPr lang="en-US" dirty="0"/>
              <a:t>   v [..v..]</a:t>
            </a:r>
          </a:p>
          <a:p>
            <a:pPr lvl="1"/>
            <a:r>
              <a:rPr lang="en-US" dirty="0"/>
              <a:t>Substitute k for v anywhere in sentence, where k is a constant (term with no arguments) and does not already appear in the sentence (</a:t>
            </a:r>
            <a:r>
              <a:rPr lang="en-US" dirty="0" err="1"/>
              <a:t>Skolemization</a:t>
            </a:r>
            <a:r>
              <a:rPr lang="en-US" dirty="0"/>
              <a:t>) </a:t>
            </a:r>
          </a:p>
          <a:p>
            <a:r>
              <a:rPr lang="en-US" dirty="0"/>
              <a:t>Existential Introduction </a:t>
            </a:r>
          </a:p>
          <a:p>
            <a:pPr lvl="1"/>
            <a:r>
              <a:rPr lang="en-US" dirty="0"/>
              <a:t>If [..g..] true (where g is ground term)</a:t>
            </a:r>
          </a:p>
          <a:p>
            <a:pPr lvl="1"/>
            <a:r>
              <a:rPr lang="en-US" dirty="0"/>
              <a:t>then    v [..v..] true (v is substituted for g) </a:t>
            </a:r>
          </a:p>
          <a:p>
            <a:r>
              <a:rPr lang="en-US" dirty="0"/>
              <a:t>Universal Elimination </a:t>
            </a:r>
          </a:p>
          <a:p>
            <a:pPr lvl="1"/>
            <a:r>
              <a:rPr lang="en-US" dirty="0"/>
              <a:t>   x [..x..]</a:t>
            </a:r>
          </a:p>
          <a:p>
            <a:pPr lvl="1"/>
            <a:r>
              <a:rPr lang="en-US" dirty="0"/>
              <a:t>Substitute M for x throughout entire sentence, where M is a constant and does not already appear in the sentence </a:t>
            </a: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3638550" y="45148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7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5148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5"/>
          <p:cNvGraphicFramePr>
            <a:graphicFrameLocks noChangeAspect="1"/>
          </p:cNvGraphicFramePr>
          <p:nvPr/>
        </p:nvGraphicFramePr>
        <p:xfrm>
          <a:off x="3600450" y="2364581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835" imgH="152202" progId="Equation.3">
                  <p:embed/>
                </p:oleObj>
              </mc:Choice>
              <mc:Fallback>
                <p:oleObj name="Equation" r:id="rId4" imgW="126835" imgH="152202" progId="Equation.3">
                  <p:embed/>
                  <p:pic>
                    <p:nvPicPr>
                      <p:cNvPr id="778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364581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95750" y="394335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52202" progId="Equation.3">
                  <p:embed/>
                </p:oleObj>
              </mc:Choice>
              <mc:Fallback>
                <p:oleObj name="Equation" r:id="rId6" imgW="126835" imgH="152202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94335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0" y="1771651"/>
            <a:ext cx="3371850" cy="33944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Known: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If x is a parent of y, then x is older than y</a:t>
            </a:r>
          </a:p>
          <a:p>
            <a:pPr lvl="1"/>
            <a:r>
              <a:rPr lang="en-US" sz="1500" dirty="0"/>
              <a:t>   </a:t>
            </a:r>
            <a:r>
              <a:rPr lang="en-US" sz="1500" dirty="0" err="1"/>
              <a:t>x,y</a:t>
            </a:r>
            <a:r>
              <a:rPr lang="en-US" sz="1500" dirty="0"/>
              <a:t> [Parent(</a:t>
            </a:r>
            <a:r>
              <a:rPr lang="en-US" sz="1500" dirty="0" err="1"/>
              <a:t>x,y</a:t>
            </a:r>
            <a:r>
              <a:rPr lang="en-US" sz="1500" dirty="0"/>
              <a:t>) -&gt; Older(</a:t>
            </a:r>
            <a:r>
              <a:rPr lang="en-US" sz="1500" dirty="0" err="1"/>
              <a:t>x,y</a:t>
            </a:r>
            <a:r>
              <a:rPr lang="en-US" sz="1500" dirty="0"/>
              <a:t>)]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If x is the mother of y, then x is a parent of y</a:t>
            </a:r>
          </a:p>
          <a:p>
            <a:pPr lvl="1" indent="-385763"/>
            <a:r>
              <a:rPr lang="en-US" sz="1500" dirty="0"/>
              <a:t>   </a:t>
            </a:r>
            <a:r>
              <a:rPr lang="en-US" sz="1500" dirty="0" err="1"/>
              <a:t>x,y</a:t>
            </a:r>
            <a:r>
              <a:rPr lang="en-US" sz="1500" dirty="0"/>
              <a:t> [Mother(</a:t>
            </a:r>
            <a:r>
              <a:rPr lang="en-US" sz="1500" dirty="0" err="1"/>
              <a:t>x,y</a:t>
            </a:r>
            <a:r>
              <a:rPr lang="en-US" sz="1500" dirty="0"/>
              <a:t>) -&gt; Parent(</a:t>
            </a:r>
            <a:r>
              <a:rPr lang="en-US" sz="1500" dirty="0" err="1"/>
              <a:t>x,y</a:t>
            </a:r>
            <a:r>
              <a:rPr lang="en-US" sz="1500" dirty="0"/>
              <a:t>)]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Lulu is the mother of </a:t>
            </a:r>
            <a:r>
              <a:rPr lang="en-US" sz="1800" dirty="0" err="1"/>
              <a:t>Fifi</a:t>
            </a:r>
            <a:endParaRPr lang="en-US" sz="1800" dirty="0"/>
          </a:p>
          <a:p>
            <a:pPr lvl="1" indent="-385763"/>
            <a:r>
              <a:rPr lang="en-US" sz="1500" dirty="0"/>
              <a:t>Mother(Lulu, </a:t>
            </a:r>
            <a:r>
              <a:rPr lang="en-US" sz="1500" dirty="0" err="1"/>
              <a:t>Fifi</a:t>
            </a:r>
            <a:r>
              <a:rPr lang="en-US" sz="1500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3150" y="1828803"/>
            <a:ext cx="3371850" cy="2743199"/>
          </a:xfrm>
        </p:spPr>
        <p:txBody>
          <a:bodyPr>
            <a:normAutofit lnSpcReduction="10000"/>
          </a:bodyPr>
          <a:lstStyle/>
          <a:p>
            <a:pPr marL="257175" lvl="1" indent="-257175">
              <a:buNone/>
            </a:pPr>
            <a:r>
              <a:rPr lang="en-US" dirty="0"/>
              <a:t>Prove:  Lulu is older than </a:t>
            </a:r>
            <a:r>
              <a:rPr lang="en-US" dirty="0" err="1"/>
              <a:t>Fifi</a:t>
            </a:r>
            <a:r>
              <a:rPr lang="en-US" dirty="0"/>
              <a:t> (Older(Lulu, </a:t>
            </a:r>
            <a:r>
              <a:rPr lang="en-US" dirty="0" err="1"/>
              <a:t>Fifi</a:t>
            </a:r>
            <a:r>
              <a:rPr lang="en-US" dirty="0"/>
              <a:t>))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1800" dirty="0"/>
              <a:t>Parent(Lulu, </a:t>
            </a:r>
            <a:r>
              <a:rPr lang="en-US" sz="1800" dirty="0" err="1"/>
              <a:t>Fifi</a:t>
            </a:r>
            <a:r>
              <a:rPr lang="en-US" sz="1800" dirty="0"/>
              <a:t>)</a:t>
            </a:r>
          </a:p>
          <a:p>
            <a:pPr lvl="1" indent="-385763"/>
            <a:r>
              <a:rPr lang="en-US" sz="1500" dirty="0"/>
              <a:t>2,3, Universal Elimination, Modus Ponens</a:t>
            </a:r>
          </a:p>
          <a:p>
            <a:pPr marL="385763" indent="-385763">
              <a:buFont typeface="+mj-lt"/>
              <a:buAutoNum type="arabicPeriod" startAt="5"/>
            </a:pPr>
            <a:r>
              <a:rPr lang="en-US" sz="1800" dirty="0"/>
              <a:t>Older(Lulu, </a:t>
            </a:r>
            <a:r>
              <a:rPr lang="en-US" sz="1800" dirty="0" err="1"/>
              <a:t>Fifi</a:t>
            </a:r>
            <a:r>
              <a:rPr lang="en-US" sz="1800" dirty="0"/>
              <a:t>)</a:t>
            </a:r>
          </a:p>
          <a:p>
            <a:pPr lvl="1" indent="-385763"/>
            <a:r>
              <a:rPr lang="en-US" sz="1500" dirty="0"/>
              <a:t>1,4, Universal Elimination, Modus Ponens</a:t>
            </a:r>
          </a:p>
          <a:p>
            <a:pPr lvl="1" indent="-385763"/>
            <a:r>
              <a:rPr lang="en-US" sz="1500" dirty="0"/>
              <a:t>We “bind” the variable to a constant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388168"/>
            <a:ext cx="5092366" cy="161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8852" name="Object 2"/>
          <p:cNvGraphicFramePr>
            <a:graphicFrameLocks noChangeAspect="1"/>
          </p:cNvGraphicFramePr>
          <p:nvPr/>
        </p:nvGraphicFramePr>
        <p:xfrm>
          <a:off x="3238500" y="25908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68" imgH="164957" progId="Equation.3">
                  <p:embed/>
                </p:oleObj>
              </mc:Choice>
              <mc:Fallback>
                <p:oleObj name="Equation" r:id="rId3" imgW="152268" imgH="164957" progId="Equation.3">
                  <p:embed/>
                  <p:pic>
                    <p:nvPicPr>
                      <p:cNvPr id="788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5908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52800" y="34290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2859</TotalTime>
  <Words>4219</Words>
  <Application>Microsoft Office PowerPoint</Application>
  <PresentationFormat>Widescreen</PresentationFormat>
  <Paragraphs>414</Paragraphs>
  <Slides>33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Casper</vt:lpstr>
      <vt:lpstr>Raleway ExtraBold</vt:lpstr>
      <vt:lpstr>Times New Roman</vt:lpstr>
      <vt:lpstr>Unit 2.1</vt:lpstr>
      <vt:lpstr>Contents Slide Master</vt:lpstr>
      <vt:lpstr>CorelDRAW</vt:lpstr>
      <vt:lpstr>Equation</vt:lpstr>
      <vt:lpstr>PowerPoint Presentation</vt:lpstr>
      <vt:lpstr>Examples</vt:lpstr>
      <vt:lpstr>Examples</vt:lpstr>
      <vt:lpstr>Examples</vt:lpstr>
      <vt:lpstr>Examples</vt:lpstr>
      <vt:lpstr>Examples</vt:lpstr>
      <vt:lpstr>Higher-Order Logic</vt:lpstr>
      <vt:lpstr>Additional Operators</vt:lpstr>
      <vt:lpstr>Example Proof</vt:lpstr>
      <vt:lpstr>Example Proof</vt:lpstr>
      <vt:lpstr>Example Proof</vt:lpstr>
      <vt:lpstr>Example Proof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Prove:  West is a Criminal</vt:lpstr>
      <vt:lpstr>Resolution</vt:lpstr>
      <vt:lpstr>Resolution Strategies</vt:lpstr>
      <vt:lpstr>Resolution Strategies</vt:lpstr>
      <vt:lpstr>Deducing Hidden Properties</vt:lpstr>
      <vt:lpstr>Inference As Search</vt:lpstr>
      <vt:lpstr>Generalized Modus Ponens</vt:lpstr>
      <vt:lpstr>GMP Example</vt:lpstr>
      <vt:lpstr>Keeping Track Of 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43</cp:revision>
  <dcterms:created xsi:type="dcterms:W3CDTF">2020-06-09T06:07:05Z</dcterms:created>
  <dcterms:modified xsi:type="dcterms:W3CDTF">2023-06-25T11:07:09Z</dcterms:modified>
</cp:coreProperties>
</file>