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9"/>
  </p:notesMasterIdLst>
  <p:handoutMasterIdLst>
    <p:handoutMasterId r:id="rId30"/>
  </p:handoutMasterIdLst>
  <p:sldIdLst>
    <p:sldId id="731" r:id="rId3"/>
    <p:sldId id="257" r:id="rId4"/>
    <p:sldId id="384" r:id="rId5"/>
    <p:sldId id="385" r:id="rId6"/>
    <p:sldId id="262" r:id="rId7"/>
    <p:sldId id="258" r:id="rId8"/>
    <p:sldId id="260" r:id="rId9"/>
    <p:sldId id="386" r:id="rId10"/>
    <p:sldId id="387" r:id="rId11"/>
    <p:sldId id="388" r:id="rId12"/>
    <p:sldId id="389" r:id="rId13"/>
    <p:sldId id="390" r:id="rId14"/>
    <p:sldId id="391" r:id="rId15"/>
    <p:sldId id="392" r:id="rId16"/>
    <p:sldId id="393" r:id="rId17"/>
    <p:sldId id="263" r:id="rId18"/>
    <p:sldId id="264" r:id="rId19"/>
    <p:sldId id="265" r:id="rId20"/>
    <p:sldId id="266" r:id="rId21"/>
    <p:sldId id="268" r:id="rId22"/>
    <p:sldId id="274" r:id="rId23"/>
    <p:sldId id="275" r:id="rId24"/>
    <p:sldId id="734" r:id="rId25"/>
    <p:sldId id="735" r:id="rId26"/>
    <p:sldId id="36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0" d="100"/>
          <a:sy n="60" d="100"/>
        </p:scale>
        <p:origin x="8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4:19:05.960"/>
    </inkml:context>
    <inkml:brush xml:id="br0">
      <inkml:brushProperty name="width" value="0.1" units="cm"/>
      <inkml:brushProperty name="height" value="0.1" units="cm"/>
    </inkml:brush>
  </inkml:definitions>
  <inkml:trace contextRef="#ctx0" brushRef="#br0">3957 1 24575,'-9'1'0,"0"0"0,1 1 0,-1 1 0,1-1 0,-1 1 0,1 1 0,0 0 0,0 0 0,1 0 0,-8 6 0,-21 10 0,-198 82 0,82-39 0,-410 199 0,450-213-8,-11 7-20,-2-6 0,-141 37 0,106-47-202,-233 90-1,-45 46 231,247-115 0,127-44 0,1 4 0,0 2 0,-84 44 0,-190 151 485,244-155-417,35-28-68,-1-3 0,-80 32 0,105-50 0,34-14 0,-1 1 0,1-1 0,-1 0 0,1 0 0,0 0 0,-1 0 0,1 0 0,-1 1 0,1-1 0,0 0 0,-1 0 0,1 1 0,-1-1 0,1 0 0,0 1 0,-1-1 0,1 0 0,0 1 0,0-1 0,-1 0 0,1 1 0,0-1 0,0 1 0,0-1 0,-1 0 0,1 1 0,0-1 0,0 1 0,0-1 0,0 1 0,0-1 0,0 1 0,12 10 0,37 8 0,-32-14 0,43 22 0,97 61 0,-41-22 0,369 150-858,-316-147 587,483 209-923,-372-165 1035,55 23-220,-226-86 272,102 64 0,-147-75 108,399 237-10,-146-73 301,-138-83 1359,206 116-511,-5-24-1140,-361-203 0,-14-8 0,0 1 0,-1 1 0,1-1 0,-1 1 0,0-1 0,6 5 0,-10-7 0,0 1 0,0-1 0,0 0 0,1 0 0,-1 0 0,0 0 0,0 0 0,0 0 0,0 1 0,0-1 0,0 0 0,1 0 0,-1 0 0,0 0 0,0 1 0,0-1 0,0 0 0,0 0 0,0 0 0,0 0 0,0 1 0,0-1 0,0 0 0,0 0 0,0 0 0,0 1 0,0-1 0,0 0 0,0 0 0,0 0 0,0 1 0,0-1 0,0 0 0,0 0 0,0 0 0,0 0 0,0 1 0,0-1 0,-1 0 0,1 0 0,0 0 0,0 0 0,0 1 0,0-1 0,-1 0 0,-11 4 0,-17-1 0,-106-1 0,26-2 0,-151 20 0,178-7 136,-141 22-879,-259 7 0,-278-55 743,665 10 0,-203-29 1137,232 22-924,62 9-213,-29-1 0,32 2 0,1 0 0,-1 1 0,0-1 0,1 0 0,-1 0 0,1 0 0,0 0 0,-1 0 0,1 0 0,-1 1 0,1-1 0,-1 0 0,1 0 0,-1 1 0,1-1 0,0 0 0,-1 1 0,1-1 0,-1 0 0,1 1 0,0-1 0,0 1 0,-1-1 0,1 1 0,0-1 0,0 0 0,-1 1 0,1-1 0,0 1 0,0-1 0,0 1 0,0-1 0,0 1 0,0-1 0,0 1 0,0-1 0,0 1 0,0-1 0,0 1 0,0-1 0,0 1 0,0-1 0,0 1 0,0-1 0,0 1 0,1-1 0,-1 1 0,0-1 0,0 1 0,1-1 0,-1 1 0,0-1 0,1 0 0,0 1 0,39 64 0,77 92 0,-98-133 0,234 259 0,-149-171 0,4-3-187,4-5 0,180 129-1,279 149-1000,-316-218-319,862 572 1507,-802-528-266,480 305-980,-702-457 1146,71 45 3338,-161-99-3144,-2-1-92,1 0 0,-1 0 0,0 0 1,1 0-1,-1-1 0,1 1 0,-1 0 0,1-1 1,-1 1-1,1-1 0,0 1 0,-1-1 0,1 0 1,3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4:19:08.314"/>
    </inkml:context>
    <inkml:brush xml:id="br0">
      <inkml:brushProperty name="width" value="0.1" units="cm"/>
      <inkml:brushProperty name="height" value="0.1" units="cm"/>
    </inkml:brush>
  </inkml:definitions>
  <inkml:trace contextRef="#ctx0" brushRef="#br0">4472 150 24575,'2'1'0,"1"0"0,-1 0 0,0 0 0,0 1 0,0-1 0,0 1 0,0-1 0,0 1 0,-1 0 0,1-1 0,-1 1 0,1 0 0,-1 0 0,1 0 0,-1 0 0,0 1 0,2 3 0,-2-4 0,13 27 2,-1 1-1,-1 0 1,-1 1-1,-2 0 1,8 49-1,10 165-936,-10 452-735,-11-205 1283,27 224-797,36-3 1,18 322-203,-86-1007 1386,-10 876 0,0-786 25,3-54 9,2 0 1,4 0 0,11 107 0,12-67 8,39 112 0,-34-129 1320,-3 2 0,15 109 0,-9 451 1034,-30-644-2397,-1 1 0,0-1 0,0 1 0,-1-1 0,0 0 0,0 1 0,0-1 0,0 1 0,-1-1 0,0 0 0,0 0 0,-1 0 0,1 0 0,-1-1 0,0 1 0,0 0 0,0-1 0,-1 0 0,0 0 0,0 0 0,0 0 0,0-1 0,0 0 0,-1 0 0,0 0 0,1 0 0,-6 2 0,-9 2 0,0 0 0,0-2 0,-1 0 0,1-1 0,-1-1 0,-31 1 0,-38 6 0,-92 17-490,-2-8 0,-227-6 0,-365-58-536,227-6 906,108 23-600,-1 26 2917,354 2-1156,68 1-1026,0 0 0,-1 1 1,1 1-1,1 0 0,-1 2 0,-18 6 1,8 1-19,1 1 0,-51 32 0,63-37 3,0 0 0,-1-1 0,0 0 0,0-2 0,-35 8 0,-2 0 0,38-7 0,0 0 0,-24 13 0,30-13 0,0-1 0,-1 0 0,0-1 0,1 0 0,-1 0 0,-1-1 0,-21 2 0,-66 4 0,-131 27 0,115-9 0,54-11 0,-1-3 0,0-2 0,-88 2 0,125-12 0,11 0 0,0-1 0,0 0 0,0-1 0,-14-3 0,24 3 0,1 0 0,0 0 0,0 0 0,0 0 0,0 0 0,0-1 0,0 1 0,0-1 0,0 0 0,1 0 0,-1 0 0,1 0 0,-1 0 0,1-1 0,0 1 0,0-1 0,0 1 0,0-1 0,0 0 0,1 0 0,-1 0 0,-1-4 0,-1-7 0,1-1 0,0-1 0,0 1 0,2 0 0,0-27 0,9-81 0,-5 98 0,13-129 0,13-213 0,40-370-715,58 7 778,-125 722-68,17-105 5,-6 1 0,-4-2 0,-6-126 0,-5 189 0,-2-30 0,3 1 0,3 0 0,14-83 0,17-1-17,-11 64 354,13-150 0,-28-407-337,-10 373 0,3 186 0,-4-193 0,-1 211 0,-24-128 0,-37-163 0,10 146 0,48 182 0,-52-203 0,1 62 0,51 154 0,-3-33 0,5 19 0,-2-16 0,4 0 0,5-101 0,1 55 0,-2 96 0,0 0 0,1 0 0,0 0 0,1 0 0,0 0 0,0 0 0,8-18 0,-7 21 0,1 0 0,0 0 0,1 1 0,0-1 0,0 1 0,0 0 0,0 1 0,1-1 0,0 1 0,12-7 0,264-154 0,-245 147-7,2 2 1,0 2-1,1 1 0,1 2 0,64-10 0,-46 14 33,1 3-1,0 2 1,77 8-1,181 41-127,-9 27-554,-108-21 508,326 72 156,-505-121-8,501 79-40,-353-69 397,207-11-1,-169-5-192,476 3-164,-481 12 0,-17 1 0,-66-13-1365,-93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4:19:11.277"/>
    </inkml:context>
    <inkml:brush xml:id="br0">
      <inkml:brushProperty name="width" value="0.1" units="cm"/>
      <inkml:brushProperty name="height" value="0.1" units="cm"/>
    </inkml:brush>
  </inkml:definitions>
  <inkml:trace contextRef="#ctx0" brushRef="#br0">0 818 24575,'69'-3'0,"91"-16"0,21-2 0,-13 20 0,207 23 0,-11 1 0,201-22 0,-257-3 0,-312-5 0,-13-6 0,12 9 0,-193-183 0,131 120 0,-109-110 0,-113-109 0,228 224 0,47 47 0,43 45 0,387 384 0,-204-205 0,-162-165 0,107 71 0,-81-62 0,-74-52 0,0 0 0,-1 0 0,1 1 0,-1-1 0,0 0 0,1 1 0,-1-1 0,0 1 0,0 0 0,0-1 0,0 1 0,0 0 0,0-1 0,-1 1 0,1 0 0,-1 0 0,1 0 0,-1 0 0,0 0 0,1 0 0,-1 0 0,0-1 0,0 1 0,0 0 0,-1 0 0,1 0 0,0 0 0,-1 0 0,1 0 0,-1 0 0,0-1 0,0 1 0,1 0 0,-1 0 0,0-1 0,-3 4 0,-3 5 0,0 0 0,-1-1 0,-1 0 0,-13 12 0,10-12 0,0 0 0,-1-1 0,0 0 0,0-2 0,-1 1 0,0-1 0,0-1 0,-20 4 0,13-2 0,0 0 0,-39 19 0,37-11 0,-31 25 0,10-7 0,39-30-76,1 0 1,-1 0-1,1-1 0,-1 0 0,0 0 0,1 0 0,-1 0 0,0-1 1,-1 0-1,1 0 0,0 0 0,0-1 0,0 1 0,0-1 1,-1 0-1,1-1 0,-5 0 0,-11-4-6750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4:19:14.898"/>
    </inkml:context>
    <inkml:brush xml:id="br0">
      <inkml:brushProperty name="width" value="0.1" units="cm"/>
      <inkml:brushProperty name="height" value="0.1" units="cm"/>
    </inkml:brush>
  </inkml:definitions>
  <inkml:trace contextRef="#ctx0" brushRef="#br0">1 2761 24575,'5'2'0,"1"-1"0,-1 1 0,1 1 0,-1-1 0,0 1 0,0 0 0,0 0 0,-1 1 0,8 5 0,-7-5 0,28 23 0,2-3 0,65 36 0,-84-52 0,-1-2 0,1 0 0,0-1 0,0 0 0,1-1 0,-1-1 0,1-1 0,0 0 0,0-1 0,20-2 0,4-3-66,-1-2 0,0-1 0,41-15 0,119-49-1483,-180 64 1360,520-218-3128,-199 80 1596,110-39-843,96-27 639,85-18-333,1893-545-17,46 165 1954,-2049 503 321,-96 20 66,-91 18 199,-265 54-117,341-75 895,-147 14 2557,-227 59 1822,-51 16-3751,-21 6-144,16-2-832,-178 46-454,113-22-6727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6T04:19:15.270"/>
    </inkml:context>
    <inkml:brush xml:id="br0">
      <inkml:brushProperty name="width" value="0.1" units="cm"/>
      <inkml:brushProperty name="height" value="0.1" units="cm"/>
    </inkml:brush>
  </inkml:definitions>
  <inkml:trace contextRef="#ctx0" brushRef="#br0">0 2276 24575,'98'-4'-232,"0"-3"-1,134-28 0,186-65-2108,-411 99 2318,694-193-4697,59-15 1688,-233 77 2313,74-13-1372,1669-361-220,-557 129 1874,-1204 260 426,-178 40 85,1107-248 1702,-1213 278 4566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6724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985169" y="3540015"/>
            <a:ext cx="8686801" cy="1929519"/>
          </a:xfrm>
          <a:prstGeom prst="rect">
            <a:avLst/>
          </a:prstGeom>
        </p:spPr>
        <p:txBody>
          <a:bodyPr wrap="square" lIns="82058" tIns="41029" rIns="82058" bIns="41029">
            <a:spAutoFit/>
          </a:bodyPr>
          <a:lstStyle/>
          <a:p>
            <a:pPr algn="ctr"/>
            <a:r>
              <a:rPr lang="en-US" sz="2800" dirty="0">
                <a:latin typeface="Times New Roman" pitchFamily="18" charset="0"/>
                <a:cs typeface="Times New Roman" pitchFamily="18" charset="0"/>
              </a:rPr>
              <a:t>AI</a:t>
            </a:r>
          </a:p>
          <a:p>
            <a:pPr algn="ct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23CSH-621</a:t>
            </a:r>
            <a:r>
              <a:rPr lang="en-US" sz="2800" dirty="0">
                <a:latin typeface="Times New Roman" pitchFamily="18" charset="0"/>
                <a:cs typeface="Times New Roman" pitchFamily="18" charset="0"/>
              </a:rPr>
              <a:t>)</a:t>
            </a:r>
          </a:p>
          <a:p>
            <a:pPr algn="ctr"/>
            <a:endParaRPr lang="en-US" sz="28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r>
              <a:rPr lang="en-US" sz="2400" dirty="0">
                <a:latin typeface="Times New Roman" pitchFamily="18" charset="0"/>
                <a:cs typeface="Times New Roman" pitchFamily="18" charset="0"/>
              </a:rPr>
              <a:t>From experience: examples / training data</a:t>
            </a:r>
          </a:p>
          <a:p>
            <a:r>
              <a:rPr lang="en-US" sz="2400" dirty="0">
                <a:latin typeface="Times New Roman" pitchFamily="18" charset="0"/>
                <a:cs typeface="Times New Roman" pitchFamily="18" charset="0"/>
              </a:rPr>
              <a:t>•Strength of connection between the neurons is stored as a weight-value for the specific connection.</a:t>
            </a:r>
          </a:p>
          <a:p>
            <a:r>
              <a:rPr lang="en-US" sz="2400" dirty="0">
                <a:latin typeface="Times New Roman" pitchFamily="18" charset="0"/>
                <a:cs typeface="Times New Roman" pitchFamily="18" charset="0"/>
              </a:rPr>
              <a:t>•Learning the solution to a problem = changing the connection weights</a:t>
            </a: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pic>
        <p:nvPicPr>
          <p:cNvPr id="64514" name="Picture 2" descr="C:\Users\Aaisha\Desktop\Artificial-Intelligence-Neural-Network-Nodes.jpg"/>
          <p:cNvPicPr>
            <a:picLocks noGrp="1" noChangeAspect="1" noChangeArrowheads="1"/>
          </p:cNvPicPr>
          <p:nvPr>
            <p:ph idx="1"/>
          </p:nvPr>
        </p:nvPicPr>
        <p:blipFill>
          <a:blip r:embed="rId2" cstate="print"/>
          <a:srcRect/>
          <a:stretch>
            <a:fillRect/>
          </a:stretch>
        </p:blipFill>
        <p:spPr bwMode="auto">
          <a:xfrm>
            <a:off x="5183188" y="1403693"/>
            <a:ext cx="6172200" cy="4041088"/>
          </a:xfrm>
          <a:prstGeom prst="rect">
            <a:avLst/>
          </a:prstGeom>
          <a:noFill/>
        </p:spPr>
      </p:pic>
      <p:sp>
        <p:nvSpPr>
          <p:cNvPr id="9" name="Title 1"/>
          <p:cNvSpPr txBox="1">
            <a:spLocks/>
          </p:cNvSpPr>
          <p:nvPr/>
        </p:nvSpPr>
        <p:spPr>
          <a:xfrm>
            <a:off x="854779" y="0"/>
            <a:ext cx="7959437" cy="1259174"/>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a:ln>
                  <a:noFill/>
                </a:ln>
                <a:solidFill>
                  <a:schemeClr val="tx1"/>
                </a:solidFill>
                <a:effectLst/>
                <a:uLnTx/>
                <a:uFillTx/>
                <a:latin typeface="Times New Roman" pitchFamily="18" charset="0"/>
                <a:ea typeface="+mj-ea"/>
                <a:cs typeface="Times New Roman" pitchFamily="18" charset="0"/>
              </a:rPr>
              <a:t>Artificial Neural Network</a:t>
            </a:r>
            <a:endParaRPr kumimoji="0" lang="en-US" sz="48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3" descr="C:\Users\Aaisha\Downloads\images.png"/>
          <p:cNvPicPr>
            <a:picLocks noChangeAspect="1" noChangeArrowheads="1"/>
          </p:cNvPicPr>
          <p:nvPr/>
        </p:nvPicPr>
        <p:blipFill>
          <a:blip r:embed="rId2"/>
          <a:srcRect/>
          <a:stretch>
            <a:fillRect/>
          </a:stretch>
        </p:blipFill>
        <p:spPr bwMode="auto">
          <a:xfrm>
            <a:off x="914400" y="1032804"/>
            <a:ext cx="10852879" cy="517598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8064369" cy="712033"/>
          </a:xfrm>
        </p:spPr>
        <p:txBody>
          <a:bodyPr>
            <a:normAutofit/>
          </a:bodyPr>
          <a:lstStyle/>
          <a:p>
            <a:r>
              <a:rPr lang="en-US" sz="4400" dirty="0">
                <a:latin typeface="Times New Roman" pitchFamily="18" charset="0"/>
                <a:cs typeface="Times New Roman" pitchFamily="18" charset="0"/>
              </a:rPr>
              <a:t>Types of Neural Networks</a:t>
            </a:r>
          </a:p>
        </p:txBody>
      </p:sp>
      <p:sp>
        <p:nvSpPr>
          <p:cNvPr id="3" name="Content Placeholder 2"/>
          <p:cNvSpPr>
            <a:spLocks noGrp="1"/>
          </p:cNvSpPr>
          <p:nvPr>
            <p:ph idx="1"/>
          </p:nvPr>
        </p:nvSpPr>
        <p:spPr>
          <a:xfrm>
            <a:off x="940972" y="1918741"/>
            <a:ext cx="6172200" cy="4242112"/>
          </a:xfrm>
        </p:spPr>
        <p:txBody>
          <a:bodyPr>
            <a:normAutofit/>
          </a:bodyPr>
          <a:lstStyle/>
          <a:p>
            <a:pPr>
              <a:buNone/>
            </a:pPr>
            <a:r>
              <a:rPr lang="en-US" sz="2400" dirty="0">
                <a:latin typeface="Times New Roman" pitchFamily="18" charset="0"/>
                <a:cs typeface="Times New Roman" pitchFamily="18" charset="0"/>
              </a:rPr>
              <a:t>	Depending upon the various attributes, these below are the following categories of Neural Network:</a:t>
            </a:r>
          </a:p>
          <a:p>
            <a:pPr>
              <a:buNone/>
            </a:pPr>
            <a:r>
              <a:rPr lang="en-US" sz="2400" b="1" u="sng" dirty="0">
                <a:latin typeface="Times New Roman" pitchFamily="18" charset="0"/>
                <a:cs typeface="Times New Roman" pitchFamily="18" charset="0"/>
              </a:rPr>
              <a:t>Learning methods:</a:t>
            </a:r>
          </a:p>
          <a:p>
            <a:r>
              <a:rPr lang="en-US" sz="2400" dirty="0">
                <a:latin typeface="Times New Roman" pitchFamily="18" charset="0"/>
                <a:cs typeface="Times New Roman" pitchFamily="18" charset="0"/>
              </a:rPr>
              <a:t>Supervised</a:t>
            </a:r>
          </a:p>
          <a:p>
            <a:r>
              <a:rPr lang="en-US" sz="2400" dirty="0">
                <a:latin typeface="Times New Roman" pitchFamily="18" charset="0"/>
                <a:cs typeface="Times New Roman" pitchFamily="18" charset="0"/>
              </a:rPr>
              <a:t> Unsupervised</a:t>
            </a:r>
          </a:p>
          <a:p>
            <a:r>
              <a:rPr lang="en-US" sz="2400" dirty="0">
                <a:latin typeface="Times New Roman" pitchFamily="18" charset="0"/>
                <a:cs typeface="Times New Roman" pitchFamily="18" charset="0"/>
              </a:rPr>
              <a:t>Reinforcement</a:t>
            </a:r>
          </a:p>
        </p:txBody>
      </p:sp>
      <p:sp>
        <p:nvSpPr>
          <p:cNvPr id="4" name="Text Placeholder 3"/>
          <p:cNvSpPr>
            <a:spLocks noGrp="1"/>
          </p:cNvSpPr>
          <p:nvPr>
            <p:ph type="body" sz="half" idx="2"/>
          </p:nvPr>
        </p:nvSpPr>
        <p:spPr>
          <a:xfrm>
            <a:off x="7450450" y="2117361"/>
            <a:ext cx="3932237" cy="3811588"/>
          </a:xfrm>
        </p:spPr>
        <p:txBody>
          <a:bodyPr/>
          <a:lstStyle/>
          <a:p>
            <a:r>
              <a:rPr lang="en-US" sz="2400" b="1" u="sng" dirty="0">
                <a:latin typeface="Times New Roman" pitchFamily="18" charset="0"/>
                <a:cs typeface="Times New Roman" pitchFamily="18" charset="0"/>
              </a:rPr>
              <a:t>Connection Type:</a:t>
            </a:r>
          </a:p>
          <a:p>
            <a:pPr>
              <a:buFont typeface="Arial" pitchFamily="34" charset="0"/>
              <a:buChar char="•"/>
            </a:pPr>
            <a:r>
              <a:rPr lang="en-US" sz="2400" dirty="0">
                <a:latin typeface="Times New Roman" pitchFamily="18" charset="0"/>
                <a:cs typeface="Times New Roman" pitchFamily="18" charset="0"/>
              </a:rPr>
              <a:t> Static  (feed forward)</a:t>
            </a:r>
          </a:p>
          <a:p>
            <a:pPr>
              <a:buFont typeface="Arial" pitchFamily="34" charset="0"/>
              <a:buChar char="•"/>
            </a:pPr>
            <a:r>
              <a:rPr lang="en-US" sz="2400" dirty="0">
                <a:latin typeface="Times New Roman" pitchFamily="18" charset="0"/>
                <a:cs typeface="Times New Roman" pitchFamily="18" charset="0"/>
              </a:rPr>
              <a:t> Dynamic  (feedback)</a:t>
            </a:r>
          </a:p>
          <a:p>
            <a:pPr>
              <a:buFont typeface="Arial" pitchFamily="34" charset="0"/>
              <a:buChar char="•"/>
            </a:pPr>
            <a:endParaRPr lang="en-US" sz="2400" dirty="0">
              <a:latin typeface="Times New Roman" pitchFamily="18" charset="0"/>
              <a:cs typeface="Times New Roman" pitchFamily="18" charset="0"/>
            </a:endParaRPr>
          </a:p>
          <a:p>
            <a:r>
              <a:rPr lang="en-US" sz="2400" b="1" u="sng" dirty="0">
                <a:latin typeface="Times New Roman" pitchFamily="18" charset="0"/>
                <a:cs typeface="Times New Roman" pitchFamily="18" charset="0"/>
              </a:rPr>
              <a:t>Topology:</a:t>
            </a:r>
          </a:p>
          <a:p>
            <a:pPr>
              <a:buFont typeface="Arial" pitchFamily="34" charset="0"/>
              <a:buChar char="•"/>
            </a:pPr>
            <a:r>
              <a:rPr lang="en-US" sz="2400" dirty="0">
                <a:latin typeface="Times New Roman" pitchFamily="18" charset="0"/>
                <a:cs typeface="Times New Roman" pitchFamily="18" charset="0"/>
              </a:rPr>
              <a:t> Single-layer</a:t>
            </a:r>
          </a:p>
          <a:p>
            <a:pPr>
              <a:buFont typeface="Arial" pitchFamily="34" charset="0"/>
              <a:buChar char="•"/>
            </a:pPr>
            <a:r>
              <a:rPr lang="en-US" sz="2400" dirty="0">
                <a:latin typeface="Times New Roman" pitchFamily="18" charset="0"/>
                <a:cs typeface="Times New Roman" pitchFamily="18" charset="0"/>
              </a:rPr>
              <a:t> Multi-layer</a:t>
            </a:r>
          </a:p>
          <a:p>
            <a:pPr>
              <a:buFont typeface="Arial" pitchFamily="34" charset="0"/>
              <a:buChar char="•"/>
            </a:pPr>
            <a:r>
              <a:rPr lang="en-US" sz="2400" dirty="0">
                <a:latin typeface="Times New Roman" pitchFamily="18" charset="0"/>
                <a:cs typeface="Times New Roman" pitchFamily="18" charset="0"/>
              </a:rPr>
              <a:t> Recurrent</a:t>
            </a:r>
          </a:p>
        </p:txBody>
      </p:sp>
      <p:sp>
        <p:nvSpPr>
          <p:cNvPr id="5" name="Slide Number Placeholder 4"/>
          <p:cNvSpPr>
            <a:spLocks noGrp="1"/>
          </p:cNvSpPr>
          <p:nvPr>
            <p:ph type="sldNum" sz="quarter" idx="12"/>
          </p:nvPr>
        </p:nvSpPr>
        <p:spPr/>
        <p:txBody>
          <a:bodyPr/>
          <a:lstStyle/>
          <a:p>
            <a:fld id="{BDCDBBEF-AA6C-4BA6-85B2-A17D7F280E38}" type="slidenum">
              <a:rPr lang="en-US" sz="2400" smtClean="0">
                <a:solidFill>
                  <a:schemeClr val="tx1"/>
                </a:solidFill>
              </a:rPr>
              <a:pPr/>
              <a:t>12</a:t>
            </a:fld>
            <a:endParaRPr lang="en-US" sz="24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1352212" cy="981856"/>
          </a:xfrm>
        </p:spPr>
        <p:txBody>
          <a:bodyPr>
            <a:noAutofit/>
          </a:bodyPr>
          <a:lstStyle/>
          <a:p>
            <a:r>
              <a:rPr lang="en-US" sz="5400" b="1" dirty="0">
                <a:latin typeface="Times New Roman" pitchFamily="18" charset="0"/>
                <a:cs typeface="Times New Roman" pitchFamily="18" charset="0"/>
              </a:rPr>
              <a:t>Single layer neural network</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pic>
        <p:nvPicPr>
          <p:cNvPr id="67586" name="Picture 2" descr="C:\Users\Aaisha\Desktop\nnet2.png"/>
          <p:cNvPicPr>
            <a:picLocks noChangeAspect="1" noChangeArrowheads="1"/>
          </p:cNvPicPr>
          <p:nvPr/>
        </p:nvPicPr>
        <p:blipFill>
          <a:blip r:embed="rId2"/>
          <a:srcRect/>
          <a:stretch>
            <a:fillRect/>
          </a:stretch>
        </p:blipFill>
        <p:spPr bwMode="auto">
          <a:xfrm>
            <a:off x="1469035" y="1731130"/>
            <a:ext cx="8475689" cy="4358723"/>
          </a:xfrm>
          <a:prstGeom prst="rect">
            <a:avLst/>
          </a:prstGeom>
          <a:noFill/>
        </p:spPr>
      </p:pic>
      <p:grpSp>
        <p:nvGrpSpPr>
          <p:cNvPr id="11" name="Group 10">
            <a:extLst>
              <a:ext uri="{FF2B5EF4-FFF2-40B4-BE49-F238E27FC236}">
                <a16:creationId xmlns:a16="http://schemas.microsoft.com/office/drawing/2014/main" id="{1F179A23-A984-4BC0-B5F2-77643F74658A}"/>
              </a:ext>
            </a:extLst>
          </p:cNvPr>
          <p:cNvGrpSpPr/>
          <p:nvPr/>
        </p:nvGrpSpPr>
        <p:grpSpPr>
          <a:xfrm>
            <a:off x="576741" y="2077473"/>
            <a:ext cx="7156440" cy="3960360"/>
            <a:chOff x="576741" y="2077473"/>
            <a:chExt cx="7156440" cy="39603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97A1A69-4F79-4EB5-9CA8-625BDBBFC686}"/>
                    </a:ext>
                  </a:extLst>
                </p14:cNvPr>
                <p14:cNvContentPartPr/>
                <p14:nvPr/>
              </p14:nvContentPartPr>
              <p14:xfrm>
                <a:off x="4984941" y="3390753"/>
                <a:ext cx="2262600" cy="2647080"/>
              </p14:xfrm>
            </p:contentPart>
          </mc:Choice>
          <mc:Fallback xmlns="">
            <p:pic>
              <p:nvPicPr>
                <p:cNvPr id="3" name="Ink 2">
                  <a:extLst>
                    <a:ext uri="{FF2B5EF4-FFF2-40B4-BE49-F238E27FC236}">
                      <a16:creationId xmlns:a16="http://schemas.microsoft.com/office/drawing/2014/main" id="{A97A1A69-4F79-4EB5-9CA8-625BDBBFC686}"/>
                    </a:ext>
                  </a:extLst>
                </p:cNvPr>
                <p:cNvPicPr/>
                <p:nvPr/>
              </p:nvPicPr>
              <p:blipFill>
                <a:blip r:embed="rId4"/>
                <a:stretch>
                  <a:fillRect/>
                </a:stretch>
              </p:blipFill>
              <p:spPr>
                <a:xfrm>
                  <a:off x="4967301" y="3373113"/>
                  <a:ext cx="2298240" cy="2682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87FD019-14F7-4A97-9964-786E695D4F4E}"/>
                    </a:ext>
                  </a:extLst>
                </p14:cNvPr>
                <p14:cNvContentPartPr/>
                <p14:nvPr/>
              </p14:nvContentPartPr>
              <p14:xfrm>
                <a:off x="5465541" y="3106353"/>
                <a:ext cx="1805760" cy="2710440"/>
              </p14:xfrm>
            </p:contentPart>
          </mc:Choice>
          <mc:Fallback xmlns="">
            <p:pic>
              <p:nvPicPr>
                <p:cNvPr id="4" name="Ink 3">
                  <a:extLst>
                    <a:ext uri="{FF2B5EF4-FFF2-40B4-BE49-F238E27FC236}">
                      <a16:creationId xmlns:a16="http://schemas.microsoft.com/office/drawing/2014/main" id="{D87FD019-14F7-4A97-9964-786E695D4F4E}"/>
                    </a:ext>
                  </a:extLst>
                </p:cNvPr>
                <p:cNvPicPr/>
                <p:nvPr/>
              </p:nvPicPr>
              <p:blipFill>
                <a:blip r:embed="rId6"/>
                <a:stretch>
                  <a:fillRect/>
                </a:stretch>
              </p:blipFill>
              <p:spPr>
                <a:xfrm>
                  <a:off x="5447541" y="3088353"/>
                  <a:ext cx="1841400" cy="2746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A253FB8-DCE2-40E7-ABAC-3C8065A992A2}"/>
                    </a:ext>
                  </a:extLst>
                </p14:cNvPr>
                <p14:cNvContentPartPr/>
                <p14:nvPr/>
              </p14:nvContentPartPr>
              <p14:xfrm>
                <a:off x="6897621" y="4010673"/>
                <a:ext cx="835560" cy="435600"/>
              </p14:xfrm>
            </p:contentPart>
          </mc:Choice>
          <mc:Fallback xmlns="">
            <p:pic>
              <p:nvPicPr>
                <p:cNvPr id="7" name="Ink 6">
                  <a:extLst>
                    <a:ext uri="{FF2B5EF4-FFF2-40B4-BE49-F238E27FC236}">
                      <a16:creationId xmlns:a16="http://schemas.microsoft.com/office/drawing/2014/main" id="{5A253FB8-DCE2-40E7-ABAC-3C8065A992A2}"/>
                    </a:ext>
                  </a:extLst>
                </p:cNvPr>
                <p:cNvPicPr/>
                <p:nvPr/>
              </p:nvPicPr>
              <p:blipFill>
                <a:blip r:embed="rId8"/>
                <a:stretch>
                  <a:fillRect/>
                </a:stretch>
              </p:blipFill>
              <p:spPr>
                <a:xfrm>
                  <a:off x="6879621" y="3992673"/>
                  <a:ext cx="87120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7984FFFB-ABC4-4D5A-B664-D33D761586F9}"/>
                    </a:ext>
                  </a:extLst>
                </p14:cNvPr>
                <p14:cNvContentPartPr/>
                <p14:nvPr/>
              </p14:nvContentPartPr>
              <p14:xfrm>
                <a:off x="576741" y="2077473"/>
                <a:ext cx="3789360" cy="1062000"/>
              </p14:xfrm>
            </p:contentPart>
          </mc:Choice>
          <mc:Fallback xmlns="">
            <p:pic>
              <p:nvPicPr>
                <p:cNvPr id="9" name="Ink 8">
                  <a:extLst>
                    <a:ext uri="{FF2B5EF4-FFF2-40B4-BE49-F238E27FC236}">
                      <a16:creationId xmlns:a16="http://schemas.microsoft.com/office/drawing/2014/main" id="{7984FFFB-ABC4-4D5A-B664-D33D761586F9}"/>
                    </a:ext>
                  </a:extLst>
                </p:cNvPr>
                <p:cNvPicPr/>
                <p:nvPr/>
              </p:nvPicPr>
              <p:blipFill>
                <a:blip r:embed="rId10"/>
                <a:stretch>
                  <a:fillRect/>
                </a:stretch>
              </p:blipFill>
              <p:spPr>
                <a:xfrm>
                  <a:off x="559101" y="2059833"/>
                  <a:ext cx="3825000" cy="109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CABA482-94CD-4527-A647-6C9475164408}"/>
                    </a:ext>
                  </a:extLst>
                </p14:cNvPr>
                <p14:cNvContentPartPr/>
                <p14:nvPr/>
              </p14:nvContentPartPr>
              <p14:xfrm>
                <a:off x="1553421" y="2172513"/>
                <a:ext cx="3574440" cy="819360"/>
              </p14:xfrm>
            </p:contentPart>
          </mc:Choice>
          <mc:Fallback xmlns="">
            <p:pic>
              <p:nvPicPr>
                <p:cNvPr id="10" name="Ink 9">
                  <a:extLst>
                    <a:ext uri="{FF2B5EF4-FFF2-40B4-BE49-F238E27FC236}">
                      <a16:creationId xmlns:a16="http://schemas.microsoft.com/office/drawing/2014/main" id="{0CABA482-94CD-4527-A647-6C9475164408}"/>
                    </a:ext>
                  </a:extLst>
                </p:cNvPr>
                <p:cNvPicPr/>
                <p:nvPr/>
              </p:nvPicPr>
              <p:blipFill>
                <a:blip r:embed="rId12"/>
                <a:stretch>
                  <a:fillRect/>
                </a:stretch>
              </p:blipFill>
              <p:spPr>
                <a:xfrm>
                  <a:off x="1535421" y="2154513"/>
                  <a:ext cx="3610080" cy="855000"/>
                </a:xfrm>
                <a:prstGeom prst="rect">
                  <a:avLst/>
                </a:prstGeom>
              </p:spPr>
            </p:pic>
          </mc:Fallback>
        </mc:AlternateContent>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3" descr="C:\Users\Aaisha\Desktop\nn3.jpg"/>
          <p:cNvPicPr>
            <a:picLocks noChangeAspect="1" noChangeArrowheads="1"/>
          </p:cNvPicPr>
          <p:nvPr/>
        </p:nvPicPr>
        <p:blipFill>
          <a:blip r:embed="rId2"/>
          <a:srcRect/>
          <a:stretch>
            <a:fillRect/>
          </a:stretch>
        </p:blipFill>
        <p:spPr bwMode="auto">
          <a:xfrm>
            <a:off x="1474422" y="1774717"/>
            <a:ext cx="8224213" cy="4034127"/>
          </a:xfrm>
          <a:prstGeom prst="rect">
            <a:avLst/>
          </a:prstGeom>
          <a:noFill/>
        </p:spPr>
      </p:pic>
      <p:sp>
        <p:nvSpPr>
          <p:cNvPr id="8" name="Title 1"/>
          <p:cNvSpPr txBox="1">
            <a:spLocks/>
          </p:cNvSpPr>
          <p:nvPr/>
        </p:nvSpPr>
        <p:spPr>
          <a:xfrm>
            <a:off x="839788" y="457200"/>
            <a:ext cx="11352212" cy="98185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b="1" dirty="0">
                <a:latin typeface="Times New Roman" pitchFamily="18" charset="0"/>
                <a:ea typeface="+mj-ea"/>
                <a:cs typeface="Times New Roman" pitchFamily="18" charset="0"/>
              </a:rPr>
              <a:t>Multi</a:t>
            </a:r>
            <a:r>
              <a:rPr kumimoji="0" lang="en-US" sz="5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layer neural network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4" descr="C:\Users\Aaisha\Desktop\rnn.jpeg"/>
          <p:cNvPicPr>
            <a:picLocks noChangeAspect="1" noChangeArrowheads="1"/>
          </p:cNvPicPr>
          <p:nvPr/>
        </p:nvPicPr>
        <p:blipFill>
          <a:blip r:embed="rId2"/>
          <a:srcRect/>
          <a:stretch>
            <a:fillRect/>
          </a:stretch>
        </p:blipFill>
        <p:spPr bwMode="auto">
          <a:xfrm>
            <a:off x="1316090" y="1648606"/>
            <a:ext cx="9020175" cy="3905250"/>
          </a:xfrm>
          <a:prstGeom prst="rect">
            <a:avLst/>
          </a:prstGeom>
          <a:noFill/>
        </p:spPr>
      </p:pic>
      <p:sp>
        <p:nvSpPr>
          <p:cNvPr id="7" name="Title 1"/>
          <p:cNvSpPr txBox="1">
            <a:spLocks/>
          </p:cNvSpPr>
          <p:nvPr/>
        </p:nvSpPr>
        <p:spPr>
          <a:xfrm>
            <a:off x="839788" y="457200"/>
            <a:ext cx="11352212" cy="981856"/>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b="1" dirty="0">
                <a:latin typeface="Times New Roman" pitchFamily="18" charset="0"/>
                <a:ea typeface="+mj-ea"/>
                <a:cs typeface="Times New Roman" pitchFamily="18" charset="0"/>
              </a:rPr>
              <a:t>Recurrent </a:t>
            </a:r>
            <a:r>
              <a:rPr kumimoji="0" lang="en-US" sz="5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neural network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68230" y="377958"/>
            <a:ext cx="4163876" cy="461219"/>
          </a:xfrm>
          <a:prstGeom prst="rect">
            <a:avLst/>
          </a:prstGeom>
        </p:spPr>
        <p:txBody>
          <a:bodyPr vert="horz" wrap="square" lIns="0" tIns="33975" rIns="0" bIns="0" rtlCol="0" anchor="ctr">
            <a:spAutoFit/>
          </a:bodyPr>
          <a:lstStyle/>
          <a:p>
            <a:pPr marL="25168">
              <a:lnSpc>
                <a:spcPct val="100000"/>
              </a:lnSpc>
              <a:spcBef>
                <a:spcPts val="268"/>
              </a:spcBef>
            </a:pPr>
            <a:r>
              <a:rPr sz="2774" b="1" spc="30" dirty="0">
                <a:solidFill>
                  <a:srgbClr val="C00000"/>
                </a:solidFill>
                <a:latin typeface="Arial"/>
                <a:cs typeface="Arial"/>
              </a:rPr>
              <a:t>Artificial neural</a:t>
            </a:r>
            <a:r>
              <a:rPr sz="2774" b="1" spc="-79" dirty="0">
                <a:solidFill>
                  <a:srgbClr val="C00000"/>
                </a:solidFill>
                <a:latin typeface="Arial"/>
                <a:cs typeface="Arial"/>
              </a:rPr>
              <a:t> </a:t>
            </a:r>
            <a:r>
              <a:rPr sz="2774" b="1" spc="20" dirty="0">
                <a:solidFill>
                  <a:srgbClr val="C00000"/>
                </a:solidFill>
                <a:latin typeface="Arial"/>
                <a:cs typeface="Arial"/>
              </a:rPr>
              <a:t>network</a:t>
            </a:r>
            <a:endParaRPr sz="2774" dirty="0">
              <a:solidFill>
                <a:srgbClr val="C00000"/>
              </a:solidFill>
              <a:latin typeface="Arial"/>
              <a:cs typeface="Arial"/>
            </a:endParaRPr>
          </a:p>
        </p:txBody>
      </p:sp>
      <p:sp>
        <p:nvSpPr>
          <p:cNvPr id="7" name="object 7"/>
          <p:cNvSpPr txBox="1">
            <a:spLocks noGrp="1"/>
          </p:cNvSpPr>
          <p:nvPr>
            <p:ph type="body" idx="1"/>
          </p:nvPr>
        </p:nvSpPr>
        <p:spPr>
          <a:xfrm>
            <a:off x="768045" y="1127212"/>
            <a:ext cx="10319055" cy="4428391"/>
          </a:xfrm>
          <a:prstGeom prst="rect">
            <a:avLst/>
          </a:prstGeom>
        </p:spPr>
        <p:txBody>
          <a:bodyPr vert="horz" wrap="square" lIns="0" tIns="13842" rIns="0" bIns="0" rtlCol="0">
            <a:spAutoFit/>
          </a:bodyPr>
          <a:lstStyle/>
          <a:p>
            <a:pPr marL="570046" marR="115769">
              <a:lnSpc>
                <a:spcPct val="102600"/>
              </a:lnSpc>
              <a:spcBef>
                <a:spcPts val="109"/>
              </a:spcBef>
            </a:pPr>
            <a:r>
              <a:rPr spc="-10" dirty="0"/>
              <a:t>In </a:t>
            </a:r>
            <a:r>
              <a:rPr spc="-30" dirty="0"/>
              <a:t>fact, </a:t>
            </a:r>
            <a:r>
              <a:rPr spc="-10" dirty="0"/>
              <a:t>the </a:t>
            </a:r>
            <a:r>
              <a:rPr spc="-20" dirty="0"/>
              <a:t>human brain </a:t>
            </a:r>
            <a:r>
              <a:rPr spc="-10" dirty="0"/>
              <a:t>is </a:t>
            </a:r>
            <a:r>
              <a:rPr spc="-20" dirty="0"/>
              <a:t>a </a:t>
            </a:r>
            <a:r>
              <a:rPr spc="-10" dirty="0"/>
              <a:t>highly </a:t>
            </a:r>
            <a:r>
              <a:rPr spc="-20" dirty="0"/>
              <a:t>complex </a:t>
            </a:r>
            <a:r>
              <a:rPr spc="-10" dirty="0"/>
              <a:t>structure </a:t>
            </a:r>
            <a:r>
              <a:rPr spc="-30" dirty="0"/>
              <a:t>viewed </a:t>
            </a:r>
            <a:r>
              <a:rPr spc="-10" dirty="0"/>
              <a:t>as </a:t>
            </a:r>
            <a:r>
              <a:rPr spc="-20" dirty="0"/>
              <a:t>a  </a:t>
            </a:r>
            <a:r>
              <a:rPr spc="-30" dirty="0"/>
              <a:t>massive, </a:t>
            </a:r>
            <a:r>
              <a:rPr spc="-10" dirty="0"/>
              <a:t>highly interconnected network of simple processing  elements called</a:t>
            </a:r>
            <a:r>
              <a:rPr spc="-20" dirty="0"/>
              <a:t> </a:t>
            </a:r>
            <a:r>
              <a:rPr b="1" spc="-20" dirty="0">
                <a:latin typeface="Arial"/>
                <a:cs typeface="Arial"/>
              </a:rPr>
              <a:t>neurons</a:t>
            </a:r>
            <a:r>
              <a:rPr spc="-20" dirty="0"/>
              <a:t>.</a:t>
            </a:r>
          </a:p>
          <a:p>
            <a:pPr marL="570046" marR="10067">
              <a:lnSpc>
                <a:spcPct val="102600"/>
              </a:lnSpc>
              <a:spcBef>
                <a:spcPts val="1714"/>
              </a:spcBef>
            </a:pPr>
            <a:r>
              <a:rPr dirty="0"/>
              <a:t>Artificial </a:t>
            </a:r>
            <a:r>
              <a:rPr spc="-20" dirty="0"/>
              <a:t>neural </a:t>
            </a:r>
            <a:r>
              <a:rPr spc="-10" dirty="0"/>
              <a:t>networks (ANNs) or simply </a:t>
            </a:r>
            <a:r>
              <a:rPr spc="-30" dirty="0"/>
              <a:t>we refer </a:t>
            </a:r>
            <a:r>
              <a:rPr spc="-10" dirty="0"/>
              <a:t>it as </a:t>
            </a:r>
            <a:r>
              <a:rPr spc="-20" dirty="0"/>
              <a:t>neural  </a:t>
            </a:r>
            <a:r>
              <a:rPr spc="-10" dirty="0"/>
              <a:t>network (NNs), which are simplified models </a:t>
            </a:r>
            <a:r>
              <a:rPr spc="-20" dirty="0"/>
              <a:t>(i.e. </a:t>
            </a:r>
            <a:r>
              <a:rPr spc="-10" dirty="0"/>
              <a:t>imitations) of the  biological nervous system, </a:t>
            </a:r>
            <a:r>
              <a:rPr spc="-20" dirty="0"/>
              <a:t>and </a:t>
            </a:r>
            <a:r>
              <a:rPr spc="-40" dirty="0"/>
              <a:t>obviously, </a:t>
            </a:r>
            <a:r>
              <a:rPr spc="-20" dirty="0"/>
              <a:t>therefore, </a:t>
            </a:r>
            <a:r>
              <a:rPr spc="-40" dirty="0"/>
              <a:t>have </a:t>
            </a:r>
            <a:r>
              <a:rPr spc="-20" dirty="0"/>
              <a:t>been  motivated </a:t>
            </a:r>
            <a:r>
              <a:rPr spc="-40" dirty="0"/>
              <a:t>by </a:t>
            </a:r>
            <a:r>
              <a:rPr spc="-10" dirty="0"/>
              <a:t>the kind of </a:t>
            </a:r>
            <a:r>
              <a:rPr spc="-20" dirty="0"/>
              <a:t>computing performed </a:t>
            </a:r>
            <a:r>
              <a:rPr spc="-40" dirty="0"/>
              <a:t>by </a:t>
            </a:r>
            <a:r>
              <a:rPr spc="-10" dirty="0"/>
              <a:t>the </a:t>
            </a:r>
            <a:r>
              <a:rPr spc="-20" dirty="0"/>
              <a:t>human</a:t>
            </a:r>
            <a:r>
              <a:rPr spc="99" dirty="0"/>
              <a:t> </a:t>
            </a:r>
            <a:r>
              <a:rPr spc="-20" dirty="0"/>
              <a:t>brain.</a:t>
            </a:r>
          </a:p>
          <a:p>
            <a:pPr marL="570046" marR="333471">
              <a:lnSpc>
                <a:spcPct val="102600"/>
              </a:lnSpc>
              <a:spcBef>
                <a:spcPts val="1724"/>
              </a:spcBef>
            </a:pPr>
            <a:r>
              <a:rPr spc="-20" dirty="0"/>
              <a:t>The behavior </a:t>
            </a:r>
            <a:r>
              <a:rPr spc="-10" dirty="0"/>
              <a:t>of </a:t>
            </a:r>
            <a:r>
              <a:rPr spc="-20" dirty="0"/>
              <a:t>a </a:t>
            </a:r>
            <a:r>
              <a:rPr spc="-10" dirty="0"/>
              <a:t>biolgical </a:t>
            </a:r>
            <a:r>
              <a:rPr spc="-20" dirty="0"/>
              <a:t>neural </a:t>
            </a:r>
            <a:r>
              <a:rPr spc="-10" dirty="0"/>
              <a:t>network can </a:t>
            </a:r>
            <a:r>
              <a:rPr spc="-20" dirty="0"/>
              <a:t>be </a:t>
            </a:r>
            <a:r>
              <a:rPr spc="-10" dirty="0"/>
              <a:t>captured </a:t>
            </a:r>
            <a:r>
              <a:rPr spc="-40" dirty="0"/>
              <a:t>by </a:t>
            </a:r>
            <a:r>
              <a:rPr spc="-20" dirty="0"/>
              <a:t>a  </a:t>
            </a:r>
            <a:r>
              <a:rPr spc="-10" dirty="0"/>
              <a:t>simple </a:t>
            </a:r>
            <a:r>
              <a:rPr spc="-20" dirty="0"/>
              <a:t>model </a:t>
            </a:r>
            <a:r>
              <a:rPr spc="-10" dirty="0"/>
              <a:t>called </a:t>
            </a:r>
            <a:r>
              <a:rPr dirty="0">
                <a:solidFill>
                  <a:srgbClr val="FF0000"/>
                </a:solidFill>
              </a:rPr>
              <a:t>artificial </a:t>
            </a:r>
            <a:r>
              <a:rPr spc="-20" dirty="0">
                <a:solidFill>
                  <a:srgbClr val="FF0000"/>
                </a:solidFill>
              </a:rPr>
              <a:t>neural </a:t>
            </a:r>
            <a:r>
              <a:rPr spc="-10" dirty="0">
                <a:solidFill>
                  <a:srgbClr val="FF0000"/>
                </a:solidFill>
              </a:rPr>
              <a:t>network</a:t>
            </a:r>
            <a:r>
              <a:rPr spc="-10" dirty="0"/>
              <a:t>.</a:t>
            </a:r>
          </a:p>
        </p:txBody>
      </p:sp>
      <p:sp>
        <p:nvSpPr>
          <p:cNvPr id="11" name="object 11"/>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13" name="object 13"/>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14" name="object 14"/>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16</a:t>
            </a:fld>
            <a:r>
              <a:rPr lang="en-IN" spc="-5"/>
              <a:t> /</a:t>
            </a:r>
            <a:r>
              <a:rPr lang="en-IN" spc="-70"/>
              <a:t> </a:t>
            </a:r>
            <a:r>
              <a:rPr lang="en-IN" spc="-5"/>
              <a:t>20</a:t>
            </a:r>
            <a:endParaRPr spc="-10"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7" y="90294"/>
            <a:ext cx="5527926" cy="461219"/>
          </a:xfrm>
          <a:prstGeom prst="rect">
            <a:avLst/>
          </a:prstGeom>
        </p:spPr>
        <p:txBody>
          <a:bodyPr vert="horz" wrap="square" lIns="0" tIns="33975" rIns="0" bIns="0" rtlCol="0">
            <a:spAutoFit/>
          </a:bodyPr>
          <a:lstStyle/>
          <a:p>
            <a:pPr marL="25168">
              <a:spcBef>
                <a:spcPts val="268"/>
              </a:spcBef>
            </a:pPr>
            <a:r>
              <a:rPr sz="2774" b="1" spc="30" dirty="0">
                <a:solidFill>
                  <a:srgbClr val="FFFFFF"/>
                </a:solidFill>
                <a:latin typeface="Arial"/>
                <a:cs typeface="Arial"/>
              </a:rPr>
              <a:t>Analogy between </a:t>
            </a:r>
            <a:r>
              <a:rPr sz="2774" b="1" spc="40" dirty="0">
                <a:solidFill>
                  <a:srgbClr val="FFFFFF"/>
                </a:solidFill>
                <a:latin typeface="Arial"/>
                <a:cs typeface="Arial"/>
              </a:rPr>
              <a:t>BNN and</a:t>
            </a:r>
            <a:r>
              <a:rPr sz="2774" b="1" spc="-69" dirty="0">
                <a:solidFill>
                  <a:srgbClr val="FFFFFF"/>
                </a:solidFill>
                <a:latin typeface="Arial"/>
                <a:cs typeface="Arial"/>
              </a:rPr>
              <a:t> </a:t>
            </a:r>
            <a:r>
              <a:rPr sz="2774" b="1" spc="40" dirty="0">
                <a:solidFill>
                  <a:srgbClr val="FFFFFF"/>
                </a:solidFill>
                <a:latin typeface="Arial"/>
                <a:cs typeface="Arial"/>
              </a:rPr>
              <a:t>ANN</a:t>
            </a:r>
            <a:endParaRPr sz="2774">
              <a:latin typeface="Arial"/>
              <a:cs typeface="Arial"/>
            </a:endParaRPr>
          </a:p>
        </p:txBody>
      </p:sp>
      <p:sp>
        <p:nvSpPr>
          <p:cNvPr id="3" name="object 3"/>
          <p:cNvSpPr/>
          <p:nvPr/>
        </p:nvSpPr>
        <p:spPr>
          <a:xfrm>
            <a:off x="4071384" y="1538002"/>
            <a:ext cx="3546744" cy="2001858"/>
          </a:xfrm>
          <a:prstGeom prst="rect">
            <a:avLst/>
          </a:prstGeom>
          <a:blipFill>
            <a:blip r:embed="rId2" cstate="print"/>
            <a:stretch>
              <a:fillRect/>
            </a:stretch>
          </a:blipFill>
        </p:spPr>
        <p:txBody>
          <a:bodyPr wrap="square" lIns="0" tIns="0" rIns="0" bIns="0" rtlCol="0"/>
          <a:lstStyle/>
          <a:p>
            <a:endParaRPr sz="3567"/>
          </a:p>
        </p:txBody>
      </p:sp>
      <p:sp>
        <p:nvSpPr>
          <p:cNvPr id="4" name="object 4"/>
          <p:cNvSpPr/>
          <p:nvPr/>
        </p:nvSpPr>
        <p:spPr>
          <a:xfrm>
            <a:off x="3975825" y="4017214"/>
            <a:ext cx="1177814" cy="588907"/>
          </a:xfrm>
          <a:custGeom>
            <a:avLst/>
            <a:gdLst/>
            <a:ahLst/>
            <a:cxnLst/>
            <a:rect l="l" t="t" r="r" b="b"/>
            <a:pathLst>
              <a:path w="594360" h="297180">
                <a:moveTo>
                  <a:pt x="0" y="0"/>
                </a:moveTo>
                <a:lnTo>
                  <a:pt x="594120" y="297060"/>
                </a:lnTo>
              </a:path>
            </a:pathLst>
          </a:custGeom>
          <a:ln w="3175">
            <a:solidFill>
              <a:srgbClr val="000000"/>
            </a:solidFill>
          </a:ln>
        </p:spPr>
        <p:txBody>
          <a:bodyPr wrap="square" lIns="0" tIns="0" rIns="0" bIns="0" rtlCol="0"/>
          <a:lstStyle/>
          <a:p>
            <a:endParaRPr sz="3567"/>
          </a:p>
        </p:txBody>
      </p:sp>
      <p:sp>
        <p:nvSpPr>
          <p:cNvPr id="5" name="object 5"/>
          <p:cNvSpPr/>
          <p:nvPr/>
        </p:nvSpPr>
        <p:spPr>
          <a:xfrm>
            <a:off x="5102089" y="4554809"/>
            <a:ext cx="51590" cy="69209"/>
          </a:xfrm>
          <a:custGeom>
            <a:avLst/>
            <a:gdLst/>
            <a:ahLst/>
            <a:cxnLst/>
            <a:rect l="l" t="t" r="r" b="b"/>
            <a:pathLst>
              <a:path w="26035" h="34925">
                <a:moveTo>
                  <a:pt x="0" y="34695"/>
                </a:moveTo>
                <a:lnTo>
                  <a:pt x="25773" y="25773"/>
                </a:lnTo>
                <a:lnTo>
                  <a:pt x="17182" y="0"/>
                </a:lnTo>
              </a:path>
            </a:pathLst>
          </a:custGeom>
          <a:ln w="3175">
            <a:solidFill>
              <a:srgbClr val="000000"/>
            </a:solidFill>
          </a:ln>
        </p:spPr>
        <p:txBody>
          <a:bodyPr wrap="square" lIns="0" tIns="0" rIns="0" bIns="0" rtlCol="0"/>
          <a:lstStyle/>
          <a:p>
            <a:endParaRPr sz="3567"/>
          </a:p>
        </p:txBody>
      </p:sp>
      <p:sp>
        <p:nvSpPr>
          <p:cNvPr id="6" name="object 6"/>
          <p:cNvSpPr/>
          <p:nvPr/>
        </p:nvSpPr>
        <p:spPr>
          <a:xfrm>
            <a:off x="3975825" y="4410097"/>
            <a:ext cx="1172781" cy="195044"/>
          </a:xfrm>
          <a:custGeom>
            <a:avLst/>
            <a:gdLst/>
            <a:ahLst/>
            <a:cxnLst/>
            <a:rect l="l" t="t" r="r" b="b"/>
            <a:pathLst>
              <a:path w="591819" h="98425">
                <a:moveTo>
                  <a:pt x="0" y="0"/>
                </a:moveTo>
                <a:lnTo>
                  <a:pt x="591807" y="97808"/>
                </a:lnTo>
              </a:path>
            </a:pathLst>
          </a:custGeom>
          <a:ln w="3175">
            <a:solidFill>
              <a:srgbClr val="000000"/>
            </a:solidFill>
          </a:ln>
        </p:spPr>
        <p:txBody>
          <a:bodyPr wrap="square" lIns="0" tIns="0" rIns="0" bIns="0" rtlCol="0"/>
          <a:lstStyle/>
          <a:p>
            <a:endParaRPr sz="3567"/>
          </a:p>
        </p:txBody>
      </p:sp>
      <p:sp>
        <p:nvSpPr>
          <p:cNvPr id="7" name="object 7"/>
          <p:cNvSpPr/>
          <p:nvPr/>
        </p:nvSpPr>
        <p:spPr>
          <a:xfrm>
            <a:off x="5104710" y="4560047"/>
            <a:ext cx="44042" cy="75501"/>
          </a:xfrm>
          <a:custGeom>
            <a:avLst/>
            <a:gdLst/>
            <a:ahLst/>
            <a:cxnLst/>
            <a:rect l="l" t="t" r="r" b="b"/>
            <a:pathLst>
              <a:path w="22225" h="38100">
                <a:moveTo>
                  <a:pt x="0" y="37999"/>
                </a:moveTo>
                <a:lnTo>
                  <a:pt x="22139" y="22139"/>
                </a:lnTo>
                <a:lnTo>
                  <a:pt x="6278" y="0"/>
                </a:lnTo>
              </a:path>
            </a:pathLst>
          </a:custGeom>
          <a:ln w="3175">
            <a:solidFill>
              <a:srgbClr val="000000"/>
            </a:solidFill>
          </a:ln>
        </p:spPr>
        <p:txBody>
          <a:bodyPr wrap="square" lIns="0" tIns="0" rIns="0" bIns="0" rtlCol="0"/>
          <a:lstStyle/>
          <a:p>
            <a:endParaRPr sz="3567"/>
          </a:p>
        </p:txBody>
      </p:sp>
      <p:sp>
        <p:nvSpPr>
          <p:cNvPr id="8" name="object 8"/>
          <p:cNvSpPr/>
          <p:nvPr/>
        </p:nvSpPr>
        <p:spPr>
          <a:xfrm>
            <a:off x="3975825" y="4605884"/>
            <a:ext cx="1177814" cy="197561"/>
          </a:xfrm>
          <a:custGeom>
            <a:avLst/>
            <a:gdLst/>
            <a:ahLst/>
            <a:cxnLst/>
            <a:rect l="l" t="t" r="r" b="b"/>
            <a:pathLst>
              <a:path w="594360" h="99694">
                <a:moveTo>
                  <a:pt x="0" y="99130"/>
                </a:moveTo>
                <a:lnTo>
                  <a:pt x="594120" y="0"/>
                </a:lnTo>
              </a:path>
            </a:pathLst>
          </a:custGeom>
          <a:ln w="3175">
            <a:solidFill>
              <a:srgbClr val="000000"/>
            </a:solidFill>
          </a:ln>
        </p:spPr>
        <p:txBody>
          <a:bodyPr wrap="square" lIns="0" tIns="0" rIns="0" bIns="0" rtlCol="0"/>
          <a:lstStyle/>
          <a:p>
            <a:endParaRPr sz="3567"/>
          </a:p>
        </p:txBody>
      </p:sp>
      <p:sp>
        <p:nvSpPr>
          <p:cNvPr id="9" name="object 9"/>
          <p:cNvSpPr/>
          <p:nvPr/>
        </p:nvSpPr>
        <p:spPr>
          <a:xfrm>
            <a:off x="5109293" y="4575108"/>
            <a:ext cx="44042" cy="75501"/>
          </a:xfrm>
          <a:custGeom>
            <a:avLst/>
            <a:gdLst/>
            <a:ahLst/>
            <a:cxnLst/>
            <a:rect l="l" t="t" r="r" b="b"/>
            <a:pathLst>
              <a:path w="22225" h="38100">
                <a:moveTo>
                  <a:pt x="6278" y="37999"/>
                </a:moveTo>
                <a:lnTo>
                  <a:pt x="22139" y="15530"/>
                </a:lnTo>
                <a:lnTo>
                  <a:pt x="0" y="0"/>
                </a:lnTo>
              </a:path>
            </a:pathLst>
          </a:custGeom>
          <a:ln w="3175">
            <a:solidFill>
              <a:srgbClr val="000000"/>
            </a:solidFill>
          </a:ln>
        </p:spPr>
        <p:txBody>
          <a:bodyPr wrap="square" lIns="0" tIns="0" rIns="0" bIns="0" rtlCol="0"/>
          <a:lstStyle/>
          <a:p>
            <a:endParaRPr sz="3567"/>
          </a:p>
        </p:txBody>
      </p:sp>
      <p:sp>
        <p:nvSpPr>
          <p:cNvPr id="10" name="object 10"/>
          <p:cNvSpPr/>
          <p:nvPr/>
        </p:nvSpPr>
        <p:spPr>
          <a:xfrm>
            <a:off x="3975825" y="4605884"/>
            <a:ext cx="1177814" cy="746201"/>
          </a:xfrm>
          <a:custGeom>
            <a:avLst/>
            <a:gdLst/>
            <a:ahLst/>
            <a:cxnLst/>
            <a:rect l="l" t="t" r="r" b="b"/>
            <a:pathLst>
              <a:path w="594360" h="376555">
                <a:moveTo>
                  <a:pt x="0" y="376364"/>
                </a:moveTo>
                <a:lnTo>
                  <a:pt x="594120" y="0"/>
                </a:lnTo>
              </a:path>
            </a:pathLst>
          </a:custGeom>
          <a:ln w="3175">
            <a:solidFill>
              <a:srgbClr val="000000"/>
            </a:solidFill>
          </a:ln>
        </p:spPr>
        <p:txBody>
          <a:bodyPr wrap="square" lIns="0" tIns="0" rIns="0" bIns="0" rtlCol="0"/>
          <a:lstStyle/>
          <a:p>
            <a:endParaRPr sz="3567"/>
          </a:p>
        </p:txBody>
      </p:sp>
      <p:sp>
        <p:nvSpPr>
          <p:cNvPr id="11" name="object 11"/>
          <p:cNvSpPr/>
          <p:nvPr/>
        </p:nvSpPr>
        <p:spPr>
          <a:xfrm>
            <a:off x="5100779" y="4594096"/>
            <a:ext cx="52851" cy="65434"/>
          </a:xfrm>
          <a:custGeom>
            <a:avLst/>
            <a:gdLst/>
            <a:ahLst/>
            <a:cxnLst/>
            <a:rect l="l" t="t" r="r" b="b"/>
            <a:pathLst>
              <a:path w="26669" h="33019">
                <a:moveTo>
                  <a:pt x="20486" y="32712"/>
                </a:moveTo>
                <a:lnTo>
                  <a:pt x="26434" y="5947"/>
                </a:lnTo>
                <a:lnTo>
                  <a:pt x="0" y="0"/>
                </a:lnTo>
              </a:path>
            </a:pathLst>
          </a:custGeom>
          <a:ln w="3175">
            <a:solidFill>
              <a:srgbClr val="000000"/>
            </a:solidFill>
          </a:ln>
        </p:spPr>
        <p:txBody>
          <a:bodyPr wrap="square" lIns="0" tIns="0" rIns="0" bIns="0" rtlCol="0"/>
          <a:lstStyle/>
          <a:p>
            <a:endParaRPr sz="3567"/>
          </a:p>
        </p:txBody>
      </p:sp>
      <p:sp>
        <p:nvSpPr>
          <p:cNvPr id="12" name="object 12"/>
          <p:cNvSpPr/>
          <p:nvPr/>
        </p:nvSpPr>
        <p:spPr>
          <a:xfrm>
            <a:off x="5153164" y="4056502"/>
            <a:ext cx="785210" cy="1099797"/>
          </a:xfrm>
          <a:custGeom>
            <a:avLst/>
            <a:gdLst/>
            <a:ahLst/>
            <a:cxnLst/>
            <a:rect l="l" t="t" r="r" b="b"/>
            <a:pathLst>
              <a:path w="396239" h="554989">
                <a:moveTo>
                  <a:pt x="396190" y="277234"/>
                </a:moveTo>
                <a:lnTo>
                  <a:pt x="392171" y="221396"/>
                </a:lnTo>
                <a:lnTo>
                  <a:pt x="380644" y="169373"/>
                </a:lnTo>
                <a:lnTo>
                  <a:pt x="362402" y="122283"/>
                </a:lnTo>
                <a:lnTo>
                  <a:pt x="338240" y="81245"/>
                </a:lnTo>
                <a:lnTo>
                  <a:pt x="308951" y="47379"/>
                </a:lnTo>
                <a:lnTo>
                  <a:pt x="275328" y="21803"/>
                </a:lnTo>
                <a:lnTo>
                  <a:pt x="238167" y="5637"/>
                </a:lnTo>
                <a:lnTo>
                  <a:pt x="198260" y="0"/>
                </a:lnTo>
                <a:lnTo>
                  <a:pt x="158244" y="5637"/>
                </a:lnTo>
                <a:lnTo>
                  <a:pt x="121000" y="21803"/>
                </a:lnTo>
                <a:lnTo>
                  <a:pt x="87319" y="47379"/>
                </a:lnTo>
                <a:lnTo>
                  <a:pt x="57991" y="81245"/>
                </a:lnTo>
                <a:lnTo>
                  <a:pt x="33804" y="122283"/>
                </a:lnTo>
                <a:lnTo>
                  <a:pt x="15551" y="169373"/>
                </a:lnTo>
                <a:lnTo>
                  <a:pt x="4019" y="221396"/>
                </a:lnTo>
                <a:lnTo>
                  <a:pt x="0" y="277234"/>
                </a:lnTo>
                <a:lnTo>
                  <a:pt x="4019" y="333180"/>
                </a:lnTo>
                <a:lnTo>
                  <a:pt x="15551" y="385285"/>
                </a:lnTo>
                <a:lnTo>
                  <a:pt x="33804" y="432434"/>
                </a:lnTo>
                <a:lnTo>
                  <a:pt x="57991" y="473511"/>
                </a:lnTo>
                <a:lnTo>
                  <a:pt x="87319" y="507401"/>
                </a:lnTo>
                <a:lnTo>
                  <a:pt x="121000" y="532989"/>
                </a:lnTo>
                <a:lnTo>
                  <a:pt x="158244" y="549160"/>
                </a:lnTo>
                <a:lnTo>
                  <a:pt x="198260" y="554798"/>
                </a:lnTo>
                <a:lnTo>
                  <a:pt x="238167" y="549160"/>
                </a:lnTo>
                <a:lnTo>
                  <a:pt x="275328" y="532989"/>
                </a:lnTo>
                <a:lnTo>
                  <a:pt x="308951" y="507401"/>
                </a:lnTo>
                <a:lnTo>
                  <a:pt x="338240" y="473511"/>
                </a:lnTo>
                <a:lnTo>
                  <a:pt x="362402" y="432434"/>
                </a:lnTo>
                <a:lnTo>
                  <a:pt x="380644" y="385285"/>
                </a:lnTo>
                <a:lnTo>
                  <a:pt x="392171" y="333180"/>
                </a:lnTo>
                <a:lnTo>
                  <a:pt x="396190" y="277234"/>
                </a:lnTo>
                <a:close/>
              </a:path>
            </a:pathLst>
          </a:custGeom>
          <a:ln w="3175">
            <a:solidFill>
              <a:srgbClr val="000000"/>
            </a:solidFill>
          </a:ln>
        </p:spPr>
        <p:txBody>
          <a:bodyPr wrap="square" lIns="0" tIns="0" rIns="0" bIns="0" rtlCol="0"/>
          <a:lstStyle/>
          <a:p>
            <a:endParaRPr sz="3567"/>
          </a:p>
        </p:txBody>
      </p:sp>
      <p:sp>
        <p:nvSpPr>
          <p:cNvPr id="13" name="object 13"/>
          <p:cNvSpPr/>
          <p:nvPr/>
        </p:nvSpPr>
        <p:spPr>
          <a:xfrm>
            <a:off x="5293848" y="4322273"/>
            <a:ext cx="521384" cy="595351"/>
          </a:xfrm>
          <a:prstGeom prst="rect">
            <a:avLst/>
          </a:prstGeom>
          <a:blipFill>
            <a:blip r:embed="rId3" cstate="print"/>
            <a:stretch>
              <a:fillRect/>
            </a:stretch>
          </a:blipFill>
        </p:spPr>
        <p:txBody>
          <a:bodyPr wrap="square" lIns="0" tIns="0" rIns="0" bIns="0" rtlCol="0"/>
          <a:lstStyle/>
          <a:p>
            <a:endParaRPr sz="3567"/>
          </a:p>
        </p:txBody>
      </p:sp>
      <p:sp>
        <p:nvSpPr>
          <p:cNvPr id="14" name="object 14"/>
          <p:cNvSpPr/>
          <p:nvPr/>
        </p:nvSpPr>
        <p:spPr>
          <a:xfrm>
            <a:off x="4049818" y="4889413"/>
            <a:ext cx="27684" cy="27684"/>
          </a:xfrm>
          <a:custGeom>
            <a:avLst/>
            <a:gdLst/>
            <a:ahLst/>
            <a:cxnLst/>
            <a:rect l="l" t="t" r="r" b="b"/>
            <a:pathLst>
              <a:path w="13969" h="13969">
                <a:moveTo>
                  <a:pt x="13878" y="0"/>
                </a:moveTo>
                <a:lnTo>
                  <a:pt x="0" y="0"/>
                </a:lnTo>
                <a:lnTo>
                  <a:pt x="0" y="13878"/>
                </a:lnTo>
                <a:lnTo>
                  <a:pt x="13878" y="13878"/>
                </a:lnTo>
                <a:lnTo>
                  <a:pt x="13878" y="0"/>
                </a:lnTo>
                <a:close/>
              </a:path>
            </a:pathLst>
          </a:custGeom>
          <a:solidFill>
            <a:srgbClr val="000000"/>
          </a:solidFill>
        </p:spPr>
        <p:txBody>
          <a:bodyPr wrap="square" lIns="0" tIns="0" rIns="0" bIns="0" rtlCol="0"/>
          <a:lstStyle/>
          <a:p>
            <a:endParaRPr sz="3567"/>
          </a:p>
        </p:txBody>
      </p:sp>
      <p:sp>
        <p:nvSpPr>
          <p:cNvPr id="15" name="object 15"/>
          <p:cNvSpPr/>
          <p:nvPr/>
        </p:nvSpPr>
        <p:spPr>
          <a:xfrm>
            <a:off x="4049818" y="4981741"/>
            <a:ext cx="27684" cy="27684"/>
          </a:xfrm>
          <a:custGeom>
            <a:avLst/>
            <a:gdLst/>
            <a:ahLst/>
            <a:cxnLst/>
            <a:rect l="l" t="t" r="r" b="b"/>
            <a:pathLst>
              <a:path w="13969" h="13969">
                <a:moveTo>
                  <a:pt x="13878" y="0"/>
                </a:moveTo>
                <a:lnTo>
                  <a:pt x="0" y="0"/>
                </a:lnTo>
                <a:lnTo>
                  <a:pt x="0" y="13878"/>
                </a:lnTo>
                <a:lnTo>
                  <a:pt x="13878" y="13878"/>
                </a:lnTo>
                <a:lnTo>
                  <a:pt x="13878" y="0"/>
                </a:lnTo>
                <a:close/>
              </a:path>
            </a:pathLst>
          </a:custGeom>
          <a:solidFill>
            <a:srgbClr val="000000"/>
          </a:solidFill>
        </p:spPr>
        <p:txBody>
          <a:bodyPr wrap="square" lIns="0" tIns="0" rIns="0" bIns="0" rtlCol="0"/>
          <a:lstStyle/>
          <a:p>
            <a:endParaRPr sz="3567"/>
          </a:p>
        </p:txBody>
      </p:sp>
      <p:sp>
        <p:nvSpPr>
          <p:cNvPr id="16" name="object 16"/>
          <p:cNvSpPr/>
          <p:nvPr/>
        </p:nvSpPr>
        <p:spPr>
          <a:xfrm>
            <a:off x="4049818" y="5074068"/>
            <a:ext cx="27684" cy="27684"/>
          </a:xfrm>
          <a:custGeom>
            <a:avLst/>
            <a:gdLst/>
            <a:ahLst/>
            <a:cxnLst/>
            <a:rect l="l" t="t" r="r" b="b"/>
            <a:pathLst>
              <a:path w="13969" h="13969">
                <a:moveTo>
                  <a:pt x="13878" y="0"/>
                </a:moveTo>
                <a:lnTo>
                  <a:pt x="0" y="0"/>
                </a:lnTo>
                <a:lnTo>
                  <a:pt x="0" y="13878"/>
                </a:lnTo>
                <a:lnTo>
                  <a:pt x="13878" y="13878"/>
                </a:lnTo>
                <a:lnTo>
                  <a:pt x="13878" y="0"/>
                </a:lnTo>
                <a:close/>
              </a:path>
            </a:pathLst>
          </a:custGeom>
          <a:solidFill>
            <a:srgbClr val="000000"/>
          </a:solidFill>
        </p:spPr>
        <p:txBody>
          <a:bodyPr wrap="square" lIns="0" tIns="0" rIns="0" bIns="0" rtlCol="0"/>
          <a:lstStyle/>
          <a:p>
            <a:endParaRPr sz="3567"/>
          </a:p>
        </p:txBody>
      </p:sp>
      <p:sp>
        <p:nvSpPr>
          <p:cNvPr id="17" name="object 17"/>
          <p:cNvSpPr/>
          <p:nvPr/>
        </p:nvSpPr>
        <p:spPr>
          <a:xfrm>
            <a:off x="4049818" y="5159193"/>
            <a:ext cx="27684" cy="104443"/>
          </a:xfrm>
          <a:custGeom>
            <a:avLst/>
            <a:gdLst/>
            <a:ahLst/>
            <a:cxnLst/>
            <a:rect l="l" t="t" r="r" b="b"/>
            <a:pathLst>
              <a:path w="13969" h="52705">
                <a:moveTo>
                  <a:pt x="13878" y="0"/>
                </a:moveTo>
                <a:lnTo>
                  <a:pt x="0" y="0"/>
                </a:lnTo>
                <a:lnTo>
                  <a:pt x="0" y="13878"/>
                </a:lnTo>
                <a:lnTo>
                  <a:pt x="13878" y="13878"/>
                </a:lnTo>
                <a:lnTo>
                  <a:pt x="13878" y="0"/>
                </a:lnTo>
                <a:close/>
              </a:path>
              <a:path w="13969" h="52705">
                <a:moveTo>
                  <a:pt x="13878" y="38660"/>
                </a:moveTo>
                <a:lnTo>
                  <a:pt x="0" y="38660"/>
                </a:lnTo>
                <a:lnTo>
                  <a:pt x="0" y="52538"/>
                </a:lnTo>
                <a:lnTo>
                  <a:pt x="13878" y="52538"/>
                </a:lnTo>
                <a:lnTo>
                  <a:pt x="13878" y="38660"/>
                </a:lnTo>
                <a:close/>
              </a:path>
            </a:pathLst>
          </a:custGeom>
          <a:solidFill>
            <a:srgbClr val="000000"/>
          </a:solidFill>
        </p:spPr>
        <p:txBody>
          <a:bodyPr wrap="square" lIns="0" tIns="0" rIns="0" bIns="0" rtlCol="0"/>
          <a:lstStyle/>
          <a:p>
            <a:endParaRPr sz="3567"/>
          </a:p>
        </p:txBody>
      </p:sp>
      <p:sp>
        <p:nvSpPr>
          <p:cNvPr id="18" name="object 18"/>
          <p:cNvSpPr txBox="1"/>
          <p:nvPr/>
        </p:nvSpPr>
        <p:spPr>
          <a:xfrm>
            <a:off x="3715014" y="4322068"/>
            <a:ext cx="246636" cy="157535"/>
          </a:xfrm>
          <a:prstGeom prst="rect">
            <a:avLst/>
          </a:prstGeom>
        </p:spPr>
        <p:txBody>
          <a:bodyPr vert="horz" wrap="square" lIns="0" tIns="35234" rIns="0" bIns="0" rtlCol="0">
            <a:spAutoFit/>
          </a:bodyPr>
          <a:lstStyle/>
          <a:p>
            <a:pPr marL="75503">
              <a:spcBef>
                <a:spcPts val="277"/>
              </a:spcBef>
            </a:pPr>
            <a:r>
              <a:rPr sz="1189" spc="44" baseline="6944" dirty="0">
                <a:latin typeface="Arial"/>
                <a:cs typeface="Arial"/>
              </a:rPr>
              <a:t>x</a:t>
            </a:r>
            <a:r>
              <a:rPr sz="495" spc="30" dirty="0">
                <a:latin typeface="Arial"/>
                <a:cs typeface="Arial"/>
              </a:rPr>
              <a:t>2</a:t>
            </a:r>
            <a:endParaRPr sz="495">
              <a:latin typeface="Arial"/>
              <a:cs typeface="Arial"/>
            </a:endParaRPr>
          </a:p>
        </p:txBody>
      </p:sp>
      <p:sp>
        <p:nvSpPr>
          <p:cNvPr id="19" name="object 19"/>
          <p:cNvSpPr txBox="1"/>
          <p:nvPr/>
        </p:nvSpPr>
        <p:spPr>
          <a:xfrm>
            <a:off x="3689848" y="3890553"/>
            <a:ext cx="937470" cy="292315"/>
          </a:xfrm>
          <a:prstGeom prst="rect">
            <a:avLst/>
          </a:prstGeom>
        </p:spPr>
        <p:txBody>
          <a:bodyPr vert="horz" wrap="square" lIns="0" tIns="35234" rIns="0" bIns="0" rtlCol="0">
            <a:spAutoFit/>
          </a:bodyPr>
          <a:lstStyle/>
          <a:p>
            <a:pPr marL="100670">
              <a:spcBef>
                <a:spcPts val="277"/>
              </a:spcBef>
            </a:pPr>
            <a:r>
              <a:rPr sz="1189" spc="44" baseline="6944" dirty="0">
                <a:latin typeface="Arial"/>
                <a:cs typeface="Arial"/>
              </a:rPr>
              <a:t>x</a:t>
            </a:r>
            <a:r>
              <a:rPr sz="495" spc="30" dirty="0">
                <a:latin typeface="Arial"/>
                <a:cs typeface="Arial"/>
              </a:rPr>
              <a:t>1</a:t>
            </a:r>
            <a:endParaRPr sz="495">
              <a:latin typeface="Arial"/>
              <a:cs typeface="Arial"/>
            </a:endParaRPr>
          </a:p>
          <a:p>
            <a:pPr marL="716018">
              <a:spcBef>
                <a:spcPts val="129"/>
              </a:spcBef>
            </a:pPr>
            <a:r>
              <a:rPr sz="1189" spc="59" baseline="6944" dirty="0">
                <a:latin typeface="Arial"/>
                <a:cs typeface="Arial"/>
              </a:rPr>
              <a:t>w</a:t>
            </a:r>
            <a:r>
              <a:rPr sz="495" spc="40" dirty="0">
                <a:latin typeface="Arial"/>
                <a:cs typeface="Arial"/>
              </a:rPr>
              <a:t>1</a:t>
            </a:r>
            <a:endParaRPr sz="495">
              <a:latin typeface="Arial"/>
              <a:cs typeface="Arial"/>
            </a:endParaRPr>
          </a:p>
        </p:txBody>
      </p:sp>
      <p:sp>
        <p:nvSpPr>
          <p:cNvPr id="20" name="object 20"/>
          <p:cNvSpPr txBox="1"/>
          <p:nvPr/>
        </p:nvSpPr>
        <p:spPr>
          <a:xfrm>
            <a:off x="4271599" y="4322068"/>
            <a:ext cx="271803"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w</a:t>
            </a:r>
            <a:r>
              <a:rPr sz="495" spc="40" dirty="0">
                <a:latin typeface="Arial"/>
                <a:cs typeface="Arial"/>
              </a:rPr>
              <a:t>2</a:t>
            </a:r>
            <a:endParaRPr sz="495">
              <a:latin typeface="Arial"/>
              <a:cs typeface="Arial"/>
            </a:endParaRPr>
          </a:p>
        </p:txBody>
      </p:sp>
      <p:sp>
        <p:nvSpPr>
          <p:cNvPr id="21" name="object 21"/>
          <p:cNvSpPr txBox="1"/>
          <p:nvPr/>
        </p:nvSpPr>
        <p:spPr>
          <a:xfrm>
            <a:off x="3639514" y="4577442"/>
            <a:ext cx="939986" cy="900495"/>
          </a:xfrm>
          <a:prstGeom prst="rect">
            <a:avLst/>
          </a:prstGeom>
        </p:spPr>
        <p:txBody>
          <a:bodyPr vert="horz" wrap="square" lIns="0" tIns="35234" rIns="0" bIns="0" rtlCol="0">
            <a:spAutoFit/>
          </a:bodyPr>
          <a:lstStyle/>
          <a:p>
            <a:pPr marL="668200">
              <a:spcBef>
                <a:spcPts val="277"/>
              </a:spcBef>
            </a:pPr>
            <a:r>
              <a:rPr sz="1189" spc="59" baseline="6944" dirty="0">
                <a:latin typeface="Arial"/>
                <a:cs typeface="Arial"/>
              </a:rPr>
              <a:t>w</a:t>
            </a:r>
            <a:r>
              <a:rPr sz="495" spc="40" dirty="0">
                <a:latin typeface="Arial"/>
                <a:cs typeface="Arial"/>
              </a:rPr>
              <a:t>3</a:t>
            </a:r>
            <a:endParaRPr sz="495">
              <a:latin typeface="Arial"/>
              <a:cs typeface="Arial"/>
            </a:endParaRPr>
          </a:p>
          <a:p>
            <a:pPr marL="151006">
              <a:spcBef>
                <a:spcPts val="129"/>
              </a:spcBef>
            </a:pPr>
            <a:r>
              <a:rPr sz="1189" spc="44" baseline="6944" dirty="0">
                <a:latin typeface="Arial"/>
                <a:cs typeface="Arial"/>
              </a:rPr>
              <a:t>x</a:t>
            </a:r>
            <a:r>
              <a:rPr sz="495" spc="30" dirty="0">
                <a:latin typeface="Arial"/>
                <a:cs typeface="Arial"/>
              </a:rPr>
              <a:t>3</a:t>
            </a:r>
            <a:endParaRPr sz="495">
              <a:latin typeface="Arial"/>
              <a:cs typeface="Arial"/>
            </a:endParaRPr>
          </a:p>
          <a:p>
            <a:pPr marL="668200">
              <a:spcBef>
                <a:spcPts val="595"/>
              </a:spcBef>
            </a:pPr>
            <a:r>
              <a:rPr sz="1189" spc="59" baseline="6944" dirty="0">
                <a:latin typeface="Arial"/>
                <a:cs typeface="Arial"/>
              </a:rPr>
              <a:t>w</a:t>
            </a:r>
            <a:r>
              <a:rPr sz="495" spc="40" dirty="0">
                <a:latin typeface="Arial"/>
                <a:cs typeface="Arial"/>
              </a:rPr>
              <a:t>n</a:t>
            </a:r>
            <a:endParaRPr sz="495">
              <a:latin typeface="Arial"/>
              <a:cs typeface="Arial"/>
            </a:endParaRPr>
          </a:p>
          <a:p>
            <a:pPr>
              <a:lnSpc>
                <a:spcPct val="100000"/>
              </a:lnSpc>
            </a:pPr>
            <a:endParaRPr sz="991">
              <a:latin typeface="Times New Roman"/>
              <a:cs typeface="Times New Roman"/>
            </a:endParaRPr>
          </a:p>
          <a:p>
            <a:pPr>
              <a:spcBef>
                <a:spcPts val="89"/>
              </a:spcBef>
            </a:pPr>
            <a:endParaRPr sz="793">
              <a:latin typeface="Times New Roman"/>
              <a:cs typeface="Times New Roman"/>
            </a:endParaRPr>
          </a:p>
          <a:p>
            <a:pPr marL="151006"/>
            <a:r>
              <a:rPr sz="1189" spc="44" baseline="6944" dirty="0">
                <a:latin typeface="Arial"/>
                <a:cs typeface="Arial"/>
              </a:rPr>
              <a:t>x</a:t>
            </a:r>
            <a:r>
              <a:rPr sz="495" spc="30" dirty="0">
                <a:latin typeface="Arial"/>
                <a:cs typeface="Arial"/>
              </a:rPr>
              <a:t>n</a:t>
            </a:r>
            <a:endParaRPr sz="495">
              <a:latin typeface="Arial"/>
              <a:cs typeface="Arial"/>
            </a:endParaRPr>
          </a:p>
        </p:txBody>
      </p:sp>
      <p:sp>
        <p:nvSpPr>
          <p:cNvPr id="22" name="object 22"/>
          <p:cNvSpPr/>
          <p:nvPr/>
        </p:nvSpPr>
        <p:spPr>
          <a:xfrm>
            <a:off x="5938276" y="4605883"/>
            <a:ext cx="838058" cy="0"/>
          </a:xfrm>
          <a:custGeom>
            <a:avLst/>
            <a:gdLst/>
            <a:ahLst/>
            <a:cxnLst/>
            <a:rect l="l" t="t" r="r" b="b"/>
            <a:pathLst>
              <a:path w="422910">
                <a:moveTo>
                  <a:pt x="0" y="0"/>
                </a:moveTo>
                <a:lnTo>
                  <a:pt x="422294" y="0"/>
                </a:lnTo>
              </a:path>
            </a:pathLst>
          </a:custGeom>
          <a:ln w="3175">
            <a:solidFill>
              <a:srgbClr val="000000"/>
            </a:solidFill>
          </a:ln>
        </p:spPr>
        <p:txBody>
          <a:bodyPr wrap="square" lIns="0" tIns="0" rIns="0" bIns="0" rtlCol="0"/>
          <a:lstStyle/>
          <a:p>
            <a:endParaRPr sz="3567"/>
          </a:p>
        </p:txBody>
      </p:sp>
      <p:sp>
        <p:nvSpPr>
          <p:cNvPr id="23" name="object 23"/>
          <p:cNvSpPr/>
          <p:nvPr/>
        </p:nvSpPr>
        <p:spPr>
          <a:xfrm>
            <a:off x="6765296" y="4567906"/>
            <a:ext cx="115766" cy="76759"/>
          </a:xfrm>
          <a:custGeom>
            <a:avLst/>
            <a:gdLst/>
            <a:ahLst/>
            <a:cxnLst/>
            <a:rect l="l" t="t" r="r" b="b"/>
            <a:pathLst>
              <a:path w="58419" h="38735">
                <a:moveTo>
                  <a:pt x="0" y="0"/>
                </a:moveTo>
                <a:lnTo>
                  <a:pt x="0" y="38660"/>
                </a:lnTo>
                <a:lnTo>
                  <a:pt x="57825" y="19165"/>
                </a:lnTo>
                <a:lnTo>
                  <a:pt x="0" y="0"/>
                </a:lnTo>
                <a:close/>
              </a:path>
            </a:pathLst>
          </a:custGeom>
          <a:solidFill>
            <a:srgbClr val="000000"/>
          </a:solidFill>
        </p:spPr>
        <p:txBody>
          <a:bodyPr wrap="square" lIns="0" tIns="0" rIns="0" bIns="0" rtlCol="0"/>
          <a:lstStyle/>
          <a:p>
            <a:endParaRPr sz="3567"/>
          </a:p>
        </p:txBody>
      </p:sp>
      <p:sp>
        <p:nvSpPr>
          <p:cNvPr id="24" name="object 24"/>
          <p:cNvSpPr/>
          <p:nvPr/>
        </p:nvSpPr>
        <p:spPr>
          <a:xfrm>
            <a:off x="6879884" y="4056502"/>
            <a:ext cx="785210" cy="1099797"/>
          </a:xfrm>
          <a:custGeom>
            <a:avLst/>
            <a:gdLst/>
            <a:ahLst/>
            <a:cxnLst/>
            <a:rect l="l" t="t" r="r" b="b"/>
            <a:pathLst>
              <a:path w="396239" h="554989">
                <a:moveTo>
                  <a:pt x="396190" y="277234"/>
                </a:moveTo>
                <a:lnTo>
                  <a:pt x="392171" y="221396"/>
                </a:lnTo>
                <a:lnTo>
                  <a:pt x="380644" y="169373"/>
                </a:lnTo>
                <a:lnTo>
                  <a:pt x="362402" y="122283"/>
                </a:lnTo>
                <a:lnTo>
                  <a:pt x="338240" y="81245"/>
                </a:lnTo>
                <a:lnTo>
                  <a:pt x="308951" y="47379"/>
                </a:lnTo>
                <a:lnTo>
                  <a:pt x="275328" y="21803"/>
                </a:lnTo>
                <a:lnTo>
                  <a:pt x="238167" y="5637"/>
                </a:lnTo>
                <a:lnTo>
                  <a:pt x="198260" y="0"/>
                </a:lnTo>
                <a:lnTo>
                  <a:pt x="158339" y="5637"/>
                </a:lnTo>
                <a:lnTo>
                  <a:pt x="121140" y="21803"/>
                </a:lnTo>
                <a:lnTo>
                  <a:pt x="87464" y="47379"/>
                </a:lnTo>
                <a:lnTo>
                  <a:pt x="58115" y="81245"/>
                </a:lnTo>
                <a:lnTo>
                  <a:pt x="33892" y="122283"/>
                </a:lnTo>
                <a:lnTo>
                  <a:pt x="15597" y="169373"/>
                </a:lnTo>
                <a:lnTo>
                  <a:pt x="4032" y="221396"/>
                </a:lnTo>
                <a:lnTo>
                  <a:pt x="0" y="277234"/>
                </a:lnTo>
                <a:lnTo>
                  <a:pt x="4032" y="333180"/>
                </a:lnTo>
                <a:lnTo>
                  <a:pt x="15597" y="385285"/>
                </a:lnTo>
                <a:lnTo>
                  <a:pt x="33892" y="432434"/>
                </a:lnTo>
                <a:lnTo>
                  <a:pt x="58115" y="473511"/>
                </a:lnTo>
                <a:lnTo>
                  <a:pt x="87464" y="507401"/>
                </a:lnTo>
                <a:lnTo>
                  <a:pt x="121140" y="532989"/>
                </a:lnTo>
                <a:lnTo>
                  <a:pt x="158339" y="549160"/>
                </a:lnTo>
                <a:lnTo>
                  <a:pt x="198260" y="554798"/>
                </a:lnTo>
                <a:lnTo>
                  <a:pt x="238167" y="549160"/>
                </a:lnTo>
                <a:lnTo>
                  <a:pt x="275328" y="532989"/>
                </a:lnTo>
                <a:lnTo>
                  <a:pt x="308951" y="507401"/>
                </a:lnTo>
                <a:lnTo>
                  <a:pt x="338240" y="473511"/>
                </a:lnTo>
                <a:lnTo>
                  <a:pt x="362402" y="432434"/>
                </a:lnTo>
                <a:lnTo>
                  <a:pt x="380644" y="385285"/>
                </a:lnTo>
                <a:lnTo>
                  <a:pt x="392171" y="333180"/>
                </a:lnTo>
                <a:lnTo>
                  <a:pt x="396190" y="277234"/>
                </a:lnTo>
                <a:close/>
              </a:path>
            </a:pathLst>
          </a:custGeom>
          <a:ln w="3175">
            <a:solidFill>
              <a:srgbClr val="000000"/>
            </a:solidFill>
          </a:ln>
        </p:spPr>
        <p:txBody>
          <a:bodyPr wrap="square" lIns="0" tIns="0" rIns="0" bIns="0" rtlCol="0"/>
          <a:lstStyle/>
          <a:p>
            <a:endParaRPr sz="3567"/>
          </a:p>
        </p:txBody>
      </p:sp>
      <p:sp>
        <p:nvSpPr>
          <p:cNvPr id="25" name="object 25"/>
          <p:cNvSpPr/>
          <p:nvPr/>
        </p:nvSpPr>
        <p:spPr>
          <a:xfrm>
            <a:off x="7066505" y="4360332"/>
            <a:ext cx="412736" cy="492014"/>
          </a:xfrm>
          <a:custGeom>
            <a:avLst/>
            <a:gdLst/>
            <a:ahLst/>
            <a:cxnLst/>
            <a:rect l="l" t="t" r="r" b="b"/>
            <a:pathLst>
              <a:path w="208280" h="248285">
                <a:moveTo>
                  <a:pt x="0" y="248155"/>
                </a:moveTo>
                <a:lnTo>
                  <a:pt x="93843" y="247825"/>
                </a:lnTo>
                <a:lnTo>
                  <a:pt x="93843" y="0"/>
                </a:lnTo>
                <a:lnTo>
                  <a:pt x="208173" y="0"/>
                </a:lnTo>
              </a:path>
            </a:pathLst>
          </a:custGeom>
          <a:ln w="15089">
            <a:solidFill>
              <a:srgbClr val="000000"/>
            </a:solidFill>
          </a:ln>
        </p:spPr>
        <p:txBody>
          <a:bodyPr wrap="square" lIns="0" tIns="0" rIns="0" bIns="0" rtlCol="0"/>
          <a:lstStyle/>
          <a:p>
            <a:endParaRPr sz="3567"/>
          </a:p>
        </p:txBody>
      </p:sp>
      <p:sp>
        <p:nvSpPr>
          <p:cNvPr id="26" name="object 26"/>
          <p:cNvSpPr/>
          <p:nvPr/>
        </p:nvSpPr>
        <p:spPr>
          <a:xfrm>
            <a:off x="7664996" y="4449384"/>
            <a:ext cx="923628" cy="314587"/>
          </a:xfrm>
          <a:custGeom>
            <a:avLst/>
            <a:gdLst/>
            <a:ahLst/>
            <a:cxnLst/>
            <a:rect l="l" t="t" r="r" b="b"/>
            <a:pathLst>
              <a:path w="466089" h="158750">
                <a:moveTo>
                  <a:pt x="386277" y="0"/>
                </a:moveTo>
                <a:lnTo>
                  <a:pt x="386277" y="52208"/>
                </a:lnTo>
                <a:lnTo>
                  <a:pt x="0" y="52208"/>
                </a:lnTo>
                <a:lnTo>
                  <a:pt x="0" y="106069"/>
                </a:lnTo>
                <a:lnTo>
                  <a:pt x="386277" y="106069"/>
                </a:lnTo>
                <a:lnTo>
                  <a:pt x="386277" y="158277"/>
                </a:lnTo>
                <a:lnTo>
                  <a:pt x="465581" y="78973"/>
                </a:lnTo>
                <a:lnTo>
                  <a:pt x="386277" y="0"/>
                </a:lnTo>
                <a:close/>
              </a:path>
            </a:pathLst>
          </a:custGeom>
          <a:solidFill>
            <a:srgbClr val="DDE2CD"/>
          </a:solidFill>
        </p:spPr>
        <p:txBody>
          <a:bodyPr wrap="square" lIns="0" tIns="0" rIns="0" bIns="0" rtlCol="0"/>
          <a:lstStyle/>
          <a:p>
            <a:endParaRPr sz="3567"/>
          </a:p>
        </p:txBody>
      </p:sp>
      <p:sp>
        <p:nvSpPr>
          <p:cNvPr id="27" name="object 27"/>
          <p:cNvSpPr/>
          <p:nvPr/>
        </p:nvSpPr>
        <p:spPr>
          <a:xfrm>
            <a:off x="7664996" y="4449384"/>
            <a:ext cx="923628" cy="314587"/>
          </a:xfrm>
          <a:custGeom>
            <a:avLst/>
            <a:gdLst/>
            <a:ahLst/>
            <a:cxnLst/>
            <a:rect l="l" t="t" r="r" b="b"/>
            <a:pathLst>
              <a:path w="466089" h="158750">
                <a:moveTo>
                  <a:pt x="465581" y="78973"/>
                </a:moveTo>
                <a:lnTo>
                  <a:pt x="386277" y="0"/>
                </a:lnTo>
                <a:lnTo>
                  <a:pt x="386277" y="52208"/>
                </a:lnTo>
                <a:lnTo>
                  <a:pt x="0" y="52208"/>
                </a:lnTo>
                <a:lnTo>
                  <a:pt x="0" y="106069"/>
                </a:lnTo>
                <a:lnTo>
                  <a:pt x="386277" y="106069"/>
                </a:lnTo>
                <a:lnTo>
                  <a:pt x="386277" y="158277"/>
                </a:lnTo>
                <a:lnTo>
                  <a:pt x="465581" y="78973"/>
                </a:lnTo>
                <a:close/>
              </a:path>
            </a:pathLst>
          </a:custGeom>
          <a:ln w="3175">
            <a:solidFill>
              <a:srgbClr val="000000"/>
            </a:solidFill>
          </a:ln>
        </p:spPr>
        <p:txBody>
          <a:bodyPr wrap="square" lIns="0" tIns="0" rIns="0" bIns="0" rtlCol="0"/>
          <a:lstStyle/>
          <a:p>
            <a:endParaRPr sz="3567"/>
          </a:p>
        </p:txBody>
      </p:sp>
      <p:sp>
        <p:nvSpPr>
          <p:cNvPr id="28" name="object 28"/>
          <p:cNvSpPr/>
          <p:nvPr/>
        </p:nvSpPr>
        <p:spPr>
          <a:xfrm>
            <a:off x="3411384" y="5623450"/>
            <a:ext cx="434790" cy="189892"/>
          </a:xfrm>
          <a:prstGeom prst="rect">
            <a:avLst/>
          </a:prstGeom>
          <a:blipFill>
            <a:blip r:embed="rId4" cstate="print"/>
            <a:stretch>
              <a:fillRect/>
            </a:stretch>
          </a:blipFill>
        </p:spPr>
        <p:txBody>
          <a:bodyPr wrap="square" lIns="0" tIns="0" rIns="0" bIns="0" rtlCol="0"/>
          <a:lstStyle/>
          <a:p>
            <a:endParaRPr sz="3567"/>
          </a:p>
        </p:txBody>
      </p:sp>
      <p:sp>
        <p:nvSpPr>
          <p:cNvPr id="29" name="object 29"/>
          <p:cNvSpPr/>
          <p:nvPr/>
        </p:nvSpPr>
        <p:spPr>
          <a:xfrm>
            <a:off x="4225961" y="5618867"/>
            <a:ext cx="598974" cy="192527"/>
          </a:xfrm>
          <a:custGeom>
            <a:avLst/>
            <a:gdLst/>
            <a:ahLst/>
            <a:cxnLst/>
            <a:rect l="l" t="t" r="r" b="b"/>
            <a:pathLst>
              <a:path w="302260" h="97155">
                <a:moveTo>
                  <a:pt x="9252" y="20486"/>
                </a:moveTo>
                <a:lnTo>
                  <a:pt x="0" y="20486"/>
                </a:lnTo>
                <a:lnTo>
                  <a:pt x="16521" y="75008"/>
                </a:lnTo>
                <a:lnTo>
                  <a:pt x="26104" y="75008"/>
                </a:lnTo>
                <a:lnTo>
                  <a:pt x="29023" y="63773"/>
                </a:lnTo>
                <a:lnTo>
                  <a:pt x="21147" y="63773"/>
                </a:lnTo>
                <a:lnTo>
                  <a:pt x="18173" y="51878"/>
                </a:lnTo>
                <a:lnTo>
                  <a:pt x="9252" y="20486"/>
                </a:lnTo>
                <a:close/>
              </a:path>
              <a:path w="302260" h="97155">
                <a:moveTo>
                  <a:pt x="45434" y="33043"/>
                </a:moveTo>
                <a:lnTo>
                  <a:pt x="37008" y="33043"/>
                </a:lnTo>
                <a:lnTo>
                  <a:pt x="39321" y="42295"/>
                </a:lnTo>
                <a:lnTo>
                  <a:pt x="47912" y="75008"/>
                </a:lnTo>
                <a:lnTo>
                  <a:pt x="57495" y="75008"/>
                </a:lnTo>
                <a:lnTo>
                  <a:pt x="61376" y="62452"/>
                </a:lnTo>
                <a:lnTo>
                  <a:pt x="52869" y="62452"/>
                </a:lnTo>
                <a:lnTo>
                  <a:pt x="50143" y="51878"/>
                </a:lnTo>
                <a:lnTo>
                  <a:pt x="45434" y="33043"/>
                </a:lnTo>
                <a:close/>
              </a:path>
              <a:path w="302260" h="97155">
                <a:moveTo>
                  <a:pt x="42295" y="20486"/>
                </a:moveTo>
                <a:lnTo>
                  <a:pt x="32712" y="20486"/>
                </a:lnTo>
                <a:lnTo>
                  <a:pt x="24121" y="52538"/>
                </a:lnTo>
                <a:lnTo>
                  <a:pt x="22469" y="59478"/>
                </a:lnTo>
                <a:lnTo>
                  <a:pt x="21478" y="63112"/>
                </a:lnTo>
                <a:lnTo>
                  <a:pt x="21147" y="63773"/>
                </a:lnTo>
                <a:lnTo>
                  <a:pt x="29023" y="63773"/>
                </a:lnTo>
                <a:lnTo>
                  <a:pt x="37008" y="33043"/>
                </a:lnTo>
                <a:lnTo>
                  <a:pt x="45434" y="33043"/>
                </a:lnTo>
                <a:lnTo>
                  <a:pt x="42295" y="20486"/>
                </a:lnTo>
                <a:close/>
              </a:path>
              <a:path w="302260" h="97155">
                <a:moveTo>
                  <a:pt x="74347" y="20486"/>
                </a:moveTo>
                <a:lnTo>
                  <a:pt x="65425" y="20486"/>
                </a:lnTo>
                <a:lnTo>
                  <a:pt x="56067" y="52538"/>
                </a:lnTo>
                <a:lnTo>
                  <a:pt x="52869" y="62452"/>
                </a:lnTo>
                <a:lnTo>
                  <a:pt x="61376" y="62452"/>
                </a:lnTo>
                <a:lnTo>
                  <a:pt x="74347" y="20486"/>
                </a:lnTo>
                <a:close/>
              </a:path>
              <a:path w="302260" h="97155">
                <a:moveTo>
                  <a:pt x="111686" y="19495"/>
                </a:moveTo>
                <a:lnTo>
                  <a:pt x="96817" y="19495"/>
                </a:lnTo>
                <a:lnTo>
                  <a:pt x="90869" y="21808"/>
                </a:lnTo>
                <a:lnTo>
                  <a:pt x="86243" y="27095"/>
                </a:lnTo>
                <a:lnTo>
                  <a:pt x="81286" y="32052"/>
                </a:lnTo>
                <a:lnTo>
                  <a:pt x="79083" y="38660"/>
                </a:lnTo>
                <a:lnTo>
                  <a:pt x="79083" y="57495"/>
                </a:lnTo>
                <a:lnTo>
                  <a:pt x="81286" y="64104"/>
                </a:lnTo>
                <a:lnTo>
                  <a:pt x="90869" y="73686"/>
                </a:lnTo>
                <a:lnTo>
                  <a:pt x="97147" y="76330"/>
                </a:lnTo>
                <a:lnTo>
                  <a:pt x="111356" y="76330"/>
                </a:lnTo>
                <a:lnTo>
                  <a:pt x="116312" y="74678"/>
                </a:lnTo>
                <a:lnTo>
                  <a:pt x="120608" y="71704"/>
                </a:lnTo>
                <a:lnTo>
                  <a:pt x="124177" y="68730"/>
                </a:lnTo>
                <a:lnTo>
                  <a:pt x="100451" y="68730"/>
                </a:lnTo>
                <a:lnTo>
                  <a:pt x="96817" y="67078"/>
                </a:lnTo>
                <a:lnTo>
                  <a:pt x="90538" y="60799"/>
                </a:lnTo>
                <a:lnTo>
                  <a:pt x="88886" y="56173"/>
                </a:lnTo>
                <a:lnTo>
                  <a:pt x="88556" y="50225"/>
                </a:lnTo>
                <a:lnTo>
                  <a:pt x="129199" y="50225"/>
                </a:lnTo>
                <a:lnTo>
                  <a:pt x="129199" y="42625"/>
                </a:lnTo>
                <a:lnTo>
                  <a:pt x="89217" y="42625"/>
                </a:lnTo>
                <a:lnTo>
                  <a:pt x="89547" y="37999"/>
                </a:lnTo>
                <a:lnTo>
                  <a:pt x="90869" y="34034"/>
                </a:lnTo>
                <a:lnTo>
                  <a:pt x="93843" y="31391"/>
                </a:lnTo>
                <a:lnTo>
                  <a:pt x="96817" y="28417"/>
                </a:lnTo>
                <a:lnTo>
                  <a:pt x="100451" y="27095"/>
                </a:lnTo>
                <a:lnTo>
                  <a:pt x="122568" y="27095"/>
                </a:lnTo>
                <a:lnTo>
                  <a:pt x="117634" y="21808"/>
                </a:lnTo>
                <a:lnTo>
                  <a:pt x="111686" y="19495"/>
                </a:lnTo>
                <a:close/>
              </a:path>
              <a:path w="302260" h="97155">
                <a:moveTo>
                  <a:pt x="119286" y="57495"/>
                </a:moveTo>
                <a:lnTo>
                  <a:pt x="108382" y="68730"/>
                </a:lnTo>
                <a:lnTo>
                  <a:pt x="124177" y="68730"/>
                </a:lnTo>
                <a:lnTo>
                  <a:pt x="124573" y="68399"/>
                </a:lnTo>
                <a:lnTo>
                  <a:pt x="127217" y="64104"/>
                </a:lnTo>
                <a:lnTo>
                  <a:pt x="128869" y="58817"/>
                </a:lnTo>
                <a:lnTo>
                  <a:pt x="119286" y="57495"/>
                </a:lnTo>
                <a:close/>
              </a:path>
              <a:path w="302260" h="97155">
                <a:moveTo>
                  <a:pt x="122568" y="27095"/>
                </a:moveTo>
                <a:lnTo>
                  <a:pt x="109373" y="27095"/>
                </a:lnTo>
                <a:lnTo>
                  <a:pt x="113008" y="28747"/>
                </a:lnTo>
                <a:lnTo>
                  <a:pt x="115982" y="32382"/>
                </a:lnTo>
                <a:lnTo>
                  <a:pt x="117964" y="34695"/>
                </a:lnTo>
                <a:lnTo>
                  <a:pt x="118956" y="37999"/>
                </a:lnTo>
                <a:lnTo>
                  <a:pt x="119617" y="42625"/>
                </a:lnTo>
                <a:lnTo>
                  <a:pt x="129199" y="42625"/>
                </a:lnTo>
                <a:lnTo>
                  <a:pt x="129199" y="38660"/>
                </a:lnTo>
                <a:lnTo>
                  <a:pt x="126886" y="31721"/>
                </a:lnTo>
                <a:lnTo>
                  <a:pt x="122568" y="27095"/>
                </a:lnTo>
                <a:close/>
              </a:path>
              <a:path w="302260" h="97155">
                <a:moveTo>
                  <a:pt x="149686" y="0"/>
                </a:moveTo>
                <a:lnTo>
                  <a:pt x="140434" y="0"/>
                </a:lnTo>
                <a:lnTo>
                  <a:pt x="140434" y="10573"/>
                </a:lnTo>
                <a:lnTo>
                  <a:pt x="149686" y="10573"/>
                </a:lnTo>
                <a:lnTo>
                  <a:pt x="149686" y="0"/>
                </a:lnTo>
                <a:close/>
              </a:path>
              <a:path w="302260" h="97155">
                <a:moveTo>
                  <a:pt x="149686" y="20486"/>
                </a:moveTo>
                <a:lnTo>
                  <a:pt x="140434" y="20486"/>
                </a:lnTo>
                <a:lnTo>
                  <a:pt x="140434" y="75008"/>
                </a:lnTo>
                <a:lnTo>
                  <a:pt x="149686" y="75008"/>
                </a:lnTo>
                <a:lnTo>
                  <a:pt x="149686" y="20486"/>
                </a:lnTo>
                <a:close/>
              </a:path>
              <a:path w="302260" h="97155">
                <a:moveTo>
                  <a:pt x="161912" y="79634"/>
                </a:moveTo>
                <a:lnTo>
                  <a:pt x="161912" y="85251"/>
                </a:lnTo>
                <a:lnTo>
                  <a:pt x="163895" y="89878"/>
                </a:lnTo>
                <a:lnTo>
                  <a:pt x="167860" y="92521"/>
                </a:lnTo>
                <a:lnTo>
                  <a:pt x="171825" y="95495"/>
                </a:lnTo>
                <a:lnTo>
                  <a:pt x="177112" y="97147"/>
                </a:lnTo>
                <a:lnTo>
                  <a:pt x="189008" y="97147"/>
                </a:lnTo>
                <a:lnTo>
                  <a:pt x="193634" y="96156"/>
                </a:lnTo>
                <a:lnTo>
                  <a:pt x="197269" y="93843"/>
                </a:lnTo>
                <a:lnTo>
                  <a:pt x="200903" y="91860"/>
                </a:lnTo>
                <a:lnTo>
                  <a:pt x="203505" y="89547"/>
                </a:lnTo>
                <a:lnTo>
                  <a:pt x="179425" y="89547"/>
                </a:lnTo>
                <a:lnTo>
                  <a:pt x="176451" y="88556"/>
                </a:lnTo>
                <a:lnTo>
                  <a:pt x="174138" y="86904"/>
                </a:lnTo>
                <a:lnTo>
                  <a:pt x="172486" y="85582"/>
                </a:lnTo>
                <a:lnTo>
                  <a:pt x="171495" y="83599"/>
                </a:lnTo>
                <a:lnTo>
                  <a:pt x="170834" y="80956"/>
                </a:lnTo>
                <a:lnTo>
                  <a:pt x="161912" y="79634"/>
                </a:lnTo>
                <a:close/>
              </a:path>
              <a:path w="302260" h="97155">
                <a:moveTo>
                  <a:pt x="208173" y="67738"/>
                </a:moveTo>
                <a:lnTo>
                  <a:pt x="198590" y="67738"/>
                </a:lnTo>
                <a:lnTo>
                  <a:pt x="198834" y="72365"/>
                </a:lnTo>
                <a:lnTo>
                  <a:pt x="198838" y="75008"/>
                </a:lnTo>
                <a:lnTo>
                  <a:pt x="198590" y="77982"/>
                </a:lnTo>
                <a:lnTo>
                  <a:pt x="197929" y="79634"/>
                </a:lnTo>
                <a:lnTo>
                  <a:pt x="197269" y="82608"/>
                </a:lnTo>
                <a:lnTo>
                  <a:pt x="195616" y="85251"/>
                </a:lnTo>
                <a:lnTo>
                  <a:pt x="190990" y="88556"/>
                </a:lnTo>
                <a:lnTo>
                  <a:pt x="187686" y="89547"/>
                </a:lnTo>
                <a:lnTo>
                  <a:pt x="203505" y="89547"/>
                </a:lnTo>
                <a:lnTo>
                  <a:pt x="203877" y="89217"/>
                </a:lnTo>
                <a:lnTo>
                  <a:pt x="207182" y="81947"/>
                </a:lnTo>
                <a:lnTo>
                  <a:pt x="208173" y="75999"/>
                </a:lnTo>
                <a:lnTo>
                  <a:pt x="208173" y="67738"/>
                </a:lnTo>
                <a:close/>
              </a:path>
              <a:path w="302260" h="97155">
                <a:moveTo>
                  <a:pt x="189999" y="19495"/>
                </a:moveTo>
                <a:lnTo>
                  <a:pt x="178764" y="19495"/>
                </a:lnTo>
                <a:lnTo>
                  <a:pt x="174799" y="20486"/>
                </a:lnTo>
                <a:lnTo>
                  <a:pt x="171164" y="23130"/>
                </a:lnTo>
                <a:lnTo>
                  <a:pt x="167529" y="25443"/>
                </a:lnTo>
                <a:lnTo>
                  <a:pt x="164886" y="28747"/>
                </a:lnTo>
                <a:lnTo>
                  <a:pt x="162903" y="33043"/>
                </a:lnTo>
                <a:lnTo>
                  <a:pt x="161251" y="37669"/>
                </a:lnTo>
                <a:lnTo>
                  <a:pt x="160260" y="42295"/>
                </a:lnTo>
                <a:lnTo>
                  <a:pt x="160260" y="55182"/>
                </a:lnTo>
                <a:lnTo>
                  <a:pt x="162243" y="61460"/>
                </a:lnTo>
                <a:lnTo>
                  <a:pt x="166208" y="66747"/>
                </a:lnTo>
                <a:lnTo>
                  <a:pt x="170503" y="72365"/>
                </a:lnTo>
                <a:lnTo>
                  <a:pt x="176121" y="75008"/>
                </a:lnTo>
                <a:lnTo>
                  <a:pt x="189669" y="75008"/>
                </a:lnTo>
                <a:lnTo>
                  <a:pt x="194625" y="72695"/>
                </a:lnTo>
                <a:lnTo>
                  <a:pt x="198590" y="67738"/>
                </a:lnTo>
                <a:lnTo>
                  <a:pt x="208173" y="67738"/>
                </a:lnTo>
                <a:lnTo>
                  <a:pt x="208173" y="67408"/>
                </a:lnTo>
                <a:lnTo>
                  <a:pt x="180416" y="67408"/>
                </a:lnTo>
                <a:lnTo>
                  <a:pt x="176782" y="65756"/>
                </a:lnTo>
                <a:lnTo>
                  <a:pt x="173808" y="62452"/>
                </a:lnTo>
                <a:lnTo>
                  <a:pt x="171164" y="59147"/>
                </a:lnTo>
                <a:lnTo>
                  <a:pt x="169615" y="54191"/>
                </a:lnTo>
                <a:lnTo>
                  <a:pt x="169512" y="40312"/>
                </a:lnTo>
                <a:lnTo>
                  <a:pt x="171164" y="35356"/>
                </a:lnTo>
                <a:lnTo>
                  <a:pt x="173808" y="32052"/>
                </a:lnTo>
                <a:lnTo>
                  <a:pt x="176782" y="28747"/>
                </a:lnTo>
                <a:lnTo>
                  <a:pt x="180416" y="27095"/>
                </a:lnTo>
                <a:lnTo>
                  <a:pt x="199582" y="27095"/>
                </a:lnTo>
                <a:lnTo>
                  <a:pt x="195286" y="22139"/>
                </a:lnTo>
                <a:lnTo>
                  <a:pt x="189999" y="19495"/>
                </a:lnTo>
                <a:close/>
              </a:path>
              <a:path w="302260" h="97155">
                <a:moveTo>
                  <a:pt x="208173" y="20486"/>
                </a:moveTo>
                <a:lnTo>
                  <a:pt x="199582" y="20486"/>
                </a:lnTo>
                <a:lnTo>
                  <a:pt x="199582" y="27095"/>
                </a:lnTo>
                <a:lnTo>
                  <a:pt x="188677" y="27095"/>
                </a:lnTo>
                <a:lnTo>
                  <a:pt x="191982" y="28747"/>
                </a:lnTo>
                <a:lnTo>
                  <a:pt x="197929" y="35356"/>
                </a:lnTo>
                <a:lnTo>
                  <a:pt x="199478" y="40312"/>
                </a:lnTo>
                <a:lnTo>
                  <a:pt x="199582" y="54191"/>
                </a:lnTo>
                <a:lnTo>
                  <a:pt x="197929" y="59147"/>
                </a:lnTo>
                <a:lnTo>
                  <a:pt x="195286" y="62452"/>
                </a:lnTo>
                <a:lnTo>
                  <a:pt x="192312" y="65756"/>
                </a:lnTo>
                <a:lnTo>
                  <a:pt x="188677" y="67408"/>
                </a:lnTo>
                <a:lnTo>
                  <a:pt x="208173" y="67408"/>
                </a:lnTo>
                <a:lnTo>
                  <a:pt x="208173" y="20486"/>
                </a:lnTo>
                <a:close/>
              </a:path>
              <a:path w="302260" h="97155">
                <a:moveTo>
                  <a:pt x="231303" y="0"/>
                </a:moveTo>
                <a:lnTo>
                  <a:pt x="222051" y="0"/>
                </a:lnTo>
                <a:lnTo>
                  <a:pt x="222051" y="75008"/>
                </a:lnTo>
                <a:lnTo>
                  <a:pt x="231303" y="75008"/>
                </a:lnTo>
                <a:lnTo>
                  <a:pt x="231303" y="40973"/>
                </a:lnTo>
                <a:lnTo>
                  <a:pt x="231634" y="37669"/>
                </a:lnTo>
                <a:lnTo>
                  <a:pt x="242868" y="27426"/>
                </a:lnTo>
                <a:lnTo>
                  <a:pt x="263906" y="27426"/>
                </a:lnTo>
                <a:lnTo>
                  <a:pt x="263612" y="26765"/>
                </a:lnTo>
                <a:lnTo>
                  <a:pt x="231303" y="26765"/>
                </a:lnTo>
                <a:lnTo>
                  <a:pt x="231303" y="0"/>
                </a:lnTo>
                <a:close/>
              </a:path>
              <a:path w="302260" h="97155">
                <a:moveTo>
                  <a:pt x="263906" y="27426"/>
                </a:moveTo>
                <a:lnTo>
                  <a:pt x="249147" y="27426"/>
                </a:lnTo>
                <a:lnTo>
                  <a:pt x="252121" y="28417"/>
                </a:lnTo>
                <a:lnTo>
                  <a:pt x="254103" y="30399"/>
                </a:lnTo>
                <a:lnTo>
                  <a:pt x="256086" y="32712"/>
                </a:lnTo>
                <a:lnTo>
                  <a:pt x="257077" y="36017"/>
                </a:lnTo>
                <a:lnTo>
                  <a:pt x="257077" y="75008"/>
                </a:lnTo>
                <a:lnTo>
                  <a:pt x="266329" y="75008"/>
                </a:lnTo>
                <a:lnTo>
                  <a:pt x="266329" y="35356"/>
                </a:lnTo>
                <a:lnTo>
                  <a:pt x="265668" y="31060"/>
                </a:lnTo>
                <a:lnTo>
                  <a:pt x="264347" y="28417"/>
                </a:lnTo>
                <a:lnTo>
                  <a:pt x="263906" y="27426"/>
                </a:lnTo>
                <a:close/>
              </a:path>
              <a:path w="302260" h="97155">
                <a:moveTo>
                  <a:pt x="251460" y="19495"/>
                </a:moveTo>
                <a:lnTo>
                  <a:pt x="240886" y="19495"/>
                </a:lnTo>
                <a:lnTo>
                  <a:pt x="235599" y="21808"/>
                </a:lnTo>
                <a:lnTo>
                  <a:pt x="231303" y="26765"/>
                </a:lnTo>
                <a:lnTo>
                  <a:pt x="263612" y="26765"/>
                </a:lnTo>
                <a:lnTo>
                  <a:pt x="263025" y="25443"/>
                </a:lnTo>
                <a:lnTo>
                  <a:pt x="261042" y="23460"/>
                </a:lnTo>
                <a:lnTo>
                  <a:pt x="255094" y="20156"/>
                </a:lnTo>
                <a:lnTo>
                  <a:pt x="251460" y="19495"/>
                </a:lnTo>
                <a:close/>
              </a:path>
              <a:path w="302260" h="97155">
                <a:moveTo>
                  <a:pt x="291112" y="27756"/>
                </a:moveTo>
                <a:lnTo>
                  <a:pt x="281860" y="27756"/>
                </a:lnTo>
                <a:lnTo>
                  <a:pt x="281860" y="64765"/>
                </a:lnTo>
                <a:lnTo>
                  <a:pt x="282520" y="68399"/>
                </a:lnTo>
                <a:lnTo>
                  <a:pt x="283842" y="71704"/>
                </a:lnTo>
                <a:lnTo>
                  <a:pt x="285164" y="73025"/>
                </a:lnTo>
                <a:lnTo>
                  <a:pt x="287147" y="74017"/>
                </a:lnTo>
                <a:lnTo>
                  <a:pt x="288799" y="75338"/>
                </a:lnTo>
                <a:lnTo>
                  <a:pt x="291442" y="75669"/>
                </a:lnTo>
                <a:lnTo>
                  <a:pt x="296729" y="75669"/>
                </a:lnTo>
                <a:lnTo>
                  <a:pt x="299042" y="75338"/>
                </a:lnTo>
                <a:lnTo>
                  <a:pt x="301686" y="75008"/>
                </a:lnTo>
                <a:lnTo>
                  <a:pt x="300417" y="67078"/>
                </a:lnTo>
                <a:lnTo>
                  <a:pt x="295077" y="67078"/>
                </a:lnTo>
                <a:lnTo>
                  <a:pt x="293094" y="66417"/>
                </a:lnTo>
                <a:lnTo>
                  <a:pt x="292433" y="66086"/>
                </a:lnTo>
                <a:lnTo>
                  <a:pt x="291773" y="64765"/>
                </a:lnTo>
                <a:lnTo>
                  <a:pt x="291442" y="63773"/>
                </a:lnTo>
                <a:lnTo>
                  <a:pt x="291112" y="62121"/>
                </a:lnTo>
                <a:lnTo>
                  <a:pt x="291112" y="27756"/>
                </a:lnTo>
                <a:close/>
              </a:path>
              <a:path w="302260" h="97155">
                <a:moveTo>
                  <a:pt x="300364" y="66747"/>
                </a:moveTo>
                <a:lnTo>
                  <a:pt x="298712" y="67078"/>
                </a:lnTo>
                <a:lnTo>
                  <a:pt x="300417" y="67078"/>
                </a:lnTo>
                <a:lnTo>
                  <a:pt x="300364" y="66747"/>
                </a:lnTo>
                <a:close/>
              </a:path>
              <a:path w="302260" h="97155">
                <a:moveTo>
                  <a:pt x="300364" y="20486"/>
                </a:moveTo>
                <a:lnTo>
                  <a:pt x="275251" y="20486"/>
                </a:lnTo>
                <a:lnTo>
                  <a:pt x="275251" y="27756"/>
                </a:lnTo>
                <a:lnTo>
                  <a:pt x="300364" y="27756"/>
                </a:lnTo>
                <a:lnTo>
                  <a:pt x="300364" y="20486"/>
                </a:lnTo>
                <a:close/>
              </a:path>
              <a:path w="302260" h="97155">
                <a:moveTo>
                  <a:pt x="291112" y="1652"/>
                </a:moveTo>
                <a:lnTo>
                  <a:pt x="281860" y="7269"/>
                </a:lnTo>
                <a:lnTo>
                  <a:pt x="281860" y="20486"/>
                </a:lnTo>
                <a:lnTo>
                  <a:pt x="291112" y="20486"/>
                </a:lnTo>
                <a:lnTo>
                  <a:pt x="291112" y="1652"/>
                </a:lnTo>
                <a:close/>
              </a:path>
            </a:pathLst>
          </a:custGeom>
          <a:solidFill>
            <a:srgbClr val="000000"/>
          </a:solidFill>
        </p:spPr>
        <p:txBody>
          <a:bodyPr wrap="square" lIns="0" tIns="0" rIns="0" bIns="0" rtlCol="0"/>
          <a:lstStyle/>
          <a:p>
            <a:endParaRPr sz="3567"/>
          </a:p>
        </p:txBody>
      </p:sp>
      <p:sp>
        <p:nvSpPr>
          <p:cNvPr id="30" name="object 30"/>
          <p:cNvSpPr/>
          <p:nvPr/>
        </p:nvSpPr>
        <p:spPr>
          <a:xfrm>
            <a:off x="5113222" y="5499691"/>
            <a:ext cx="1026733" cy="402703"/>
          </a:xfrm>
          <a:prstGeom prst="rect">
            <a:avLst/>
          </a:prstGeom>
          <a:blipFill>
            <a:blip r:embed="rId5" cstate="print"/>
            <a:stretch>
              <a:fillRect/>
            </a:stretch>
          </a:blipFill>
        </p:spPr>
        <p:txBody>
          <a:bodyPr wrap="square" lIns="0" tIns="0" rIns="0" bIns="0" rtlCol="0"/>
          <a:lstStyle/>
          <a:p>
            <a:endParaRPr sz="3567"/>
          </a:p>
        </p:txBody>
      </p:sp>
      <p:sp>
        <p:nvSpPr>
          <p:cNvPr id="31" name="object 31"/>
          <p:cNvSpPr/>
          <p:nvPr/>
        </p:nvSpPr>
        <p:spPr>
          <a:xfrm>
            <a:off x="6619273" y="5540289"/>
            <a:ext cx="1310264" cy="151259"/>
          </a:xfrm>
          <a:prstGeom prst="rect">
            <a:avLst/>
          </a:prstGeom>
          <a:blipFill>
            <a:blip r:embed="rId6" cstate="print"/>
            <a:stretch>
              <a:fillRect/>
            </a:stretch>
          </a:blipFill>
        </p:spPr>
        <p:txBody>
          <a:bodyPr wrap="square" lIns="0" tIns="0" rIns="0" bIns="0" rtlCol="0"/>
          <a:lstStyle/>
          <a:p>
            <a:endParaRPr sz="3567"/>
          </a:p>
        </p:txBody>
      </p:sp>
      <p:sp>
        <p:nvSpPr>
          <p:cNvPr id="32" name="object 32"/>
          <p:cNvSpPr/>
          <p:nvPr/>
        </p:nvSpPr>
        <p:spPr>
          <a:xfrm>
            <a:off x="8553568" y="5543564"/>
            <a:ext cx="570032" cy="187494"/>
          </a:xfrm>
          <a:custGeom>
            <a:avLst/>
            <a:gdLst/>
            <a:ahLst/>
            <a:cxnLst/>
            <a:rect l="l" t="t" r="r" b="b"/>
            <a:pathLst>
              <a:path w="287654" h="94614">
                <a:moveTo>
                  <a:pt x="33043" y="17843"/>
                </a:moveTo>
                <a:lnTo>
                  <a:pt x="18834" y="17843"/>
                </a:lnTo>
                <a:lnTo>
                  <a:pt x="12886" y="19826"/>
                </a:lnTo>
                <a:lnTo>
                  <a:pt x="8260" y="23791"/>
                </a:lnTo>
                <a:lnTo>
                  <a:pt x="2643" y="28747"/>
                </a:lnTo>
                <a:lnTo>
                  <a:pt x="0" y="36017"/>
                </a:lnTo>
                <a:lnTo>
                  <a:pt x="0" y="55512"/>
                </a:lnTo>
                <a:lnTo>
                  <a:pt x="2313" y="62452"/>
                </a:lnTo>
                <a:lnTo>
                  <a:pt x="6939" y="67408"/>
                </a:lnTo>
                <a:lnTo>
                  <a:pt x="11565" y="72034"/>
                </a:lnTo>
                <a:lnTo>
                  <a:pt x="17843" y="74678"/>
                </a:lnTo>
                <a:lnTo>
                  <a:pt x="30069" y="74678"/>
                </a:lnTo>
                <a:lnTo>
                  <a:pt x="34695" y="73356"/>
                </a:lnTo>
                <a:lnTo>
                  <a:pt x="38660" y="71373"/>
                </a:lnTo>
                <a:lnTo>
                  <a:pt x="42625" y="69060"/>
                </a:lnTo>
                <a:lnTo>
                  <a:pt x="44608" y="67078"/>
                </a:lnTo>
                <a:lnTo>
                  <a:pt x="20817" y="67078"/>
                </a:lnTo>
                <a:lnTo>
                  <a:pt x="16852" y="65425"/>
                </a:lnTo>
                <a:lnTo>
                  <a:pt x="13878" y="61791"/>
                </a:lnTo>
                <a:lnTo>
                  <a:pt x="10904" y="58486"/>
                </a:lnTo>
                <a:lnTo>
                  <a:pt x="9252" y="53199"/>
                </a:lnTo>
                <a:lnTo>
                  <a:pt x="9252" y="39321"/>
                </a:lnTo>
                <a:lnTo>
                  <a:pt x="10904" y="34034"/>
                </a:lnTo>
                <a:lnTo>
                  <a:pt x="13878" y="30730"/>
                </a:lnTo>
                <a:lnTo>
                  <a:pt x="16852" y="27095"/>
                </a:lnTo>
                <a:lnTo>
                  <a:pt x="20817" y="25443"/>
                </a:lnTo>
                <a:lnTo>
                  <a:pt x="43947" y="25443"/>
                </a:lnTo>
                <a:lnTo>
                  <a:pt x="43617" y="25112"/>
                </a:lnTo>
                <a:lnTo>
                  <a:pt x="38991" y="20156"/>
                </a:lnTo>
                <a:lnTo>
                  <a:pt x="33043" y="17843"/>
                </a:lnTo>
                <a:close/>
              </a:path>
              <a:path w="287654" h="94614">
                <a:moveTo>
                  <a:pt x="43947" y="25443"/>
                </a:moveTo>
                <a:lnTo>
                  <a:pt x="30069" y="25443"/>
                </a:lnTo>
                <a:lnTo>
                  <a:pt x="33704" y="27095"/>
                </a:lnTo>
                <a:lnTo>
                  <a:pt x="36678" y="30730"/>
                </a:lnTo>
                <a:lnTo>
                  <a:pt x="39982" y="34034"/>
                </a:lnTo>
                <a:lnTo>
                  <a:pt x="41304" y="39321"/>
                </a:lnTo>
                <a:lnTo>
                  <a:pt x="41226" y="53199"/>
                </a:lnTo>
                <a:lnTo>
                  <a:pt x="39982" y="58486"/>
                </a:lnTo>
                <a:lnTo>
                  <a:pt x="33704" y="65425"/>
                </a:lnTo>
                <a:lnTo>
                  <a:pt x="30069" y="67078"/>
                </a:lnTo>
                <a:lnTo>
                  <a:pt x="44608" y="67078"/>
                </a:lnTo>
                <a:lnTo>
                  <a:pt x="45599" y="66086"/>
                </a:lnTo>
                <a:lnTo>
                  <a:pt x="47582" y="61791"/>
                </a:lnTo>
                <a:lnTo>
                  <a:pt x="49895" y="57825"/>
                </a:lnTo>
                <a:lnTo>
                  <a:pt x="50762" y="53199"/>
                </a:lnTo>
                <a:lnTo>
                  <a:pt x="50886" y="36678"/>
                </a:lnTo>
                <a:lnTo>
                  <a:pt x="48573" y="30069"/>
                </a:lnTo>
                <a:lnTo>
                  <a:pt x="43947" y="25443"/>
                </a:lnTo>
                <a:close/>
              </a:path>
              <a:path w="287654" h="94614">
                <a:moveTo>
                  <a:pt x="70712" y="19165"/>
                </a:moveTo>
                <a:lnTo>
                  <a:pt x="61460" y="19165"/>
                </a:lnTo>
                <a:lnTo>
                  <a:pt x="61534" y="57165"/>
                </a:lnTo>
                <a:lnTo>
                  <a:pt x="61791" y="59478"/>
                </a:lnTo>
                <a:lnTo>
                  <a:pt x="62121" y="61460"/>
                </a:lnTo>
                <a:lnTo>
                  <a:pt x="62452" y="64104"/>
                </a:lnTo>
                <a:lnTo>
                  <a:pt x="63443" y="66417"/>
                </a:lnTo>
                <a:lnTo>
                  <a:pt x="64765" y="68069"/>
                </a:lnTo>
                <a:lnTo>
                  <a:pt x="66086" y="70051"/>
                </a:lnTo>
                <a:lnTo>
                  <a:pt x="68399" y="71704"/>
                </a:lnTo>
                <a:lnTo>
                  <a:pt x="71043" y="72695"/>
                </a:lnTo>
                <a:lnTo>
                  <a:pt x="73686" y="74017"/>
                </a:lnTo>
                <a:lnTo>
                  <a:pt x="76991" y="74678"/>
                </a:lnTo>
                <a:lnTo>
                  <a:pt x="87234" y="74678"/>
                </a:lnTo>
                <a:lnTo>
                  <a:pt x="93182" y="71704"/>
                </a:lnTo>
                <a:lnTo>
                  <a:pt x="96312" y="66747"/>
                </a:lnTo>
                <a:lnTo>
                  <a:pt x="78973" y="66747"/>
                </a:lnTo>
                <a:lnTo>
                  <a:pt x="76660" y="66086"/>
                </a:lnTo>
                <a:lnTo>
                  <a:pt x="75008" y="64765"/>
                </a:lnTo>
                <a:lnTo>
                  <a:pt x="73025" y="63112"/>
                </a:lnTo>
                <a:lnTo>
                  <a:pt x="71704" y="61460"/>
                </a:lnTo>
                <a:lnTo>
                  <a:pt x="71373" y="58817"/>
                </a:lnTo>
                <a:lnTo>
                  <a:pt x="70712" y="57165"/>
                </a:lnTo>
                <a:lnTo>
                  <a:pt x="70712" y="19165"/>
                </a:lnTo>
                <a:close/>
              </a:path>
              <a:path w="287654" h="94614">
                <a:moveTo>
                  <a:pt x="105408" y="65425"/>
                </a:moveTo>
                <a:lnTo>
                  <a:pt x="97147" y="65425"/>
                </a:lnTo>
                <a:lnTo>
                  <a:pt x="97147" y="73356"/>
                </a:lnTo>
                <a:lnTo>
                  <a:pt x="105408" y="73356"/>
                </a:lnTo>
                <a:lnTo>
                  <a:pt x="105408" y="65425"/>
                </a:lnTo>
                <a:close/>
              </a:path>
              <a:path w="287654" h="94614">
                <a:moveTo>
                  <a:pt x="105408" y="19165"/>
                </a:moveTo>
                <a:lnTo>
                  <a:pt x="96156" y="19165"/>
                </a:lnTo>
                <a:lnTo>
                  <a:pt x="96156" y="52869"/>
                </a:lnTo>
                <a:lnTo>
                  <a:pt x="95825" y="56173"/>
                </a:lnTo>
                <a:lnTo>
                  <a:pt x="94834" y="58817"/>
                </a:lnTo>
                <a:lnTo>
                  <a:pt x="93843" y="61130"/>
                </a:lnTo>
                <a:lnTo>
                  <a:pt x="92191" y="63112"/>
                </a:lnTo>
                <a:lnTo>
                  <a:pt x="89547" y="64434"/>
                </a:lnTo>
                <a:lnTo>
                  <a:pt x="87234" y="66086"/>
                </a:lnTo>
                <a:lnTo>
                  <a:pt x="84591" y="66747"/>
                </a:lnTo>
                <a:lnTo>
                  <a:pt x="96312" y="66747"/>
                </a:lnTo>
                <a:lnTo>
                  <a:pt x="97147" y="65425"/>
                </a:lnTo>
                <a:lnTo>
                  <a:pt x="105408" y="65425"/>
                </a:lnTo>
                <a:lnTo>
                  <a:pt x="105408" y="19165"/>
                </a:lnTo>
                <a:close/>
              </a:path>
              <a:path w="287654" h="94614">
                <a:moveTo>
                  <a:pt x="130851" y="26104"/>
                </a:moveTo>
                <a:lnTo>
                  <a:pt x="121599" y="26104"/>
                </a:lnTo>
                <a:lnTo>
                  <a:pt x="121719" y="64434"/>
                </a:lnTo>
                <a:lnTo>
                  <a:pt x="121930" y="66747"/>
                </a:lnTo>
                <a:lnTo>
                  <a:pt x="122921" y="68399"/>
                </a:lnTo>
                <a:lnTo>
                  <a:pt x="123582" y="70051"/>
                </a:lnTo>
                <a:lnTo>
                  <a:pt x="124904" y="71373"/>
                </a:lnTo>
                <a:lnTo>
                  <a:pt x="126556" y="72365"/>
                </a:lnTo>
                <a:lnTo>
                  <a:pt x="128538" y="73686"/>
                </a:lnTo>
                <a:lnTo>
                  <a:pt x="131182" y="74017"/>
                </a:lnTo>
                <a:lnTo>
                  <a:pt x="136469" y="74017"/>
                </a:lnTo>
                <a:lnTo>
                  <a:pt x="138782" y="73686"/>
                </a:lnTo>
                <a:lnTo>
                  <a:pt x="141425" y="73356"/>
                </a:lnTo>
                <a:lnTo>
                  <a:pt x="140156" y="65425"/>
                </a:lnTo>
                <a:lnTo>
                  <a:pt x="133495" y="65425"/>
                </a:lnTo>
                <a:lnTo>
                  <a:pt x="132834" y="64765"/>
                </a:lnTo>
                <a:lnTo>
                  <a:pt x="132173" y="64434"/>
                </a:lnTo>
                <a:lnTo>
                  <a:pt x="131512" y="63773"/>
                </a:lnTo>
                <a:lnTo>
                  <a:pt x="130851" y="62452"/>
                </a:lnTo>
                <a:lnTo>
                  <a:pt x="130851" y="26104"/>
                </a:lnTo>
                <a:close/>
              </a:path>
              <a:path w="287654" h="94614">
                <a:moveTo>
                  <a:pt x="140103" y="65095"/>
                </a:moveTo>
                <a:lnTo>
                  <a:pt x="138451" y="65425"/>
                </a:lnTo>
                <a:lnTo>
                  <a:pt x="140156" y="65425"/>
                </a:lnTo>
                <a:lnTo>
                  <a:pt x="140103" y="65095"/>
                </a:lnTo>
                <a:close/>
              </a:path>
              <a:path w="287654" h="94614">
                <a:moveTo>
                  <a:pt x="140103" y="19165"/>
                </a:moveTo>
                <a:lnTo>
                  <a:pt x="114990" y="19165"/>
                </a:lnTo>
                <a:lnTo>
                  <a:pt x="114990" y="26104"/>
                </a:lnTo>
                <a:lnTo>
                  <a:pt x="140103" y="26104"/>
                </a:lnTo>
                <a:lnTo>
                  <a:pt x="140103" y="19165"/>
                </a:lnTo>
                <a:close/>
              </a:path>
              <a:path w="287654" h="94614">
                <a:moveTo>
                  <a:pt x="130851" y="0"/>
                </a:moveTo>
                <a:lnTo>
                  <a:pt x="121599" y="5617"/>
                </a:lnTo>
                <a:lnTo>
                  <a:pt x="121599" y="19165"/>
                </a:lnTo>
                <a:lnTo>
                  <a:pt x="130851" y="19165"/>
                </a:lnTo>
                <a:lnTo>
                  <a:pt x="130851" y="0"/>
                </a:lnTo>
                <a:close/>
              </a:path>
              <a:path w="287654" h="94614">
                <a:moveTo>
                  <a:pt x="157616" y="19165"/>
                </a:moveTo>
                <a:lnTo>
                  <a:pt x="149025" y="19165"/>
                </a:lnTo>
                <a:lnTo>
                  <a:pt x="149025" y="94173"/>
                </a:lnTo>
                <a:lnTo>
                  <a:pt x="158277" y="94173"/>
                </a:lnTo>
                <a:lnTo>
                  <a:pt x="158277" y="67738"/>
                </a:lnTo>
                <a:lnTo>
                  <a:pt x="189239" y="67738"/>
                </a:lnTo>
                <a:lnTo>
                  <a:pt x="189834" y="67078"/>
                </a:lnTo>
                <a:lnTo>
                  <a:pt x="167860" y="67078"/>
                </a:lnTo>
                <a:lnTo>
                  <a:pt x="164556" y="65425"/>
                </a:lnTo>
                <a:lnTo>
                  <a:pt x="161582" y="62121"/>
                </a:lnTo>
                <a:lnTo>
                  <a:pt x="158938" y="58817"/>
                </a:lnTo>
                <a:lnTo>
                  <a:pt x="157286" y="53530"/>
                </a:lnTo>
                <a:lnTo>
                  <a:pt x="157286" y="39652"/>
                </a:lnTo>
                <a:lnTo>
                  <a:pt x="158938" y="34034"/>
                </a:lnTo>
                <a:lnTo>
                  <a:pt x="164886" y="26765"/>
                </a:lnTo>
                <a:lnTo>
                  <a:pt x="166340" y="26104"/>
                </a:lnTo>
                <a:lnTo>
                  <a:pt x="157616" y="26104"/>
                </a:lnTo>
                <a:lnTo>
                  <a:pt x="157616" y="19165"/>
                </a:lnTo>
                <a:close/>
              </a:path>
              <a:path w="287654" h="94614">
                <a:moveTo>
                  <a:pt x="189239" y="67738"/>
                </a:moveTo>
                <a:lnTo>
                  <a:pt x="158277" y="67738"/>
                </a:lnTo>
                <a:lnTo>
                  <a:pt x="159930" y="69721"/>
                </a:lnTo>
                <a:lnTo>
                  <a:pt x="161912" y="71373"/>
                </a:lnTo>
                <a:lnTo>
                  <a:pt x="164225" y="72695"/>
                </a:lnTo>
                <a:lnTo>
                  <a:pt x="166869" y="74017"/>
                </a:lnTo>
                <a:lnTo>
                  <a:pt x="169512" y="74678"/>
                </a:lnTo>
                <a:lnTo>
                  <a:pt x="176782" y="74678"/>
                </a:lnTo>
                <a:lnTo>
                  <a:pt x="180747" y="73356"/>
                </a:lnTo>
                <a:lnTo>
                  <a:pt x="184712" y="71043"/>
                </a:lnTo>
                <a:lnTo>
                  <a:pt x="188347" y="68730"/>
                </a:lnTo>
                <a:lnTo>
                  <a:pt x="189239" y="67738"/>
                </a:lnTo>
                <a:close/>
              </a:path>
              <a:path w="287654" h="94614">
                <a:moveTo>
                  <a:pt x="190065" y="25112"/>
                </a:moveTo>
                <a:lnTo>
                  <a:pt x="176451" y="25112"/>
                </a:lnTo>
                <a:lnTo>
                  <a:pt x="179756" y="26765"/>
                </a:lnTo>
                <a:lnTo>
                  <a:pt x="182729" y="30069"/>
                </a:lnTo>
                <a:lnTo>
                  <a:pt x="185373" y="33704"/>
                </a:lnTo>
                <a:lnTo>
                  <a:pt x="186695" y="38660"/>
                </a:lnTo>
                <a:lnTo>
                  <a:pt x="186695" y="52869"/>
                </a:lnTo>
                <a:lnTo>
                  <a:pt x="185373" y="58486"/>
                </a:lnTo>
                <a:lnTo>
                  <a:pt x="182399" y="61791"/>
                </a:lnTo>
                <a:lnTo>
                  <a:pt x="179425" y="65425"/>
                </a:lnTo>
                <a:lnTo>
                  <a:pt x="176121" y="67078"/>
                </a:lnTo>
                <a:lnTo>
                  <a:pt x="189834" y="67078"/>
                </a:lnTo>
                <a:lnTo>
                  <a:pt x="191321" y="65425"/>
                </a:lnTo>
                <a:lnTo>
                  <a:pt x="193303" y="60799"/>
                </a:lnTo>
                <a:lnTo>
                  <a:pt x="195286" y="56504"/>
                </a:lnTo>
                <a:lnTo>
                  <a:pt x="196277" y="51217"/>
                </a:lnTo>
                <a:lnTo>
                  <a:pt x="196277" y="40643"/>
                </a:lnTo>
                <a:lnTo>
                  <a:pt x="195286" y="35686"/>
                </a:lnTo>
                <a:lnTo>
                  <a:pt x="193634" y="31391"/>
                </a:lnTo>
                <a:lnTo>
                  <a:pt x="191651" y="27095"/>
                </a:lnTo>
                <a:lnTo>
                  <a:pt x="190065" y="25112"/>
                </a:lnTo>
                <a:close/>
              </a:path>
              <a:path w="287654" h="94614">
                <a:moveTo>
                  <a:pt x="177773" y="17843"/>
                </a:moveTo>
                <a:lnTo>
                  <a:pt x="169843" y="17843"/>
                </a:lnTo>
                <a:lnTo>
                  <a:pt x="166538" y="18504"/>
                </a:lnTo>
                <a:lnTo>
                  <a:pt x="164225" y="19826"/>
                </a:lnTo>
                <a:lnTo>
                  <a:pt x="161582" y="21147"/>
                </a:lnTo>
                <a:lnTo>
                  <a:pt x="159599" y="23460"/>
                </a:lnTo>
                <a:lnTo>
                  <a:pt x="157616" y="26104"/>
                </a:lnTo>
                <a:lnTo>
                  <a:pt x="166340" y="26104"/>
                </a:lnTo>
                <a:lnTo>
                  <a:pt x="168521" y="25112"/>
                </a:lnTo>
                <a:lnTo>
                  <a:pt x="190065" y="25112"/>
                </a:lnTo>
                <a:lnTo>
                  <a:pt x="189008" y="23791"/>
                </a:lnTo>
                <a:lnTo>
                  <a:pt x="185373" y="21478"/>
                </a:lnTo>
                <a:lnTo>
                  <a:pt x="182069" y="19165"/>
                </a:lnTo>
                <a:lnTo>
                  <a:pt x="177773" y="17843"/>
                </a:lnTo>
                <a:close/>
              </a:path>
              <a:path w="287654" h="94614">
                <a:moveTo>
                  <a:pt x="216434" y="19165"/>
                </a:moveTo>
                <a:lnTo>
                  <a:pt x="207182" y="19165"/>
                </a:lnTo>
                <a:lnTo>
                  <a:pt x="207182" y="59478"/>
                </a:lnTo>
                <a:lnTo>
                  <a:pt x="207842" y="61460"/>
                </a:lnTo>
                <a:lnTo>
                  <a:pt x="208173" y="64104"/>
                </a:lnTo>
                <a:lnTo>
                  <a:pt x="209164" y="66417"/>
                </a:lnTo>
                <a:lnTo>
                  <a:pt x="210486" y="68069"/>
                </a:lnTo>
                <a:lnTo>
                  <a:pt x="211808" y="70051"/>
                </a:lnTo>
                <a:lnTo>
                  <a:pt x="214121" y="71704"/>
                </a:lnTo>
                <a:lnTo>
                  <a:pt x="216764" y="72695"/>
                </a:lnTo>
                <a:lnTo>
                  <a:pt x="219408" y="74017"/>
                </a:lnTo>
                <a:lnTo>
                  <a:pt x="222382" y="74678"/>
                </a:lnTo>
                <a:lnTo>
                  <a:pt x="232955" y="74678"/>
                </a:lnTo>
                <a:lnTo>
                  <a:pt x="238903" y="71704"/>
                </a:lnTo>
                <a:lnTo>
                  <a:pt x="242034" y="66747"/>
                </a:lnTo>
                <a:lnTo>
                  <a:pt x="224695" y="66747"/>
                </a:lnTo>
                <a:lnTo>
                  <a:pt x="222382" y="66086"/>
                </a:lnTo>
                <a:lnTo>
                  <a:pt x="216434" y="57165"/>
                </a:lnTo>
                <a:lnTo>
                  <a:pt x="216434" y="19165"/>
                </a:lnTo>
                <a:close/>
              </a:path>
              <a:path w="287654" h="94614">
                <a:moveTo>
                  <a:pt x="251129" y="65425"/>
                </a:moveTo>
                <a:lnTo>
                  <a:pt x="242868" y="65425"/>
                </a:lnTo>
                <a:lnTo>
                  <a:pt x="242868" y="73356"/>
                </a:lnTo>
                <a:lnTo>
                  <a:pt x="251129" y="73356"/>
                </a:lnTo>
                <a:lnTo>
                  <a:pt x="251129" y="65425"/>
                </a:lnTo>
                <a:close/>
              </a:path>
              <a:path w="287654" h="94614">
                <a:moveTo>
                  <a:pt x="251129" y="19165"/>
                </a:moveTo>
                <a:lnTo>
                  <a:pt x="241877" y="19165"/>
                </a:lnTo>
                <a:lnTo>
                  <a:pt x="241877" y="52869"/>
                </a:lnTo>
                <a:lnTo>
                  <a:pt x="241547" y="56173"/>
                </a:lnTo>
                <a:lnTo>
                  <a:pt x="240555" y="58817"/>
                </a:lnTo>
                <a:lnTo>
                  <a:pt x="239564" y="61130"/>
                </a:lnTo>
                <a:lnTo>
                  <a:pt x="237912" y="63112"/>
                </a:lnTo>
                <a:lnTo>
                  <a:pt x="235268" y="64434"/>
                </a:lnTo>
                <a:lnTo>
                  <a:pt x="232955" y="66086"/>
                </a:lnTo>
                <a:lnTo>
                  <a:pt x="230312" y="66747"/>
                </a:lnTo>
                <a:lnTo>
                  <a:pt x="242034" y="66747"/>
                </a:lnTo>
                <a:lnTo>
                  <a:pt x="242868" y="65425"/>
                </a:lnTo>
                <a:lnTo>
                  <a:pt x="251129" y="65425"/>
                </a:lnTo>
                <a:lnTo>
                  <a:pt x="251129" y="19165"/>
                </a:lnTo>
                <a:close/>
              </a:path>
              <a:path w="287654" h="94614">
                <a:moveTo>
                  <a:pt x="276573" y="26104"/>
                </a:moveTo>
                <a:lnTo>
                  <a:pt x="267321" y="26104"/>
                </a:lnTo>
                <a:lnTo>
                  <a:pt x="267441" y="64434"/>
                </a:lnTo>
                <a:lnTo>
                  <a:pt x="272277" y="72365"/>
                </a:lnTo>
                <a:lnTo>
                  <a:pt x="274260" y="73686"/>
                </a:lnTo>
                <a:lnTo>
                  <a:pt x="276903" y="74017"/>
                </a:lnTo>
                <a:lnTo>
                  <a:pt x="282190" y="74017"/>
                </a:lnTo>
                <a:lnTo>
                  <a:pt x="284503" y="73686"/>
                </a:lnTo>
                <a:lnTo>
                  <a:pt x="287147" y="73356"/>
                </a:lnTo>
                <a:lnTo>
                  <a:pt x="285878" y="65425"/>
                </a:lnTo>
                <a:lnTo>
                  <a:pt x="279216" y="65425"/>
                </a:lnTo>
                <a:lnTo>
                  <a:pt x="278555" y="64765"/>
                </a:lnTo>
                <a:lnTo>
                  <a:pt x="277894" y="64434"/>
                </a:lnTo>
                <a:lnTo>
                  <a:pt x="277234" y="63773"/>
                </a:lnTo>
                <a:lnTo>
                  <a:pt x="276573" y="62452"/>
                </a:lnTo>
                <a:lnTo>
                  <a:pt x="276573" y="26104"/>
                </a:lnTo>
                <a:close/>
              </a:path>
              <a:path w="287654" h="94614">
                <a:moveTo>
                  <a:pt x="285825" y="65095"/>
                </a:moveTo>
                <a:lnTo>
                  <a:pt x="284173" y="65425"/>
                </a:lnTo>
                <a:lnTo>
                  <a:pt x="285878" y="65425"/>
                </a:lnTo>
                <a:lnTo>
                  <a:pt x="285825" y="65095"/>
                </a:lnTo>
                <a:close/>
              </a:path>
              <a:path w="287654" h="94614">
                <a:moveTo>
                  <a:pt x="285825" y="19165"/>
                </a:moveTo>
                <a:lnTo>
                  <a:pt x="260712" y="19165"/>
                </a:lnTo>
                <a:lnTo>
                  <a:pt x="260712" y="26104"/>
                </a:lnTo>
                <a:lnTo>
                  <a:pt x="285825" y="26104"/>
                </a:lnTo>
                <a:lnTo>
                  <a:pt x="285825" y="19165"/>
                </a:lnTo>
                <a:close/>
              </a:path>
              <a:path w="287654" h="94614">
                <a:moveTo>
                  <a:pt x="276573" y="0"/>
                </a:moveTo>
                <a:lnTo>
                  <a:pt x="267321" y="5617"/>
                </a:lnTo>
                <a:lnTo>
                  <a:pt x="267321" y="19165"/>
                </a:lnTo>
                <a:lnTo>
                  <a:pt x="276573" y="19165"/>
                </a:lnTo>
                <a:lnTo>
                  <a:pt x="276573" y="0"/>
                </a:lnTo>
                <a:close/>
              </a:path>
            </a:pathLst>
          </a:custGeom>
          <a:solidFill>
            <a:srgbClr val="000000"/>
          </a:solidFill>
        </p:spPr>
        <p:txBody>
          <a:bodyPr wrap="square" lIns="0" tIns="0" rIns="0" bIns="0" rtlCol="0"/>
          <a:lstStyle/>
          <a:p>
            <a:endParaRPr sz="3567"/>
          </a:p>
        </p:txBody>
      </p:sp>
      <p:sp>
        <p:nvSpPr>
          <p:cNvPr id="36" name="object 36"/>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38" name="object 38"/>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39" name="object 39"/>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17</a:t>
            </a:fld>
            <a:r>
              <a:rPr lang="en-IN" spc="-5"/>
              <a:t> /</a:t>
            </a:r>
            <a:r>
              <a:rPr lang="en-IN" spc="-70"/>
              <a:t> </a:t>
            </a:r>
            <a:r>
              <a:rPr lang="en-IN" spc="-5"/>
              <a:t>20</a:t>
            </a:r>
            <a:endParaRPr spc="-10"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46874" y="306227"/>
            <a:ext cx="4163876" cy="461219"/>
          </a:xfrm>
          <a:prstGeom prst="rect">
            <a:avLst/>
          </a:prstGeom>
        </p:spPr>
        <p:txBody>
          <a:bodyPr vert="horz" wrap="square" lIns="0" tIns="33975" rIns="0" bIns="0" rtlCol="0" anchor="ctr">
            <a:spAutoFit/>
          </a:bodyPr>
          <a:lstStyle/>
          <a:p>
            <a:pPr marL="25168">
              <a:lnSpc>
                <a:spcPct val="100000"/>
              </a:lnSpc>
              <a:spcBef>
                <a:spcPts val="268"/>
              </a:spcBef>
            </a:pPr>
            <a:r>
              <a:rPr sz="2774" b="1" spc="30" dirty="0">
                <a:solidFill>
                  <a:srgbClr val="C00000"/>
                </a:solidFill>
                <a:latin typeface="Arial"/>
                <a:cs typeface="Arial"/>
              </a:rPr>
              <a:t>Artificial neural</a:t>
            </a:r>
            <a:r>
              <a:rPr sz="2774" b="1" spc="-79" dirty="0">
                <a:solidFill>
                  <a:srgbClr val="C00000"/>
                </a:solidFill>
                <a:latin typeface="Arial"/>
                <a:cs typeface="Arial"/>
              </a:rPr>
              <a:t> </a:t>
            </a:r>
            <a:r>
              <a:rPr sz="2774" b="1" spc="20" dirty="0">
                <a:solidFill>
                  <a:srgbClr val="C00000"/>
                </a:solidFill>
                <a:latin typeface="Arial"/>
                <a:cs typeface="Arial"/>
              </a:rPr>
              <a:t>network</a:t>
            </a:r>
            <a:endParaRPr sz="2774" dirty="0">
              <a:solidFill>
                <a:srgbClr val="C00000"/>
              </a:solidFill>
              <a:latin typeface="Arial"/>
              <a:cs typeface="Arial"/>
            </a:endParaRPr>
          </a:p>
        </p:txBody>
      </p:sp>
      <p:sp>
        <p:nvSpPr>
          <p:cNvPr id="4" name="object 4"/>
          <p:cNvSpPr/>
          <p:nvPr/>
        </p:nvSpPr>
        <p:spPr>
          <a:xfrm>
            <a:off x="2062363" y="2174376"/>
            <a:ext cx="152209" cy="152209"/>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062363" y="2733259"/>
            <a:ext cx="152209" cy="152209"/>
          </a:xfrm>
          <a:prstGeom prst="rect">
            <a:avLst/>
          </a:prstGeom>
          <a:blipFill>
            <a:blip r:embed="rId3" cstate="print"/>
            <a:stretch>
              <a:fillRect/>
            </a:stretch>
          </a:blipFill>
        </p:spPr>
        <p:txBody>
          <a:bodyPr wrap="square" lIns="0" tIns="0" rIns="0" bIns="0" rtlCol="0"/>
          <a:lstStyle/>
          <a:p>
            <a:endParaRPr sz="3567"/>
          </a:p>
        </p:txBody>
      </p:sp>
      <p:sp>
        <p:nvSpPr>
          <p:cNvPr id="6" name="object 6"/>
          <p:cNvSpPr/>
          <p:nvPr/>
        </p:nvSpPr>
        <p:spPr>
          <a:xfrm>
            <a:off x="2062363" y="3292168"/>
            <a:ext cx="152209" cy="152209"/>
          </a:xfrm>
          <a:prstGeom prst="rect">
            <a:avLst/>
          </a:prstGeom>
          <a:blipFill>
            <a:blip r:embed="rId2" cstate="print"/>
            <a:stretch>
              <a:fillRect/>
            </a:stretch>
          </a:blipFill>
        </p:spPr>
        <p:txBody>
          <a:bodyPr wrap="square" lIns="0" tIns="0" rIns="0" bIns="0" rtlCol="0"/>
          <a:lstStyle/>
          <a:p>
            <a:endParaRPr sz="3567"/>
          </a:p>
        </p:txBody>
      </p:sp>
      <p:sp>
        <p:nvSpPr>
          <p:cNvPr id="7" name="object 7"/>
          <p:cNvSpPr/>
          <p:nvPr/>
        </p:nvSpPr>
        <p:spPr>
          <a:xfrm>
            <a:off x="2062363" y="3851051"/>
            <a:ext cx="152209" cy="152209"/>
          </a:xfrm>
          <a:prstGeom prst="rect">
            <a:avLst/>
          </a:prstGeom>
          <a:blipFill>
            <a:blip r:embed="rId4" cstate="print"/>
            <a:stretch>
              <a:fillRect/>
            </a:stretch>
          </a:blipFill>
        </p:spPr>
        <p:txBody>
          <a:bodyPr wrap="square" lIns="0" tIns="0" rIns="0" bIns="0" rtlCol="0"/>
          <a:lstStyle/>
          <a:p>
            <a:endParaRPr sz="3567"/>
          </a:p>
        </p:txBody>
      </p:sp>
      <p:sp>
        <p:nvSpPr>
          <p:cNvPr id="8" name="object 8"/>
          <p:cNvSpPr txBox="1"/>
          <p:nvPr/>
        </p:nvSpPr>
        <p:spPr>
          <a:xfrm>
            <a:off x="1777574" y="985435"/>
            <a:ext cx="8400735" cy="5214247"/>
          </a:xfrm>
          <a:prstGeom prst="rect">
            <a:avLst/>
          </a:prstGeom>
        </p:spPr>
        <p:txBody>
          <a:bodyPr vert="horz" wrap="square" lIns="0" tIns="13842" rIns="0" bIns="0" rtlCol="0">
            <a:spAutoFit/>
          </a:bodyPr>
          <a:lstStyle/>
          <a:p>
            <a:pPr marL="25168" marR="16359">
              <a:lnSpc>
                <a:spcPct val="102699"/>
              </a:lnSpc>
              <a:spcBef>
                <a:spcPts val="109"/>
              </a:spcBef>
            </a:pPr>
            <a:r>
              <a:rPr sz="2180" spc="-50" dirty="0">
                <a:latin typeface="Arial"/>
                <a:cs typeface="Arial"/>
              </a:rPr>
              <a:t>We </a:t>
            </a:r>
            <a:r>
              <a:rPr sz="2180" spc="-40" dirty="0">
                <a:latin typeface="Arial"/>
                <a:cs typeface="Arial"/>
              </a:rPr>
              <a:t>may </a:t>
            </a:r>
            <a:r>
              <a:rPr sz="2180" spc="-10" dirty="0">
                <a:latin typeface="Arial"/>
                <a:cs typeface="Arial"/>
              </a:rPr>
              <a:t>note that </a:t>
            </a:r>
            <a:r>
              <a:rPr sz="2180" spc="-20" dirty="0">
                <a:latin typeface="Arial"/>
                <a:cs typeface="Arial"/>
              </a:rPr>
              <a:t>a </a:t>
            </a:r>
            <a:r>
              <a:rPr sz="2180" spc="-10" dirty="0">
                <a:latin typeface="Arial"/>
                <a:cs typeface="Arial"/>
              </a:rPr>
              <a:t>neuron is </a:t>
            </a:r>
            <a:r>
              <a:rPr sz="2180" spc="-20" dirty="0">
                <a:latin typeface="Arial"/>
                <a:cs typeface="Arial"/>
              </a:rPr>
              <a:t>a </a:t>
            </a:r>
            <a:r>
              <a:rPr sz="2180" spc="10" dirty="0">
                <a:latin typeface="Arial"/>
                <a:cs typeface="Arial"/>
              </a:rPr>
              <a:t>part </a:t>
            </a:r>
            <a:r>
              <a:rPr sz="2180" spc="-10" dirty="0">
                <a:latin typeface="Arial"/>
                <a:cs typeface="Arial"/>
              </a:rPr>
              <a:t>of </a:t>
            </a:r>
            <a:r>
              <a:rPr sz="2180" spc="-20" dirty="0">
                <a:latin typeface="Arial"/>
                <a:cs typeface="Arial"/>
              </a:rPr>
              <a:t>an </a:t>
            </a:r>
            <a:r>
              <a:rPr sz="2180" spc="-10" dirty="0">
                <a:latin typeface="Arial"/>
                <a:cs typeface="Arial"/>
              </a:rPr>
              <a:t>interconnected network of  nervous system </a:t>
            </a:r>
            <a:r>
              <a:rPr sz="2180" spc="-20" dirty="0">
                <a:latin typeface="Arial"/>
                <a:cs typeface="Arial"/>
              </a:rPr>
              <a:t>and </a:t>
            </a:r>
            <a:r>
              <a:rPr sz="2180" spc="-10" dirty="0">
                <a:latin typeface="Arial"/>
                <a:cs typeface="Arial"/>
              </a:rPr>
              <a:t>serves the</a:t>
            </a:r>
            <a:r>
              <a:rPr sz="2180" spc="-20" dirty="0">
                <a:latin typeface="Arial"/>
                <a:cs typeface="Arial"/>
              </a:rPr>
              <a:t> following.</a:t>
            </a:r>
            <a:endParaRPr sz="2180" dirty="0">
              <a:latin typeface="Arial"/>
              <a:cs typeface="Arial"/>
            </a:endParaRPr>
          </a:p>
          <a:p>
            <a:pPr>
              <a:spcBef>
                <a:spcPts val="89"/>
              </a:spcBef>
            </a:pPr>
            <a:endParaRPr sz="2477" dirty="0">
              <a:latin typeface="Times New Roman"/>
              <a:cs typeface="Times New Roman"/>
            </a:endParaRPr>
          </a:p>
          <a:p>
            <a:pPr marL="573821"/>
            <a:r>
              <a:rPr sz="2180" spc="-20" dirty="0">
                <a:latin typeface="Arial"/>
                <a:cs typeface="Arial"/>
              </a:rPr>
              <a:t>Compute </a:t>
            </a:r>
            <a:r>
              <a:rPr sz="2180" spc="-10" dirty="0">
                <a:latin typeface="Arial"/>
                <a:cs typeface="Arial"/>
              </a:rPr>
              <a:t>input</a:t>
            </a:r>
            <a:r>
              <a:rPr sz="2180" spc="-119" dirty="0">
                <a:latin typeface="Arial"/>
                <a:cs typeface="Arial"/>
              </a:rPr>
              <a:t> </a:t>
            </a:r>
            <a:r>
              <a:rPr sz="2180" spc="-10" dirty="0">
                <a:latin typeface="Arial"/>
                <a:cs typeface="Arial"/>
              </a:rPr>
              <a:t>signals</a:t>
            </a:r>
            <a:endParaRPr sz="2180" dirty="0">
              <a:latin typeface="Arial"/>
              <a:cs typeface="Arial"/>
            </a:endParaRPr>
          </a:p>
          <a:p>
            <a:pPr marL="573821" marR="2096460">
              <a:lnSpc>
                <a:spcPct val="168200"/>
              </a:lnSpc>
            </a:pPr>
            <a:r>
              <a:rPr sz="2180" spc="-30" dirty="0">
                <a:latin typeface="Arial"/>
                <a:cs typeface="Arial"/>
              </a:rPr>
              <a:t>Transportation </a:t>
            </a:r>
            <a:r>
              <a:rPr sz="2180" spc="-10" dirty="0">
                <a:latin typeface="Arial"/>
                <a:cs typeface="Arial"/>
              </a:rPr>
              <a:t>of signals (at </a:t>
            </a:r>
            <a:r>
              <a:rPr sz="2180" spc="-20" dirty="0">
                <a:latin typeface="Arial"/>
                <a:cs typeface="Arial"/>
              </a:rPr>
              <a:t>a </a:t>
            </a:r>
            <a:r>
              <a:rPr sz="2180" spc="-10" dirty="0">
                <a:latin typeface="Arial"/>
                <a:cs typeface="Arial"/>
              </a:rPr>
              <a:t>very high speed)  </a:t>
            </a:r>
            <a:r>
              <a:rPr sz="2180" spc="-20" dirty="0">
                <a:latin typeface="Arial"/>
                <a:cs typeface="Arial"/>
              </a:rPr>
              <a:t>Storage </a:t>
            </a:r>
            <a:r>
              <a:rPr sz="2180" spc="-10" dirty="0">
                <a:latin typeface="Arial"/>
                <a:cs typeface="Arial"/>
              </a:rPr>
              <a:t>of </a:t>
            </a:r>
            <a:r>
              <a:rPr sz="2180" spc="-20" dirty="0">
                <a:latin typeface="Arial"/>
                <a:cs typeface="Arial"/>
              </a:rPr>
              <a:t>information</a:t>
            </a:r>
            <a:endParaRPr sz="2180" dirty="0">
              <a:latin typeface="Arial"/>
              <a:cs typeface="Arial"/>
            </a:endParaRPr>
          </a:p>
          <a:p>
            <a:pPr marL="573821">
              <a:spcBef>
                <a:spcPts val="1784"/>
              </a:spcBef>
            </a:pPr>
            <a:r>
              <a:rPr sz="2180" spc="-20" dirty="0">
                <a:latin typeface="Arial"/>
                <a:cs typeface="Arial"/>
              </a:rPr>
              <a:t>Perception, </a:t>
            </a:r>
            <a:r>
              <a:rPr sz="2180" spc="-10" dirty="0">
                <a:latin typeface="Arial"/>
                <a:cs typeface="Arial"/>
              </a:rPr>
              <a:t>automatic </a:t>
            </a:r>
            <a:r>
              <a:rPr sz="2180" spc="-20" dirty="0">
                <a:latin typeface="Arial"/>
                <a:cs typeface="Arial"/>
              </a:rPr>
              <a:t>training and</a:t>
            </a:r>
            <a:r>
              <a:rPr sz="2180" dirty="0">
                <a:latin typeface="Arial"/>
                <a:cs typeface="Arial"/>
              </a:rPr>
              <a:t> </a:t>
            </a:r>
            <a:r>
              <a:rPr sz="2180" spc="-10" dirty="0">
                <a:latin typeface="Arial"/>
                <a:cs typeface="Arial"/>
              </a:rPr>
              <a:t>learning</a:t>
            </a:r>
            <a:endParaRPr sz="2180" dirty="0">
              <a:latin typeface="Arial"/>
              <a:cs typeface="Arial"/>
            </a:endParaRPr>
          </a:p>
          <a:p>
            <a:pPr>
              <a:spcBef>
                <a:spcPts val="20"/>
              </a:spcBef>
            </a:pPr>
            <a:endParaRPr sz="2477" dirty="0">
              <a:latin typeface="Times New Roman"/>
              <a:cs typeface="Times New Roman"/>
            </a:endParaRPr>
          </a:p>
          <a:p>
            <a:pPr marL="25168" marR="10067">
              <a:lnSpc>
                <a:spcPct val="102600"/>
              </a:lnSpc>
            </a:pPr>
            <a:r>
              <a:rPr sz="2180" spc="-50" dirty="0">
                <a:latin typeface="Arial"/>
                <a:cs typeface="Arial"/>
              </a:rPr>
              <a:t>We </a:t>
            </a:r>
            <a:r>
              <a:rPr sz="2180" spc="-10" dirty="0">
                <a:latin typeface="Arial"/>
                <a:cs typeface="Arial"/>
              </a:rPr>
              <a:t>also can see the analogy </a:t>
            </a:r>
            <a:r>
              <a:rPr sz="2180" spc="-20" dirty="0">
                <a:latin typeface="Arial"/>
                <a:cs typeface="Arial"/>
              </a:rPr>
              <a:t>between </a:t>
            </a:r>
            <a:r>
              <a:rPr sz="2180" spc="-10" dirty="0">
                <a:latin typeface="Arial"/>
                <a:cs typeface="Arial"/>
              </a:rPr>
              <a:t>the biological neuron </a:t>
            </a:r>
            <a:r>
              <a:rPr sz="2180" spc="-20" dirty="0">
                <a:latin typeface="Arial"/>
                <a:cs typeface="Arial"/>
              </a:rPr>
              <a:t>and  </a:t>
            </a:r>
            <a:r>
              <a:rPr sz="2180" dirty="0">
                <a:latin typeface="Arial"/>
                <a:cs typeface="Arial"/>
              </a:rPr>
              <a:t>artificial </a:t>
            </a:r>
            <a:r>
              <a:rPr sz="2180" spc="-10" dirty="0">
                <a:latin typeface="Arial"/>
                <a:cs typeface="Arial"/>
              </a:rPr>
              <a:t>neuron. </a:t>
            </a:r>
            <a:r>
              <a:rPr sz="2180" spc="-89" dirty="0">
                <a:latin typeface="Arial"/>
                <a:cs typeface="Arial"/>
              </a:rPr>
              <a:t>Truly, </a:t>
            </a:r>
            <a:r>
              <a:rPr sz="2180" spc="-30" dirty="0">
                <a:latin typeface="Arial"/>
                <a:cs typeface="Arial"/>
              </a:rPr>
              <a:t>every </a:t>
            </a:r>
            <a:r>
              <a:rPr sz="2180" spc="-20" dirty="0">
                <a:latin typeface="Arial"/>
                <a:cs typeface="Arial"/>
              </a:rPr>
              <a:t>component </a:t>
            </a:r>
            <a:r>
              <a:rPr sz="2180" spc="-10" dirty="0">
                <a:latin typeface="Arial"/>
                <a:cs typeface="Arial"/>
              </a:rPr>
              <a:t>of the </a:t>
            </a:r>
            <a:r>
              <a:rPr sz="2180" spc="-20" dirty="0">
                <a:latin typeface="Arial"/>
                <a:cs typeface="Arial"/>
              </a:rPr>
              <a:t>model (i.e. </a:t>
            </a:r>
            <a:r>
              <a:rPr sz="2180" dirty="0">
                <a:latin typeface="Arial"/>
                <a:cs typeface="Arial"/>
              </a:rPr>
              <a:t>artificial  </a:t>
            </a:r>
            <a:r>
              <a:rPr sz="2180" spc="-10" dirty="0">
                <a:latin typeface="Arial"/>
                <a:cs typeface="Arial"/>
              </a:rPr>
              <a:t>neuron) bears </a:t>
            </a:r>
            <a:r>
              <a:rPr sz="2180" spc="-20" dirty="0">
                <a:latin typeface="Arial"/>
                <a:cs typeface="Arial"/>
              </a:rPr>
              <a:t>a </a:t>
            </a:r>
            <a:r>
              <a:rPr sz="2180" spc="-10" dirty="0">
                <a:latin typeface="Arial"/>
                <a:cs typeface="Arial"/>
              </a:rPr>
              <a:t>direct analogy to that of </a:t>
            </a:r>
            <a:r>
              <a:rPr sz="2180" spc="-20" dirty="0">
                <a:latin typeface="Arial"/>
                <a:cs typeface="Arial"/>
              </a:rPr>
              <a:t>a </a:t>
            </a:r>
            <a:r>
              <a:rPr sz="2180" spc="-10" dirty="0">
                <a:latin typeface="Arial"/>
                <a:cs typeface="Arial"/>
              </a:rPr>
              <a:t>biological neuron. It is this  </a:t>
            </a:r>
            <a:r>
              <a:rPr sz="2180" spc="-20" dirty="0">
                <a:latin typeface="Arial"/>
                <a:cs typeface="Arial"/>
              </a:rPr>
              <a:t>model </a:t>
            </a:r>
            <a:r>
              <a:rPr sz="2180" spc="-10" dirty="0">
                <a:latin typeface="Arial"/>
                <a:cs typeface="Arial"/>
              </a:rPr>
              <a:t>which </a:t>
            </a:r>
            <a:r>
              <a:rPr sz="2180" spc="-20" dirty="0">
                <a:latin typeface="Arial"/>
                <a:cs typeface="Arial"/>
              </a:rPr>
              <a:t>forms </a:t>
            </a:r>
            <a:r>
              <a:rPr sz="2180" spc="-10" dirty="0">
                <a:latin typeface="Arial"/>
                <a:cs typeface="Arial"/>
              </a:rPr>
              <a:t>the basis of </a:t>
            </a:r>
            <a:r>
              <a:rPr sz="2180" spc="-20" dirty="0">
                <a:latin typeface="Arial"/>
                <a:cs typeface="Arial"/>
              </a:rPr>
              <a:t>neural </a:t>
            </a:r>
            <a:r>
              <a:rPr sz="2180" spc="-10" dirty="0">
                <a:latin typeface="Arial"/>
                <a:cs typeface="Arial"/>
              </a:rPr>
              <a:t>network </a:t>
            </a:r>
            <a:r>
              <a:rPr sz="2180" spc="-20" dirty="0">
                <a:latin typeface="Arial"/>
                <a:cs typeface="Arial"/>
              </a:rPr>
              <a:t>(i.e. </a:t>
            </a:r>
            <a:r>
              <a:rPr sz="2180" dirty="0">
                <a:latin typeface="Arial"/>
                <a:cs typeface="Arial"/>
              </a:rPr>
              <a:t>artificial </a:t>
            </a:r>
            <a:r>
              <a:rPr sz="2180" spc="-20" dirty="0">
                <a:latin typeface="Arial"/>
                <a:cs typeface="Arial"/>
              </a:rPr>
              <a:t>neural  </a:t>
            </a:r>
            <a:r>
              <a:rPr sz="2180" spc="-10" dirty="0">
                <a:latin typeface="Arial"/>
                <a:cs typeface="Arial"/>
              </a:rPr>
              <a:t>network).</a:t>
            </a:r>
            <a:endParaRPr sz="2180" dirty="0">
              <a:latin typeface="Arial"/>
              <a:cs typeface="Arial"/>
            </a:endParaRPr>
          </a:p>
        </p:txBody>
      </p:sp>
      <p:sp>
        <p:nvSpPr>
          <p:cNvPr id="12" name="object 12"/>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14" name="object 14"/>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15" name="object 15"/>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18</a:t>
            </a:fld>
            <a:r>
              <a:rPr lang="en-IN" spc="-5"/>
              <a:t> /</a:t>
            </a:r>
            <a:r>
              <a:rPr lang="en-IN" spc="-70"/>
              <a:t> </a:t>
            </a:r>
            <a:r>
              <a:rPr lang="en-IN" spc="-5"/>
              <a:t>20</a:t>
            </a:r>
            <a:endParaRPr spc="-10" dirty="0"/>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22310" y="284476"/>
            <a:ext cx="4163876" cy="461219"/>
          </a:xfrm>
          <a:prstGeom prst="rect">
            <a:avLst/>
          </a:prstGeom>
        </p:spPr>
        <p:txBody>
          <a:bodyPr vert="horz" wrap="square" lIns="0" tIns="33975" rIns="0" bIns="0" rtlCol="0" anchor="ctr">
            <a:spAutoFit/>
          </a:bodyPr>
          <a:lstStyle/>
          <a:p>
            <a:pPr marL="25168">
              <a:lnSpc>
                <a:spcPct val="100000"/>
              </a:lnSpc>
              <a:spcBef>
                <a:spcPts val="268"/>
              </a:spcBef>
            </a:pPr>
            <a:r>
              <a:rPr sz="2774" b="1" spc="30" dirty="0">
                <a:solidFill>
                  <a:srgbClr val="C00000"/>
                </a:solidFill>
                <a:latin typeface="Arial"/>
                <a:cs typeface="Arial"/>
              </a:rPr>
              <a:t>Artificial neural</a:t>
            </a:r>
            <a:r>
              <a:rPr sz="2774" b="1" spc="-79" dirty="0">
                <a:solidFill>
                  <a:srgbClr val="C00000"/>
                </a:solidFill>
                <a:latin typeface="Arial"/>
                <a:cs typeface="Arial"/>
              </a:rPr>
              <a:t> </a:t>
            </a:r>
            <a:r>
              <a:rPr sz="2774" b="1" spc="20" dirty="0">
                <a:solidFill>
                  <a:srgbClr val="C00000"/>
                </a:solidFill>
                <a:latin typeface="Arial"/>
                <a:cs typeface="Arial"/>
              </a:rPr>
              <a:t>network</a:t>
            </a:r>
            <a:endParaRPr sz="2774" dirty="0">
              <a:solidFill>
                <a:srgbClr val="C00000"/>
              </a:solidFill>
              <a:latin typeface="Arial"/>
              <a:cs typeface="Arial"/>
            </a:endParaRPr>
          </a:p>
        </p:txBody>
      </p:sp>
      <p:sp>
        <p:nvSpPr>
          <p:cNvPr id="4" name="object 4"/>
          <p:cNvSpPr/>
          <p:nvPr/>
        </p:nvSpPr>
        <p:spPr>
          <a:xfrm>
            <a:off x="3968497" y="2038348"/>
            <a:ext cx="1177814" cy="588907"/>
          </a:xfrm>
          <a:custGeom>
            <a:avLst/>
            <a:gdLst/>
            <a:ahLst/>
            <a:cxnLst/>
            <a:rect l="l" t="t" r="r" b="b"/>
            <a:pathLst>
              <a:path w="594360" h="297180">
                <a:moveTo>
                  <a:pt x="0" y="0"/>
                </a:moveTo>
                <a:lnTo>
                  <a:pt x="593997" y="296988"/>
                </a:lnTo>
              </a:path>
            </a:pathLst>
          </a:custGeom>
          <a:ln w="3175">
            <a:solidFill>
              <a:srgbClr val="000000"/>
            </a:solidFill>
          </a:ln>
        </p:spPr>
        <p:txBody>
          <a:bodyPr wrap="square" lIns="0" tIns="0" rIns="0" bIns="0" rtlCol="0"/>
          <a:lstStyle/>
          <a:p>
            <a:endParaRPr sz="3567"/>
          </a:p>
        </p:txBody>
      </p:sp>
      <p:sp>
        <p:nvSpPr>
          <p:cNvPr id="5" name="object 5"/>
          <p:cNvSpPr/>
          <p:nvPr/>
        </p:nvSpPr>
        <p:spPr>
          <a:xfrm>
            <a:off x="5094378" y="2575619"/>
            <a:ext cx="51590" cy="69209"/>
          </a:xfrm>
          <a:custGeom>
            <a:avLst/>
            <a:gdLst/>
            <a:ahLst/>
            <a:cxnLst/>
            <a:rect l="l" t="t" r="r" b="b"/>
            <a:pathLst>
              <a:path w="26035" h="34925">
                <a:moveTo>
                  <a:pt x="0" y="34484"/>
                </a:moveTo>
                <a:lnTo>
                  <a:pt x="25844" y="25865"/>
                </a:lnTo>
                <a:lnTo>
                  <a:pt x="17252" y="0"/>
                </a:lnTo>
              </a:path>
            </a:pathLst>
          </a:custGeom>
          <a:ln w="3175">
            <a:solidFill>
              <a:srgbClr val="000000"/>
            </a:solidFill>
          </a:ln>
        </p:spPr>
        <p:txBody>
          <a:bodyPr wrap="square" lIns="0" tIns="0" rIns="0" bIns="0" rtlCol="0"/>
          <a:lstStyle/>
          <a:p>
            <a:endParaRPr sz="3567"/>
          </a:p>
        </p:txBody>
      </p:sp>
      <p:sp>
        <p:nvSpPr>
          <p:cNvPr id="6" name="object 6"/>
          <p:cNvSpPr/>
          <p:nvPr/>
        </p:nvSpPr>
        <p:spPr>
          <a:xfrm>
            <a:off x="3968497" y="2430627"/>
            <a:ext cx="1172781" cy="195044"/>
          </a:xfrm>
          <a:custGeom>
            <a:avLst/>
            <a:gdLst/>
            <a:ahLst/>
            <a:cxnLst/>
            <a:rect l="l" t="t" r="r" b="b"/>
            <a:pathLst>
              <a:path w="591819" h="98425">
                <a:moveTo>
                  <a:pt x="0" y="0"/>
                </a:moveTo>
                <a:lnTo>
                  <a:pt x="591762" y="97901"/>
                </a:lnTo>
              </a:path>
            </a:pathLst>
          </a:custGeom>
          <a:ln w="3175">
            <a:solidFill>
              <a:srgbClr val="000000"/>
            </a:solidFill>
          </a:ln>
        </p:spPr>
        <p:txBody>
          <a:bodyPr wrap="square" lIns="0" tIns="0" rIns="0" bIns="0" rtlCol="0"/>
          <a:lstStyle/>
          <a:p>
            <a:endParaRPr sz="3567"/>
          </a:p>
        </p:txBody>
      </p:sp>
      <p:sp>
        <p:nvSpPr>
          <p:cNvPr id="7" name="object 7"/>
          <p:cNvSpPr/>
          <p:nvPr/>
        </p:nvSpPr>
        <p:spPr>
          <a:xfrm>
            <a:off x="5097148" y="2580712"/>
            <a:ext cx="44042" cy="75501"/>
          </a:xfrm>
          <a:custGeom>
            <a:avLst/>
            <a:gdLst/>
            <a:ahLst/>
            <a:cxnLst/>
            <a:rect l="l" t="t" r="r" b="b"/>
            <a:pathLst>
              <a:path w="22225" h="38100">
                <a:moveTo>
                  <a:pt x="0" y="38040"/>
                </a:moveTo>
                <a:lnTo>
                  <a:pt x="22212" y="22163"/>
                </a:lnTo>
                <a:lnTo>
                  <a:pt x="6286" y="0"/>
                </a:lnTo>
              </a:path>
            </a:pathLst>
          </a:custGeom>
          <a:ln w="3175">
            <a:solidFill>
              <a:srgbClr val="000000"/>
            </a:solidFill>
          </a:ln>
        </p:spPr>
        <p:txBody>
          <a:bodyPr wrap="square" lIns="0" tIns="0" rIns="0" bIns="0" rtlCol="0"/>
          <a:lstStyle/>
          <a:p>
            <a:endParaRPr sz="3567"/>
          </a:p>
        </p:txBody>
      </p:sp>
      <p:sp>
        <p:nvSpPr>
          <p:cNvPr id="8" name="object 8"/>
          <p:cNvSpPr/>
          <p:nvPr/>
        </p:nvSpPr>
        <p:spPr>
          <a:xfrm>
            <a:off x="3968497" y="2626875"/>
            <a:ext cx="1177814" cy="196302"/>
          </a:xfrm>
          <a:custGeom>
            <a:avLst/>
            <a:gdLst/>
            <a:ahLst/>
            <a:cxnLst/>
            <a:rect l="l" t="t" r="r" b="b"/>
            <a:pathLst>
              <a:path w="594360" h="99059">
                <a:moveTo>
                  <a:pt x="0" y="98998"/>
                </a:moveTo>
                <a:lnTo>
                  <a:pt x="593997" y="0"/>
                </a:lnTo>
              </a:path>
            </a:pathLst>
          </a:custGeom>
          <a:ln w="3175">
            <a:solidFill>
              <a:srgbClr val="000000"/>
            </a:solidFill>
          </a:ln>
        </p:spPr>
        <p:txBody>
          <a:bodyPr wrap="square" lIns="0" tIns="0" rIns="0" bIns="0" rtlCol="0"/>
          <a:lstStyle/>
          <a:p>
            <a:endParaRPr sz="3567"/>
          </a:p>
        </p:txBody>
      </p:sp>
      <p:sp>
        <p:nvSpPr>
          <p:cNvPr id="9" name="object 9"/>
          <p:cNvSpPr/>
          <p:nvPr/>
        </p:nvSpPr>
        <p:spPr>
          <a:xfrm>
            <a:off x="5101577" y="2595468"/>
            <a:ext cx="44042" cy="75501"/>
          </a:xfrm>
          <a:custGeom>
            <a:avLst/>
            <a:gdLst/>
            <a:ahLst/>
            <a:cxnLst/>
            <a:rect l="l" t="t" r="r" b="b"/>
            <a:pathLst>
              <a:path w="22225" h="38100">
                <a:moveTo>
                  <a:pt x="6356" y="38033"/>
                </a:moveTo>
                <a:lnTo>
                  <a:pt x="22212" y="15848"/>
                </a:lnTo>
                <a:lnTo>
                  <a:pt x="0" y="0"/>
                </a:lnTo>
              </a:path>
            </a:pathLst>
          </a:custGeom>
          <a:ln w="3175">
            <a:solidFill>
              <a:srgbClr val="000000"/>
            </a:solidFill>
          </a:ln>
        </p:spPr>
        <p:txBody>
          <a:bodyPr wrap="square" lIns="0" tIns="0" rIns="0" bIns="0" rtlCol="0"/>
          <a:lstStyle/>
          <a:p>
            <a:endParaRPr sz="3567"/>
          </a:p>
        </p:txBody>
      </p:sp>
      <p:sp>
        <p:nvSpPr>
          <p:cNvPr id="10" name="object 10"/>
          <p:cNvSpPr/>
          <p:nvPr/>
        </p:nvSpPr>
        <p:spPr>
          <a:xfrm>
            <a:off x="3968497" y="2626876"/>
            <a:ext cx="1177814" cy="746201"/>
          </a:xfrm>
          <a:custGeom>
            <a:avLst/>
            <a:gdLst/>
            <a:ahLst/>
            <a:cxnLst/>
            <a:rect l="l" t="t" r="r" b="b"/>
            <a:pathLst>
              <a:path w="594360" h="376555">
                <a:moveTo>
                  <a:pt x="0" y="376198"/>
                </a:moveTo>
                <a:lnTo>
                  <a:pt x="593997" y="0"/>
                </a:lnTo>
              </a:path>
            </a:pathLst>
          </a:custGeom>
          <a:ln w="3175">
            <a:solidFill>
              <a:srgbClr val="000000"/>
            </a:solidFill>
          </a:ln>
        </p:spPr>
        <p:txBody>
          <a:bodyPr wrap="square" lIns="0" tIns="0" rIns="0" bIns="0" rtlCol="0"/>
          <a:lstStyle/>
          <a:p>
            <a:endParaRPr sz="3567"/>
          </a:p>
        </p:txBody>
      </p:sp>
      <p:sp>
        <p:nvSpPr>
          <p:cNvPr id="11" name="object 11"/>
          <p:cNvSpPr/>
          <p:nvPr/>
        </p:nvSpPr>
        <p:spPr>
          <a:xfrm>
            <a:off x="5092856" y="2615041"/>
            <a:ext cx="52851" cy="65434"/>
          </a:xfrm>
          <a:custGeom>
            <a:avLst/>
            <a:gdLst/>
            <a:ahLst/>
            <a:cxnLst/>
            <a:rect l="l" t="t" r="r" b="b"/>
            <a:pathLst>
              <a:path w="26669" h="33019">
                <a:moveTo>
                  <a:pt x="20675" y="32578"/>
                </a:moveTo>
                <a:lnTo>
                  <a:pt x="26612" y="5972"/>
                </a:lnTo>
                <a:lnTo>
                  <a:pt x="0" y="0"/>
                </a:lnTo>
              </a:path>
            </a:pathLst>
          </a:custGeom>
          <a:ln w="3175">
            <a:solidFill>
              <a:srgbClr val="000000"/>
            </a:solidFill>
          </a:ln>
        </p:spPr>
        <p:txBody>
          <a:bodyPr wrap="square" lIns="0" tIns="0" rIns="0" bIns="0" rtlCol="0"/>
          <a:lstStyle/>
          <a:p>
            <a:endParaRPr sz="3567"/>
          </a:p>
        </p:txBody>
      </p:sp>
      <p:sp>
        <p:nvSpPr>
          <p:cNvPr id="12" name="object 12"/>
          <p:cNvSpPr/>
          <p:nvPr/>
        </p:nvSpPr>
        <p:spPr>
          <a:xfrm>
            <a:off x="5145594" y="2077520"/>
            <a:ext cx="785210" cy="1099797"/>
          </a:xfrm>
          <a:custGeom>
            <a:avLst/>
            <a:gdLst/>
            <a:ahLst/>
            <a:cxnLst/>
            <a:rect l="l" t="t" r="r" b="b"/>
            <a:pathLst>
              <a:path w="396239" h="554990">
                <a:moveTo>
                  <a:pt x="395979" y="277220"/>
                </a:moveTo>
                <a:lnTo>
                  <a:pt x="391957" y="221353"/>
                </a:lnTo>
                <a:lnTo>
                  <a:pt x="380421" y="169317"/>
                </a:lnTo>
                <a:lnTo>
                  <a:pt x="362168" y="122227"/>
                </a:lnTo>
                <a:lnTo>
                  <a:pt x="337995" y="81198"/>
                </a:lnTo>
                <a:lnTo>
                  <a:pt x="308697" y="47346"/>
                </a:lnTo>
                <a:lnTo>
                  <a:pt x="275072" y="21786"/>
                </a:lnTo>
                <a:lnTo>
                  <a:pt x="237916" y="5632"/>
                </a:lnTo>
                <a:lnTo>
                  <a:pt x="198024" y="0"/>
                </a:lnTo>
                <a:lnTo>
                  <a:pt x="158110" y="5632"/>
                </a:lnTo>
                <a:lnTo>
                  <a:pt x="120936" y="21786"/>
                </a:lnTo>
                <a:lnTo>
                  <a:pt x="87298" y="47346"/>
                </a:lnTo>
                <a:lnTo>
                  <a:pt x="57992" y="81198"/>
                </a:lnTo>
                <a:lnTo>
                  <a:pt x="33814" y="122227"/>
                </a:lnTo>
                <a:lnTo>
                  <a:pt x="15559" y="169317"/>
                </a:lnTo>
                <a:lnTo>
                  <a:pt x="4022" y="221353"/>
                </a:lnTo>
                <a:lnTo>
                  <a:pt x="0" y="277220"/>
                </a:lnTo>
                <a:lnTo>
                  <a:pt x="4022" y="333087"/>
                </a:lnTo>
                <a:lnTo>
                  <a:pt x="15559" y="385121"/>
                </a:lnTo>
                <a:lnTo>
                  <a:pt x="33814" y="432207"/>
                </a:lnTo>
                <a:lnTo>
                  <a:pt x="57992" y="473232"/>
                </a:lnTo>
                <a:lnTo>
                  <a:pt x="87298" y="507080"/>
                </a:lnTo>
                <a:lnTo>
                  <a:pt x="120936" y="532637"/>
                </a:lnTo>
                <a:lnTo>
                  <a:pt x="158110" y="548788"/>
                </a:lnTo>
                <a:lnTo>
                  <a:pt x="198024" y="554420"/>
                </a:lnTo>
                <a:lnTo>
                  <a:pt x="237916" y="548788"/>
                </a:lnTo>
                <a:lnTo>
                  <a:pt x="275072" y="532637"/>
                </a:lnTo>
                <a:lnTo>
                  <a:pt x="308697" y="507080"/>
                </a:lnTo>
                <a:lnTo>
                  <a:pt x="337995" y="473232"/>
                </a:lnTo>
                <a:lnTo>
                  <a:pt x="362168" y="432207"/>
                </a:lnTo>
                <a:lnTo>
                  <a:pt x="380421" y="385121"/>
                </a:lnTo>
                <a:lnTo>
                  <a:pt x="391957" y="333087"/>
                </a:lnTo>
                <a:lnTo>
                  <a:pt x="395979" y="277220"/>
                </a:lnTo>
                <a:close/>
              </a:path>
            </a:pathLst>
          </a:custGeom>
          <a:ln w="3175">
            <a:solidFill>
              <a:srgbClr val="000000"/>
            </a:solidFill>
          </a:ln>
        </p:spPr>
        <p:txBody>
          <a:bodyPr wrap="square" lIns="0" tIns="0" rIns="0" bIns="0" rtlCol="0"/>
          <a:lstStyle/>
          <a:p>
            <a:endParaRPr sz="3567"/>
          </a:p>
        </p:txBody>
      </p:sp>
      <p:sp>
        <p:nvSpPr>
          <p:cNvPr id="13" name="object 13"/>
          <p:cNvSpPr/>
          <p:nvPr/>
        </p:nvSpPr>
        <p:spPr>
          <a:xfrm>
            <a:off x="5286186" y="2342875"/>
            <a:ext cx="521848" cy="594400"/>
          </a:xfrm>
          <a:prstGeom prst="rect">
            <a:avLst/>
          </a:prstGeom>
          <a:blipFill>
            <a:blip r:embed="rId2" cstate="print"/>
            <a:stretch>
              <a:fillRect/>
            </a:stretch>
          </a:blipFill>
        </p:spPr>
        <p:txBody>
          <a:bodyPr wrap="square" lIns="0" tIns="0" rIns="0" bIns="0" rtlCol="0"/>
          <a:lstStyle/>
          <a:p>
            <a:endParaRPr sz="3567"/>
          </a:p>
        </p:txBody>
      </p:sp>
      <p:sp>
        <p:nvSpPr>
          <p:cNvPr id="14" name="object 14"/>
          <p:cNvSpPr txBox="1"/>
          <p:nvPr/>
        </p:nvSpPr>
        <p:spPr>
          <a:xfrm>
            <a:off x="3985017" y="2852313"/>
            <a:ext cx="333425" cy="481946"/>
          </a:xfrm>
          <a:prstGeom prst="rect">
            <a:avLst/>
          </a:prstGeom>
        </p:spPr>
        <p:txBody>
          <a:bodyPr vert="vert" wrap="square" lIns="0" tIns="0" rIns="0" bIns="0" rtlCol="0">
            <a:spAutoFit/>
          </a:bodyPr>
          <a:lstStyle/>
          <a:p>
            <a:pPr marL="25168">
              <a:lnSpc>
                <a:spcPts val="2606"/>
              </a:lnSpc>
            </a:pPr>
            <a:r>
              <a:rPr sz="2180" dirty="0">
                <a:latin typeface="Arial"/>
                <a:cs typeface="Arial"/>
              </a:rPr>
              <a:t>…</a:t>
            </a:r>
            <a:r>
              <a:rPr sz="2180" spc="-10" dirty="0">
                <a:latin typeface="Arial"/>
                <a:cs typeface="Arial"/>
              </a:rPr>
              <a:t>.</a:t>
            </a:r>
            <a:r>
              <a:rPr sz="2180" dirty="0">
                <a:latin typeface="Arial"/>
                <a:cs typeface="Arial"/>
              </a:rPr>
              <a:t>.</a:t>
            </a:r>
            <a:endParaRPr sz="2180">
              <a:latin typeface="Arial"/>
              <a:cs typeface="Arial"/>
            </a:endParaRPr>
          </a:p>
        </p:txBody>
      </p:sp>
      <p:sp>
        <p:nvSpPr>
          <p:cNvPr id="15" name="object 15"/>
          <p:cNvSpPr txBox="1"/>
          <p:nvPr/>
        </p:nvSpPr>
        <p:spPr>
          <a:xfrm>
            <a:off x="3707974" y="2343312"/>
            <a:ext cx="246636"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x</a:t>
            </a:r>
            <a:r>
              <a:rPr sz="495" spc="40" dirty="0">
                <a:latin typeface="Arial"/>
                <a:cs typeface="Arial"/>
              </a:rPr>
              <a:t>2</a:t>
            </a:r>
            <a:endParaRPr sz="495">
              <a:latin typeface="Arial"/>
              <a:cs typeface="Arial"/>
            </a:endParaRPr>
          </a:p>
        </p:txBody>
      </p:sp>
      <p:sp>
        <p:nvSpPr>
          <p:cNvPr id="16" name="object 16"/>
          <p:cNvSpPr txBox="1"/>
          <p:nvPr/>
        </p:nvSpPr>
        <p:spPr>
          <a:xfrm>
            <a:off x="3682807" y="1911722"/>
            <a:ext cx="937470" cy="292315"/>
          </a:xfrm>
          <a:prstGeom prst="rect">
            <a:avLst/>
          </a:prstGeom>
        </p:spPr>
        <p:txBody>
          <a:bodyPr vert="horz" wrap="square" lIns="0" tIns="35234" rIns="0" bIns="0" rtlCol="0">
            <a:spAutoFit/>
          </a:bodyPr>
          <a:lstStyle/>
          <a:p>
            <a:pPr marL="100670">
              <a:spcBef>
                <a:spcPts val="277"/>
              </a:spcBef>
            </a:pPr>
            <a:r>
              <a:rPr sz="1189" spc="59" baseline="6944" dirty="0">
                <a:latin typeface="Arial"/>
                <a:cs typeface="Arial"/>
              </a:rPr>
              <a:t>x</a:t>
            </a:r>
            <a:r>
              <a:rPr sz="495" spc="40" dirty="0">
                <a:latin typeface="Arial"/>
                <a:cs typeface="Arial"/>
              </a:rPr>
              <a:t>1</a:t>
            </a:r>
            <a:endParaRPr sz="495">
              <a:latin typeface="Arial"/>
              <a:cs typeface="Arial"/>
            </a:endParaRPr>
          </a:p>
          <a:p>
            <a:pPr marL="716018">
              <a:spcBef>
                <a:spcPts val="129"/>
              </a:spcBef>
            </a:pPr>
            <a:r>
              <a:rPr sz="1189" spc="59" baseline="6944" dirty="0">
                <a:latin typeface="Arial"/>
                <a:cs typeface="Arial"/>
              </a:rPr>
              <a:t>w</a:t>
            </a:r>
            <a:r>
              <a:rPr sz="495" spc="40" dirty="0">
                <a:latin typeface="Arial"/>
                <a:cs typeface="Arial"/>
              </a:rPr>
              <a:t>1</a:t>
            </a:r>
            <a:endParaRPr sz="495">
              <a:latin typeface="Arial"/>
              <a:cs typeface="Arial"/>
            </a:endParaRPr>
          </a:p>
        </p:txBody>
      </p:sp>
      <p:sp>
        <p:nvSpPr>
          <p:cNvPr id="17" name="object 17"/>
          <p:cNvSpPr txBox="1"/>
          <p:nvPr/>
        </p:nvSpPr>
        <p:spPr>
          <a:xfrm>
            <a:off x="4264637" y="2343312"/>
            <a:ext cx="271803"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w</a:t>
            </a:r>
            <a:r>
              <a:rPr sz="495" spc="40" dirty="0">
                <a:latin typeface="Arial"/>
                <a:cs typeface="Arial"/>
              </a:rPr>
              <a:t>2</a:t>
            </a:r>
            <a:endParaRPr sz="495">
              <a:latin typeface="Arial"/>
              <a:cs typeface="Arial"/>
            </a:endParaRPr>
          </a:p>
        </p:txBody>
      </p:sp>
      <p:sp>
        <p:nvSpPr>
          <p:cNvPr id="18" name="object 18"/>
          <p:cNvSpPr txBox="1"/>
          <p:nvPr/>
        </p:nvSpPr>
        <p:spPr>
          <a:xfrm>
            <a:off x="3632474" y="2598345"/>
            <a:ext cx="939986" cy="900495"/>
          </a:xfrm>
          <a:prstGeom prst="rect">
            <a:avLst/>
          </a:prstGeom>
        </p:spPr>
        <p:txBody>
          <a:bodyPr vert="horz" wrap="square" lIns="0" tIns="35234" rIns="0" bIns="0" rtlCol="0">
            <a:spAutoFit/>
          </a:bodyPr>
          <a:lstStyle/>
          <a:p>
            <a:pPr marL="668200">
              <a:spcBef>
                <a:spcPts val="277"/>
              </a:spcBef>
            </a:pPr>
            <a:r>
              <a:rPr sz="1189" spc="59" baseline="6944" dirty="0">
                <a:latin typeface="Arial"/>
                <a:cs typeface="Arial"/>
              </a:rPr>
              <a:t>w</a:t>
            </a:r>
            <a:r>
              <a:rPr sz="495" spc="40" dirty="0">
                <a:latin typeface="Arial"/>
                <a:cs typeface="Arial"/>
              </a:rPr>
              <a:t>3</a:t>
            </a:r>
            <a:endParaRPr sz="495">
              <a:latin typeface="Arial"/>
              <a:cs typeface="Arial"/>
            </a:endParaRPr>
          </a:p>
          <a:p>
            <a:pPr marL="151006">
              <a:spcBef>
                <a:spcPts val="129"/>
              </a:spcBef>
            </a:pPr>
            <a:r>
              <a:rPr sz="1189" spc="59" baseline="6944" dirty="0">
                <a:latin typeface="Arial"/>
                <a:cs typeface="Arial"/>
              </a:rPr>
              <a:t>x</a:t>
            </a:r>
            <a:r>
              <a:rPr sz="495" spc="40" dirty="0">
                <a:latin typeface="Arial"/>
                <a:cs typeface="Arial"/>
              </a:rPr>
              <a:t>3</a:t>
            </a:r>
            <a:endParaRPr sz="495">
              <a:latin typeface="Arial"/>
              <a:cs typeface="Arial"/>
            </a:endParaRPr>
          </a:p>
          <a:p>
            <a:pPr marL="668200">
              <a:spcBef>
                <a:spcPts val="595"/>
              </a:spcBef>
            </a:pPr>
            <a:r>
              <a:rPr sz="1189" spc="59" baseline="6944" dirty="0">
                <a:latin typeface="Arial"/>
                <a:cs typeface="Arial"/>
              </a:rPr>
              <a:t>w</a:t>
            </a:r>
            <a:r>
              <a:rPr sz="495" spc="40" dirty="0">
                <a:latin typeface="Arial"/>
                <a:cs typeface="Arial"/>
              </a:rPr>
              <a:t>n</a:t>
            </a:r>
            <a:endParaRPr sz="495">
              <a:latin typeface="Arial"/>
              <a:cs typeface="Arial"/>
            </a:endParaRPr>
          </a:p>
          <a:p>
            <a:pPr>
              <a:lnSpc>
                <a:spcPct val="100000"/>
              </a:lnSpc>
            </a:pPr>
            <a:endParaRPr sz="991">
              <a:latin typeface="Times New Roman"/>
              <a:cs typeface="Times New Roman"/>
            </a:endParaRPr>
          </a:p>
          <a:p>
            <a:pPr>
              <a:spcBef>
                <a:spcPts val="79"/>
              </a:spcBef>
            </a:pPr>
            <a:endParaRPr sz="793">
              <a:latin typeface="Times New Roman"/>
              <a:cs typeface="Times New Roman"/>
            </a:endParaRPr>
          </a:p>
          <a:p>
            <a:pPr marL="151006">
              <a:spcBef>
                <a:spcPts val="10"/>
              </a:spcBef>
            </a:pPr>
            <a:r>
              <a:rPr sz="1189" spc="59" baseline="6944" dirty="0">
                <a:latin typeface="Arial"/>
                <a:cs typeface="Arial"/>
              </a:rPr>
              <a:t>x</a:t>
            </a:r>
            <a:r>
              <a:rPr sz="495" spc="40" dirty="0">
                <a:latin typeface="Arial"/>
                <a:cs typeface="Arial"/>
              </a:rPr>
              <a:t>n</a:t>
            </a:r>
            <a:endParaRPr sz="495">
              <a:latin typeface="Arial"/>
              <a:cs typeface="Arial"/>
            </a:endParaRPr>
          </a:p>
        </p:txBody>
      </p:sp>
      <p:sp>
        <p:nvSpPr>
          <p:cNvPr id="19" name="object 19"/>
          <p:cNvSpPr/>
          <p:nvPr/>
        </p:nvSpPr>
        <p:spPr>
          <a:xfrm>
            <a:off x="5930287" y="2626875"/>
            <a:ext cx="836802" cy="0"/>
          </a:xfrm>
          <a:custGeom>
            <a:avLst/>
            <a:gdLst/>
            <a:ahLst/>
            <a:cxnLst/>
            <a:rect l="l" t="t" r="r" b="b"/>
            <a:pathLst>
              <a:path w="422275">
                <a:moveTo>
                  <a:pt x="0" y="0"/>
                </a:moveTo>
                <a:lnTo>
                  <a:pt x="422173" y="0"/>
                </a:lnTo>
              </a:path>
            </a:pathLst>
          </a:custGeom>
          <a:ln w="3175">
            <a:solidFill>
              <a:srgbClr val="000000"/>
            </a:solidFill>
          </a:ln>
        </p:spPr>
        <p:txBody>
          <a:bodyPr wrap="square" lIns="0" tIns="0" rIns="0" bIns="0" rtlCol="0"/>
          <a:lstStyle/>
          <a:p>
            <a:endParaRPr sz="3567"/>
          </a:p>
        </p:txBody>
      </p:sp>
      <p:sp>
        <p:nvSpPr>
          <p:cNvPr id="20" name="object 20"/>
          <p:cNvSpPr/>
          <p:nvPr/>
        </p:nvSpPr>
        <p:spPr>
          <a:xfrm>
            <a:off x="6757338" y="2588672"/>
            <a:ext cx="115766" cy="76759"/>
          </a:xfrm>
          <a:custGeom>
            <a:avLst/>
            <a:gdLst/>
            <a:ahLst/>
            <a:cxnLst/>
            <a:rect l="l" t="t" r="r" b="b"/>
            <a:pathLst>
              <a:path w="58419" h="38734">
                <a:moveTo>
                  <a:pt x="0" y="0"/>
                </a:moveTo>
                <a:lnTo>
                  <a:pt x="0" y="38557"/>
                </a:lnTo>
                <a:lnTo>
                  <a:pt x="57835" y="19278"/>
                </a:lnTo>
                <a:lnTo>
                  <a:pt x="0" y="0"/>
                </a:lnTo>
                <a:close/>
              </a:path>
            </a:pathLst>
          </a:custGeom>
          <a:solidFill>
            <a:srgbClr val="000000"/>
          </a:solidFill>
        </p:spPr>
        <p:txBody>
          <a:bodyPr wrap="square" lIns="0" tIns="0" rIns="0" bIns="0" rtlCol="0"/>
          <a:lstStyle/>
          <a:p>
            <a:endParaRPr sz="3567"/>
          </a:p>
        </p:txBody>
      </p:sp>
      <p:sp>
        <p:nvSpPr>
          <p:cNvPr id="21" name="object 21"/>
          <p:cNvSpPr/>
          <p:nvPr/>
        </p:nvSpPr>
        <p:spPr>
          <a:xfrm>
            <a:off x="6871947" y="2077520"/>
            <a:ext cx="785210" cy="1099797"/>
          </a:xfrm>
          <a:custGeom>
            <a:avLst/>
            <a:gdLst/>
            <a:ahLst/>
            <a:cxnLst/>
            <a:rect l="l" t="t" r="r" b="b"/>
            <a:pathLst>
              <a:path w="396239" h="554990">
                <a:moveTo>
                  <a:pt x="396049" y="277220"/>
                </a:moveTo>
                <a:lnTo>
                  <a:pt x="392027" y="221353"/>
                </a:lnTo>
                <a:lnTo>
                  <a:pt x="380490" y="169317"/>
                </a:lnTo>
                <a:lnTo>
                  <a:pt x="362235" y="122227"/>
                </a:lnTo>
                <a:lnTo>
                  <a:pt x="338056" y="81198"/>
                </a:lnTo>
                <a:lnTo>
                  <a:pt x="308750" y="47346"/>
                </a:lnTo>
                <a:lnTo>
                  <a:pt x="275112" y="21786"/>
                </a:lnTo>
                <a:lnTo>
                  <a:pt x="237939" y="5632"/>
                </a:lnTo>
                <a:lnTo>
                  <a:pt x="198024" y="0"/>
                </a:lnTo>
                <a:lnTo>
                  <a:pt x="158130" y="5632"/>
                </a:lnTo>
                <a:lnTo>
                  <a:pt x="120966" y="21786"/>
                </a:lnTo>
                <a:lnTo>
                  <a:pt x="87329" y="47346"/>
                </a:lnTo>
                <a:lnTo>
                  <a:pt x="58019" y="81198"/>
                </a:lnTo>
                <a:lnTo>
                  <a:pt x="33832" y="122227"/>
                </a:lnTo>
                <a:lnTo>
                  <a:pt x="15568" y="169317"/>
                </a:lnTo>
                <a:lnTo>
                  <a:pt x="4025" y="221353"/>
                </a:lnTo>
                <a:lnTo>
                  <a:pt x="0" y="277220"/>
                </a:lnTo>
                <a:lnTo>
                  <a:pt x="4025" y="333087"/>
                </a:lnTo>
                <a:lnTo>
                  <a:pt x="15568" y="385121"/>
                </a:lnTo>
                <a:lnTo>
                  <a:pt x="33832" y="432207"/>
                </a:lnTo>
                <a:lnTo>
                  <a:pt x="58019" y="473232"/>
                </a:lnTo>
                <a:lnTo>
                  <a:pt x="87329" y="507080"/>
                </a:lnTo>
                <a:lnTo>
                  <a:pt x="120966" y="532637"/>
                </a:lnTo>
                <a:lnTo>
                  <a:pt x="158130" y="548788"/>
                </a:lnTo>
                <a:lnTo>
                  <a:pt x="198024" y="554420"/>
                </a:lnTo>
                <a:lnTo>
                  <a:pt x="237939" y="548788"/>
                </a:lnTo>
                <a:lnTo>
                  <a:pt x="275112" y="532637"/>
                </a:lnTo>
                <a:lnTo>
                  <a:pt x="308750" y="507080"/>
                </a:lnTo>
                <a:lnTo>
                  <a:pt x="338056" y="473232"/>
                </a:lnTo>
                <a:lnTo>
                  <a:pt x="362235" y="432207"/>
                </a:lnTo>
                <a:lnTo>
                  <a:pt x="380490" y="385121"/>
                </a:lnTo>
                <a:lnTo>
                  <a:pt x="392027" y="333087"/>
                </a:lnTo>
                <a:lnTo>
                  <a:pt x="396049" y="277220"/>
                </a:lnTo>
                <a:close/>
              </a:path>
            </a:pathLst>
          </a:custGeom>
          <a:ln w="3175">
            <a:solidFill>
              <a:srgbClr val="000000"/>
            </a:solidFill>
          </a:ln>
        </p:spPr>
        <p:txBody>
          <a:bodyPr wrap="square" lIns="0" tIns="0" rIns="0" bIns="0" rtlCol="0"/>
          <a:lstStyle/>
          <a:p>
            <a:endParaRPr sz="3567"/>
          </a:p>
        </p:txBody>
      </p:sp>
      <p:sp>
        <p:nvSpPr>
          <p:cNvPr id="22" name="object 22"/>
          <p:cNvSpPr/>
          <p:nvPr/>
        </p:nvSpPr>
        <p:spPr>
          <a:xfrm>
            <a:off x="7058398" y="2381350"/>
            <a:ext cx="412736" cy="492014"/>
          </a:xfrm>
          <a:custGeom>
            <a:avLst/>
            <a:gdLst/>
            <a:ahLst/>
            <a:cxnLst/>
            <a:rect l="l" t="t" r="r" b="b"/>
            <a:pathLst>
              <a:path w="208280" h="248284">
                <a:moveTo>
                  <a:pt x="0" y="247834"/>
                </a:moveTo>
                <a:lnTo>
                  <a:pt x="93738" y="247471"/>
                </a:lnTo>
                <a:lnTo>
                  <a:pt x="93738" y="0"/>
                </a:lnTo>
                <a:lnTo>
                  <a:pt x="207873" y="0"/>
                </a:lnTo>
              </a:path>
            </a:pathLst>
          </a:custGeom>
          <a:ln w="15087">
            <a:solidFill>
              <a:srgbClr val="000000"/>
            </a:solidFill>
          </a:ln>
        </p:spPr>
        <p:txBody>
          <a:bodyPr wrap="square" lIns="0" tIns="0" rIns="0" bIns="0" rtlCol="0"/>
          <a:lstStyle/>
          <a:p>
            <a:endParaRPr sz="3567"/>
          </a:p>
        </p:txBody>
      </p:sp>
      <p:sp>
        <p:nvSpPr>
          <p:cNvPr id="23" name="object 23"/>
          <p:cNvSpPr/>
          <p:nvPr/>
        </p:nvSpPr>
        <p:spPr>
          <a:xfrm>
            <a:off x="7656779" y="2469936"/>
            <a:ext cx="922370" cy="314587"/>
          </a:xfrm>
          <a:custGeom>
            <a:avLst/>
            <a:gdLst/>
            <a:ahLst/>
            <a:cxnLst/>
            <a:rect l="l" t="t" r="r" b="b"/>
            <a:pathLst>
              <a:path w="465454" h="158750">
                <a:moveTo>
                  <a:pt x="386060" y="0"/>
                </a:moveTo>
                <a:lnTo>
                  <a:pt x="386060" y="52268"/>
                </a:lnTo>
                <a:lnTo>
                  <a:pt x="0" y="52268"/>
                </a:lnTo>
                <a:lnTo>
                  <a:pt x="0" y="106123"/>
                </a:lnTo>
                <a:lnTo>
                  <a:pt x="386060" y="106123"/>
                </a:lnTo>
                <a:lnTo>
                  <a:pt x="386060" y="158398"/>
                </a:lnTo>
                <a:lnTo>
                  <a:pt x="465270" y="79195"/>
                </a:lnTo>
                <a:lnTo>
                  <a:pt x="386060" y="0"/>
                </a:lnTo>
                <a:close/>
              </a:path>
            </a:pathLst>
          </a:custGeom>
          <a:solidFill>
            <a:srgbClr val="DDE1CD"/>
          </a:solidFill>
        </p:spPr>
        <p:txBody>
          <a:bodyPr wrap="square" lIns="0" tIns="0" rIns="0" bIns="0" rtlCol="0"/>
          <a:lstStyle/>
          <a:p>
            <a:endParaRPr sz="3567"/>
          </a:p>
        </p:txBody>
      </p:sp>
      <p:sp>
        <p:nvSpPr>
          <p:cNvPr id="24" name="object 24"/>
          <p:cNvSpPr/>
          <p:nvPr/>
        </p:nvSpPr>
        <p:spPr>
          <a:xfrm>
            <a:off x="7656779" y="2469936"/>
            <a:ext cx="922370" cy="314587"/>
          </a:xfrm>
          <a:custGeom>
            <a:avLst/>
            <a:gdLst/>
            <a:ahLst/>
            <a:cxnLst/>
            <a:rect l="l" t="t" r="r" b="b"/>
            <a:pathLst>
              <a:path w="465454" h="158750">
                <a:moveTo>
                  <a:pt x="465270" y="79195"/>
                </a:moveTo>
                <a:lnTo>
                  <a:pt x="386060" y="0"/>
                </a:lnTo>
                <a:lnTo>
                  <a:pt x="386060" y="52268"/>
                </a:lnTo>
                <a:lnTo>
                  <a:pt x="0" y="52268"/>
                </a:lnTo>
                <a:lnTo>
                  <a:pt x="0" y="106123"/>
                </a:lnTo>
                <a:lnTo>
                  <a:pt x="386060" y="106123"/>
                </a:lnTo>
                <a:lnTo>
                  <a:pt x="386060" y="158398"/>
                </a:lnTo>
                <a:lnTo>
                  <a:pt x="465270" y="79195"/>
                </a:lnTo>
                <a:close/>
              </a:path>
            </a:pathLst>
          </a:custGeom>
          <a:ln w="3175">
            <a:solidFill>
              <a:srgbClr val="000000"/>
            </a:solidFill>
          </a:ln>
        </p:spPr>
        <p:txBody>
          <a:bodyPr wrap="square" lIns="0" tIns="0" rIns="0" bIns="0" rtlCol="0"/>
          <a:lstStyle/>
          <a:p>
            <a:endParaRPr sz="3567"/>
          </a:p>
        </p:txBody>
      </p:sp>
      <p:sp>
        <p:nvSpPr>
          <p:cNvPr id="25" name="object 25"/>
          <p:cNvSpPr txBox="1"/>
          <p:nvPr/>
        </p:nvSpPr>
        <p:spPr>
          <a:xfrm>
            <a:off x="3365089" y="3559913"/>
            <a:ext cx="500821" cy="275679"/>
          </a:xfrm>
          <a:prstGeom prst="rect">
            <a:avLst/>
          </a:prstGeom>
        </p:spPr>
        <p:txBody>
          <a:bodyPr vert="horz" wrap="square" lIns="0" tIns="31459" rIns="0" bIns="0" rtlCol="0">
            <a:spAutoFit/>
          </a:bodyPr>
          <a:lstStyle/>
          <a:p>
            <a:pPr marL="25168">
              <a:spcBef>
                <a:spcPts val="248"/>
              </a:spcBef>
            </a:pPr>
            <a:r>
              <a:rPr sz="1585" spc="10" dirty="0">
                <a:latin typeface="Arial"/>
                <a:cs typeface="Arial"/>
              </a:rPr>
              <a:t>i</a:t>
            </a:r>
            <a:r>
              <a:rPr sz="1585" spc="20" dirty="0">
                <a:latin typeface="Arial"/>
                <a:cs typeface="Arial"/>
              </a:rPr>
              <a:t>npu</a:t>
            </a:r>
            <a:r>
              <a:rPr sz="1585" spc="10" dirty="0">
                <a:latin typeface="Arial"/>
                <a:cs typeface="Arial"/>
              </a:rPr>
              <a:t>t</a:t>
            </a:r>
            <a:endParaRPr sz="1585">
              <a:latin typeface="Arial"/>
              <a:cs typeface="Arial"/>
            </a:endParaRPr>
          </a:p>
        </p:txBody>
      </p:sp>
      <p:sp>
        <p:nvSpPr>
          <p:cNvPr id="26" name="object 26"/>
          <p:cNvSpPr txBox="1"/>
          <p:nvPr/>
        </p:nvSpPr>
        <p:spPr>
          <a:xfrm>
            <a:off x="4192554" y="3555001"/>
            <a:ext cx="650566" cy="275679"/>
          </a:xfrm>
          <a:prstGeom prst="rect">
            <a:avLst/>
          </a:prstGeom>
        </p:spPr>
        <p:txBody>
          <a:bodyPr vert="horz" wrap="square" lIns="0" tIns="31459" rIns="0" bIns="0" rtlCol="0">
            <a:spAutoFit/>
          </a:bodyPr>
          <a:lstStyle/>
          <a:p>
            <a:pPr marL="25168">
              <a:spcBef>
                <a:spcPts val="248"/>
              </a:spcBef>
            </a:pPr>
            <a:r>
              <a:rPr sz="1585" spc="30" dirty="0">
                <a:latin typeface="Arial"/>
                <a:cs typeface="Arial"/>
              </a:rPr>
              <a:t>we</a:t>
            </a:r>
            <a:r>
              <a:rPr sz="1585" spc="10" dirty="0">
                <a:latin typeface="Arial"/>
                <a:cs typeface="Arial"/>
              </a:rPr>
              <a:t>i</a:t>
            </a:r>
            <a:r>
              <a:rPr sz="1585" spc="20" dirty="0">
                <a:latin typeface="Arial"/>
                <a:cs typeface="Arial"/>
              </a:rPr>
              <a:t>gh</a:t>
            </a:r>
            <a:r>
              <a:rPr sz="1585" spc="10" dirty="0">
                <a:latin typeface="Arial"/>
                <a:cs typeface="Arial"/>
              </a:rPr>
              <a:t>t</a:t>
            </a:r>
            <a:endParaRPr sz="1585">
              <a:latin typeface="Arial"/>
              <a:cs typeface="Arial"/>
            </a:endParaRPr>
          </a:p>
        </p:txBody>
      </p:sp>
      <p:sp>
        <p:nvSpPr>
          <p:cNvPr id="27" name="object 27"/>
          <p:cNvSpPr txBox="1"/>
          <p:nvPr/>
        </p:nvSpPr>
        <p:spPr>
          <a:xfrm>
            <a:off x="5071150" y="3438339"/>
            <a:ext cx="1101055" cy="510109"/>
          </a:xfrm>
          <a:prstGeom prst="rect">
            <a:avLst/>
          </a:prstGeom>
        </p:spPr>
        <p:txBody>
          <a:bodyPr vert="horz" wrap="square" lIns="0" tIns="23909" rIns="0" bIns="0" rtlCol="0">
            <a:spAutoFit/>
          </a:bodyPr>
          <a:lstStyle/>
          <a:p>
            <a:pPr marL="382547" marR="10067" indent="-358638">
              <a:lnSpc>
                <a:spcPct val="103099"/>
              </a:lnSpc>
              <a:spcBef>
                <a:spcPts val="188"/>
              </a:spcBef>
            </a:pPr>
            <a:r>
              <a:rPr sz="1585" spc="30" dirty="0">
                <a:latin typeface="Arial"/>
                <a:cs typeface="Arial"/>
              </a:rPr>
              <a:t>S</a:t>
            </a:r>
            <a:r>
              <a:rPr sz="1585" spc="20" dirty="0">
                <a:latin typeface="Arial"/>
                <a:cs typeface="Arial"/>
              </a:rPr>
              <a:t>u</a:t>
            </a:r>
            <a:r>
              <a:rPr sz="1585" spc="40" dirty="0">
                <a:latin typeface="Arial"/>
                <a:cs typeface="Arial"/>
              </a:rPr>
              <a:t>mm</a:t>
            </a:r>
            <a:r>
              <a:rPr sz="1585" spc="20" dirty="0">
                <a:latin typeface="Arial"/>
                <a:cs typeface="Arial"/>
              </a:rPr>
              <a:t>a</a:t>
            </a:r>
            <a:r>
              <a:rPr sz="1585" dirty="0">
                <a:latin typeface="Arial"/>
                <a:cs typeface="Arial"/>
              </a:rPr>
              <a:t>t</a:t>
            </a:r>
            <a:r>
              <a:rPr sz="1585" spc="10" dirty="0">
                <a:latin typeface="Arial"/>
                <a:cs typeface="Arial"/>
              </a:rPr>
              <a:t>i</a:t>
            </a:r>
            <a:r>
              <a:rPr sz="1585" spc="20" dirty="0">
                <a:latin typeface="Arial"/>
                <a:cs typeface="Arial"/>
              </a:rPr>
              <a:t>on  unit</a:t>
            </a:r>
            <a:endParaRPr sz="1585">
              <a:latin typeface="Arial"/>
              <a:cs typeface="Arial"/>
            </a:endParaRPr>
          </a:p>
        </p:txBody>
      </p:sp>
      <p:sp>
        <p:nvSpPr>
          <p:cNvPr id="28" name="object 28"/>
          <p:cNvSpPr txBox="1"/>
          <p:nvPr/>
        </p:nvSpPr>
        <p:spPr>
          <a:xfrm>
            <a:off x="6581294" y="3476530"/>
            <a:ext cx="1366567" cy="275679"/>
          </a:xfrm>
          <a:prstGeom prst="rect">
            <a:avLst/>
          </a:prstGeom>
        </p:spPr>
        <p:txBody>
          <a:bodyPr vert="horz" wrap="square" lIns="0" tIns="31459" rIns="0" bIns="0" rtlCol="0">
            <a:spAutoFit/>
          </a:bodyPr>
          <a:lstStyle/>
          <a:p>
            <a:pPr marL="25168">
              <a:spcBef>
                <a:spcPts val="248"/>
              </a:spcBef>
            </a:pPr>
            <a:r>
              <a:rPr sz="1585" spc="20" dirty="0">
                <a:latin typeface="Arial"/>
                <a:cs typeface="Arial"/>
              </a:rPr>
              <a:t>Threshold</a:t>
            </a:r>
            <a:r>
              <a:rPr sz="1585" spc="-109" dirty="0">
                <a:latin typeface="Arial"/>
                <a:cs typeface="Arial"/>
              </a:rPr>
              <a:t> </a:t>
            </a:r>
            <a:r>
              <a:rPr sz="1585" spc="20" dirty="0">
                <a:latin typeface="Arial"/>
                <a:cs typeface="Arial"/>
              </a:rPr>
              <a:t>unit</a:t>
            </a:r>
            <a:endParaRPr sz="1585">
              <a:latin typeface="Arial"/>
              <a:cs typeface="Arial"/>
            </a:endParaRPr>
          </a:p>
        </p:txBody>
      </p:sp>
      <p:sp>
        <p:nvSpPr>
          <p:cNvPr id="29" name="object 29"/>
          <p:cNvSpPr txBox="1"/>
          <p:nvPr/>
        </p:nvSpPr>
        <p:spPr>
          <a:xfrm>
            <a:off x="8512647" y="3476530"/>
            <a:ext cx="627916" cy="275679"/>
          </a:xfrm>
          <a:prstGeom prst="rect">
            <a:avLst/>
          </a:prstGeom>
        </p:spPr>
        <p:txBody>
          <a:bodyPr vert="horz" wrap="square" lIns="0" tIns="31459" rIns="0" bIns="0" rtlCol="0">
            <a:spAutoFit/>
          </a:bodyPr>
          <a:lstStyle/>
          <a:p>
            <a:pPr marL="25168">
              <a:spcBef>
                <a:spcPts val="248"/>
              </a:spcBef>
            </a:pPr>
            <a:r>
              <a:rPr sz="1585" spc="20" dirty="0">
                <a:latin typeface="Arial"/>
                <a:cs typeface="Arial"/>
              </a:rPr>
              <a:t>ou</a:t>
            </a:r>
            <a:r>
              <a:rPr sz="1585" dirty="0">
                <a:latin typeface="Arial"/>
                <a:cs typeface="Arial"/>
              </a:rPr>
              <a:t>t</a:t>
            </a:r>
            <a:r>
              <a:rPr sz="1585" spc="20" dirty="0">
                <a:latin typeface="Arial"/>
                <a:cs typeface="Arial"/>
              </a:rPr>
              <a:t>pu</a:t>
            </a:r>
            <a:r>
              <a:rPr sz="1585" spc="10" dirty="0">
                <a:latin typeface="Arial"/>
                <a:cs typeface="Arial"/>
              </a:rPr>
              <a:t>t</a:t>
            </a:r>
            <a:endParaRPr sz="1585">
              <a:latin typeface="Arial"/>
              <a:cs typeface="Arial"/>
            </a:endParaRPr>
          </a:p>
        </p:txBody>
      </p:sp>
      <p:sp>
        <p:nvSpPr>
          <p:cNvPr id="30" name="object 30"/>
          <p:cNvSpPr/>
          <p:nvPr/>
        </p:nvSpPr>
        <p:spPr>
          <a:xfrm>
            <a:off x="2062363" y="4589147"/>
            <a:ext cx="152209" cy="152209"/>
          </a:xfrm>
          <a:prstGeom prst="rect">
            <a:avLst/>
          </a:prstGeom>
          <a:blipFill>
            <a:blip r:embed="rId3" cstate="print"/>
            <a:stretch>
              <a:fillRect/>
            </a:stretch>
          </a:blipFill>
        </p:spPr>
        <p:txBody>
          <a:bodyPr wrap="square" lIns="0" tIns="0" rIns="0" bIns="0" rtlCol="0"/>
          <a:lstStyle/>
          <a:p>
            <a:endParaRPr sz="3567"/>
          </a:p>
        </p:txBody>
      </p:sp>
      <p:sp>
        <p:nvSpPr>
          <p:cNvPr id="31" name="object 31"/>
          <p:cNvSpPr/>
          <p:nvPr/>
        </p:nvSpPr>
        <p:spPr>
          <a:xfrm>
            <a:off x="2062363" y="5148030"/>
            <a:ext cx="152209" cy="152209"/>
          </a:xfrm>
          <a:prstGeom prst="rect">
            <a:avLst/>
          </a:prstGeom>
          <a:blipFill>
            <a:blip r:embed="rId3" cstate="print"/>
            <a:stretch>
              <a:fillRect/>
            </a:stretch>
          </a:blipFill>
        </p:spPr>
        <p:txBody>
          <a:bodyPr wrap="square" lIns="0" tIns="0" rIns="0" bIns="0" rtlCol="0"/>
          <a:lstStyle/>
          <a:p>
            <a:endParaRPr sz="3567"/>
          </a:p>
        </p:txBody>
      </p:sp>
      <p:sp>
        <p:nvSpPr>
          <p:cNvPr id="32" name="object 32"/>
          <p:cNvSpPr txBox="1"/>
          <p:nvPr/>
        </p:nvSpPr>
        <p:spPr>
          <a:xfrm>
            <a:off x="2276332" y="4446649"/>
            <a:ext cx="7221663" cy="924657"/>
          </a:xfrm>
          <a:prstGeom prst="rect">
            <a:avLst/>
          </a:prstGeom>
        </p:spPr>
        <p:txBody>
          <a:bodyPr vert="horz" wrap="square" lIns="0" tIns="22650" rIns="0" bIns="0" rtlCol="0">
            <a:spAutoFit/>
          </a:bodyPr>
          <a:lstStyle/>
          <a:p>
            <a:pPr marL="75503">
              <a:spcBef>
                <a:spcPts val="178"/>
              </a:spcBef>
            </a:pPr>
            <a:r>
              <a:rPr sz="2180" spc="-20" dirty="0">
                <a:latin typeface="Arial"/>
                <a:cs typeface="Arial"/>
              </a:rPr>
              <a:t>Here, </a:t>
            </a:r>
            <a:r>
              <a:rPr sz="2180" i="1" spc="-50" dirty="0">
                <a:latin typeface="Arial"/>
                <a:cs typeface="Arial"/>
              </a:rPr>
              <a:t>x</a:t>
            </a:r>
            <a:r>
              <a:rPr sz="2378" spc="-73" baseline="-13888" dirty="0">
                <a:latin typeface="Arial"/>
                <a:cs typeface="Arial"/>
              </a:rPr>
              <a:t>1</a:t>
            </a:r>
            <a:r>
              <a:rPr sz="2180" i="1" spc="-50" dirty="0">
                <a:latin typeface="Verdana"/>
                <a:cs typeface="Verdana"/>
              </a:rPr>
              <a:t>,</a:t>
            </a:r>
            <a:r>
              <a:rPr sz="2180" i="1" spc="-404" dirty="0">
                <a:latin typeface="Verdana"/>
                <a:cs typeface="Verdana"/>
              </a:rPr>
              <a:t> </a:t>
            </a:r>
            <a:r>
              <a:rPr sz="2180" i="1" spc="-40" dirty="0">
                <a:latin typeface="Arial"/>
                <a:cs typeface="Arial"/>
              </a:rPr>
              <a:t>x</a:t>
            </a:r>
            <a:r>
              <a:rPr sz="2378" spc="-59" baseline="-13888" dirty="0">
                <a:latin typeface="Arial"/>
                <a:cs typeface="Arial"/>
              </a:rPr>
              <a:t>2</a:t>
            </a:r>
            <a:r>
              <a:rPr sz="2180" i="1" spc="-40" dirty="0">
                <a:latin typeface="Verdana"/>
                <a:cs typeface="Verdana"/>
              </a:rPr>
              <a:t>,</a:t>
            </a:r>
            <a:r>
              <a:rPr sz="2180" i="1" spc="-416" dirty="0">
                <a:latin typeface="Verdana"/>
                <a:cs typeface="Verdana"/>
              </a:rPr>
              <a:t> </a:t>
            </a:r>
            <a:r>
              <a:rPr sz="2180" i="1" dirty="0">
                <a:latin typeface="Arial Narrow"/>
                <a:cs typeface="Arial Narrow"/>
              </a:rPr>
              <a:t>·</a:t>
            </a:r>
            <a:r>
              <a:rPr sz="2180" i="1" spc="-139" dirty="0">
                <a:latin typeface="Arial Narrow"/>
                <a:cs typeface="Arial Narrow"/>
              </a:rPr>
              <a:t> </a:t>
            </a:r>
            <a:r>
              <a:rPr sz="2180" i="1" dirty="0">
                <a:latin typeface="Arial Narrow"/>
                <a:cs typeface="Arial Narrow"/>
              </a:rPr>
              <a:t>·</a:t>
            </a:r>
            <a:r>
              <a:rPr sz="2180" i="1" spc="-139" dirty="0">
                <a:latin typeface="Arial Narrow"/>
                <a:cs typeface="Arial Narrow"/>
              </a:rPr>
              <a:t> </a:t>
            </a:r>
            <a:r>
              <a:rPr sz="2180" i="1" dirty="0">
                <a:latin typeface="Arial Narrow"/>
                <a:cs typeface="Arial Narrow"/>
              </a:rPr>
              <a:t>·</a:t>
            </a:r>
            <a:r>
              <a:rPr sz="2180" i="1" spc="208" dirty="0">
                <a:latin typeface="Arial Narrow"/>
                <a:cs typeface="Arial Narrow"/>
              </a:rPr>
              <a:t> </a:t>
            </a:r>
            <a:r>
              <a:rPr sz="2180" i="1" spc="-198" dirty="0">
                <a:latin typeface="Verdana"/>
                <a:cs typeface="Verdana"/>
              </a:rPr>
              <a:t>,</a:t>
            </a:r>
            <a:r>
              <a:rPr sz="2180" i="1" spc="-404" dirty="0">
                <a:latin typeface="Verdana"/>
                <a:cs typeface="Verdana"/>
              </a:rPr>
              <a:t> </a:t>
            </a:r>
            <a:r>
              <a:rPr sz="2180" i="1" spc="-20" dirty="0">
                <a:latin typeface="Arial"/>
                <a:cs typeface="Arial"/>
              </a:rPr>
              <a:t>x</a:t>
            </a:r>
            <a:r>
              <a:rPr sz="2378" i="1" spc="-30" baseline="-10416" dirty="0">
                <a:latin typeface="Arial"/>
                <a:cs typeface="Arial"/>
              </a:rPr>
              <a:t>n</a:t>
            </a:r>
            <a:r>
              <a:rPr sz="2378" i="1" spc="414" baseline="-10416" dirty="0">
                <a:latin typeface="Arial"/>
                <a:cs typeface="Arial"/>
              </a:rPr>
              <a:t> </a:t>
            </a:r>
            <a:r>
              <a:rPr sz="2180" spc="-10" dirty="0">
                <a:latin typeface="Arial"/>
                <a:cs typeface="Arial"/>
              </a:rPr>
              <a:t>are the</a:t>
            </a:r>
            <a:r>
              <a:rPr sz="2180" spc="-20" dirty="0">
                <a:latin typeface="Arial"/>
                <a:cs typeface="Arial"/>
              </a:rPr>
              <a:t> </a:t>
            </a:r>
            <a:r>
              <a:rPr sz="2180" i="1" spc="-20" dirty="0">
                <a:latin typeface="Arial"/>
                <a:cs typeface="Arial"/>
              </a:rPr>
              <a:t>n</a:t>
            </a:r>
            <a:r>
              <a:rPr sz="2180" i="1" spc="30" dirty="0">
                <a:latin typeface="Arial"/>
                <a:cs typeface="Arial"/>
              </a:rPr>
              <a:t> </a:t>
            </a:r>
            <a:r>
              <a:rPr sz="2180" spc="-10" dirty="0">
                <a:latin typeface="Arial"/>
                <a:cs typeface="Arial"/>
              </a:rPr>
              <a:t>inputs</a:t>
            </a:r>
            <a:r>
              <a:rPr sz="2180" spc="-20" dirty="0">
                <a:latin typeface="Arial"/>
                <a:cs typeface="Arial"/>
              </a:rPr>
              <a:t> </a:t>
            </a:r>
            <a:r>
              <a:rPr sz="2180" spc="-10" dirty="0">
                <a:latin typeface="Arial"/>
                <a:cs typeface="Arial"/>
              </a:rPr>
              <a:t>to the</a:t>
            </a:r>
            <a:r>
              <a:rPr sz="2180" spc="-20" dirty="0">
                <a:latin typeface="Arial"/>
                <a:cs typeface="Arial"/>
              </a:rPr>
              <a:t> </a:t>
            </a:r>
            <a:r>
              <a:rPr sz="2180" dirty="0">
                <a:latin typeface="Arial"/>
                <a:cs typeface="Arial"/>
              </a:rPr>
              <a:t>artificial</a:t>
            </a:r>
            <a:r>
              <a:rPr sz="2180" spc="-10" dirty="0">
                <a:latin typeface="Arial"/>
                <a:cs typeface="Arial"/>
              </a:rPr>
              <a:t> neuron.</a:t>
            </a:r>
            <a:endParaRPr sz="2180">
              <a:latin typeface="Arial"/>
              <a:cs typeface="Arial"/>
            </a:endParaRPr>
          </a:p>
          <a:p>
            <a:pPr marL="75503">
              <a:spcBef>
                <a:spcPts val="1784"/>
              </a:spcBef>
            </a:pPr>
            <a:r>
              <a:rPr sz="2180" i="1" spc="-50" dirty="0">
                <a:latin typeface="Arial"/>
                <a:cs typeface="Arial"/>
              </a:rPr>
              <a:t>w</a:t>
            </a:r>
            <a:r>
              <a:rPr sz="2378" spc="-73" baseline="-13888" dirty="0">
                <a:latin typeface="Arial"/>
                <a:cs typeface="Arial"/>
              </a:rPr>
              <a:t>1</a:t>
            </a:r>
            <a:r>
              <a:rPr sz="2180" i="1" spc="-50" dirty="0">
                <a:latin typeface="Verdana"/>
                <a:cs typeface="Verdana"/>
              </a:rPr>
              <a:t>,</a:t>
            </a:r>
            <a:r>
              <a:rPr sz="2180" i="1" spc="-416" dirty="0">
                <a:latin typeface="Verdana"/>
                <a:cs typeface="Verdana"/>
              </a:rPr>
              <a:t> </a:t>
            </a:r>
            <a:r>
              <a:rPr sz="2180" i="1" spc="-50" dirty="0">
                <a:latin typeface="Arial"/>
                <a:cs typeface="Arial"/>
              </a:rPr>
              <a:t>w</a:t>
            </a:r>
            <a:r>
              <a:rPr sz="2378" spc="-73" baseline="-13888" dirty="0">
                <a:latin typeface="Arial"/>
                <a:cs typeface="Arial"/>
              </a:rPr>
              <a:t>2</a:t>
            </a:r>
            <a:r>
              <a:rPr sz="2180" i="1" spc="-50" dirty="0">
                <a:latin typeface="Verdana"/>
                <a:cs typeface="Verdana"/>
              </a:rPr>
              <a:t>,</a:t>
            </a:r>
            <a:r>
              <a:rPr sz="2180" i="1" spc="-404" dirty="0">
                <a:latin typeface="Verdana"/>
                <a:cs typeface="Verdana"/>
              </a:rPr>
              <a:t> </a:t>
            </a:r>
            <a:r>
              <a:rPr sz="2180" i="1" dirty="0">
                <a:latin typeface="Arial Narrow"/>
                <a:cs typeface="Arial Narrow"/>
              </a:rPr>
              <a:t>·</a:t>
            </a:r>
            <a:r>
              <a:rPr sz="2180" i="1" spc="-139" dirty="0">
                <a:latin typeface="Arial Narrow"/>
                <a:cs typeface="Arial Narrow"/>
              </a:rPr>
              <a:t> </a:t>
            </a:r>
            <a:r>
              <a:rPr sz="2180" i="1" dirty="0">
                <a:latin typeface="Arial Narrow"/>
                <a:cs typeface="Arial Narrow"/>
              </a:rPr>
              <a:t>·</a:t>
            </a:r>
            <a:r>
              <a:rPr sz="2180" i="1" spc="-139" dirty="0">
                <a:latin typeface="Arial Narrow"/>
                <a:cs typeface="Arial Narrow"/>
              </a:rPr>
              <a:t> </a:t>
            </a:r>
            <a:r>
              <a:rPr sz="2180" i="1" dirty="0">
                <a:latin typeface="Arial Narrow"/>
                <a:cs typeface="Arial Narrow"/>
              </a:rPr>
              <a:t>·</a:t>
            </a:r>
            <a:r>
              <a:rPr sz="2180" i="1" spc="218" dirty="0">
                <a:latin typeface="Arial Narrow"/>
                <a:cs typeface="Arial Narrow"/>
              </a:rPr>
              <a:t> </a:t>
            </a:r>
            <a:r>
              <a:rPr sz="2180" i="1" spc="-198" dirty="0">
                <a:latin typeface="Verdana"/>
                <a:cs typeface="Verdana"/>
              </a:rPr>
              <a:t>,</a:t>
            </a:r>
            <a:r>
              <a:rPr sz="2180" i="1" spc="-404" dirty="0">
                <a:latin typeface="Verdana"/>
                <a:cs typeface="Verdana"/>
              </a:rPr>
              <a:t> </a:t>
            </a:r>
            <a:r>
              <a:rPr sz="2180" i="1" spc="-10" dirty="0">
                <a:latin typeface="Arial"/>
                <a:cs typeface="Arial"/>
              </a:rPr>
              <a:t>w</a:t>
            </a:r>
            <a:r>
              <a:rPr sz="2378" i="1" spc="-14" baseline="-10416" dirty="0">
                <a:latin typeface="Arial"/>
                <a:cs typeface="Arial"/>
              </a:rPr>
              <a:t>n</a:t>
            </a:r>
            <a:r>
              <a:rPr sz="2378" i="1" spc="430" baseline="-10416" dirty="0">
                <a:latin typeface="Arial"/>
                <a:cs typeface="Arial"/>
              </a:rPr>
              <a:t> </a:t>
            </a:r>
            <a:r>
              <a:rPr sz="2180" spc="-10" dirty="0">
                <a:latin typeface="Arial"/>
                <a:cs typeface="Arial"/>
              </a:rPr>
              <a:t>are </a:t>
            </a:r>
            <a:r>
              <a:rPr sz="2180" spc="-20" dirty="0">
                <a:latin typeface="Arial"/>
                <a:cs typeface="Arial"/>
              </a:rPr>
              <a:t>weights</a:t>
            </a:r>
            <a:r>
              <a:rPr sz="2180" spc="-10" dirty="0">
                <a:latin typeface="Arial"/>
                <a:cs typeface="Arial"/>
              </a:rPr>
              <a:t> attached</a:t>
            </a:r>
            <a:r>
              <a:rPr sz="2180" spc="-20" dirty="0">
                <a:latin typeface="Arial"/>
                <a:cs typeface="Arial"/>
              </a:rPr>
              <a:t> </a:t>
            </a:r>
            <a:r>
              <a:rPr sz="2180" spc="-10" dirty="0">
                <a:latin typeface="Arial"/>
                <a:cs typeface="Arial"/>
              </a:rPr>
              <a:t>to the input </a:t>
            </a:r>
            <a:r>
              <a:rPr sz="2180" spc="-20" dirty="0">
                <a:latin typeface="Arial"/>
                <a:cs typeface="Arial"/>
              </a:rPr>
              <a:t>links.</a:t>
            </a:r>
            <a:endParaRPr sz="2180">
              <a:latin typeface="Arial"/>
              <a:cs typeface="Arial"/>
            </a:endParaRPr>
          </a:p>
        </p:txBody>
      </p:sp>
      <p:sp>
        <p:nvSpPr>
          <p:cNvPr id="36" name="object 36"/>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38" name="object 38"/>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39" name="object 39"/>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19</a:t>
            </a:fld>
            <a:r>
              <a:rPr lang="en-IN" spc="-5"/>
              <a:t> /</a:t>
            </a:r>
            <a:r>
              <a:rPr lang="en-IN" spc="-70"/>
              <a:t> </a:t>
            </a:r>
            <a:r>
              <a:rPr lang="en-IN" spc="-5"/>
              <a:t>20</a:t>
            </a:r>
            <a:endParaRPr spc="-10"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79221" y="392148"/>
            <a:ext cx="4618139" cy="588305"/>
          </a:xfrm>
          <a:prstGeom prst="rect">
            <a:avLst/>
          </a:prstGeom>
        </p:spPr>
        <p:txBody>
          <a:bodyPr vert="horz" wrap="square" lIns="0" tIns="33975" rIns="0" bIns="0" rtlCol="0" anchor="ctr">
            <a:spAutoFit/>
          </a:bodyPr>
          <a:lstStyle/>
          <a:p>
            <a:pPr marL="25168">
              <a:lnSpc>
                <a:spcPct val="100000"/>
              </a:lnSpc>
              <a:spcBef>
                <a:spcPts val="268"/>
              </a:spcBef>
            </a:pPr>
            <a:r>
              <a:rPr lang="en-US" sz="3600" b="1" spc="30" dirty="0">
                <a:solidFill>
                  <a:srgbClr val="C00000"/>
                </a:solidFill>
                <a:latin typeface="Arial"/>
                <a:cs typeface="Arial"/>
              </a:rPr>
              <a:t>INTRODUCTION</a:t>
            </a:r>
            <a:endParaRPr sz="3600" dirty="0">
              <a:solidFill>
                <a:srgbClr val="C00000"/>
              </a:solidFill>
              <a:latin typeface="Arial"/>
              <a:cs typeface="Arial"/>
            </a:endParaRPr>
          </a:p>
        </p:txBody>
      </p:sp>
      <p:sp>
        <p:nvSpPr>
          <p:cNvPr id="4" name="object 4"/>
          <p:cNvSpPr/>
          <p:nvPr/>
        </p:nvSpPr>
        <p:spPr>
          <a:xfrm>
            <a:off x="2062363" y="1362214"/>
            <a:ext cx="152209" cy="152209"/>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062363" y="2262084"/>
            <a:ext cx="152209" cy="152209"/>
          </a:xfrm>
          <a:prstGeom prst="rect">
            <a:avLst/>
          </a:prstGeom>
          <a:blipFill>
            <a:blip r:embed="rId2" cstate="print"/>
            <a:stretch>
              <a:fillRect/>
            </a:stretch>
          </a:blipFill>
        </p:spPr>
        <p:txBody>
          <a:bodyPr wrap="square" lIns="0" tIns="0" rIns="0" bIns="0" rtlCol="0"/>
          <a:lstStyle/>
          <a:p>
            <a:endParaRPr sz="3567"/>
          </a:p>
        </p:txBody>
      </p:sp>
      <p:sp>
        <p:nvSpPr>
          <p:cNvPr id="6" name="object 6"/>
          <p:cNvSpPr/>
          <p:nvPr/>
        </p:nvSpPr>
        <p:spPr>
          <a:xfrm>
            <a:off x="2062363" y="3161979"/>
            <a:ext cx="152209" cy="152209"/>
          </a:xfrm>
          <a:prstGeom prst="rect">
            <a:avLst/>
          </a:prstGeom>
          <a:blipFill>
            <a:blip r:embed="rId3" cstate="print"/>
            <a:stretch>
              <a:fillRect/>
            </a:stretch>
          </a:blipFill>
        </p:spPr>
        <p:txBody>
          <a:bodyPr wrap="square" lIns="0" tIns="0" rIns="0" bIns="0" rtlCol="0"/>
          <a:lstStyle/>
          <a:p>
            <a:endParaRPr sz="3567"/>
          </a:p>
        </p:txBody>
      </p:sp>
      <p:sp>
        <p:nvSpPr>
          <p:cNvPr id="7" name="object 7"/>
          <p:cNvSpPr/>
          <p:nvPr/>
        </p:nvSpPr>
        <p:spPr>
          <a:xfrm>
            <a:off x="2062363" y="4061849"/>
            <a:ext cx="152209" cy="152209"/>
          </a:xfrm>
          <a:prstGeom prst="rect">
            <a:avLst/>
          </a:prstGeom>
          <a:blipFill>
            <a:blip r:embed="rId4" cstate="print"/>
            <a:stretch>
              <a:fillRect/>
            </a:stretch>
          </a:blipFill>
        </p:spPr>
        <p:txBody>
          <a:bodyPr wrap="square" lIns="0" tIns="0" rIns="0" bIns="0" rtlCol="0"/>
          <a:lstStyle/>
          <a:p>
            <a:endParaRPr sz="3567"/>
          </a:p>
        </p:txBody>
      </p:sp>
      <p:sp>
        <p:nvSpPr>
          <p:cNvPr id="8" name="object 8"/>
          <p:cNvSpPr/>
          <p:nvPr/>
        </p:nvSpPr>
        <p:spPr>
          <a:xfrm>
            <a:off x="2062363" y="4961745"/>
            <a:ext cx="152209" cy="152209"/>
          </a:xfrm>
          <a:prstGeom prst="rect">
            <a:avLst/>
          </a:prstGeom>
          <a:blipFill>
            <a:blip r:embed="rId5" cstate="print"/>
            <a:stretch>
              <a:fillRect/>
            </a:stretch>
          </a:blipFill>
        </p:spPr>
        <p:txBody>
          <a:bodyPr wrap="square" lIns="0" tIns="0" rIns="0" bIns="0" rtlCol="0"/>
          <a:lstStyle/>
          <a:p>
            <a:endParaRPr sz="3567"/>
          </a:p>
        </p:txBody>
      </p:sp>
      <p:sp>
        <p:nvSpPr>
          <p:cNvPr id="9" name="object 9"/>
          <p:cNvSpPr txBox="1"/>
          <p:nvPr/>
        </p:nvSpPr>
        <p:spPr>
          <a:xfrm>
            <a:off x="2276331" y="1219715"/>
            <a:ext cx="8073565" cy="4664225"/>
          </a:xfrm>
          <a:prstGeom prst="rect">
            <a:avLst/>
          </a:prstGeom>
        </p:spPr>
        <p:txBody>
          <a:bodyPr vert="horz" wrap="square" lIns="0" tIns="13842" rIns="0" bIns="0" rtlCol="0">
            <a:spAutoFit/>
          </a:bodyPr>
          <a:lstStyle/>
          <a:p>
            <a:pPr marL="75503" marR="562496">
              <a:lnSpc>
                <a:spcPct val="102600"/>
              </a:lnSpc>
              <a:spcBef>
                <a:spcPts val="109"/>
              </a:spcBef>
            </a:pPr>
            <a:r>
              <a:rPr sz="2180" spc="-10" dirty="0">
                <a:latin typeface="Arial"/>
                <a:cs typeface="Arial"/>
              </a:rPr>
              <a:t>Biological nervous system is the most </a:t>
            </a:r>
            <a:r>
              <a:rPr sz="2180" dirty="0">
                <a:latin typeface="Arial"/>
                <a:cs typeface="Arial"/>
              </a:rPr>
              <a:t>important </a:t>
            </a:r>
            <a:r>
              <a:rPr sz="2180" spc="10" dirty="0">
                <a:latin typeface="Arial"/>
                <a:cs typeface="Arial"/>
              </a:rPr>
              <a:t>part </a:t>
            </a:r>
            <a:r>
              <a:rPr sz="2180" spc="-10" dirty="0">
                <a:latin typeface="Arial"/>
                <a:cs typeface="Arial"/>
              </a:rPr>
              <a:t>of</a:t>
            </a:r>
            <a:r>
              <a:rPr sz="2180" spc="-149" dirty="0">
                <a:latin typeface="Arial"/>
                <a:cs typeface="Arial"/>
              </a:rPr>
              <a:t> </a:t>
            </a:r>
            <a:r>
              <a:rPr sz="2180" spc="-30" dirty="0">
                <a:latin typeface="Arial"/>
                <a:cs typeface="Arial"/>
              </a:rPr>
              <a:t>many  </a:t>
            </a:r>
            <a:r>
              <a:rPr sz="2180" spc="-10" dirty="0">
                <a:latin typeface="Arial"/>
                <a:cs typeface="Arial"/>
              </a:rPr>
              <a:t>living </a:t>
            </a:r>
            <a:r>
              <a:rPr sz="2180" spc="-20" dirty="0">
                <a:latin typeface="Arial"/>
                <a:cs typeface="Arial"/>
              </a:rPr>
              <a:t>things, </a:t>
            </a:r>
            <a:r>
              <a:rPr sz="2180" spc="-10" dirty="0">
                <a:latin typeface="Arial"/>
                <a:cs typeface="Arial"/>
              </a:rPr>
              <a:t>in </a:t>
            </a:r>
            <a:r>
              <a:rPr sz="2180" spc="-20" dirty="0">
                <a:latin typeface="Arial"/>
                <a:cs typeface="Arial"/>
              </a:rPr>
              <a:t>particular, human</a:t>
            </a:r>
            <a:r>
              <a:rPr sz="2180" spc="10" dirty="0">
                <a:latin typeface="Arial"/>
                <a:cs typeface="Arial"/>
              </a:rPr>
              <a:t> </a:t>
            </a:r>
            <a:r>
              <a:rPr sz="2180" spc="-20" dirty="0">
                <a:latin typeface="Arial"/>
                <a:cs typeface="Arial"/>
              </a:rPr>
              <a:t>beings.</a:t>
            </a:r>
            <a:endParaRPr sz="2180" dirty="0">
              <a:latin typeface="Arial"/>
              <a:cs typeface="Arial"/>
            </a:endParaRPr>
          </a:p>
          <a:p>
            <a:pPr marL="75503" marR="781454">
              <a:lnSpc>
                <a:spcPct val="102600"/>
              </a:lnSpc>
              <a:spcBef>
                <a:spcPts val="1714"/>
              </a:spcBef>
            </a:pPr>
            <a:r>
              <a:rPr sz="2180" spc="-10" dirty="0">
                <a:latin typeface="Arial"/>
                <a:cs typeface="Arial"/>
              </a:rPr>
              <a:t>There is </a:t>
            </a:r>
            <a:r>
              <a:rPr sz="2180" spc="-20" dirty="0">
                <a:latin typeface="Arial"/>
                <a:cs typeface="Arial"/>
              </a:rPr>
              <a:t>a </a:t>
            </a:r>
            <a:r>
              <a:rPr sz="2180" spc="10" dirty="0">
                <a:latin typeface="Arial"/>
                <a:cs typeface="Arial"/>
              </a:rPr>
              <a:t>part </a:t>
            </a:r>
            <a:r>
              <a:rPr sz="2180" spc="-10" dirty="0">
                <a:latin typeface="Arial"/>
                <a:cs typeface="Arial"/>
              </a:rPr>
              <a:t>called </a:t>
            </a:r>
            <a:r>
              <a:rPr sz="2180" b="1" spc="-10" dirty="0">
                <a:solidFill>
                  <a:srgbClr val="FF0000"/>
                </a:solidFill>
                <a:latin typeface="Arial"/>
                <a:cs typeface="Arial"/>
              </a:rPr>
              <a:t>brain </a:t>
            </a:r>
            <a:r>
              <a:rPr sz="2180" spc="-10" dirty="0">
                <a:latin typeface="Arial"/>
                <a:cs typeface="Arial"/>
              </a:rPr>
              <a:t>at the center of </a:t>
            </a:r>
            <a:r>
              <a:rPr sz="2180" spc="-20" dirty="0">
                <a:latin typeface="Arial"/>
                <a:cs typeface="Arial"/>
              </a:rPr>
              <a:t>human </a:t>
            </a:r>
            <a:r>
              <a:rPr sz="2180" spc="-10" dirty="0">
                <a:latin typeface="Arial"/>
                <a:cs typeface="Arial"/>
              </a:rPr>
              <a:t>nervous  system.</a:t>
            </a:r>
            <a:endParaRPr sz="2180" dirty="0">
              <a:latin typeface="Arial"/>
              <a:cs typeface="Arial"/>
            </a:endParaRPr>
          </a:p>
          <a:p>
            <a:pPr marL="75503" marR="137163">
              <a:lnSpc>
                <a:spcPct val="102600"/>
              </a:lnSpc>
              <a:spcBef>
                <a:spcPts val="1724"/>
              </a:spcBef>
            </a:pPr>
            <a:r>
              <a:rPr sz="2180" spc="-10" dirty="0">
                <a:latin typeface="Arial"/>
                <a:cs typeface="Arial"/>
              </a:rPr>
              <a:t>In </a:t>
            </a:r>
            <a:r>
              <a:rPr sz="2180" spc="-30" dirty="0">
                <a:latin typeface="Arial"/>
                <a:cs typeface="Arial"/>
              </a:rPr>
              <a:t>fact, any </a:t>
            </a:r>
            <a:r>
              <a:rPr sz="2180" spc="-10" dirty="0">
                <a:latin typeface="Arial"/>
                <a:cs typeface="Arial"/>
              </a:rPr>
              <a:t>biological nervous system consists of </a:t>
            </a:r>
            <a:r>
              <a:rPr sz="2180" spc="-20" dirty="0">
                <a:latin typeface="Arial"/>
                <a:cs typeface="Arial"/>
              </a:rPr>
              <a:t>a </a:t>
            </a:r>
            <a:r>
              <a:rPr sz="2180" spc="-10" dirty="0">
                <a:latin typeface="Arial"/>
                <a:cs typeface="Arial"/>
              </a:rPr>
              <a:t>large </a:t>
            </a:r>
            <a:r>
              <a:rPr sz="2180" spc="-20" dirty="0">
                <a:latin typeface="Arial"/>
                <a:cs typeface="Arial"/>
              </a:rPr>
              <a:t>number  </a:t>
            </a:r>
            <a:r>
              <a:rPr sz="2180" spc="-10" dirty="0">
                <a:latin typeface="Arial"/>
                <a:cs typeface="Arial"/>
              </a:rPr>
              <a:t>of interconnected processing units called</a:t>
            </a:r>
            <a:r>
              <a:rPr sz="2180" spc="-40" dirty="0">
                <a:latin typeface="Arial"/>
                <a:cs typeface="Arial"/>
              </a:rPr>
              <a:t> </a:t>
            </a:r>
            <a:r>
              <a:rPr sz="2180" b="1" spc="-20" dirty="0">
                <a:solidFill>
                  <a:srgbClr val="FF0000"/>
                </a:solidFill>
                <a:latin typeface="Arial"/>
                <a:cs typeface="Arial"/>
              </a:rPr>
              <a:t>neurons</a:t>
            </a:r>
            <a:r>
              <a:rPr sz="2180" spc="-20" dirty="0">
                <a:latin typeface="Arial"/>
                <a:cs typeface="Arial"/>
              </a:rPr>
              <a:t>.</a:t>
            </a:r>
            <a:endParaRPr sz="2180" dirty="0">
              <a:latin typeface="Arial"/>
              <a:cs typeface="Arial"/>
            </a:endParaRPr>
          </a:p>
          <a:p>
            <a:pPr marL="75503" marR="60402">
              <a:lnSpc>
                <a:spcPct val="102699"/>
              </a:lnSpc>
              <a:spcBef>
                <a:spcPts val="1714"/>
              </a:spcBef>
            </a:pPr>
            <a:r>
              <a:rPr sz="2180" spc="-20" dirty="0">
                <a:latin typeface="Arial"/>
                <a:cs typeface="Arial"/>
              </a:rPr>
              <a:t>Each </a:t>
            </a:r>
            <a:r>
              <a:rPr sz="2180" spc="-10" dirty="0">
                <a:latin typeface="Arial"/>
                <a:cs typeface="Arial"/>
              </a:rPr>
              <a:t>neuron is </a:t>
            </a:r>
            <a:r>
              <a:rPr sz="2180" spc="-20" dirty="0">
                <a:latin typeface="Arial"/>
                <a:cs typeface="Arial"/>
              </a:rPr>
              <a:t>approximately </a:t>
            </a:r>
            <a:r>
              <a:rPr sz="2180" spc="-40" dirty="0">
                <a:latin typeface="Arial"/>
                <a:cs typeface="Arial"/>
              </a:rPr>
              <a:t>10</a:t>
            </a:r>
            <a:r>
              <a:rPr sz="2180" i="1" spc="-40" dirty="0">
                <a:latin typeface="Verdana"/>
                <a:cs typeface="Verdana"/>
              </a:rPr>
              <a:t>µ</a:t>
            </a:r>
            <a:r>
              <a:rPr sz="2180" i="1" spc="-40" dirty="0">
                <a:latin typeface="Arial"/>
                <a:cs typeface="Arial"/>
              </a:rPr>
              <a:t>m </a:t>
            </a:r>
            <a:r>
              <a:rPr sz="2180" spc="-10" dirty="0">
                <a:latin typeface="Arial"/>
                <a:cs typeface="Arial"/>
              </a:rPr>
              <a:t>long </a:t>
            </a:r>
            <a:r>
              <a:rPr sz="2180" spc="-20" dirty="0">
                <a:latin typeface="Arial"/>
                <a:cs typeface="Arial"/>
              </a:rPr>
              <a:t>and </a:t>
            </a:r>
            <a:r>
              <a:rPr sz="2180" spc="-30" dirty="0">
                <a:latin typeface="Arial"/>
                <a:cs typeface="Arial"/>
              </a:rPr>
              <a:t>they </a:t>
            </a:r>
            <a:r>
              <a:rPr sz="2180" spc="-10" dirty="0">
                <a:latin typeface="Arial"/>
                <a:cs typeface="Arial"/>
              </a:rPr>
              <a:t>can </a:t>
            </a:r>
            <a:r>
              <a:rPr sz="2180" spc="-20" dirty="0">
                <a:latin typeface="Arial"/>
                <a:cs typeface="Arial"/>
              </a:rPr>
              <a:t>operate </a:t>
            </a:r>
            <a:r>
              <a:rPr sz="2180" spc="-10" dirty="0">
                <a:latin typeface="Arial"/>
                <a:cs typeface="Arial"/>
              </a:rPr>
              <a:t>in  </a:t>
            </a:r>
            <a:r>
              <a:rPr sz="2180" spc="-20" dirty="0">
                <a:latin typeface="Arial"/>
                <a:cs typeface="Arial"/>
              </a:rPr>
              <a:t>parallel.</a:t>
            </a:r>
            <a:endParaRPr sz="2180" dirty="0">
              <a:latin typeface="Arial"/>
              <a:cs typeface="Arial"/>
            </a:endParaRPr>
          </a:p>
          <a:p>
            <a:pPr marL="75503" marR="234059">
              <a:lnSpc>
                <a:spcPct val="102600"/>
              </a:lnSpc>
              <a:spcBef>
                <a:spcPts val="1714"/>
              </a:spcBef>
            </a:pPr>
            <a:r>
              <a:rPr sz="2180" spc="-59" dirty="0">
                <a:latin typeface="Arial"/>
                <a:cs typeface="Arial"/>
              </a:rPr>
              <a:t>Typically, </a:t>
            </a:r>
            <a:r>
              <a:rPr sz="2180" spc="-20" dirty="0">
                <a:latin typeface="Arial"/>
                <a:cs typeface="Arial"/>
              </a:rPr>
              <a:t>a human brain </a:t>
            </a:r>
            <a:r>
              <a:rPr sz="2180" spc="-10" dirty="0">
                <a:latin typeface="Arial"/>
                <a:cs typeface="Arial"/>
              </a:rPr>
              <a:t>consists of </a:t>
            </a:r>
            <a:r>
              <a:rPr sz="2180" spc="-20" dirty="0">
                <a:latin typeface="Arial"/>
                <a:cs typeface="Arial"/>
              </a:rPr>
              <a:t>approximately </a:t>
            </a:r>
            <a:r>
              <a:rPr sz="2180" spc="-10" dirty="0">
                <a:latin typeface="Arial"/>
                <a:cs typeface="Arial"/>
              </a:rPr>
              <a:t>10</a:t>
            </a:r>
            <a:r>
              <a:rPr sz="2378" spc="-14" baseline="27777" dirty="0">
                <a:latin typeface="Arial"/>
                <a:cs typeface="Arial"/>
              </a:rPr>
              <a:t>11 </a:t>
            </a:r>
            <a:r>
              <a:rPr sz="2180" spc="-10" dirty="0">
                <a:latin typeface="Arial"/>
                <a:cs typeface="Arial"/>
              </a:rPr>
              <a:t>neurons  </a:t>
            </a:r>
            <a:r>
              <a:rPr sz="2180" spc="-20" dirty="0">
                <a:latin typeface="Arial"/>
                <a:cs typeface="Arial"/>
              </a:rPr>
              <a:t>communicating </a:t>
            </a:r>
            <a:r>
              <a:rPr sz="2180" spc="-10" dirty="0">
                <a:latin typeface="Arial"/>
                <a:cs typeface="Arial"/>
              </a:rPr>
              <a:t>with </a:t>
            </a:r>
            <a:r>
              <a:rPr sz="2180" spc="-20" dirty="0">
                <a:latin typeface="Arial"/>
                <a:cs typeface="Arial"/>
              </a:rPr>
              <a:t>each </a:t>
            </a:r>
            <a:r>
              <a:rPr sz="2180" spc="-10" dirty="0">
                <a:latin typeface="Arial"/>
                <a:cs typeface="Arial"/>
              </a:rPr>
              <a:t>other with the help of </a:t>
            </a:r>
            <a:r>
              <a:rPr sz="2180" b="1" spc="-10" dirty="0">
                <a:solidFill>
                  <a:srgbClr val="FF0000"/>
                </a:solidFill>
                <a:latin typeface="Arial"/>
                <a:cs typeface="Arial"/>
              </a:rPr>
              <a:t>electrical  impulses.</a:t>
            </a:r>
            <a:endParaRPr sz="2180" dirty="0">
              <a:latin typeface="Arial"/>
              <a:cs typeface="Arial"/>
            </a:endParaRPr>
          </a:p>
        </p:txBody>
      </p:sp>
      <p:sp>
        <p:nvSpPr>
          <p:cNvPr id="13" name="object 13"/>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5293" y="234228"/>
            <a:ext cx="4163876" cy="461219"/>
          </a:xfrm>
          <a:prstGeom prst="rect">
            <a:avLst/>
          </a:prstGeom>
        </p:spPr>
        <p:txBody>
          <a:bodyPr vert="horz" wrap="square" lIns="0" tIns="33975" rIns="0" bIns="0" rtlCol="0" anchor="ctr">
            <a:spAutoFit/>
          </a:bodyPr>
          <a:lstStyle/>
          <a:p>
            <a:pPr marL="25168">
              <a:lnSpc>
                <a:spcPct val="100000"/>
              </a:lnSpc>
              <a:spcBef>
                <a:spcPts val="268"/>
              </a:spcBef>
            </a:pPr>
            <a:r>
              <a:rPr sz="2774" b="1" spc="30" dirty="0">
                <a:solidFill>
                  <a:srgbClr val="C00000"/>
                </a:solidFill>
                <a:latin typeface="Arial"/>
                <a:cs typeface="Arial"/>
              </a:rPr>
              <a:t>Artificial neural</a:t>
            </a:r>
            <a:r>
              <a:rPr sz="2774" b="1" spc="-79" dirty="0">
                <a:solidFill>
                  <a:srgbClr val="C00000"/>
                </a:solidFill>
                <a:latin typeface="Arial"/>
                <a:cs typeface="Arial"/>
              </a:rPr>
              <a:t> </a:t>
            </a:r>
            <a:r>
              <a:rPr sz="2774" b="1" spc="20" dirty="0">
                <a:solidFill>
                  <a:srgbClr val="C00000"/>
                </a:solidFill>
                <a:latin typeface="Arial"/>
                <a:cs typeface="Arial"/>
              </a:rPr>
              <a:t>network</a:t>
            </a:r>
            <a:endParaRPr sz="2774" dirty="0">
              <a:solidFill>
                <a:srgbClr val="C00000"/>
              </a:solidFill>
              <a:latin typeface="Arial"/>
              <a:cs typeface="Arial"/>
            </a:endParaRPr>
          </a:p>
        </p:txBody>
      </p:sp>
      <p:sp>
        <p:nvSpPr>
          <p:cNvPr id="4" name="object 4"/>
          <p:cNvSpPr/>
          <p:nvPr/>
        </p:nvSpPr>
        <p:spPr>
          <a:xfrm>
            <a:off x="2062363" y="1040528"/>
            <a:ext cx="152209" cy="152209"/>
          </a:xfrm>
          <a:prstGeom prst="rect">
            <a:avLst/>
          </a:prstGeom>
          <a:blipFill>
            <a:blip r:embed="rId2" cstate="print"/>
            <a:stretch>
              <a:fillRect/>
            </a:stretch>
          </a:blipFill>
        </p:spPr>
        <p:txBody>
          <a:bodyPr wrap="square" lIns="0" tIns="0" rIns="0" bIns="0" rtlCol="0"/>
          <a:lstStyle/>
          <a:p>
            <a:endParaRPr sz="3567"/>
          </a:p>
        </p:txBody>
      </p:sp>
      <p:sp>
        <p:nvSpPr>
          <p:cNvPr id="5" name="object 5"/>
          <p:cNvSpPr txBox="1"/>
          <p:nvPr/>
        </p:nvSpPr>
        <p:spPr>
          <a:xfrm>
            <a:off x="2326666" y="898055"/>
            <a:ext cx="7760236" cy="682302"/>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Arial"/>
                <a:cs typeface="Arial"/>
              </a:rPr>
              <a:t>Hence, </a:t>
            </a:r>
            <a:r>
              <a:rPr sz="2180" spc="-10" dirty="0">
                <a:latin typeface="Arial"/>
                <a:cs typeface="Arial"/>
              </a:rPr>
              <a:t>the total input </a:t>
            </a:r>
            <a:r>
              <a:rPr sz="2180" spc="-40" dirty="0">
                <a:latin typeface="Arial"/>
                <a:cs typeface="Arial"/>
              </a:rPr>
              <a:t>say </a:t>
            </a:r>
            <a:r>
              <a:rPr sz="2180" i="1" spc="-10" dirty="0">
                <a:latin typeface="Arial"/>
                <a:cs typeface="Arial"/>
              </a:rPr>
              <a:t>I </a:t>
            </a:r>
            <a:r>
              <a:rPr sz="2180" spc="-20" dirty="0">
                <a:latin typeface="Arial"/>
                <a:cs typeface="Arial"/>
              </a:rPr>
              <a:t>received </a:t>
            </a:r>
            <a:r>
              <a:rPr sz="2180" spc="-40" dirty="0">
                <a:latin typeface="Arial"/>
                <a:cs typeface="Arial"/>
              </a:rPr>
              <a:t>by </a:t>
            </a:r>
            <a:r>
              <a:rPr sz="2180" spc="-10" dirty="0">
                <a:latin typeface="Arial"/>
                <a:cs typeface="Arial"/>
              </a:rPr>
              <a:t>the </a:t>
            </a:r>
            <a:r>
              <a:rPr sz="2180" spc="-20" dirty="0">
                <a:latin typeface="Arial"/>
                <a:cs typeface="Arial"/>
              </a:rPr>
              <a:t>soma </a:t>
            </a:r>
            <a:r>
              <a:rPr sz="2180" spc="-10" dirty="0">
                <a:latin typeface="Arial"/>
                <a:cs typeface="Arial"/>
              </a:rPr>
              <a:t>of the </a:t>
            </a:r>
            <a:r>
              <a:rPr sz="2180" dirty="0">
                <a:latin typeface="Arial"/>
                <a:cs typeface="Arial"/>
              </a:rPr>
              <a:t>artificial  </a:t>
            </a:r>
            <a:r>
              <a:rPr sz="2180" spc="-10" dirty="0">
                <a:latin typeface="Arial"/>
                <a:cs typeface="Arial"/>
              </a:rPr>
              <a:t>neuron</a:t>
            </a:r>
            <a:r>
              <a:rPr sz="2180" spc="-20" dirty="0">
                <a:latin typeface="Arial"/>
                <a:cs typeface="Arial"/>
              </a:rPr>
              <a:t> </a:t>
            </a:r>
            <a:r>
              <a:rPr sz="2180" spc="-10" dirty="0">
                <a:latin typeface="Arial"/>
                <a:cs typeface="Arial"/>
              </a:rPr>
              <a:t>is</a:t>
            </a:r>
            <a:endParaRPr sz="2180">
              <a:latin typeface="Arial"/>
              <a:cs typeface="Arial"/>
            </a:endParaRPr>
          </a:p>
        </p:txBody>
      </p:sp>
      <p:sp>
        <p:nvSpPr>
          <p:cNvPr id="6" name="object 6"/>
          <p:cNvSpPr txBox="1"/>
          <p:nvPr/>
        </p:nvSpPr>
        <p:spPr>
          <a:xfrm>
            <a:off x="3752225" y="1730478"/>
            <a:ext cx="3985190" cy="358348"/>
          </a:xfrm>
          <a:prstGeom prst="rect">
            <a:avLst/>
          </a:prstGeom>
        </p:spPr>
        <p:txBody>
          <a:bodyPr vert="horz" wrap="square" lIns="0" tIns="22650" rIns="0" bIns="0" rtlCol="0">
            <a:spAutoFit/>
          </a:bodyPr>
          <a:lstStyle/>
          <a:p>
            <a:pPr marL="75503">
              <a:spcBef>
                <a:spcPts val="178"/>
              </a:spcBef>
            </a:pPr>
            <a:r>
              <a:rPr sz="2180" i="1" spc="-10" dirty="0">
                <a:latin typeface="Arial"/>
                <a:cs typeface="Arial"/>
              </a:rPr>
              <a:t>I </a:t>
            </a:r>
            <a:r>
              <a:rPr sz="2180" spc="-59" dirty="0">
                <a:latin typeface="Lucida Sans Unicode"/>
                <a:cs typeface="Lucida Sans Unicode"/>
              </a:rPr>
              <a:t>= </a:t>
            </a:r>
            <a:r>
              <a:rPr sz="2180" i="1" spc="10" dirty="0">
                <a:latin typeface="Arial"/>
                <a:cs typeface="Arial"/>
              </a:rPr>
              <a:t>w</a:t>
            </a:r>
            <a:r>
              <a:rPr sz="2378" spc="14" baseline="-13888" dirty="0">
                <a:latin typeface="Arial"/>
                <a:cs typeface="Arial"/>
              </a:rPr>
              <a:t>1</a:t>
            </a:r>
            <a:r>
              <a:rPr sz="2180" i="1" spc="10" dirty="0">
                <a:latin typeface="Arial"/>
                <a:cs typeface="Arial"/>
              </a:rPr>
              <a:t>x</a:t>
            </a:r>
            <a:r>
              <a:rPr sz="2378" spc="14" baseline="-13888" dirty="0">
                <a:latin typeface="Arial"/>
                <a:cs typeface="Arial"/>
              </a:rPr>
              <a:t>1 </a:t>
            </a:r>
            <a:r>
              <a:rPr sz="2180" spc="-59" dirty="0">
                <a:latin typeface="Lucida Sans Unicode"/>
                <a:cs typeface="Lucida Sans Unicode"/>
              </a:rPr>
              <a:t>+ </a:t>
            </a:r>
            <a:r>
              <a:rPr sz="2180" i="1" spc="10" dirty="0">
                <a:latin typeface="Arial"/>
                <a:cs typeface="Arial"/>
              </a:rPr>
              <a:t>w</a:t>
            </a:r>
            <a:r>
              <a:rPr sz="2378" spc="14" baseline="-13888" dirty="0">
                <a:latin typeface="Arial"/>
                <a:cs typeface="Arial"/>
              </a:rPr>
              <a:t>2</a:t>
            </a:r>
            <a:r>
              <a:rPr sz="2180" i="1" spc="10" dirty="0">
                <a:latin typeface="Arial"/>
                <a:cs typeface="Arial"/>
              </a:rPr>
              <a:t>x</a:t>
            </a:r>
            <a:r>
              <a:rPr sz="2378" spc="14" baseline="-13888" dirty="0">
                <a:latin typeface="Arial"/>
                <a:cs typeface="Arial"/>
              </a:rPr>
              <a:t>2 </a:t>
            </a:r>
            <a:r>
              <a:rPr sz="2180" spc="-59" dirty="0">
                <a:latin typeface="Lucida Sans Unicode"/>
                <a:cs typeface="Lucida Sans Unicode"/>
              </a:rPr>
              <a:t>+ </a:t>
            </a:r>
            <a:r>
              <a:rPr sz="2180" i="1" dirty="0">
                <a:latin typeface="Arial Narrow"/>
                <a:cs typeface="Arial Narrow"/>
              </a:rPr>
              <a:t>· · · </a:t>
            </a:r>
            <a:r>
              <a:rPr sz="2180" spc="-59" dirty="0">
                <a:latin typeface="Lucida Sans Unicode"/>
                <a:cs typeface="Lucida Sans Unicode"/>
              </a:rPr>
              <a:t>+ </a:t>
            </a:r>
            <a:r>
              <a:rPr sz="2180" i="1" spc="20" dirty="0">
                <a:latin typeface="Arial"/>
                <a:cs typeface="Arial"/>
              </a:rPr>
              <a:t>w</a:t>
            </a:r>
            <a:r>
              <a:rPr sz="2378" i="1" spc="30" baseline="-10416" dirty="0">
                <a:latin typeface="Arial"/>
                <a:cs typeface="Arial"/>
              </a:rPr>
              <a:t>n</a:t>
            </a:r>
            <a:r>
              <a:rPr sz="2180" i="1" spc="20" dirty="0">
                <a:latin typeface="Arial"/>
                <a:cs typeface="Arial"/>
              </a:rPr>
              <a:t>x</a:t>
            </a:r>
            <a:r>
              <a:rPr sz="2378" i="1" spc="30" baseline="-10416" dirty="0">
                <a:latin typeface="Arial"/>
                <a:cs typeface="Arial"/>
              </a:rPr>
              <a:t>n</a:t>
            </a:r>
            <a:r>
              <a:rPr sz="2378" i="1" spc="-311" baseline="-10416" dirty="0">
                <a:latin typeface="Arial"/>
                <a:cs typeface="Arial"/>
              </a:rPr>
              <a:t> </a:t>
            </a:r>
            <a:r>
              <a:rPr sz="2180" spc="-59" dirty="0">
                <a:latin typeface="Lucida Sans Unicode"/>
                <a:cs typeface="Lucida Sans Unicode"/>
              </a:rPr>
              <a:t>=</a:t>
            </a:r>
            <a:endParaRPr sz="2180">
              <a:latin typeface="Lucida Sans Unicode"/>
              <a:cs typeface="Lucida Sans Unicode"/>
            </a:endParaRPr>
          </a:p>
        </p:txBody>
      </p:sp>
      <p:sp>
        <p:nvSpPr>
          <p:cNvPr id="7" name="object 7"/>
          <p:cNvSpPr txBox="1"/>
          <p:nvPr/>
        </p:nvSpPr>
        <p:spPr>
          <a:xfrm>
            <a:off x="7712751" y="1524562"/>
            <a:ext cx="341012" cy="358348"/>
          </a:xfrm>
          <a:prstGeom prst="rect">
            <a:avLst/>
          </a:prstGeom>
        </p:spPr>
        <p:txBody>
          <a:bodyPr vert="horz" wrap="square" lIns="0" tIns="22650" rIns="0" bIns="0" rtlCol="0">
            <a:spAutoFit/>
          </a:bodyPr>
          <a:lstStyle/>
          <a:p>
            <a:pPr marL="25168">
              <a:spcBef>
                <a:spcPts val="178"/>
              </a:spcBef>
            </a:pPr>
            <a:r>
              <a:rPr sz="2180" spc="931" dirty="0">
                <a:latin typeface="Arial"/>
                <a:cs typeface="Arial"/>
              </a:rPr>
              <a:t>Σ</a:t>
            </a:r>
            <a:endParaRPr sz="2180">
              <a:latin typeface="Arial"/>
              <a:cs typeface="Arial"/>
            </a:endParaRPr>
          </a:p>
        </p:txBody>
      </p:sp>
      <p:sp>
        <p:nvSpPr>
          <p:cNvPr id="8" name="object 8"/>
          <p:cNvSpPr txBox="1"/>
          <p:nvPr/>
        </p:nvSpPr>
        <p:spPr>
          <a:xfrm>
            <a:off x="8002549" y="1677930"/>
            <a:ext cx="390088" cy="468816"/>
          </a:xfrm>
          <a:prstGeom prst="rect">
            <a:avLst/>
          </a:prstGeom>
        </p:spPr>
        <p:txBody>
          <a:bodyPr vert="horz" wrap="square" lIns="0" tIns="57882" rIns="0" bIns="0" rtlCol="0">
            <a:spAutoFit/>
          </a:bodyPr>
          <a:lstStyle/>
          <a:p>
            <a:pPr marL="25168" marR="10067">
              <a:lnSpc>
                <a:spcPts val="1645"/>
              </a:lnSpc>
              <a:spcBef>
                <a:spcPts val="454"/>
              </a:spcBef>
            </a:pPr>
            <a:r>
              <a:rPr sz="1585" i="1" spc="-10" dirty="0">
                <a:latin typeface="Arial"/>
                <a:cs typeface="Arial"/>
              </a:rPr>
              <a:t>n  i</a:t>
            </a:r>
            <a:r>
              <a:rPr sz="1585" i="1" spc="-307" dirty="0">
                <a:latin typeface="Arial"/>
                <a:cs typeface="Arial"/>
              </a:rPr>
              <a:t> </a:t>
            </a:r>
            <a:r>
              <a:rPr sz="1585" spc="-10" dirty="0">
                <a:latin typeface="Goudy Stout"/>
                <a:cs typeface="Goudy Stout"/>
              </a:rPr>
              <a:t>=</a:t>
            </a:r>
            <a:r>
              <a:rPr sz="1585" spc="-10" dirty="0">
                <a:latin typeface="Arial"/>
                <a:cs typeface="Arial"/>
              </a:rPr>
              <a:t>1</a:t>
            </a:r>
            <a:endParaRPr sz="1585">
              <a:latin typeface="Arial"/>
              <a:cs typeface="Arial"/>
            </a:endParaRPr>
          </a:p>
        </p:txBody>
      </p:sp>
      <p:sp>
        <p:nvSpPr>
          <p:cNvPr id="9" name="object 9"/>
          <p:cNvSpPr txBox="1"/>
          <p:nvPr/>
        </p:nvSpPr>
        <p:spPr>
          <a:xfrm>
            <a:off x="8349576" y="1730477"/>
            <a:ext cx="606524" cy="358348"/>
          </a:xfrm>
          <a:prstGeom prst="rect">
            <a:avLst/>
          </a:prstGeom>
        </p:spPr>
        <p:txBody>
          <a:bodyPr vert="horz" wrap="square" lIns="0" tIns="22650" rIns="0" bIns="0" rtlCol="0">
            <a:spAutoFit/>
          </a:bodyPr>
          <a:lstStyle/>
          <a:p>
            <a:pPr marL="75503">
              <a:spcBef>
                <a:spcPts val="178"/>
              </a:spcBef>
            </a:pPr>
            <a:r>
              <a:rPr sz="2180" i="1" spc="-10" dirty="0">
                <a:latin typeface="Arial"/>
                <a:cs typeface="Arial"/>
              </a:rPr>
              <a:t>w</a:t>
            </a:r>
            <a:r>
              <a:rPr sz="2378" i="1" spc="-14" baseline="-13888" dirty="0">
                <a:latin typeface="Arial"/>
                <a:cs typeface="Arial"/>
              </a:rPr>
              <a:t>i</a:t>
            </a:r>
            <a:r>
              <a:rPr sz="2378" i="1" spc="-400" baseline="-13888" dirty="0">
                <a:latin typeface="Arial"/>
                <a:cs typeface="Arial"/>
              </a:rPr>
              <a:t> </a:t>
            </a:r>
            <a:r>
              <a:rPr sz="2180" i="1" spc="-10" dirty="0">
                <a:latin typeface="Arial"/>
                <a:cs typeface="Arial"/>
              </a:rPr>
              <a:t>x</a:t>
            </a:r>
            <a:r>
              <a:rPr sz="2378" i="1" spc="-14" baseline="-13888" dirty="0">
                <a:latin typeface="Arial"/>
                <a:cs typeface="Arial"/>
              </a:rPr>
              <a:t>i</a:t>
            </a:r>
            <a:endParaRPr sz="2378" baseline="-13888">
              <a:latin typeface="Arial"/>
              <a:cs typeface="Arial"/>
            </a:endParaRPr>
          </a:p>
        </p:txBody>
      </p:sp>
      <p:sp>
        <p:nvSpPr>
          <p:cNvPr id="10" name="object 10"/>
          <p:cNvSpPr/>
          <p:nvPr/>
        </p:nvSpPr>
        <p:spPr>
          <a:xfrm>
            <a:off x="2062363" y="2364386"/>
            <a:ext cx="152209" cy="152209"/>
          </a:xfrm>
          <a:prstGeom prst="rect">
            <a:avLst/>
          </a:prstGeom>
          <a:blipFill>
            <a:blip r:embed="rId3" cstate="print"/>
            <a:stretch>
              <a:fillRect/>
            </a:stretch>
          </a:blipFill>
        </p:spPr>
        <p:txBody>
          <a:bodyPr wrap="square" lIns="0" tIns="0" rIns="0" bIns="0" rtlCol="0"/>
          <a:lstStyle/>
          <a:p>
            <a:endParaRPr sz="3567"/>
          </a:p>
        </p:txBody>
      </p:sp>
      <p:sp>
        <p:nvSpPr>
          <p:cNvPr id="11" name="object 11"/>
          <p:cNvSpPr/>
          <p:nvPr/>
        </p:nvSpPr>
        <p:spPr>
          <a:xfrm>
            <a:off x="2062363" y="3121585"/>
            <a:ext cx="152209" cy="152209"/>
          </a:xfrm>
          <a:prstGeom prst="rect">
            <a:avLst/>
          </a:prstGeom>
          <a:blipFill>
            <a:blip r:embed="rId2" cstate="print"/>
            <a:stretch>
              <a:fillRect/>
            </a:stretch>
          </a:blipFill>
        </p:spPr>
        <p:txBody>
          <a:bodyPr wrap="square" lIns="0" tIns="0" rIns="0" bIns="0" rtlCol="0"/>
          <a:lstStyle/>
          <a:p>
            <a:endParaRPr sz="3567"/>
          </a:p>
        </p:txBody>
      </p:sp>
      <p:sp>
        <p:nvSpPr>
          <p:cNvPr id="12" name="object 12"/>
          <p:cNvSpPr txBox="1"/>
          <p:nvPr/>
        </p:nvSpPr>
        <p:spPr>
          <a:xfrm>
            <a:off x="2326666" y="2221887"/>
            <a:ext cx="7347498" cy="1131893"/>
          </a:xfrm>
          <a:prstGeom prst="rect">
            <a:avLst/>
          </a:prstGeom>
        </p:spPr>
        <p:txBody>
          <a:bodyPr vert="horz" wrap="square" lIns="0" tIns="22650" rIns="0" bIns="0" rtlCol="0">
            <a:spAutoFit/>
          </a:bodyPr>
          <a:lstStyle/>
          <a:p>
            <a:pPr marL="25168">
              <a:spcBef>
                <a:spcPts val="178"/>
              </a:spcBef>
            </a:pPr>
            <a:r>
              <a:rPr sz="2180" spc="-149" dirty="0">
                <a:latin typeface="Arial"/>
                <a:cs typeface="Arial"/>
              </a:rPr>
              <a:t>To </a:t>
            </a:r>
            <a:r>
              <a:rPr sz="2180" spc="-20" dirty="0">
                <a:latin typeface="Arial"/>
                <a:cs typeface="Arial"/>
              </a:rPr>
              <a:t>generate </a:t>
            </a:r>
            <a:r>
              <a:rPr sz="2180" spc="-10" dirty="0">
                <a:latin typeface="Arial"/>
                <a:cs typeface="Arial"/>
              </a:rPr>
              <a:t>the final output </a:t>
            </a:r>
            <a:r>
              <a:rPr sz="2180" i="1" spc="-10" dirty="0">
                <a:latin typeface="Arial"/>
                <a:cs typeface="Arial"/>
              </a:rPr>
              <a:t>y </a:t>
            </a:r>
            <a:r>
              <a:rPr sz="2180" spc="-10" dirty="0">
                <a:latin typeface="Arial"/>
                <a:cs typeface="Arial"/>
              </a:rPr>
              <a:t>, the </a:t>
            </a:r>
            <a:r>
              <a:rPr sz="2180" spc="-20" dirty="0">
                <a:latin typeface="Arial"/>
                <a:cs typeface="Arial"/>
              </a:rPr>
              <a:t>sum </a:t>
            </a:r>
            <a:r>
              <a:rPr sz="2180" spc="-10" dirty="0">
                <a:latin typeface="Arial"/>
                <a:cs typeface="Arial"/>
              </a:rPr>
              <a:t>is passed to </a:t>
            </a:r>
            <a:r>
              <a:rPr sz="2180" spc="-20" dirty="0">
                <a:latin typeface="Arial"/>
                <a:cs typeface="Arial"/>
              </a:rPr>
              <a:t>a </a:t>
            </a:r>
            <a:r>
              <a:rPr sz="2180" spc="-10" dirty="0">
                <a:latin typeface="Arial"/>
                <a:cs typeface="Arial"/>
              </a:rPr>
              <a:t>filter</a:t>
            </a:r>
            <a:r>
              <a:rPr sz="2180" spc="-258" dirty="0">
                <a:latin typeface="Arial"/>
                <a:cs typeface="Arial"/>
              </a:rPr>
              <a:t> </a:t>
            </a:r>
            <a:r>
              <a:rPr sz="2180" i="1" spc="-436" dirty="0">
                <a:latin typeface="Verdana"/>
                <a:cs typeface="Verdana"/>
              </a:rPr>
              <a:t>φ</a:t>
            </a:r>
            <a:endParaRPr sz="2180">
              <a:latin typeface="Verdana"/>
              <a:cs typeface="Verdana"/>
            </a:endParaRPr>
          </a:p>
          <a:p>
            <a:pPr marL="25168">
              <a:spcBef>
                <a:spcPts val="69"/>
              </a:spcBef>
            </a:pPr>
            <a:r>
              <a:rPr sz="2180" spc="-10" dirty="0">
                <a:latin typeface="Arial"/>
                <a:cs typeface="Arial"/>
              </a:rPr>
              <a:t>called </a:t>
            </a:r>
            <a:r>
              <a:rPr sz="2180" spc="-30" dirty="0">
                <a:solidFill>
                  <a:srgbClr val="FF0000"/>
                </a:solidFill>
                <a:latin typeface="Arial"/>
                <a:cs typeface="Arial"/>
              </a:rPr>
              <a:t>transfer </a:t>
            </a:r>
            <a:r>
              <a:rPr sz="2180" spc="-10" dirty="0">
                <a:solidFill>
                  <a:srgbClr val="FF0000"/>
                </a:solidFill>
                <a:latin typeface="Arial"/>
                <a:cs typeface="Arial"/>
              </a:rPr>
              <a:t>function</a:t>
            </a:r>
            <a:r>
              <a:rPr sz="2180" spc="-10" dirty="0">
                <a:latin typeface="Arial"/>
                <a:cs typeface="Arial"/>
              </a:rPr>
              <a:t>, which releases the output.</a:t>
            </a:r>
            <a:endParaRPr sz="2180">
              <a:latin typeface="Arial"/>
              <a:cs typeface="Arial"/>
            </a:endParaRPr>
          </a:p>
          <a:p>
            <a:pPr marL="25168">
              <a:spcBef>
                <a:spcPts val="662"/>
              </a:spcBef>
            </a:pPr>
            <a:r>
              <a:rPr sz="2180" spc="-10" dirty="0">
                <a:latin typeface="Arial"/>
                <a:cs typeface="Arial"/>
              </a:rPr>
              <a:t>That </a:t>
            </a:r>
            <a:r>
              <a:rPr sz="2180" spc="-20" dirty="0">
                <a:latin typeface="Arial"/>
                <a:cs typeface="Arial"/>
              </a:rPr>
              <a:t>is, </a:t>
            </a:r>
            <a:r>
              <a:rPr sz="2180" i="1" spc="-10" dirty="0">
                <a:latin typeface="Arial"/>
                <a:cs typeface="Arial"/>
              </a:rPr>
              <a:t>y </a:t>
            </a:r>
            <a:r>
              <a:rPr sz="2180" spc="-59" dirty="0">
                <a:latin typeface="Lucida Sans Unicode"/>
                <a:cs typeface="Lucida Sans Unicode"/>
              </a:rPr>
              <a:t>=</a:t>
            </a:r>
            <a:r>
              <a:rPr sz="2180" spc="-476" dirty="0">
                <a:latin typeface="Lucida Sans Unicode"/>
                <a:cs typeface="Lucida Sans Unicode"/>
              </a:rPr>
              <a:t> </a:t>
            </a:r>
            <a:r>
              <a:rPr sz="2180" i="1" spc="-20" dirty="0">
                <a:latin typeface="Verdana"/>
                <a:cs typeface="Verdana"/>
              </a:rPr>
              <a:t>φ</a:t>
            </a:r>
            <a:r>
              <a:rPr sz="2180" spc="-20" dirty="0">
                <a:latin typeface="Lucida Sans Unicode"/>
                <a:cs typeface="Lucida Sans Unicode"/>
              </a:rPr>
              <a:t>(</a:t>
            </a:r>
            <a:r>
              <a:rPr sz="2180" i="1" spc="-20" dirty="0">
                <a:latin typeface="Arial"/>
                <a:cs typeface="Arial"/>
              </a:rPr>
              <a:t>I</a:t>
            </a:r>
            <a:r>
              <a:rPr sz="2180" spc="-20" dirty="0">
                <a:latin typeface="Lucida Sans Unicode"/>
                <a:cs typeface="Lucida Sans Unicode"/>
              </a:rPr>
              <a:t>)</a:t>
            </a:r>
            <a:endParaRPr sz="2180">
              <a:latin typeface="Lucida Sans Unicode"/>
              <a:cs typeface="Lucida Sans Unicode"/>
            </a:endParaRPr>
          </a:p>
        </p:txBody>
      </p:sp>
      <p:sp>
        <p:nvSpPr>
          <p:cNvPr id="13" name="object 13"/>
          <p:cNvSpPr/>
          <p:nvPr/>
        </p:nvSpPr>
        <p:spPr>
          <a:xfrm>
            <a:off x="3968497" y="4275088"/>
            <a:ext cx="1177814" cy="588907"/>
          </a:xfrm>
          <a:custGeom>
            <a:avLst/>
            <a:gdLst/>
            <a:ahLst/>
            <a:cxnLst/>
            <a:rect l="l" t="t" r="r" b="b"/>
            <a:pathLst>
              <a:path w="594360" h="297180">
                <a:moveTo>
                  <a:pt x="0" y="0"/>
                </a:moveTo>
                <a:lnTo>
                  <a:pt x="593997" y="296988"/>
                </a:lnTo>
              </a:path>
            </a:pathLst>
          </a:custGeom>
          <a:ln w="3175">
            <a:solidFill>
              <a:srgbClr val="000000"/>
            </a:solidFill>
          </a:ln>
        </p:spPr>
        <p:txBody>
          <a:bodyPr wrap="square" lIns="0" tIns="0" rIns="0" bIns="0" rtlCol="0"/>
          <a:lstStyle/>
          <a:p>
            <a:endParaRPr sz="3567"/>
          </a:p>
        </p:txBody>
      </p:sp>
      <p:sp>
        <p:nvSpPr>
          <p:cNvPr id="14" name="object 14"/>
          <p:cNvSpPr/>
          <p:nvPr/>
        </p:nvSpPr>
        <p:spPr>
          <a:xfrm>
            <a:off x="5094378" y="4812360"/>
            <a:ext cx="51590" cy="69209"/>
          </a:xfrm>
          <a:custGeom>
            <a:avLst/>
            <a:gdLst/>
            <a:ahLst/>
            <a:cxnLst/>
            <a:rect l="l" t="t" r="r" b="b"/>
            <a:pathLst>
              <a:path w="26035" h="34925">
                <a:moveTo>
                  <a:pt x="0" y="34484"/>
                </a:moveTo>
                <a:lnTo>
                  <a:pt x="25844" y="25865"/>
                </a:lnTo>
                <a:lnTo>
                  <a:pt x="17252" y="0"/>
                </a:lnTo>
              </a:path>
            </a:pathLst>
          </a:custGeom>
          <a:ln w="3175">
            <a:solidFill>
              <a:srgbClr val="000000"/>
            </a:solidFill>
          </a:ln>
        </p:spPr>
        <p:txBody>
          <a:bodyPr wrap="square" lIns="0" tIns="0" rIns="0" bIns="0" rtlCol="0"/>
          <a:lstStyle/>
          <a:p>
            <a:endParaRPr sz="3567"/>
          </a:p>
        </p:txBody>
      </p:sp>
      <p:sp>
        <p:nvSpPr>
          <p:cNvPr id="15" name="object 15"/>
          <p:cNvSpPr/>
          <p:nvPr/>
        </p:nvSpPr>
        <p:spPr>
          <a:xfrm>
            <a:off x="3968497" y="4667367"/>
            <a:ext cx="1172781" cy="195044"/>
          </a:xfrm>
          <a:custGeom>
            <a:avLst/>
            <a:gdLst/>
            <a:ahLst/>
            <a:cxnLst/>
            <a:rect l="l" t="t" r="r" b="b"/>
            <a:pathLst>
              <a:path w="591819" h="98425">
                <a:moveTo>
                  <a:pt x="0" y="0"/>
                </a:moveTo>
                <a:lnTo>
                  <a:pt x="591762" y="97901"/>
                </a:lnTo>
              </a:path>
            </a:pathLst>
          </a:custGeom>
          <a:ln w="3175">
            <a:solidFill>
              <a:srgbClr val="000000"/>
            </a:solidFill>
          </a:ln>
        </p:spPr>
        <p:txBody>
          <a:bodyPr wrap="square" lIns="0" tIns="0" rIns="0" bIns="0" rtlCol="0"/>
          <a:lstStyle/>
          <a:p>
            <a:endParaRPr sz="3567"/>
          </a:p>
        </p:txBody>
      </p:sp>
      <p:sp>
        <p:nvSpPr>
          <p:cNvPr id="16" name="object 16"/>
          <p:cNvSpPr/>
          <p:nvPr/>
        </p:nvSpPr>
        <p:spPr>
          <a:xfrm>
            <a:off x="5097148" y="4817452"/>
            <a:ext cx="44042" cy="75501"/>
          </a:xfrm>
          <a:custGeom>
            <a:avLst/>
            <a:gdLst/>
            <a:ahLst/>
            <a:cxnLst/>
            <a:rect l="l" t="t" r="r" b="b"/>
            <a:pathLst>
              <a:path w="22225" h="38100">
                <a:moveTo>
                  <a:pt x="0" y="38040"/>
                </a:moveTo>
                <a:lnTo>
                  <a:pt x="22212" y="22163"/>
                </a:lnTo>
                <a:lnTo>
                  <a:pt x="6286" y="0"/>
                </a:lnTo>
              </a:path>
            </a:pathLst>
          </a:custGeom>
          <a:ln w="3175">
            <a:solidFill>
              <a:srgbClr val="000000"/>
            </a:solidFill>
          </a:ln>
        </p:spPr>
        <p:txBody>
          <a:bodyPr wrap="square" lIns="0" tIns="0" rIns="0" bIns="0" rtlCol="0"/>
          <a:lstStyle/>
          <a:p>
            <a:endParaRPr sz="3567"/>
          </a:p>
        </p:txBody>
      </p:sp>
      <p:sp>
        <p:nvSpPr>
          <p:cNvPr id="17" name="object 17"/>
          <p:cNvSpPr/>
          <p:nvPr/>
        </p:nvSpPr>
        <p:spPr>
          <a:xfrm>
            <a:off x="3968497" y="4863615"/>
            <a:ext cx="1177814" cy="196302"/>
          </a:xfrm>
          <a:custGeom>
            <a:avLst/>
            <a:gdLst/>
            <a:ahLst/>
            <a:cxnLst/>
            <a:rect l="l" t="t" r="r" b="b"/>
            <a:pathLst>
              <a:path w="594360" h="99060">
                <a:moveTo>
                  <a:pt x="0" y="98998"/>
                </a:moveTo>
                <a:lnTo>
                  <a:pt x="593997" y="0"/>
                </a:lnTo>
              </a:path>
            </a:pathLst>
          </a:custGeom>
          <a:ln w="3175">
            <a:solidFill>
              <a:srgbClr val="000000"/>
            </a:solidFill>
          </a:ln>
        </p:spPr>
        <p:txBody>
          <a:bodyPr wrap="square" lIns="0" tIns="0" rIns="0" bIns="0" rtlCol="0"/>
          <a:lstStyle/>
          <a:p>
            <a:endParaRPr sz="3567"/>
          </a:p>
        </p:txBody>
      </p:sp>
      <p:sp>
        <p:nvSpPr>
          <p:cNvPr id="18" name="object 18"/>
          <p:cNvSpPr/>
          <p:nvPr/>
        </p:nvSpPr>
        <p:spPr>
          <a:xfrm>
            <a:off x="5101577" y="4832207"/>
            <a:ext cx="44042" cy="75501"/>
          </a:xfrm>
          <a:custGeom>
            <a:avLst/>
            <a:gdLst/>
            <a:ahLst/>
            <a:cxnLst/>
            <a:rect l="l" t="t" r="r" b="b"/>
            <a:pathLst>
              <a:path w="22225" h="38100">
                <a:moveTo>
                  <a:pt x="6356" y="38033"/>
                </a:moveTo>
                <a:lnTo>
                  <a:pt x="22212" y="15848"/>
                </a:lnTo>
                <a:lnTo>
                  <a:pt x="0" y="0"/>
                </a:lnTo>
              </a:path>
            </a:pathLst>
          </a:custGeom>
          <a:ln w="3175">
            <a:solidFill>
              <a:srgbClr val="000000"/>
            </a:solidFill>
          </a:ln>
        </p:spPr>
        <p:txBody>
          <a:bodyPr wrap="square" lIns="0" tIns="0" rIns="0" bIns="0" rtlCol="0"/>
          <a:lstStyle/>
          <a:p>
            <a:endParaRPr sz="3567"/>
          </a:p>
        </p:txBody>
      </p:sp>
      <p:sp>
        <p:nvSpPr>
          <p:cNvPr id="19" name="object 19"/>
          <p:cNvSpPr/>
          <p:nvPr/>
        </p:nvSpPr>
        <p:spPr>
          <a:xfrm>
            <a:off x="3968497" y="4863615"/>
            <a:ext cx="1177814" cy="746201"/>
          </a:xfrm>
          <a:custGeom>
            <a:avLst/>
            <a:gdLst/>
            <a:ahLst/>
            <a:cxnLst/>
            <a:rect l="l" t="t" r="r" b="b"/>
            <a:pathLst>
              <a:path w="594360" h="376555">
                <a:moveTo>
                  <a:pt x="0" y="376198"/>
                </a:moveTo>
                <a:lnTo>
                  <a:pt x="593997" y="0"/>
                </a:lnTo>
              </a:path>
            </a:pathLst>
          </a:custGeom>
          <a:ln w="3175">
            <a:solidFill>
              <a:srgbClr val="000000"/>
            </a:solidFill>
          </a:ln>
        </p:spPr>
        <p:txBody>
          <a:bodyPr wrap="square" lIns="0" tIns="0" rIns="0" bIns="0" rtlCol="0"/>
          <a:lstStyle/>
          <a:p>
            <a:endParaRPr sz="3567"/>
          </a:p>
        </p:txBody>
      </p:sp>
      <p:sp>
        <p:nvSpPr>
          <p:cNvPr id="20" name="object 20"/>
          <p:cNvSpPr/>
          <p:nvPr/>
        </p:nvSpPr>
        <p:spPr>
          <a:xfrm>
            <a:off x="5092856" y="4851780"/>
            <a:ext cx="52851" cy="65434"/>
          </a:xfrm>
          <a:custGeom>
            <a:avLst/>
            <a:gdLst/>
            <a:ahLst/>
            <a:cxnLst/>
            <a:rect l="l" t="t" r="r" b="b"/>
            <a:pathLst>
              <a:path w="26669" h="33019">
                <a:moveTo>
                  <a:pt x="20675" y="32578"/>
                </a:moveTo>
                <a:lnTo>
                  <a:pt x="26612" y="5972"/>
                </a:lnTo>
                <a:lnTo>
                  <a:pt x="0" y="0"/>
                </a:lnTo>
              </a:path>
            </a:pathLst>
          </a:custGeom>
          <a:ln w="3175">
            <a:solidFill>
              <a:srgbClr val="000000"/>
            </a:solidFill>
          </a:ln>
        </p:spPr>
        <p:txBody>
          <a:bodyPr wrap="square" lIns="0" tIns="0" rIns="0" bIns="0" rtlCol="0"/>
          <a:lstStyle/>
          <a:p>
            <a:endParaRPr sz="3567"/>
          </a:p>
        </p:txBody>
      </p:sp>
      <p:sp>
        <p:nvSpPr>
          <p:cNvPr id="21" name="object 21"/>
          <p:cNvSpPr/>
          <p:nvPr/>
        </p:nvSpPr>
        <p:spPr>
          <a:xfrm>
            <a:off x="5145594" y="4314259"/>
            <a:ext cx="785210" cy="1099797"/>
          </a:xfrm>
          <a:custGeom>
            <a:avLst/>
            <a:gdLst/>
            <a:ahLst/>
            <a:cxnLst/>
            <a:rect l="l" t="t" r="r" b="b"/>
            <a:pathLst>
              <a:path w="396239" h="554989">
                <a:moveTo>
                  <a:pt x="395979" y="277220"/>
                </a:moveTo>
                <a:lnTo>
                  <a:pt x="391957" y="221353"/>
                </a:lnTo>
                <a:lnTo>
                  <a:pt x="380421" y="169317"/>
                </a:lnTo>
                <a:lnTo>
                  <a:pt x="362168" y="122227"/>
                </a:lnTo>
                <a:lnTo>
                  <a:pt x="337995" y="81198"/>
                </a:lnTo>
                <a:lnTo>
                  <a:pt x="308697" y="47346"/>
                </a:lnTo>
                <a:lnTo>
                  <a:pt x="275072" y="21786"/>
                </a:lnTo>
                <a:lnTo>
                  <a:pt x="237916" y="5632"/>
                </a:lnTo>
                <a:lnTo>
                  <a:pt x="198024" y="0"/>
                </a:lnTo>
                <a:lnTo>
                  <a:pt x="158110" y="5632"/>
                </a:lnTo>
                <a:lnTo>
                  <a:pt x="120936" y="21786"/>
                </a:lnTo>
                <a:lnTo>
                  <a:pt x="87298" y="47346"/>
                </a:lnTo>
                <a:lnTo>
                  <a:pt x="57992" y="81198"/>
                </a:lnTo>
                <a:lnTo>
                  <a:pt x="33814" y="122227"/>
                </a:lnTo>
                <a:lnTo>
                  <a:pt x="15559" y="169317"/>
                </a:lnTo>
                <a:lnTo>
                  <a:pt x="4022" y="221353"/>
                </a:lnTo>
                <a:lnTo>
                  <a:pt x="0" y="277220"/>
                </a:lnTo>
                <a:lnTo>
                  <a:pt x="4022" y="333087"/>
                </a:lnTo>
                <a:lnTo>
                  <a:pt x="15559" y="385121"/>
                </a:lnTo>
                <a:lnTo>
                  <a:pt x="33814" y="432207"/>
                </a:lnTo>
                <a:lnTo>
                  <a:pt x="57992" y="473232"/>
                </a:lnTo>
                <a:lnTo>
                  <a:pt x="87298" y="507080"/>
                </a:lnTo>
                <a:lnTo>
                  <a:pt x="120936" y="532637"/>
                </a:lnTo>
                <a:lnTo>
                  <a:pt x="158110" y="548788"/>
                </a:lnTo>
                <a:lnTo>
                  <a:pt x="198024" y="554420"/>
                </a:lnTo>
                <a:lnTo>
                  <a:pt x="237916" y="548788"/>
                </a:lnTo>
                <a:lnTo>
                  <a:pt x="275072" y="532637"/>
                </a:lnTo>
                <a:lnTo>
                  <a:pt x="308697" y="507080"/>
                </a:lnTo>
                <a:lnTo>
                  <a:pt x="337995" y="473232"/>
                </a:lnTo>
                <a:lnTo>
                  <a:pt x="362168" y="432207"/>
                </a:lnTo>
                <a:lnTo>
                  <a:pt x="380421" y="385121"/>
                </a:lnTo>
                <a:lnTo>
                  <a:pt x="391957" y="333087"/>
                </a:lnTo>
                <a:lnTo>
                  <a:pt x="395979" y="277220"/>
                </a:lnTo>
                <a:close/>
              </a:path>
            </a:pathLst>
          </a:custGeom>
          <a:ln w="3175">
            <a:solidFill>
              <a:srgbClr val="000000"/>
            </a:solidFill>
          </a:ln>
        </p:spPr>
        <p:txBody>
          <a:bodyPr wrap="square" lIns="0" tIns="0" rIns="0" bIns="0" rtlCol="0"/>
          <a:lstStyle/>
          <a:p>
            <a:endParaRPr sz="3567"/>
          </a:p>
        </p:txBody>
      </p:sp>
      <p:sp>
        <p:nvSpPr>
          <p:cNvPr id="22" name="object 22"/>
          <p:cNvSpPr/>
          <p:nvPr/>
        </p:nvSpPr>
        <p:spPr>
          <a:xfrm>
            <a:off x="5286186" y="4579614"/>
            <a:ext cx="521848" cy="594400"/>
          </a:xfrm>
          <a:prstGeom prst="rect">
            <a:avLst/>
          </a:prstGeom>
          <a:blipFill>
            <a:blip r:embed="rId4" cstate="print"/>
            <a:stretch>
              <a:fillRect/>
            </a:stretch>
          </a:blipFill>
        </p:spPr>
        <p:txBody>
          <a:bodyPr wrap="square" lIns="0" tIns="0" rIns="0" bIns="0" rtlCol="0"/>
          <a:lstStyle/>
          <a:p>
            <a:endParaRPr sz="3567"/>
          </a:p>
        </p:txBody>
      </p:sp>
      <p:sp>
        <p:nvSpPr>
          <p:cNvPr id="23" name="object 23"/>
          <p:cNvSpPr txBox="1"/>
          <p:nvPr/>
        </p:nvSpPr>
        <p:spPr>
          <a:xfrm>
            <a:off x="3985017" y="5089055"/>
            <a:ext cx="333425" cy="481946"/>
          </a:xfrm>
          <a:prstGeom prst="rect">
            <a:avLst/>
          </a:prstGeom>
        </p:spPr>
        <p:txBody>
          <a:bodyPr vert="vert" wrap="square" lIns="0" tIns="0" rIns="0" bIns="0" rtlCol="0">
            <a:spAutoFit/>
          </a:bodyPr>
          <a:lstStyle/>
          <a:p>
            <a:pPr marL="25168">
              <a:lnSpc>
                <a:spcPts val="2606"/>
              </a:lnSpc>
            </a:pPr>
            <a:r>
              <a:rPr sz="2180" dirty="0">
                <a:latin typeface="Arial"/>
                <a:cs typeface="Arial"/>
              </a:rPr>
              <a:t>…</a:t>
            </a:r>
            <a:r>
              <a:rPr sz="2180" spc="-10" dirty="0">
                <a:latin typeface="Arial"/>
                <a:cs typeface="Arial"/>
              </a:rPr>
              <a:t>.</a:t>
            </a:r>
            <a:r>
              <a:rPr sz="2180" dirty="0">
                <a:latin typeface="Arial"/>
                <a:cs typeface="Arial"/>
              </a:rPr>
              <a:t>.</a:t>
            </a:r>
            <a:endParaRPr sz="2180">
              <a:latin typeface="Arial"/>
              <a:cs typeface="Arial"/>
            </a:endParaRPr>
          </a:p>
        </p:txBody>
      </p:sp>
      <p:sp>
        <p:nvSpPr>
          <p:cNvPr id="24" name="object 24"/>
          <p:cNvSpPr txBox="1"/>
          <p:nvPr/>
        </p:nvSpPr>
        <p:spPr>
          <a:xfrm>
            <a:off x="3707974" y="4148461"/>
            <a:ext cx="246636"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x</a:t>
            </a:r>
            <a:r>
              <a:rPr sz="495" spc="40" dirty="0">
                <a:latin typeface="Arial"/>
                <a:cs typeface="Arial"/>
              </a:rPr>
              <a:t>1</a:t>
            </a:r>
            <a:endParaRPr sz="495">
              <a:latin typeface="Arial"/>
              <a:cs typeface="Arial"/>
            </a:endParaRPr>
          </a:p>
        </p:txBody>
      </p:sp>
      <p:sp>
        <p:nvSpPr>
          <p:cNvPr id="25" name="object 25"/>
          <p:cNvSpPr txBox="1"/>
          <p:nvPr/>
        </p:nvSpPr>
        <p:spPr>
          <a:xfrm>
            <a:off x="3707974" y="4580051"/>
            <a:ext cx="246636"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x</a:t>
            </a:r>
            <a:r>
              <a:rPr sz="495" spc="40" dirty="0">
                <a:latin typeface="Arial"/>
                <a:cs typeface="Arial"/>
              </a:rPr>
              <a:t>2</a:t>
            </a:r>
            <a:endParaRPr sz="495">
              <a:latin typeface="Arial"/>
              <a:cs typeface="Arial"/>
            </a:endParaRPr>
          </a:p>
        </p:txBody>
      </p:sp>
      <p:sp>
        <p:nvSpPr>
          <p:cNvPr id="26" name="object 26"/>
          <p:cNvSpPr txBox="1"/>
          <p:nvPr/>
        </p:nvSpPr>
        <p:spPr>
          <a:xfrm>
            <a:off x="3707974" y="5560967"/>
            <a:ext cx="246636"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x</a:t>
            </a:r>
            <a:r>
              <a:rPr sz="495" spc="40" dirty="0">
                <a:latin typeface="Arial"/>
                <a:cs typeface="Arial"/>
              </a:rPr>
              <a:t>n</a:t>
            </a:r>
            <a:endParaRPr sz="495">
              <a:latin typeface="Arial"/>
              <a:cs typeface="Arial"/>
            </a:endParaRPr>
          </a:p>
        </p:txBody>
      </p:sp>
      <p:sp>
        <p:nvSpPr>
          <p:cNvPr id="27" name="object 27"/>
          <p:cNvSpPr txBox="1"/>
          <p:nvPr/>
        </p:nvSpPr>
        <p:spPr>
          <a:xfrm>
            <a:off x="4323465" y="4285774"/>
            <a:ext cx="271803"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w</a:t>
            </a:r>
            <a:r>
              <a:rPr sz="495" spc="40" dirty="0">
                <a:latin typeface="Arial"/>
                <a:cs typeface="Arial"/>
              </a:rPr>
              <a:t>1</a:t>
            </a:r>
            <a:endParaRPr sz="495">
              <a:latin typeface="Arial"/>
              <a:cs typeface="Arial"/>
            </a:endParaRPr>
          </a:p>
        </p:txBody>
      </p:sp>
      <p:sp>
        <p:nvSpPr>
          <p:cNvPr id="28" name="object 28"/>
          <p:cNvSpPr txBox="1"/>
          <p:nvPr/>
        </p:nvSpPr>
        <p:spPr>
          <a:xfrm>
            <a:off x="4264637" y="4580051"/>
            <a:ext cx="271803"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w</a:t>
            </a:r>
            <a:r>
              <a:rPr sz="495" spc="40" dirty="0">
                <a:latin typeface="Arial"/>
                <a:cs typeface="Arial"/>
              </a:rPr>
              <a:t>2</a:t>
            </a:r>
            <a:endParaRPr sz="495">
              <a:latin typeface="Arial"/>
              <a:cs typeface="Arial"/>
            </a:endParaRPr>
          </a:p>
        </p:txBody>
      </p:sp>
      <p:sp>
        <p:nvSpPr>
          <p:cNvPr id="29" name="object 29"/>
          <p:cNvSpPr txBox="1"/>
          <p:nvPr/>
        </p:nvSpPr>
        <p:spPr>
          <a:xfrm>
            <a:off x="4225367" y="4835086"/>
            <a:ext cx="271803" cy="157535"/>
          </a:xfrm>
          <a:prstGeom prst="rect">
            <a:avLst/>
          </a:prstGeom>
        </p:spPr>
        <p:txBody>
          <a:bodyPr vert="horz" wrap="square" lIns="0" tIns="35234" rIns="0" bIns="0" rtlCol="0">
            <a:spAutoFit/>
          </a:bodyPr>
          <a:lstStyle/>
          <a:p>
            <a:pPr marL="75503">
              <a:spcBef>
                <a:spcPts val="277"/>
              </a:spcBef>
            </a:pPr>
            <a:r>
              <a:rPr sz="1189" spc="59" baseline="6944" dirty="0">
                <a:latin typeface="Arial"/>
                <a:cs typeface="Arial"/>
              </a:rPr>
              <a:t>w</a:t>
            </a:r>
            <a:r>
              <a:rPr sz="495" spc="40" dirty="0">
                <a:latin typeface="Arial"/>
                <a:cs typeface="Arial"/>
              </a:rPr>
              <a:t>3</a:t>
            </a:r>
            <a:endParaRPr sz="495">
              <a:latin typeface="Arial"/>
              <a:cs typeface="Arial"/>
            </a:endParaRPr>
          </a:p>
        </p:txBody>
      </p:sp>
      <p:sp>
        <p:nvSpPr>
          <p:cNvPr id="30" name="object 30"/>
          <p:cNvSpPr txBox="1"/>
          <p:nvPr/>
        </p:nvSpPr>
        <p:spPr>
          <a:xfrm>
            <a:off x="3682807" y="4909124"/>
            <a:ext cx="839319" cy="419967"/>
          </a:xfrm>
          <a:prstGeom prst="rect">
            <a:avLst/>
          </a:prstGeom>
        </p:spPr>
        <p:txBody>
          <a:bodyPr vert="horz" wrap="square" lIns="0" tIns="98151" rIns="0" bIns="0" rtlCol="0">
            <a:spAutoFit/>
          </a:bodyPr>
          <a:lstStyle/>
          <a:p>
            <a:pPr marL="100670">
              <a:spcBef>
                <a:spcPts val="773"/>
              </a:spcBef>
            </a:pPr>
            <a:r>
              <a:rPr sz="1189" spc="59" baseline="6944" dirty="0">
                <a:latin typeface="Arial"/>
                <a:cs typeface="Arial"/>
              </a:rPr>
              <a:t>x</a:t>
            </a:r>
            <a:r>
              <a:rPr sz="495" spc="40" dirty="0">
                <a:latin typeface="Arial"/>
                <a:cs typeface="Arial"/>
              </a:rPr>
              <a:t>3</a:t>
            </a:r>
            <a:endParaRPr sz="495">
              <a:latin typeface="Arial"/>
              <a:cs typeface="Arial"/>
            </a:endParaRPr>
          </a:p>
          <a:p>
            <a:pPr marR="85570" algn="r">
              <a:spcBef>
                <a:spcPts val="595"/>
              </a:spcBef>
            </a:pPr>
            <a:r>
              <a:rPr sz="1189" spc="73" baseline="6944" dirty="0">
                <a:latin typeface="Arial"/>
                <a:cs typeface="Arial"/>
              </a:rPr>
              <a:t>w</a:t>
            </a:r>
            <a:r>
              <a:rPr sz="495" spc="30" dirty="0">
                <a:latin typeface="Arial"/>
                <a:cs typeface="Arial"/>
              </a:rPr>
              <a:t>n</a:t>
            </a:r>
            <a:endParaRPr sz="495">
              <a:latin typeface="Arial"/>
              <a:cs typeface="Arial"/>
            </a:endParaRPr>
          </a:p>
        </p:txBody>
      </p:sp>
      <p:sp>
        <p:nvSpPr>
          <p:cNvPr id="31" name="object 31"/>
          <p:cNvSpPr/>
          <p:nvPr/>
        </p:nvSpPr>
        <p:spPr>
          <a:xfrm>
            <a:off x="6757338" y="4825411"/>
            <a:ext cx="115766" cy="76759"/>
          </a:xfrm>
          <a:custGeom>
            <a:avLst/>
            <a:gdLst/>
            <a:ahLst/>
            <a:cxnLst/>
            <a:rect l="l" t="t" r="r" b="b"/>
            <a:pathLst>
              <a:path w="58419" h="38735">
                <a:moveTo>
                  <a:pt x="0" y="0"/>
                </a:moveTo>
                <a:lnTo>
                  <a:pt x="0" y="38557"/>
                </a:lnTo>
                <a:lnTo>
                  <a:pt x="57835" y="19278"/>
                </a:lnTo>
                <a:lnTo>
                  <a:pt x="0" y="0"/>
                </a:lnTo>
                <a:close/>
              </a:path>
            </a:pathLst>
          </a:custGeom>
          <a:solidFill>
            <a:srgbClr val="000000"/>
          </a:solidFill>
        </p:spPr>
        <p:txBody>
          <a:bodyPr wrap="square" lIns="0" tIns="0" rIns="0" bIns="0" rtlCol="0"/>
          <a:lstStyle/>
          <a:p>
            <a:endParaRPr sz="3567"/>
          </a:p>
        </p:txBody>
      </p:sp>
      <p:sp>
        <p:nvSpPr>
          <p:cNvPr id="32" name="object 32"/>
          <p:cNvSpPr/>
          <p:nvPr/>
        </p:nvSpPr>
        <p:spPr>
          <a:xfrm>
            <a:off x="6871947" y="4314259"/>
            <a:ext cx="785210" cy="1099797"/>
          </a:xfrm>
          <a:custGeom>
            <a:avLst/>
            <a:gdLst/>
            <a:ahLst/>
            <a:cxnLst/>
            <a:rect l="l" t="t" r="r" b="b"/>
            <a:pathLst>
              <a:path w="396239" h="554989">
                <a:moveTo>
                  <a:pt x="396049" y="277220"/>
                </a:moveTo>
                <a:lnTo>
                  <a:pt x="392027" y="221353"/>
                </a:lnTo>
                <a:lnTo>
                  <a:pt x="380490" y="169317"/>
                </a:lnTo>
                <a:lnTo>
                  <a:pt x="362235" y="122227"/>
                </a:lnTo>
                <a:lnTo>
                  <a:pt x="338056" y="81198"/>
                </a:lnTo>
                <a:lnTo>
                  <a:pt x="308750" y="47346"/>
                </a:lnTo>
                <a:lnTo>
                  <a:pt x="275112" y="21786"/>
                </a:lnTo>
                <a:lnTo>
                  <a:pt x="237939" y="5632"/>
                </a:lnTo>
                <a:lnTo>
                  <a:pt x="198024" y="0"/>
                </a:lnTo>
                <a:lnTo>
                  <a:pt x="158130" y="5632"/>
                </a:lnTo>
                <a:lnTo>
                  <a:pt x="120966" y="21786"/>
                </a:lnTo>
                <a:lnTo>
                  <a:pt x="87329" y="47346"/>
                </a:lnTo>
                <a:lnTo>
                  <a:pt x="58019" y="81198"/>
                </a:lnTo>
                <a:lnTo>
                  <a:pt x="33832" y="122227"/>
                </a:lnTo>
                <a:lnTo>
                  <a:pt x="15568" y="169317"/>
                </a:lnTo>
                <a:lnTo>
                  <a:pt x="4025" y="221353"/>
                </a:lnTo>
                <a:lnTo>
                  <a:pt x="0" y="277220"/>
                </a:lnTo>
                <a:lnTo>
                  <a:pt x="4025" y="333087"/>
                </a:lnTo>
                <a:lnTo>
                  <a:pt x="15568" y="385121"/>
                </a:lnTo>
                <a:lnTo>
                  <a:pt x="33832" y="432207"/>
                </a:lnTo>
                <a:lnTo>
                  <a:pt x="58019" y="473232"/>
                </a:lnTo>
                <a:lnTo>
                  <a:pt x="87329" y="507080"/>
                </a:lnTo>
                <a:lnTo>
                  <a:pt x="120966" y="532637"/>
                </a:lnTo>
                <a:lnTo>
                  <a:pt x="158130" y="548788"/>
                </a:lnTo>
                <a:lnTo>
                  <a:pt x="198024" y="554420"/>
                </a:lnTo>
                <a:lnTo>
                  <a:pt x="237939" y="548788"/>
                </a:lnTo>
                <a:lnTo>
                  <a:pt x="275112" y="532637"/>
                </a:lnTo>
                <a:lnTo>
                  <a:pt x="308750" y="507080"/>
                </a:lnTo>
                <a:lnTo>
                  <a:pt x="338056" y="473232"/>
                </a:lnTo>
                <a:lnTo>
                  <a:pt x="362235" y="432207"/>
                </a:lnTo>
                <a:lnTo>
                  <a:pt x="380490" y="385121"/>
                </a:lnTo>
                <a:lnTo>
                  <a:pt x="392027" y="333087"/>
                </a:lnTo>
                <a:lnTo>
                  <a:pt x="396049" y="277220"/>
                </a:lnTo>
                <a:close/>
              </a:path>
            </a:pathLst>
          </a:custGeom>
          <a:ln w="3175">
            <a:solidFill>
              <a:srgbClr val="000000"/>
            </a:solidFill>
          </a:ln>
        </p:spPr>
        <p:txBody>
          <a:bodyPr wrap="square" lIns="0" tIns="0" rIns="0" bIns="0" rtlCol="0"/>
          <a:lstStyle/>
          <a:p>
            <a:endParaRPr sz="3567"/>
          </a:p>
        </p:txBody>
      </p:sp>
      <p:sp>
        <p:nvSpPr>
          <p:cNvPr id="33" name="object 33"/>
          <p:cNvSpPr/>
          <p:nvPr/>
        </p:nvSpPr>
        <p:spPr>
          <a:xfrm>
            <a:off x="7058398" y="4618089"/>
            <a:ext cx="412736" cy="492014"/>
          </a:xfrm>
          <a:custGeom>
            <a:avLst/>
            <a:gdLst/>
            <a:ahLst/>
            <a:cxnLst/>
            <a:rect l="l" t="t" r="r" b="b"/>
            <a:pathLst>
              <a:path w="208280" h="248285">
                <a:moveTo>
                  <a:pt x="0" y="247834"/>
                </a:moveTo>
                <a:lnTo>
                  <a:pt x="93738" y="247471"/>
                </a:lnTo>
                <a:lnTo>
                  <a:pt x="93738" y="0"/>
                </a:lnTo>
                <a:lnTo>
                  <a:pt x="207873" y="0"/>
                </a:lnTo>
              </a:path>
            </a:pathLst>
          </a:custGeom>
          <a:ln w="15087">
            <a:solidFill>
              <a:srgbClr val="000000"/>
            </a:solidFill>
          </a:ln>
        </p:spPr>
        <p:txBody>
          <a:bodyPr wrap="square" lIns="0" tIns="0" rIns="0" bIns="0" rtlCol="0"/>
          <a:lstStyle/>
          <a:p>
            <a:endParaRPr sz="3567"/>
          </a:p>
        </p:txBody>
      </p:sp>
      <p:sp>
        <p:nvSpPr>
          <p:cNvPr id="34" name="object 34"/>
          <p:cNvSpPr/>
          <p:nvPr/>
        </p:nvSpPr>
        <p:spPr>
          <a:xfrm>
            <a:off x="7656779" y="4706676"/>
            <a:ext cx="922370" cy="314587"/>
          </a:xfrm>
          <a:custGeom>
            <a:avLst/>
            <a:gdLst/>
            <a:ahLst/>
            <a:cxnLst/>
            <a:rect l="l" t="t" r="r" b="b"/>
            <a:pathLst>
              <a:path w="465454" h="158750">
                <a:moveTo>
                  <a:pt x="386060" y="0"/>
                </a:moveTo>
                <a:lnTo>
                  <a:pt x="386060" y="52268"/>
                </a:lnTo>
                <a:lnTo>
                  <a:pt x="0" y="52268"/>
                </a:lnTo>
                <a:lnTo>
                  <a:pt x="0" y="106123"/>
                </a:lnTo>
                <a:lnTo>
                  <a:pt x="386060" y="106123"/>
                </a:lnTo>
                <a:lnTo>
                  <a:pt x="386060" y="158398"/>
                </a:lnTo>
                <a:lnTo>
                  <a:pt x="465270" y="79195"/>
                </a:lnTo>
                <a:lnTo>
                  <a:pt x="386060" y="0"/>
                </a:lnTo>
                <a:close/>
              </a:path>
            </a:pathLst>
          </a:custGeom>
          <a:solidFill>
            <a:srgbClr val="DDE1CD"/>
          </a:solidFill>
        </p:spPr>
        <p:txBody>
          <a:bodyPr wrap="square" lIns="0" tIns="0" rIns="0" bIns="0" rtlCol="0"/>
          <a:lstStyle/>
          <a:p>
            <a:endParaRPr sz="3567"/>
          </a:p>
        </p:txBody>
      </p:sp>
      <p:sp>
        <p:nvSpPr>
          <p:cNvPr id="35" name="object 35"/>
          <p:cNvSpPr/>
          <p:nvPr/>
        </p:nvSpPr>
        <p:spPr>
          <a:xfrm>
            <a:off x="7656779" y="4706676"/>
            <a:ext cx="922370" cy="314587"/>
          </a:xfrm>
          <a:custGeom>
            <a:avLst/>
            <a:gdLst/>
            <a:ahLst/>
            <a:cxnLst/>
            <a:rect l="l" t="t" r="r" b="b"/>
            <a:pathLst>
              <a:path w="465454" h="158750">
                <a:moveTo>
                  <a:pt x="465270" y="79195"/>
                </a:moveTo>
                <a:lnTo>
                  <a:pt x="386060" y="0"/>
                </a:lnTo>
                <a:lnTo>
                  <a:pt x="386060" y="52268"/>
                </a:lnTo>
                <a:lnTo>
                  <a:pt x="0" y="52268"/>
                </a:lnTo>
                <a:lnTo>
                  <a:pt x="0" y="106123"/>
                </a:lnTo>
                <a:lnTo>
                  <a:pt x="386060" y="106123"/>
                </a:lnTo>
                <a:lnTo>
                  <a:pt x="386060" y="158398"/>
                </a:lnTo>
                <a:lnTo>
                  <a:pt x="465270" y="79195"/>
                </a:lnTo>
                <a:close/>
              </a:path>
            </a:pathLst>
          </a:custGeom>
          <a:ln w="3175">
            <a:solidFill>
              <a:srgbClr val="000000"/>
            </a:solidFill>
          </a:ln>
        </p:spPr>
        <p:txBody>
          <a:bodyPr wrap="square" lIns="0" tIns="0" rIns="0" bIns="0" rtlCol="0"/>
          <a:lstStyle/>
          <a:p>
            <a:endParaRPr sz="3567"/>
          </a:p>
        </p:txBody>
      </p:sp>
      <p:sp>
        <p:nvSpPr>
          <p:cNvPr id="36" name="object 36"/>
          <p:cNvSpPr txBox="1"/>
          <p:nvPr/>
        </p:nvSpPr>
        <p:spPr>
          <a:xfrm>
            <a:off x="3365089" y="5796653"/>
            <a:ext cx="500821" cy="275679"/>
          </a:xfrm>
          <a:prstGeom prst="rect">
            <a:avLst/>
          </a:prstGeom>
        </p:spPr>
        <p:txBody>
          <a:bodyPr vert="horz" wrap="square" lIns="0" tIns="31459" rIns="0" bIns="0" rtlCol="0">
            <a:spAutoFit/>
          </a:bodyPr>
          <a:lstStyle/>
          <a:p>
            <a:pPr marL="25168">
              <a:spcBef>
                <a:spcPts val="248"/>
              </a:spcBef>
            </a:pPr>
            <a:r>
              <a:rPr sz="1585" spc="10" dirty="0">
                <a:latin typeface="Arial"/>
                <a:cs typeface="Arial"/>
              </a:rPr>
              <a:t>i</a:t>
            </a:r>
            <a:r>
              <a:rPr sz="1585" spc="20" dirty="0">
                <a:latin typeface="Arial"/>
                <a:cs typeface="Arial"/>
              </a:rPr>
              <a:t>npu</a:t>
            </a:r>
            <a:r>
              <a:rPr sz="1585" spc="10" dirty="0">
                <a:latin typeface="Arial"/>
                <a:cs typeface="Arial"/>
              </a:rPr>
              <a:t>t</a:t>
            </a:r>
            <a:endParaRPr sz="1585">
              <a:latin typeface="Arial"/>
              <a:cs typeface="Arial"/>
            </a:endParaRPr>
          </a:p>
        </p:txBody>
      </p:sp>
      <p:sp>
        <p:nvSpPr>
          <p:cNvPr id="37" name="object 37"/>
          <p:cNvSpPr txBox="1"/>
          <p:nvPr/>
        </p:nvSpPr>
        <p:spPr>
          <a:xfrm>
            <a:off x="4192554" y="5791740"/>
            <a:ext cx="650566" cy="275679"/>
          </a:xfrm>
          <a:prstGeom prst="rect">
            <a:avLst/>
          </a:prstGeom>
        </p:spPr>
        <p:txBody>
          <a:bodyPr vert="horz" wrap="square" lIns="0" tIns="31459" rIns="0" bIns="0" rtlCol="0">
            <a:spAutoFit/>
          </a:bodyPr>
          <a:lstStyle/>
          <a:p>
            <a:pPr marL="25168">
              <a:spcBef>
                <a:spcPts val="248"/>
              </a:spcBef>
            </a:pPr>
            <a:r>
              <a:rPr sz="1585" spc="30" dirty="0">
                <a:latin typeface="Arial"/>
                <a:cs typeface="Arial"/>
              </a:rPr>
              <a:t>we</a:t>
            </a:r>
            <a:r>
              <a:rPr sz="1585" spc="10" dirty="0">
                <a:latin typeface="Arial"/>
                <a:cs typeface="Arial"/>
              </a:rPr>
              <a:t>i</a:t>
            </a:r>
            <a:r>
              <a:rPr sz="1585" spc="20" dirty="0">
                <a:latin typeface="Arial"/>
                <a:cs typeface="Arial"/>
              </a:rPr>
              <a:t>gh</a:t>
            </a:r>
            <a:r>
              <a:rPr sz="1585" spc="10" dirty="0">
                <a:latin typeface="Arial"/>
                <a:cs typeface="Arial"/>
              </a:rPr>
              <a:t>t</a:t>
            </a:r>
            <a:endParaRPr sz="1585">
              <a:latin typeface="Arial"/>
              <a:cs typeface="Arial"/>
            </a:endParaRPr>
          </a:p>
        </p:txBody>
      </p:sp>
      <p:sp>
        <p:nvSpPr>
          <p:cNvPr id="38" name="object 38"/>
          <p:cNvSpPr txBox="1"/>
          <p:nvPr/>
        </p:nvSpPr>
        <p:spPr>
          <a:xfrm>
            <a:off x="5071150" y="5675079"/>
            <a:ext cx="1101055" cy="510109"/>
          </a:xfrm>
          <a:prstGeom prst="rect">
            <a:avLst/>
          </a:prstGeom>
        </p:spPr>
        <p:txBody>
          <a:bodyPr vert="horz" wrap="square" lIns="0" tIns="23909" rIns="0" bIns="0" rtlCol="0">
            <a:spAutoFit/>
          </a:bodyPr>
          <a:lstStyle/>
          <a:p>
            <a:pPr marL="382547" marR="10067" indent="-358638">
              <a:lnSpc>
                <a:spcPct val="103099"/>
              </a:lnSpc>
              <a:spcBef>
                <a:spcPts val="188"/>
              </a:spcBef>
            </a:pPr>
            <a:r>
              <a:rPr sz="1585" spc="30" dirty="0">
                <a:latin typeface="Arial"/>
                <a:cs typeface="Arial"/>
              </a:rPr>
              <a:t>S</a:t>
            </a:r>
            <a:r>
              <a:rPr sz="1585" spc="20" dirty="0">
                <a:latin typeface="Arial"/>
                <a:cs typeface="Arial"/>
              </a:rPr>
              <a:t>u</a:t>
            </a:r>
            <a:r>
              <a:rPr sz="1585" spc="40" dirty="0">
                <a:latin typeface="Arial"/>
                <a:cs typeface="Arial"/>
              </a:rPr>
              <a:t>mm</a:t>
            </a:r>
            <a:r>
              <a:rPr sz="1585" spc="20" dirty="0">
                <a:latin typeface="Arial"/>
                <a:cs typeface="Arial"/>
              </a:rPr>
              <a:t>a</a:t>
            </a:r>
            <a:r>
              <a:rPr sz="1585" dirty="0">
                <a:latin typeface="Arial"/>
                <a:cs typeface="Arial"/>
              </a:rPr>
              <a:t>t</a:t>
            </a:r>
            <a:r>
              <a:rPr sz="1585" spc="10" dirty="0">
                <a:latin typeface="Arial"/>
                <a:cs typeface="Arial"/>
              </a:rPr>
              <a:t>i</a:t>
            </a:r>
            <a:r>
              <a:rPr sz="1585" spc="20" dirty="0">
                <a:latin typeface="Arial"/>
                <a:cs typeface="Arial"/>
              </a:rPr>
              <a:t>on  unit</a:t>
            </a:r>
            <a:endParaRPr sz="1585">
              <a:latin typeface="Arial"/>
              <a:cs typeface="Arial"/>
            </a:endParaRPr>
          </a:p>
        </p:txBody>
      </p:sp>
      <p:sp>
        <p:nvSpPr>
          <p:cNvPr id="39" name="object 39"/>
          <p:cNvSpPr txBox="1"/>
          <p:nvPr/>
        </p:nvSpPr>
        <p:spPr>
          <a:xfrm>
            <a:off x="6581294" y="5713269"/>
            <a:ext cx="1366567" cy="275679"/>
          </a:xfrm>
          <a:prstGeom prst="rect">
            <a:avLst/>
          </a:prstGeom>
        </p:spPr>
        <p:txBody>
          <a:bodyPr vert="horz" wrap="square" lIns="0" tIns="31459" rIns="0" bIns="0" rtlCol="0">
            <a:spAutoFit/>
          </a:bodyPr>
          <a:lstStyle/>
          <a:p>
            <a:pPr marL="25168">
              <a:spcBef>
                <a:spcPts val="248"/>
              </a:spcBef>
            </a:pPr>
            <a:r>
              <a:rPr sz="1585" spc="20" dirty="0">
                <a:latin typeface="Arial"/>
                <a:cs typeface="Arial"/>
              </a:rPr>
              <a:t>Threshold</a:t>
            </a:r>
            <a:r>
              <a:rPr sz="1585" spc="-109" dirty="0">
                <a:latin typeface="Arial"/>
                <a:cs typeface="Arial"/>
              </a:rPr>
              <a:t> </a:t>
            </a:r>
            <a:r>
              <a:rPr sz="1585" spc="20" dirty="0">
                <a:latin typeface="Arial"/>
                <a:cs typeface="Arial"/>
              </a:rPr>
              <a:t>unit</a:t>
            </a:r>
            <a:endParaRPr sz="1585">
              <a:latin typeface="Arial"/>
              <a:cs typeface="Arial"/>
            </a:endParaRPr>
          </a:p>
        </p:txBody>
      </p:sp>
      <p:sp>
        <p:nvSpPr>
          <p:cNvPr id="40" name="object 40"/>
          <p:cNvSpPr txBox="1"/>
          <p:nvPr/>
        </p:nvSpPr>
        <p:spPr>
          <a:xfrm>
            <a:off x="8512647" y="5713269"/>
            <a:ext cx="627916" cy="275679"/>
          </a:xfrm>
          <a:prstGeom prst="rect">
            <a:avLst/>
          </a:prstGeom>
        </p:spPr>
        <p:txBody>
          <a:bodyPr vert="horz" wrap="square" lIns="0" tIns="31459" rIns="0" bIns="0" rtlCol="0">
            <a:spAutoFit/>
          </a:bodyPr>
          <a:lstStyle/>
          <a:p>
            <a:pPr marL="25168">
              <a:spcBef>
                <a:spcPts val="248"/>
              </a:spcBef>
            </a:pPr>
            <a:r>
              <a:rPr sz="1585" spc="20" dirty="0">
                <a:latin typeface="Arial"/>
                <a:cs typeface="Arial"/>
              </a:rPr>
              <a:t>ou</a:t>
            </a:r>
            <a:r>
              <a:rPr sz="1585" dirty="0">
                <a:latin typeface="Arial"/>
                <a:cs typeface="Arial"/>
              </a:rPr>
              <a:t>t</a:t>
            </a:r>
            <a:r>
              <a:rPr sz="1585" spc="20" dirty="0">
                <a:latin typeface="Arial"/>
                <a:cs typeface="Arial"/>
              </a:rPr>
              <a:t>pu</a:t>
            </a:r>
            <a:r>
              <a:rPr sz="1585" spc="10" dirty="0">
                <a:latin typeface="Arial"/>
                <a:cs typeface="Arial"/>
              </a:rPr>
              <a:t>t</a:t>
            </a:r>
            <a:endParaRPr sz="1585">
              <a:latin typeface="Arial"/>
              <a:cs typeface="Arial"/>
            </a:endParaRPr>
          </a:p>
        </p:txBody>
      </p:sp>
      <p:sp>
        <p:nvSpPr>
          <p:cNvPr id="41" name="object 41"/>
          <p:cNvSpPr txBox="1"/>
          <p:nvPr/>
        </p:nvSpPr>
        <p:spPr>
          <a:xfrm>
            <a:off x="5905120" y="4464004"/>
            <a:ext cx="887136" cy="426885"/>
          </a:xfrm>
          <a:prstGeom prst="rect">
            <a:avLst/>
          </a:prstGeom>
        </p:spPr>
        <p:txBody>
          <a:bodyPr vert="horz" wrap="square" lIns="0" tIns="30200" rIns="0" bIns="0" rtlCol="0">
            <a:spAutoFit/>
          </a:bodyPr>
          <a:lstStyle/>
          <a:p>
            <a:pPr marL="25168">
              <a:spcBef>
                <a:spcPts val="238"/>
              </a:spcBef>
              <a:tabLst>
                <a:tab pos="860732" algn="l"/>
              </a:tabLst>
            </a:pPr>
            <a:r>
              <a:rPr sz="2576" b="1" u="sng" spc="10" dirty="0">
                <a:uFill>
                  <a:solidFill>
                    <a:srgbClr val="000000"/>
                  </a:solidFill>
                </a:uFill>
                <a:latin typeface="Times New Roman"/>
                <a:cs typeface="Times New Roman"/>
              </a:rPr>
              <a:t>  </a:t>
            </a:r>
            <a:r>
              <a:rPr sz="2576" b="1" u="sng" spc="-149" dirty="0">
                <a:uFill>
                  <a:solidFill>
                    <a:srgbClr val="000000"/>
                  </a:solidFill>
                </a:uFill>
                <a:latin typeface="Times New Roman"/>
                <a:cs typeface="Times New Roman"/>
              </a:rPr>
              <a:t> </a:t>
            </a:r>
            <a:r>
              <a:rPr sz="2576" b="1" dirty="0">
                <a:latin typeface="Times New Roman"/>
                <a:cs typeface="Times New Roman"/>
              </a:rPr>
              <a:t> </a:t>
            </a:r>
            <a:r>
              <a:rPr sz="2576" b="1" spc="20" dirty="0">
                <a:latin typeface="Times New Roman"/>
                <a:cs typeface="Times New Roman"/>
              </a:rPr>
              <a:t> </a:t>
            </a:r>
            <a:r>
              <a:rPr sz="2576" b="1" u="sng" spc="10" dirty="0">
                <a:uFill>
                  <a:solidFill>
                    <a:srgbClr val="000000"/>
                  </a:solidFill>
                </a:uFill>
                <a:latin typeface="Times New Roman"/>
                <a:cs typeface="Times New Roman"/>
              </a:rPr>
              <a:t>I	</a:t>
            </a:r>
            <a:endParaRPr sz="2576">
              <a:latin typeface="Times New Roman"/>
              <a:cs typeface="Times New Roman"/>
            </a:endParaRPr>
          </a:p>
        </p:txBody>
      </p:sp>
      <p:sp>
        <p:nvSpPr>
          <p:cNvPr id="42" name="object 42"/>
          <p:cNvSpPr txBox="1"/>
          <p:nvPr/>
        </p:nvSpPr>
        <p:spPr>
          <a:xfrm>
            <a:off x="6992257" y="3875919"/>
            <a:ext cx="556190" cy="426885"/>
          </a:xfrm>
          <a:prstGeom prst="rect">
            <a:avLst/>
          </a:prstGeom>
        </p:spPr>
        <p:txBody>
          <a:bodyPr vert="horz" wrap="square" lIns="0" tIns="30200" rIns="0" bIns="0" rtlCol="0">
            <a:spAutoFit/>
          </a:bodyPr>
          <a:lstStyle/>
          <a:p>
            <a:pPr marL="25168">
              <a:spcBef>
                <a:spcPts val="238"/>
              </a:spcBef>
            </a:pPr>
            <a:r>
              <a:rPr sz="2576" spc="10" dirty="0">
                <a:latin typeface="Calibri"/>
                <a:cs typeface="Calibri"/>
              </a:rPr>
              <a:t>Ø(I)</a:t>
            </a:r>
            <a:endParaRPr sz="2576">
              <a:latin typeface="Calibri"/>
              <a:cs typeface="Calibri"/>
            </a:endParaRPr>
          </a:p>
        </p:txBody>
      </p:sp>
      <p:sp>
        <p:nvSpPr>
          <p:cNvPr id="43" name="object 43"/>
          <p:cNvSpPr txBox="1"/>
          <p:nvPr/>
        </p:nvSpPr>
        <p:spPr>
          <a:xfrm>
            <a:off x="8647188" y="4588039"/>
            <a:ext cx="216436" cy="426885"/>
          </a:xfrm>
          <a:prstGeom prst="rect">
            <a:avLst/>
          </a:prstGeom>
        </p:spPr>
        <p:txBody>
          <a:bodyPr vert="horz" wrap="square" lIns="0" tIns="30200" rIns="0" bIns="0" rtlCol="0">
            <a:spAutoFit/>
          </a:bodyPr>
          <a:lstStyle/>
          <a:p>
            <a:pPr marL="25168">
              <a:spcBef>
                <a:spcPts val="238"/>
              </a:spcBef>
            </a:pPr>
            <a:r>
              <a:rPr sz="2576" spc="20" dirty="0">
                <a:latin typeface="Arial"/>
                <a:cs typeface="Arial"/>
              </a:rPr>
              <a:t>y</a:t>
            </a:r>
            <a:endParaRPr sz="2576">
              <a:latin typeface="Arial"/>
              <a:cs typeface="Arial"/>
            </a:endParaRPr>
          </a:p>
        </p:txBody>
      </p:sp>
      <p:sp>
        <p:nvSpPr>
          <p:cNvPr id="47" name="object 47"/>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49" name="object 49"/>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50" name="object 50"/>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20</a:t>
            </a:fld>
            <a:r>
              <a:rPr lang="en-IN" spc="-5"/>
              <a:t> /</a:t>
            </a:r>
            <a:r>
              <a:rPr lang="en-IN" spc="-70"/>
              <a:t> </a:t>
            </a:r>
            <a:r>
              <a:rPr lang="en-IN" spc="-5"/>
              <a:t>20</a:t>
            </a:r>
            <a:endParaRPr spc="-10"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7046" y="101917"/>
            <a:ext cx="3408864" cy="461219"/>
          </a:xfrm>
          <a:prstGeom prst="rect">
            <a:avLst/>
          </a:prstGeom>
        </p:spPr>
        <p:txBody>
          <a:bodyPr vert="horz" wrap="square" lIns="0" tIns="33975" rIns="0" bIns="0" rtlCol="0" anchor="ctr">
            <a:spAutoFit/>
          </a:bodyPr>
          <a:lstStyle/>
          <a:p>
            <a:pPr marL="25168">
              <a:lnSpc>
                <a:spcPct val="100000"/>
              </a:lnSpc>
              <a:spcBef>
                <a:spcPts val="268"/>
              </a:spcBef>
            </a:pPr>
            <a:r>
              <a:rPr sz="2774" b="1" spc="20" dirty="0">
                <a:solidFill>
                  <a:srgbClr val="C00000"/>
                </a:solidFill>
                <a:latin typeface="Arial"/>
                <a:cs typeface="Arial"/>
              </a:rPr>
              <a:t>Advantages </a:t>
            </a:r>
            <a:r>
              <a:rPr sz="2774" b="1" spc="30" dirty="0">
                <a:solidFill>
                  <a:srgbClr val="C00000"/>
                </a:solidFill>
                <a:latin typeface="Arial"/>
                <a:cs typeface="Arial"/>
              </a:rPr>
              <a:t>of</a:t>
            </a:r>
            <a:r>
              <a:rPr sz="2774" b="1" spc="-89" dirty="0">
                <a:solidFill>
                  <a:srgbClr val="C00000"/>
                </a:solidFill>
                <a:latin typeface="Arial"/>
                <a:cs typeface="Arial"/>
              </a:rPr>
              <a:t> </a:t>
            </a:r>
            <a:r>
              <a:rPr sz="2774" b="1" spc="40" dirty="0">
                <a:solidFill>
                  <a:srgbClr val="C00000"/>
                </a:solidFill>
                <a:latin typeface="Arial"/>
                <a:cs typeface="Arial"/>
              </a:rPr>
              <a:t>ANN</a:t>
            </a:r>
            <a:endParaRPr sz="2774" dirty="0">
              <a:solidFill>
                <a:srgbClr val="C00000"/>
              </a:solidFill>
              <a:latin typeface="Arial"/>
              <a:cs typeface="Arial"/>
            </a:endParaRPr>
          </a:p>
        </p:txBody>
      </p:sp>
      <p:sp>
        <p:nvSpPr>
          <p:cNvPr id="7" name="object 7"/>
          <p:cNvSpPr txBox="1">
            <a:spLocks noGrp="1"/>
          </p:cNvSpPr>
          <p:nvPr>
            <p:ph type="body" idx="1"/>
          </p:nvPr>
        </p:nvSpPr>
        <p:spPr>
          <a:xfrm>
            <a:off x="348945" y="1236435"/>
            <a:ext cx="11004855" cy="4428391"/>
          </a:xfrm>
          <a:prstGeom prst="rect">
            <a:avLst/>
          </a:prstGeom>
        </p:spPr>
        <p:txBody>
          <a:bodyPr vert="horz" wrap="square" lIns="0" tIns="13842" rIns="0" bIns="0" rtlCol="0">
            <a:spAutoFit/>
          </a:bodyPr>
          <a:lstStyle/>
          <a:p>
            <a:pPr marL="570046" marR="420299" algn="just">
              <a:lnSpc>
                <a:spcPct val="102600"/>
              </a:lnSpc>
              <a:spcBef>
                <a:spcPts val="109"/>
              </a:spcBef>
            </a:pPr>
            <a:r>
              <a:rPr spc="-20" dirty="0"/>
              <a:t>ANNs exhibits mapping capabilities, </a:t>
            </a:r>
            <a:r>
              <a:rPr spc="-10" dirty="0"/>
              <a:t>that </a:t>
            </a:r>
            <a:r>
              <a:rPr spc="-20" dirty="0"/>
              <a:t>is, </a:t>
            </a:r>
            <a:r>
              <a:rPr spc="-30" dirty="0"/>
              <a:t>they </a:t>
            </a:r>
            <a:r>
              <a:rPr spc="-10" dirty="0"/>
              <a:t>can </a:t>
            </a:r>
            <a:r>
              <a:rPr spc="-20" dirty="0"/>
              <a:t>map </a:t>
            </a:r>
            <a:r>
              <a:rPr spc="-10" dirty="0"/>
              <a:t>input  patterns to their associated output</a:t>
            </a:r>
            <a:r>
              <a:rPr spc="-20" dirty="0"/>
              <a:t> </a:t>
            </a:r>
            <a:r>
              <a:rPr spc="-10" dirty="0"/>
              <a:t>pattern.</a:t>
            </a:r>
          </a:p>
          <a:p>
            <a:pPr marL="570046" marR="10067" algn="just">
              <a:lnSpc>
                <a:spcPct val="102600"/>
              </a:lnSpc>
              <a:spcBef>
                <a:spcPts val="1714"/>
              </a:spcBef>
            </a:pPr>
            <a:r>
              <a:rPr spc="-20" dirty="0"/>
              <a:t>The ANNs </a:t>
            </a:r>
            <a:r>
              <a:rPr dirty="0"/>
              <a:t>learn </a:t>
            </a:r>
            <a:r>
              <a:rPr spc="-40" dirty="0"/>
              <a:t>by </a:t>
            </a:r>
            <a:r>
              <a:rPr spc="-30" dirty="0"/>
              <a:t>examples. </a:t>
            </a:r>
            <a:r>
              <a:rPr spc="-20" dirty="0"/>
              <a:t>Thus, an ANN </a:t>
            </a:r>
            <a:r>
              <a:rPr spc="-10" dirty="0"/>
              <a:t>architecture can </a:t>
            </a:r>
            <a:r>
              <a:rPr spc="-20" dirty="0"/>
              <a:t>be  trained </a:t>
            </a:r>
            <a:r>
              <a:rPr spc="-10" dirty="0"/>
              <a:t>with </a:t>
            </a:r>
            <a:r>
              <a:rPr spc="-20" dirty="0"/>
              <a:t>known </a:t>
            </a:r>
            <a:r>
              <a:rPr spc="-30" dirty="0"/>
              <a:t>example </a:t>
            </a:r>
            <a:r>
              <a:rPr spc="-10" dirty="0"/>
              <a:t>of </a:t>
            </a:r>
            <a:r>
              <a:rPr spc="-20" dirty="0"/>
              <a:t>a problem </a:t>
            </a:r>
            <a:r>
              <a:rPr spc="-30" dirty="0"/>
              <a:t>before they </a:t>
            </a:r>
            <a:r>
              <a:rPr spc="-10" dirty="0"/>
              <a:t>are tested</a:t>
            </a:r>
            <a:r>
              <a:rPr spc="-248" dirty="0"/>
              <a:t> </a:t>
            </a:r>
            <a:r>
              <a:rPr spc="-40" dirty="0"/>
              <a:t>for  </a:t>
            </a:r>
            <a:r>
              <a:rPr spc="-10" dirty="0"/>
              <a:t>their </a:t>
            </a:r>
            <a:r>
              <a:rPr spc="-20" dirty="0"/>
              <a:t>inference </a:t>
            </a:r>
            <a:r>
              <a:rPr spc="-10" dirty="0"/>
              <a:t>capabilities </a:t>
            </a:r>
            <a:r>
              <a:rPr spc="-20" dirty="0"/>
              <a:t>on unknown </a:t>
            </a:r>
            <a:r>
              <a:rPr spc="-10" dirty="0"/>
              <a:t>instance of the </a:t>
            </a:r>
            <a:r>
              <a:rPr spc="-20" dirty="0"/>
              <a:t>problem. </a:t>
            </a:r>
            <a:r>
              <a:rPr spc="-10" dirty="0"/>
              <a:t>In  other </a:t>
            </a:r>
            <a:r>
              <a:rPr spc="-30" dirty="0"/>
              <a:t>words, they </a:t>
            </a:r>
            <a:r>
              <a:rPr spc="-10" dirty="0"/>
              <a:t>can identify </a:t>
            </a:r>
            <a:r>
              <a:rPr spc="-30" dirty="0"/>
              <a:t>new </a:t>
            </a:r>
            <a:r>
              <a:rPr spc="-10" dirty="0"/>
              <a:t>objects </a:t>
            </a:r>
            <a:r>
              <a:rPr spc="-20" dirty="0"/>
              <a:t>previous</a:t>
            </a:r>
            <a:r>
              <a:rPr spc="69" dirty="0"/>
              <a:t> </a:t>
            </a:r>
            <a:r>
              <a:rPr spc="-20" dirty="0"/>
              <a:t>untrained.</a:t>
            </a:r>
          </a:p>
          <a:p>
            <a:pPr marL="570046" marR="275585" algn="just">
              <a:lnSpc>
                <a:spcPct val="102600"/>
              </a:lnSpc>
              <a:spcBef>
                <a:spcPts val="1724"/>
              </a:spcBef>
            </a:pPr>
            <a:r>
              <a:rPr spc="-20" dirty="0"/>
              <a:t>The ANNs </a:t>
            </a:r>
            <a:r>
              <a:rPr spc="-10" dirty="0"/>
              <a:t>posses the capability to </a:t>
            </a:r>
            <a:r>
              <a:rPr spc="-20" dirty="0"/>
              <a:t>generalize. </a:t>
            </a:r>
            <a:r>
              <a:rPr spc="-10" dirty="0"/>
              <a:t>This is the </a:t>
            </a:r>
            <a:r>
              <a:rPr spc="-30" dirty="0"/>
              <a:t>power  </a:t>
            </a:r>
            <a:r>
              <a:rPr spc="-10" dirty="0"/>
              <a:t>to apply in application </a:t>
            </a:r>
            <a:r>
              <a:rPr spc="-20" dirty="0"/>
              <a:t>where </a:t>
            </a:r>
            <a:r>
              <a:rPr spc="-30" dirty="0"/>
              <a:t>exact </a:t>
            </a:r>
            <a:r>
              <a:rPr spc="-10" dirty="0"/>
              <a:t>mathematical </a:t>
            </a:r>
            <a:r>
              <a:rPr spc="-20" dirty="0"/>
              <a:t>model </a:t>
            </a:r>
            <a:r>
              <a:rPr spc="-10" dirty="0"/>
              <a:t>to  </a:t>
            </a:r>
            <a:r>
              <a:rPr spc="-20" dirty="0"/>
              <a:t>problem </a:t>
            </a:r>
            <a:r>
              <a:rPr spc="-10" dirty="0"/>
              <a:t>are not </a:t>
            </a:r>
            <a:r>
              <a:rPr spc="-20" dirty="0"/>
              <a:t>possible.</a:t>
            </a:r>
          </a:p>
        </p:txBody>
      </p:sp>
      <p:sp>
        <p:nvSpPr>
          <p:cNvPr id="11" name="object 11"/>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13" name="object 13"/>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14" name="object 14"/>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21</a:t>
            </a:fld>
            <a:r>
              <a:rPr lang="en-IN" spc="-5"/>
              <a:t> /</a:t>
            </a:r>
            <a:r>
              <a:rPr lang="en-IN" spc="-70"/>
              <a:t> </a:t>
            </a:r>
            <a:r>
              <a:rPr lang="en-IN" spc="-5"/>
              <a:t>20</a:t>
            </a:r>
            <a:endParaRPr spc="-10"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7046" y="101917"/>
            <a:ext cx="3408864" cy="461219"/>
          </a:xfrm>
          <a:prstGeom prst="rect">
            <a:avLst/>
          </a:prstGeom>
        </p:spPr>
        <p:txBody>
          <a:bodyPr vert="horz" wrap="square" lIns="0" tIns="33975" rIns="0" bIns="0" rtlCol="0" anchor="ctr">
            <a:spAutoFit/>
          </a:bodyPr>
          <a:lstStyle/>
          <a:p>
            <a:pPr marL="25168">
              <a:lnSpc>
                <a:spcPct val="100000"/>
              </a:lnSpc>
              <a:spcBef>
                <a:spcPts val="268"/>
              </a:spcBef>
            </a:pPr>
            <a:r>
              <a:rPr sz="2774" b="1" spc="20" dirty="0">
                <a:solidFill>
                  <a:srgbClr val="C00000"/>
                </a:solidFill>
                <a:latin typeface="Arial"/>
                <a:cs typeface="Arial"/>
              </a:rPr>
              <a:t>Advantages </a:t>
            </a:r>
            <a:r>
              <a:rPr sz="2774" b="1" spc="30" dirty="0">
                <a:solidFill>
                  <a:srgbClr val="C00000"/>
                </a:solidFill>
                <a:latin typeface="Arial"/>
                <a:cs typeface="Arial"/>
              </a:rPr>
              <a:t>of</a:t>
            </a:r>
            <a:r>
              <a:rPr sz="2774" b="1" spc="-89" dirty="0">
                <a:solidFill>
                  <a:srgbClr val="C00000"/>
                </a:solidFill>
                <a:latin typeface="Arial"/>
                <a:cs typeface="Arial"/>
              </a:rPr>
              <a:t> </a:t>
            </a:r>
            <a:r>
              <a:rPr sz="2774" b="1" spc="40" dirty="0">
                <a:solidFill>
                  <a:srgbClr val="C00000"/>
                </a:solidFill>
                <a:latin typeface="Arial"/>
                <a:cs typeface="Arial"/>
              </a:rPr>
              <a:t>ANN</a:t>
            </a:r>
            <a:endParaRPr sz="2774" dirty="0">
              <a:solidFill>
                <a:srgbClr val="C00000"/>
              </a:solidFill>
              <a:latin typeface="Arial"/>
              <a:cs typeface="Arial"/>
            </a:endParaRPr>
          </a:p>
        </p:txBody>
      </p:sp>
      <p:sp>
        <p:nvSpPr>
          <p:cNvPr id="4" name="object 4"/>
          <p:cNvSpPr/>
          <p:nvPr/>
        </p:nvSpPr>
        <p:spPr>
          <a:xfrm>
            <a:off x="2062363" y="2031554"/>
            <a:ext cx="152209" cy="152209"/>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062363" y="3272436"/>
            <a:ext cx="152209" cy="152209"/>
          </a:xfrm>
          <a:prstGeom prst="rect">
            <a:avLst/>
          </a:prstGeom>
          <a:blipFill>
            <a:blip r:embed="rId2" cstate="print"/>
            <a:stretch>
              <a:fillRect/>
            </a:stretch>
          </a:blipFill>
        </p:spPr>
        <p:txBody>
          <a:bodyPr wrap="square" lIns="0" tIns="0" rIns="0" bIns="0" rtlCol="0"/>
          <a:lstStyle/>
          <a:p>
            <a:endParaRPr sz="3567"/>
          </a:p>
        </p:txBody>
      </p:sp>
      <p:sp>
        <p:nvSpPr>
          <p:cNvPr id="6" name="object 6"/>
          <p:cNvSpPr txBox="1"/>
          <p:nvPr/>
        </p:nvSpPr>
        <p:spPr>
          <a:xfrm>
            <a:off x="2326666" y="1889055"/>
            <a:ext cx="7936405" cy="2973570"/>
          </a:xfrm>
          <a:prstGeom prst="rect">
            <a:avLst/>
          </a:prstGeom>
        </p:spPr>
        <p:txBody>
          <a:bodyPr vert="horz" wrap="square" lIns="0" tIns="13842" rIns="0" bIns="0" rtlCol="0">
            <a:spAutoFit/>
          </a:bodyPr>
          <a:lstStyle/>
          <a:p>
            <a:pPr marL="25168" marR="523486">
              <a:lnSpc>
                <a:spcPct val="102600"/>
              </a:lnSpc>
              <a:spcBef>
                <a:spcPts val="109"/>
              </a:spcBef>
            </a:pPr>
            <a:r>
              <a:rPr sz="2180" spc="-20" dirty="0">
                <a:latin typeface="Arial"/>
                <a:cs typeface="Arial"/>
              </a:rPr>
              <a:t>The ANNs </a:t>
            </a:r>
            <a:r>
              <a:rPr sz="2180" spc="-10" dirty="0">
                <a:latin typeface="Arial"/>
                <a:cs typeface="Arial"/>
              </a:rPr>
              <a:t>are </a:t>
            </a:r>
            <a:r>
              <a:rPr sz="2180" spc="-20" dirty="0">
                <a:latin typeface="Arial"/>
                <a:cs typeface="Arial"/>
              </a:rPr>
              <a:t>robust </a:t>
            </a:r>
            <a:r>
              <a:rPr sz="2180" spc="-10" dirty="0">
                <a:latin typeface="Arial"/>
                <a:cs typeface="Arial"/>
              </a:rPr>
              <a:t>system </a:t>
            </a:r>
            <a:r>
              <a:rPr sz="2180" spc="-20" dirty="0">
                <a:latin typeface="Arial"/>
                <a:cs typeface="Arial"/>
              </a:rPr>
              <a:t>and </a:t>
            </a:r>
            <a:r>
              <a:rPr sz="2180" spc="-30" dirty="0">
                <a:latin typeface="Arial"/>
                <a:cs typeface="Arial"/>
              </a:rPr>
              <a:t>fault </a:t>
            </a:r>
            <a:r>
              <a:rPr sz="2180" spc="-20" dirty="0">
                <a:latin typeface="Arial"/>
                <a:cs typeface="Arial"/>
              </a:rPr>
              <a:t>tolerant. </a:t>
            </a:r>
            <a:r>
              <a:rPr sz="2180" spc="-30" dirty="0">
                <a:latin typeface="Arial"/>
                <a:cs typeface="Arial"/>
              </a:rPr>
              <a:t>They </a:t>
            </a:r>
            <a:r>
              <a:rPr sz="2180" spc="-10" dirty="0">
                <a:latin typeface="Arial"/>
                <a:cs typeface="Arial"/>
              </a:rPr>
              <a:t>can  </a:t>
            </a:r>
            <a:r>
              <a:rPr sz="2180" spc="-20" dirty="0">
                <a:latin typeface="Arial"/>
                <a:cs typeface="Arial"/>
              </a:rPr>
              <a:t>therefore, </a:t>
            </a:r>
            <a:r>
              <a:rPr sz="2180" spc="-10" dirty="0">
                <a:latin typeface="Arial"/>
                <a:cs typeface="Arial"/>
              </a:rPr>
              <a:t>recall full patterns from </a:t>
            </a:r>
            <a:r>
              <a:rPr sz="2180" spc="-20" dirty="0">
                <a:latin typeface="Arial"/>
                <a:cs typeface="Arial"/>
              </a:rPr>
              <a:t>incomplete, </a:t>
            </a:r>
            <a:r>
              <a:rPr sz="2180" dirty="0">
                <a:latin typeface="Arial"/>
                <a:cs typeface="Arial"/>
              </a:rPr>
              <a:t>partial </a:t>
            </a:r>
            <a:r>
              <a:rPr sz="2180" spc="-10" dirty="0">
                <a:latin typeface="Arial"/>
                <a:cs typeface="Arial"/>
              </a:rPr>
              <a:t>or noisy  patterns.</a:t>
            </a:r>
            <a:endParaRPr sz="2180">
              <a:latin typeface="Arial"/>
              <a:cs typeface="Arial"/>
            </a:endParaRPr>
          </a:p>
          <a:p>
            <a:pPr marL="25168" marR="10067">
              <a:lnSpc>
                <a:spcPct val="102600"/>
              </a:lnSpc>
              <a:spcBef>
                <a:spcPts val="1714"/>
              </a:spcBef>
            </a:pPr>
            <a:r>
              <a:rPr sz="2180" spc="-20" dirty="0">
                <a:latin typeface="Arial"/>
                <a:cs typeface="Arial"/>
              </a:rPr>
              <a:t>The ANNS </a:t>
            </a:r>
            <a:r>
              <a:rPr sz="2180" spc="-10" dirty="0">
                <a:latin typeface="Arial"/>
                <a:cs typeface="Arial"/>
              </a:rPr>
              <a:t>can process </a:t>
            </a:r>
            <a:r>
              <a:rPr sz="2180" spc="-20" dirty="0">
                <a:latin typeface="Arial"/>
                <a:cs typeface="Arial"/>
              </a:rPr>
              <a:t>information </a:t>
            </a:r>
            <a:r>
              <a:rPr sz="2180" spc="-10" dirty="0">
                <a:latin typeface="Arial"/>
                <a:cs typeface="Arial"/>
              </a:rPr>
              <a:t>in </a:t>
            </a:r>
            <a:r>
              <a:rPr sz="2180" spc="-20" dirty="0">
                <a:latin typeface="Arial"/>
                <a:cs typeface="Arial"/>
              </a:rPr>
              <a:t>parallel, </a:t>
            </a:r>
            <a:r>
              <a:rPr sz="2180" spc="-10" dirty="0">
                <a:latin typeface="Arial"/>
                <a:cs typeface="Arial"/>
              </a:rPr>
              <a:t>at high </a:t>
            </a:r>
            <a:r>
              <a:rPr sz="2180" spc="-20" dirty="0">
                <a:latin typeface="Arial"/>
                <a:cs typeface="Arial"/>
              </a:rPr>
              <a:t>speed and  </a:t>
            </a:r>
            <a:r>
              <a:rPr sz="2180" spc="-10" dirty="0">
                <a:latin typeface="Arial"/>
                <a:cs typeface="Arial"/>
              </a:rPr>
              <a:t>in </a:t>
            </a:r>
            <a:r>
              <a:rPr sz="2180" spc="-20" dirty="0">
                <a:latin typeface="Arial"/>
                <a:cs typeface="Arial"/>
              </a:rPr>
              <a:t>a </a:t>
            </a:r>
            <a:r>
              <a:rPr sz="2180" spc="-10" dirty="0">
                <a:latin typeface="Arial"/>
                <a:cs typeface="Arial"/>
              </a:rPr>
              <a:t>distributed </a:t>
            </a:r>
            <a:r>
              <a:rPr sz="2180" spc="-30" dirty="0">
                <a:latin typeface="Arial"/>
                <a:cs typeface="Arial"/>
              </a:rPr>
              <a:t>manner. </a:t>
            </a:r>
            <a:r>
              <a:rPr sz="2180" spc="-20" dirty="0">
                <a:latin typeface="Arial"/>
                <a:cs typeface="Arial"/>
              </a:rPr>
              <a:t>Thus a massively parallel </a:t>
            </a:r>
            <a:r>
              <a:rPr sz="2180" spc="-10" dirty="0">
                <a:latin typeface="Arial"/>
                <a:cs typeface="Arial"/>
              </a:rPr>
              <a:t>distributed  processing system </a:t>
            </a:r>
            <a:r>
              <a:rPr sz="2180" spc="-20" dirty="0">
                <a:latin typeface="Arial"/>
                <a:cs typeface="Arial"/>
              </a:rPr>
              <a:t>made up </a:t>
            </a:r>
            <a:r>
              <a:rPr sz="2180" spc="-10" dirty="0">
                <a:latin typeface="Arial"/>
                <a:cs typeface="Arial"/>
              </a:rPr>
              <a:t>of highly interconnected </a:t>
            </a:r>
            <a:r>
              <a:rPr sz="2180" dirty="0">
                <a:latin typeface="Arial"/>
                <a:cs typeface="Arial"/>
              </a:rPr>
              <a:t>(artificial)  </a:t>
            </a:r>
            <a:r>
              <a:rPr sz="2180" spc="-20" dirty="0">
                <a:latin typeface="Arial"/>
                <a:cs typeface="Arial"/>
              </a:rPr>
              <a:t>neural </a:t>
            </a:r>
            <a:r>
              <a:rPr sz="2180" spc="-10" dirty="0">
                <a:latin typeface="Arial"/>
                <a:cs typeface="Arial"/>
              </a:rPr>
              <a:t>computing elements </a:t>
            </a:r>
            <a:r>
              <a:rPr sz="2180" spc="-20" dirty="0">
                <a:latin typeface="Arial"/>
                <a:cs typeface="Arial"/>
              </a:rPr>
              <a:t>having </a:t>
            </a:r>
            <a:r>
              <a:rPr sz="2180" spc="-10" dirty="0">
                <a:latin typeface="Arial"/>
                <a:cs typeface="Arial"/>
              </a:rPr>
              <a:t>ability to </a:t>
            </a:r>
            <a:r>
              <a:rPr sz="2180" dirty="0">
                <a:latin typeface="Arial"/>
                <a:cs typeface="Arial"/>
              </a:rPr>
              <a:t>learn </a:t>
            </a:r>
            <a:r>
              <a:rPr sz="2180" spc="-20" dirty="0">
                <a:latin typeface="Arial"/>
                <a:cs typeface="Arial"/>
              </a:rPr>
              <a:t>and </a:t>
            </a:r>
            <a:r>
              <a:rPr sz="2180" spc="-10" dirty="0">
                <a:latin typeface="Arial"/>
                <a:cs typeface="Arial"/>
              </a:rPr>
              <a:t>acquire  </a:t>
            </a:r>
            <a:r>
              <a:rPr sz="2180" spc="-20" dirty="0">
                <a:latin typeface="Arial"/>
                <a:cs typeface="Arial"/>
              </a:rPr>
              <a:t>knowledge </a:t>
            </a:r>
            <a:r>
              <a:rPr sz="2180" spc="-10" dirty="0">
                <a:latin typeface="Arial"/>
                <a:cs typeface="Arial"/>
              </a:rPr>
              <a:t>is </a:t>
            </a:r>
            <a:r>
              <a:rPr sz="2180" spc="-20" dirty="0">
                <a:latin typeface="Arial"/>
                <a:cs typeface="Arial"/>
              </a:rPr>
              <a:t>possible.</a:t>
            </a:r>
            <a:endParaRPr sz="2180">
              <a:latin typeface="Arial"/>
              <a:cs typeface="Arial"/>
            </a:endParaRPr>
          </a:p>
        </p:txBody>
      </p:sp>
      <p:sp>
        <p:nvSpPr>
          <p:cNvPr id="10" name="object 10"/>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12" name="object 12"/>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13" name="object 13"/>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22</a:t>
            </a:fld>
            <a:r>
              <a:rPr lang="en-IN" spc="-5"/>
              <a:t> /</a:t>
            </a:r>
            <a:r>
              <a:rPr lang="en-IN" spc="-70"/>
              <a:t> </a:t>
            </a:r>
            <a:r>
              <a:rPr lang="en-IN" spc="-5"/>
              <a:t>20</a:t>
            </a:r>
            <a:endParaRPr spc="-10"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6" y="101917"/>
            <a:ext cx="7014035" cy="461219"/>
          </a:xfrm>
          <a:prstGeom prst="rect">
            <a:avLst/>
          </a:prstGeom>
        </p:spPr>
        <p:txBody>
          <a:bodyPr vert="horz" wrap="square" lIns="0" tIns="33975" rIns="0" bIns="0" rtlCol="0" anchor="ctr">
            <a:spAutoFit/>
          </a:bodyPr>
          <a:lstStyle/>
          <a:p>
            <a:pPr marL="25168">
              <a:lnSpc>
                <a:spcPct val="100000"/>
              </a:lnSpc>
              <a:spcBef>
                <a:spcPts val="268"/>
              </a:spcBef>
            </a:pPr>
            <a:r>
              <a:rPr sz="2774" spc="40" dirty="0">
                <a:solidFill>
                  <a:srgbClr val="FFFFFF"/>
                </a:solidFill>
              </a:rPr>
              <a:t>The AND </a:t>
            </a:r>
            <a:r>
              <a:rPr sz="2774" spc="20" dirty="0">
                <a:solidFill>
                  <a:srgbClr val="FFFFFF"/>
                </a:solidFill>
              </a:rPr>
              <a:t>problem </a:t>
            </a:r>
            <a:r>
              <a:rPr sz="2774" spc="40" dirty="0">
                <a:solidFill>
                  <a:srgbClr val="FFFFFF"/>
                </a:solidFill>
              </a:rPr>
              <a:t>and </a:t>
            </a:r>
            <a:r>
              <a:rPr sz="2774" spc="20" dirty="0">
                <a:solidFill>
                  <a:srgbClr val="FFFFFF"/>
                </a:solidFill>
              </a:rPr>
              <a:t>its </a:t>
            </a:r>
            <a:r>
              <a:rPr sz="2774" spc="30" dirty="0">
                <a:solidFill>
                  <a:srgbClr val="FFFFFF"/>
                </a:solidFill>
              </a:rPr>
              <a:t>neural</a:t>
            </a:r>
            <a:r>
              <a:rPr sz="2774" spc="-109" dirty="0">
                <a:solidFill>
                  <a:srgbClr val="FFFFFF"/>
                </a:solidFill>
              </a:rPr>
              <a:t> </a:t>
            </a:r>
            <a:r>
              <a:rPr sz="2774" spc="20" dirty="0">
                <a:solidFill>
                  <a:srgbClr val="FFFFFF"/>
                </a:solidFill>
              </a:rPr>
              <a:t>network</a:t>
            </a:r>
            <a:endParaRPr sz="2774"/>
          </a:p>
        </p:txBody>
      </p:sp>
      <p:sp>
        <p:nvSpPr>
          <p:cNvPr id="3" name="object 3"/>
          <p:cNvSpPr/>
          <p:nvPr/>
        </p:nvSpPr>
        <p:spPr>
          <a:xfrm>
            <a:off x="2062363" y="952166"/>
            <a:ext cx="152209" cy="152209"/>
          </a:xfrm>
          <a:prstGeom prst="rect">
            <a:avLst/>
          </a:prstGeom>
          <a:blipFill>
            <a:blip r:embed="rId2" cstate="print"/>
            <a:stretch>
              <a:fillRect/>
            </a:stretch>
          </a:blipFill>
        </p:spPr>
        <p:txBody>
          <a:bodyPr wrap="square" lIns="0" tIns="0" rIns="0" bIns="0" rtlCol="0"/>
          <a:lstStyle/>
          <a:p>
            <a:endParaRPr sz="3567"/>
          </a:p>
        </p:txBody>
      </p:sp>
      <p:sp>
        <p:nvSpPr>
          <p:cNvPr id="4" name="object 4"/>
          <p:cNvSpPr txBox="1"/>
          <p:nvPr/>
        </p:nvSpPr>
        <p:spPr>
          <a:xfrm>
            <a:off x="2326665" y="809694"/>
            <a:ext cx="7918786" cy="1027844"/>
          </a:xfrm>
          <a:prstGeom prst="rect">
            <a:avLst/>
          </a:prstGeom>
        </p:spPr>
        <p:txBody>
          <a:bodyPr vert="horz" wrap="square" lIns="0" tIns="13842" rIns="0" bIns="0" rtlCol="0">
            <a:spAutoFit/>
          </a:bodyPr>
          <a:lstStyle/>
          <a:p>
            <a:pPr marL="25168" marR="10067">
              <a:lnSpc>
                <a:spcPct val="102600"/>
              </a:lnSpc>
              <a:spcBef>
                <a:spcPts val="109"/>
              </a:spcBef>
            </a:pPr>
            <a:r>
              <a:rPr sz="2180" spc="-30" dirty="0">
                <a:latin typeface="Arial"/>
                <a:cs typeface="Arial"/>
              </a:rPr>
              <a:t>Alternatively, </a:t>
            </a:r>
            <a:r>
              <a:rPr sz="2180" spc="-10" dirty="0">
                <a:latin typeface="Arial"/>
                <a:cs typeface="Arial"/>
              </a:rPr>
              <a:t>the </a:t>
            </a:r>
            <a:r>
              <a:rPr sz="2180" spc="-20" dirty="0">
                <a:latin typeface="Arial"/>
                <a:cs typeface="Arial"/>
              </a:rPr>
              <a:t>AND problem </a:t>
            </a:r>
            <a:r>
              <a:rPr sz="2180" spc="-10" dirty="0">
                <a:latin typeface="Arial"/>
                <a:cs typeface="Arial"/>
              </a:rPr>
              <a:t>can </a:t>
            </a:r>
            <a:r>
              <a:rPr sz="2180" spc="-20" dirty="0">
                <a:latin typeface="Arial"/>
                <a:cs typeface="Arial"/>
              </a:rPr>
              <a:t>be </a:t>
            </a:r>
            <a:r>
              <a:rPr sz="2180" spc="-10" dirty="0">
                <a:latin typeface="Arial"/>
                <a:cs typeface="Arial"/>
              </a:rPr>
              <a:t>thought as </a:t>
            </a:r>
            <a:r>
              <a:rPr sz="2180" spc="-20" dirty="0">
                <a:latin typeface="Arial"/>
                <a:cs typeface="Arial"/>
              </a:rPr>
              <a:t>a </a:t>
            </a:r>
            <a:r>
              <a:rPr sz="2180" spc="-10" dirty="0">
                <a:latin typeface="Arial"/>
                <a:cs typeface="Arial"/>
              </a:rPr>
              <a:t>perception  </a:t>
            </a:r>
            <a:r>
              <a:rPr sz="2180" spc="-20" dirty="0">
                <a:latin typeface="Arial"/>
                <a:cs typeface="Arial"/>
              </a:rPr>
              <a:t>problem where </a:t>
            </a:r>
            <a:r>
              <a:rPr sz="2180" spc="-30" dirty="0">
                <a:latin typeface="Arial"/>
                <a:cs typeface="Arial"/>
              </a:rPr>
              <a:t>we </a:t>
            </a:r>
            <a:r>
              <a:rPr sz="2180" spc="-40" dirty="0">
                <a:latin typeface="Arial"/>
                <a:cs typeface="Arial"/>
              </a:rPr>
              <a:t>have </a:t>
            </a:r>
            <a:r>
              <a:rPr sz="2180" spc="-10" dirty="0">
                <a:latin typeface="Arial"/>
                <a:cs typeface="Arial"/>
              </a:rPr>
              <a:t>to </a:t>
            </a:r>
            <a:r>
              <a:rPr sz="2180" spc="-20" dirty="0">
                <a:latin typeface="Arial"/>
                <a:cs typeface="Arial"/>
              </a:rPr>
              <a:t>receive </a:t>
            </a:r>
            <a:r>
              <a:rPr sz="2180" spc="-30" dirty="0">
                <a:latin typeface="Arial"/>
                <a:cs typeface="Arial"/>
              </a:rPr>
              <a:t>four </a:t>
            </a:r>
            <a:r>
              <a:rPr sz="2180" spc="-20" dirty="0">
                <a:latin typeface="Arial"/>
                <a:cs typeface="Arial"/>
              </a:rPr>
              <a:t>different </a:t>
            </a:r>
            <a:r>
              <a:rPr sz="2180" spc="-10" dirty="0">
                <a:latin typeface="Arial"/>
                <a:cs typeface="Arial"/>
              </a:rPr>
              <a:t>patterns as input  </a:t>
            </a:r>
            <a:r>
              <a:rPr sz="2180" spc="-20" dirty="0">
                <a:latin typeface="Arial"/>
                <a:cs typeface="Arial"/>
              </a:rPr>
              <a:t>and perceive </a:t>
            </a:r>
            <a:r>
              <a:rPr sz="2180" spc="-10" dirty="0">
                <a:latin typeface="Arial"/>
                <a:cs typeface="Arial"/>
              </a:rPr>
              <a:t>the results as </a:t>
            </a:r>
            <a:r>
              <a:rPr sz="2180" spc="-20" dirty="0">
                <a:latin typeface="Arial"/>
                <a:cs typeface="Arial"/>
              </a:rPr>
              <a:t>0 </a:t>
            </a:r>
            <a:r>
              <a:rPr sz="2180" spc="-10" dirty="0">
                <a:latin typeface="Arial"/>
                <a:cs typeface="Arial"/>
              </a:rPr>
              <a:t>or</a:t>
            </a:r>
            <a:r>
              <a:rPr sz="2180" dirty="0">
                <a:latin typeface="Arial"/>
                <a:cs typeface="Arial"/>
              </a:rPr>
              <a:t> </a:t>
            </a:r>
            <a:r>
              <a:rPr sz="2180" spc="-10" dirty="0">
                <a:latin typeface="Arial"/>
                <a:cs typeface="Arial"/>
              </a:rPr>
              <a:t>1.</a:t>
            </a:r>
            <a:endParaRPr sz="2180">
              <a:latin typeface="Arial"/>
              <a:cs typeface="Arial"/>
            </a:endParaRPr>
          </a:p>
        </p:txBody>
      </p:sp>
      <p:grpSp>
        <p:nvGrpSpPr>
          <p:cNvPr id="5" name="object 5"/>
          <p:cNvGrpSpPr/>
          <p:nvPr/>
        </p:nvGrpSpPr>
        <p:grpSpPr>
          <a:xfrm>
            <a:off x="4202168" y="2130863"/>
            <a:ext cx="3681928" cy="2142968"/>
            <a:chOff x="1349366" y="1075296"/>
            <a:chExt cx="1858010" cy="1081405"/>
          </a:xfrm>
        </p:grpSpPr>
        <p:sp>
          <p:nvSpPr>
            <p:cNvPr id="6" name="object 6"/>
            <p:cNvSpPr/>
            <p:nvPr/>
          </p:nvSpPr>
          <p:spPr>
            <a:xfrm>
              <a:off x="1418282" y="1141939"/>
              <a:ext cx="1788705" cy="1006908"/>
            </a:xfrm>
            <a:prstGeom prst="rect">
              <a:avLst/>
            </a:prstGeom>
            <a:blipFill>
              <a:blip r:embed="rId3" cstate="print"/>
              <a:stretch>
                <a:fillRect/>
              </a:stretch>
            </a:blipFill>
          </p:spPr>
          <p:txBody>
            <a:bodyPr wrap="square" lIns="0" tIns="0" rIns="0" bIns="0" rtlCol="0"/>
            <a:lstStyle/>
            <a:p>
              <a:endParaRPr sz="3567"/>
            </a:p>
          </p:txBody>
        </p:sp>
        <p:sp>
          <p:nvSpPr>
            <p:cNvPr id="7" name="object 7"/>
            <p:cNvSpPr/>
            <p:nvPr/>
          </p:nvSpPr>
          <p:spPr>
            <a:xfrm>
              <a:off x="1370411" y="1581289"/>
              <a:ext cx="79375" cy="79375"/>
            </a:xfrm>
            <a:custGeom>
              <a:avLst/>
              <a:gdLst/>
              <a:ahLst/>
              <a:cxnLst/>
              <a:rect l="l" t="t" r="r" b="b"/>
              <a:pathLst>
                <a:path w="79375" h="79375">
                  <a:moveTo>
                    <a:pt x="0" y="0"/>
                  </a:moveTo>
                  <a:lnTo>
                    <a:pt x="6978" y="19285"/>
                  </a:lnTo>
                  <a:lnTo>
                    <a:pt x="9304" y="39395"/>
                  </a:lnTo>
                  <a:lnTo>
                    <a:pt x="6978" y="59505"/>
                  </a:lnTo>
                  <a:lnTo>
                    <a:pt x="0" y="78790"/>
                  </a:lnTo>
                  <a:lnTo>
                    <a:pt x="78790" y="39395"/>
                  </a:lnTo>
                  <a:lnTo>
                    <a:pt x="0" y="0"/>
                  </a:lnTo>
                  <a:close/>
                </a:path>
              </a:pathLst>
            </a:custGeom>
            <a:solidFill>
              <a:srgbClr val="2E15E2"/>
            </a:solidFill>
          </p:spPr>
          <p:txBody>
            <a:bodyPr wrap="square" lIns="0" tIns="0" rIns="0" bIns="0" rtlCol="0"/>
            <a:lstStyle/>
            <a:p>
              <a:endParaRPr sz="3567"/>
            </a:p>
          </p:txBody>
        </p:sp>
        <p:sp>
          <p:nvSpPr>
            <p:cNvPr id="8" name="object 8"/>
            <p:cNvSpPr/>
            <p:nvPr/>
          </p:nvSpPr>
          <p:spPr>
            <a:xfrm>
              <a:off x="1350204" y="1076134"/>
              <a:ext cx="693420" cy="257810"/>
            </a:xfrm>
            <a:custGeom>
              <a:avLst/>
              <a:gdLst/>
              <a:ahLst/>
              <a:cxnLst/>
              <a:rect l="l" t="t" r="r" b="b"/>
              <a:pathLst>
                <a:path w="693419" h="257809">
                  <a:moveTo>
                    <a:pt x="693002" y="0"/>
                  </a:moveTo>
                  <a:lnTo>
                    <a:pt x="0" y="0"/>
                  </a:lnTo>
                  <a:lnTo>
                    <a:pt x="0" y="257397"/>
                  </a:lnTo>
                  <a:lnTo>
                    <a:pt x="693002" y="257397"/>
                  </a:lnTo>
                  <a:lnTo>
                    <a:pt x="693002" y="0"/>
                  </a:lnTo>
                  <a:close/>
                </a:path>
              </a:pathLst>
            </a:custGeom>
            <a:solidFill>
              <a:srgbClr val="FFFFFF"/>
            </a:solidFill>
          </p:spPr>
          <p:txBody>
            <a:bodyPr wrap="square" lIns="0" tIns="0" rIns="0" bIns="0" rtlCol="0"/>
            <a:lstStyle/>
            <a:p>
              <a:endParaRPr sz="3567"/>
            </a:p>
          </p:txBody>
        </p:sp>
        <p:sp>
          <p:nvSpPr>
            <p:cNvPr id="9" name="object 9"/>
            <p:cNvSpPr/>
            <p:nvPr/>
          </p:nvSpPr>
          <p:spPr>
            <a:xfrm>
              <a:off x="1350204" y="1076134"/>
              <a:ext cx="693420" cy="257810"/>
            </a:xfrm>
            <a:custGeom>
              <a:avLst/>
              <a:gdLst/>
              <a:ahLst/>
              <a:cxnLst/>
              <a:rect l="l" t="t" r="r" b="b"/>
              <a:pathLst>
                <a:path w="693419" h="257809">
                  <a:moveTo>
                    <a:pt x="0" y="257397"/>
                  </a:moveTo>
                  <a:lnTo>
                    <a:pt x="693002" y="257397"/>
                  </a:lnTo>
                  <a:lnTo>
                    <a:pt x="693002" y="0"/>
                  </a:lnTo>
                  <a:lnTo>
                    <a:pt x="0" y="0"/>
                  </a:lnTo>
                  <a:lnTo>
                    <a:pt x="0" y="257397"/>
                  </a:lnTo>
                  <a:close/>
                </a:path>
              </a:pathLst>
            </a:custGeom>
            <a:ln w="3175">
              <a:solidFill>
                <a:srgbClr val="FFFFFF"/>
              </a:solidFill>
            </a:ln>
          </p:spPr>
          <p:txBody>
            <a:bodyPr wrap="square" lIns="0" tIns="0" rIns="0" bIns="0" rtlCol="0"/>
            <a:lstStyle/>
            <a:p>
              <a:endParaRPr sz="3567"/>
            </a:p>
          </p:txBody>
        </p:sp>
        <p:sp>
          <p:nvSpPr>
            <p:cNvPr id="10" name="object 10"/>
            <p:cNvSpPr/>
            <p:nvPr/>
          </p:nvSpPr>
          <p:spPr>
            <a:xfrm>
              <a:off x="2142191" y="1373185"/>
              <a:ext cx="495300" cy="99060"/>
            </a:xfrm>
            <a:custGeom>
              <a:avLst/>
              <a:gdLst/>
              <a:ahLst/>
              <a:cxnLst/>
              <a:rect l="l" t="t" r="r" b="b"/>
              <a:pathLst>
                <a:path w="495300" h="99059">
                  <a:moveTo>
                    <a:pt x="494999" y="0"/>
                  </a:moveTo>
                  <a:lnTo>
                    <a:pt x="0" y="0"/>
                  </a:lnTo>
                  <a:lnTo>
                    <a:pt x="0" y="98998"/>
                  </a:lnTo>
                  <a:lnTo>
                    <a:pt x="494999" y="98998"/>
                  </a:lnTo>
                  <a:lnTo>
                    <a:pt x="494999" y="0"/>
                  </a:lnTo>
                  <a:close/>
                </a:path>
              </a:pathLst>
            </a:custGeom>
            <a:solidFill>
              <a:srgbClr val="FFFFFF"/>
            </a:solidFill>
          </p:spPr>
          <p:txBody>
            <a:bodyPr wrap="square" lIns="0" tIns="0" rIns="0" bIns="0" rtlCol="0"/>
            <a:lstStyle/>
            <a:p>
              <a:endParaRPr sz="3567"/>
            </a:p>
          </p:txBody>
        </p:sp>
        <p:sp>
          <p:nvSpPr>
            <p:cNvPr id="11" name="object 11"/>
            <p:cNvSpPr/>
            <p:nvPr/>
          </p:nvSpPr>
          <p:spPr>
            <a:xfrm>
              <a:off x="2142191" y="1373185"/>
              <a:ext cx="495300" cy="99060"/>
            </a:xfrm>
            <a:custGeom>
              <a:avLst/>
              <a:gdLst/>
              <a:ahLst/>
              <a:cxnLst/>
              <a:rect l="l" t="t" r="r" b="b"/>
              <a:pathLst>
                <a:path w="495300" h="99059">
                  <a:moveTo>
                    <a:pt x="0" y="98998"/>
                  </a:moveTo>
                  <a:lnTo>
                    <a:pt x="494999" y="98998"/>
                  </a:lnTo>
                  <a:lnTo>
                    <a:pt x="494999" y="0"/>
                  </a:lnTo>
                  <a:lnTo>
                    <a:pt x="0" y="0"/>
                  </a:lnTo>
                  <a:lnTo>
                    <a:pt x="0" y="98998"/>
                  </a:lnTo>
                  <a:close/>
                </a:path>
              </a:pathLst>
            </a:custGeom>
            <a:ln w="3175">
              <a:solidFill>
                <a:srgbClr val="FFFFFF"/>
              </a:solidFill>
            </a:ln>
          </p:spPr>
          <p:txBody>
            <a:bodyPr wrap="square" lIns="0" tIns="0" rIns="0" bIns="0" rtlCol="0"/>
            <a:lstStyle/>
            <a:p>
              <a:endParaRPr sz="3567"/>
            </a:p>
          </p:txBody>
        </p:sp>
        <p:sp>
          <p:nvSpPr>
            <p:cNvPr id="12" name="object 12"/>
            <p:cNvSpPr/>
            <p:nvPr/>
          </p:nvSpPr>
          <p:spPr>
            <a:xfrm>
              <a:off x="2241238" y="1729560"/>
              <a:ext cx="495300" cy="139065"/>
            </a:xfrm>
            <a:custGeom>
              <a:avLst/>
              <a:gdLst/>
              <a:ahLst/>
              <a:cxnLst/>
              <a:rect l="l" t="t" r="r" b="b"/>
              <a:pathLst>
                <a:path w="495300" h="139064">
                  <a:moveTo>
                    <a:pt x="494999" y="0"/>
                  </a:moveTo>
                  <a:lnTo>
                    <a:pt x="0" y="0"/>
                  </a:lnTo>
                  <a:lnTo>
                    <a:pt x="0" y="138603"/>
                  </a:lnTo>
                  <a:lnTo>
                    <a:pt x="494999" y="138603"/>
                  </a:lnTo>
                  <a:lnTo>
                    <a:pt x="494999" y="0"/>
                  </a:lnTo>
                  <a:close/>
                </a:path>
              </a:pathLst>
            </a:custGeom>
            <a:solidFill>
              <a:srgbClr val="FFFFFF"/>
            </a:solidFill>
          </p:spPr>
          <p:txBody>
            <a:bodyPr wrap="square" lIns="0" tIns="0" rIns="0" bIns="0" rtlCol="0"/>
            <a:lstStyle/>
            <a:p>
              <a:endParaRPr sz="3567"/>
            </a:p>
          </p:txBody>
        </p:sp>
        <p:sp>
          <p:nvSpPr>
            <p:cNvPr id="13" name="object 13"/>
            <p:cNvSpPr/>
            <p:nvPr/>
          </p:nvSpPr>
          <p:spPr>
            <a:xfrm>
              <a:off x="2241238" y="1729560"/>
              <a:ext cx="495300" cy="139065"/>
            </a:xfrm>
            <a:custGeom>
              <a:avLst/>
              <a:gdLst/>
              <a:ahLst/>
              <a:cxnLst/>
              <a:rect l="l" t="t" r="r" b="b"/>
              <a:pathLst>
                <a:path w="495300" h="139064">
                  <a:moveTo>
                    <a:pt x="0" y="138603"/>
                  </a:moveTo>
                  <a:lnTo>
                    <a:pt x="494999" y="138603"/>
                  </a:lnTo>
                  <a:lnTo>
                    <a:pt x="494999" y="0"/>
                  </a:lnTo>
                  <a:lnTo>
                    <a:pt x="0" y="0"/>
                  </a:lnTo>
                  <a:lnTo>
                    <a:pt x="0" y="138603"/>
                  </a:lnTo>
                  <a:close/>
                </a:path>
              </a:pathLst>
            </a:custGeom>
            <a:ln w="3175">
              <a:solidFill>
                <a:srgbClr val="FFFFFF"/>
              </a:solidFill>
            </a:ln>
          </p:spPr>
          <p:txBody>
            <a:bodyPr wrap="square" lIns="0" tIns="0" rIns="0" bIns="0" rtlCol="0"/>
            <a:lstStyle/>
            <a:p>
              <a:endParaRPr sz="3567"/>
            </a:p>
          </p:txBody>
        </p:sp>
        <p:sp>
          <p:nvSpPr>
            <p:cNvPr id="14" name="object 14"/>
            <p:cNvSpPr/>
            <p:nvPr/>
          </p:nvSpPr>
          <p:spPr>
            <a:xfrm>
              <a:off x="1845189" y="1967148"/>
              <a:ext cx="594360" cy="188595"/>
            </a:xfrm>
            <a:custGeom>
              <a:avLst/>
              <a:gdLst/>
              <a:ahLst/>
              <a:cxnLst/>
              <a:rect l="l" t="t" r="r" b="b"/>
              <a:pathLst>
                <a:path w="594360" h="188594">
                  <a:moveTo>
                    <a:pt x="593997" y="0"/>
                  </a:moveTo>
                  <a:lnTo>
                    <a:pt x="0" y="0"/>
                  </a:lnTo>
                  <a:lnTo>
                    <a:pt x="0" y="188099"/>
                  </a:lnTo>
                  <a:lnTo>
                    <a:pt x="593997" y="188099"/>
                  </a:lnTo>
                  <a:lnTo>
                    <a:pt x="593997" y="0"/>
                  </a:lnTo>
                  <a:close/>
                </a:path>
              </a:pathLst>
            </a:custGeom>
            <a:solidFill>
              <a:srgbClr val="FFFFFF"/>
            </a:solidFill>
          </p:spPr>
          <p:txBody>
            <a:bodyPr wrap="square" lIns="0" tIns="0" rIns="0" bIns="0" rtlCol="0"/>
            <a:lstStyle/>
            <a:p>
              <a:endParaRPr sz="3567"/>
            </a:p>
          </p:txBody>
        </p:sp>
        <p:sp>
          <p:nvSpPr>
            <p:cNvPr id="15" name="object 15"/>
            <p:cNvSpPr/>
            <p:nvPr/>
          </p:nvSpPr>
          <p:spPr>
            <a:xfrm>
              <a:off x="1845189" y="1472163"/>
              <a:ext cx="594360" cy="683260"/>
            </a:xfrm>
            <a:custGeom>
              <a:avLst/>
              <a:gdLst/>
              <a:ahLst/>
              <a:cxnLst/>
              <a:rect l="l" t="t" r="r" b="b"/>
              <a:pathLst>
                <a:path w="594360" h="683260">
                  <a:moveTo>
                    <a:pt x="0" y="683084"/>
                  </a:moveTo>
                  <a:lnTo>
                    <a:pt x="593997" y="683084"/>
                  </a:lnTo>
                  <a:lnTo>
                    <a:pt x="593997" y="494985"/>
                  </a:lnTo>
                  <a:lnTo>
                    <a:pt x="0" y="494985"/>
                  </a:lnTo>
                  <a:lnTo>
                    <a:pt x="0" y="683084"/>
                  </a:lnTo>
                  <a:close/>
                </a:path>
                <a:path w="594360" h="683260">
                  <a:moveTo>
                    <a:pt x="99047" y="98998"/>
                  </a:moveTo>
                  <a:lnTo>
                    <a:pt x="455449" y="98998"/>
                  </a:lnTo>
                  <a:lnTo>
                    <a:pt x="455449" y="0"/>
                  </a:lnTo>
                  <a:lnTo>
                    <a:pt x="99047" y="0"/>
                  </a:lnTo>
                  <a:lnTo>
                    <a:pt x="99047" y="98998"/>
                  </a:lnTo>
                  <a:close/>
                </a:path>
              </a:pathLst>
            </a:custGeom>
            <a:ln w="3175">
              <a:solidFill>
                <a:srgbClr val="FFFFFF"/>
              </a:solidFill>
            </a:ln>
          </p:spPr>
          <p:txBody>
            <a:bodyPr wrap="square" lIns="0" tIns="0" rIns="0" bIns="0" rtlCol="0"/>
            <a:lstStyle/>
            <a:p>
              <a:endParaRPr sz="3567"/>
            </a:p>
          </p:txBody>
        </p:sp>
        <p:sp>
          <p:nvSpPr>
            <p:cNvPr id="16" name="object 16"/>
            <p:cNvSpPr/>
            <p:nvPr/>
          </p:nvSpPr>
          <p:spPr>
            <a:xfrm>
              <a:off x="1845189" y="1808742"/>
              <a:ext cx="198120" cy="158750"/>
            </a:xfrm>
            <a:custGeom>
              <a:avLst/>
              <a:gdLst/>
              <a:ahLst/>
              <a:cxnLst/>
              <a:rect l="l" t="t" r="r" b="b"/>
              <a:pathLst>
                <a:path w="198119" h="158750">
                  <a:moveTo>
                    <a:pt x="197996" y="0"/>
                  </a:moveTo>
                  <a:lnTo>
                    <a:pt x="0" y="0"/>
                  </a:lnTo>
                  <a:lnTo>
                    <a:pt x="0" y="158398"/>
                  </a:lnTo>
                  <a:lnTo>
                    <a:pt x="197996" y="158398"/>
                  </a:lnTo>
                  <a:lnTo>
                    <a:pt x="197996" y="0"/>
                  </a:lnTo>
                  <a:close/>
                </a:path>
              </a:pathLst>
            </a:custGeom>
            <a:solidFill>
              <a:srgbClr val="FFFFFF"/>
            </a:solidFill>
          </p:spPr>
          <p:txBody>
            <a:bodyPr wrap="square" lIns="0" tIns="0" rIns="0" bIns="0" rtlCol="0"/>
            <a:lstStyle/>
            <a:p>
              <a:endParaRPr sz="3567"/>
            </a:p>
          </p:txBody>
        </p:sp>
        <p:sp>
          <p:nvSpPr>
            <p:cNvPr id="17" name="object 17"/>
            <p:cNvSpPr/>
            <p:nvPr/>
          </p:nvSpPr>
          <p:spPr>
            <a:xfrm>
              <a:off x="1845189" y="1808742"/>
              <a:ext cx="198120" cy="158750"/>
            </a:xfrm>
            <a:custGeom>
              <a:avLst/>
              <a:gdLst/>
              <a:ahLst/>
              <a:cxnLst/>
              <a:rect l="l" t="t" r="r" b="b"/>
              <a:pathLst>
                <a:path w="198119" h="158750">
                  <a:moveTo>
                    <a:pt x="0" y="158398"/>
                  </a:moveTo>
                  <a:lnTo>
                    <a:pt x="197996" y="158398"/>
                  </a:lnTo>
                  <a:lnTo>
                    <a:pt x="197996" y="0"/>
                  </a:lnTo>
                  <a:lnTo>
                    <a:pt x="0" y="0"/>
                  </a:lnTo>
                  <a:lnTo>
                    <a:pt x="0" y="158398"/>
                  </a:lnTo>
                  <a:close/>
                </a:path>
              </a:pathLst>
            </a:custGeom>
            <a:ln w="3175">
              <a:solidFill>
                <a:srgbClr val="FFFFFF"/>
              </a:solidFill>
            </a:ln>
          </p:spPr>
          <p:txBody>
            <a:bodyPr wrap="square" lIns="0" tIns="0" rIns="0" bIns="0" rtlCol="0"/>
            <a:lstStyle/>
            <a:p>
              <a:endParaRPr sz="3567"/>
            </a:p>
          </p:txBody>
        </p:sp>
      </p:grpSp>
      <p:grpSp>
        <p:nvGrpSpPr>
          <p:cNvPr id="18" name="object 18"/>
          <p:cNvGrpSpPr/>
          <p:nvPr/>
        </p:nvGrpSpPr>
        <p:grpSpPr>
          <a:xfrm>
            <a:off x="4241183" y="4739959"/>
            <a:ext cx="1966799" cy="1338883"/>
            <a:chOff x="1369054" y="2391924"/>
            <a:chExt cx="992505" cy="675640"/>
          </a:xfrm>
        </p:grpSpPr>
        <p:sp>
          <p:nvSpPr>
            <p:cNvPr id="19" name="object 19"/>
            <p:cNvSpPr/>
            <p:nvPr/>
          </p:nvSpPr>
          <p:spPr>
            <a:xfrm>
              <a:off x="1370006" y="2392876"/>
              <a:ext cx="990600" cy="673735"/>
            </a:xfrm>
            <a:custGeom>
              <a:avLst/>
              <a:gdLst/>
              <a:ahLst/>
              <a:cxnLst/>
              <a:rect l="l" t="t" r="r" b="b"/>
              <a:pathLst>
                <a:path w="990600" h="673735">
                  <a:moveTo>
                    <a:pt x="0" y="0"/>
                  </a:moveTo>
                  <a:lnTo>
                    <a:pt x="593997" y="296981"/>
                  </a:lnTo>
                </a:path>
                <a:path w="990600" h="673735">
                  <a:moveTo>
                    <a:pt x="568152" y="305600"/>
                  </a:moveTo>
                  <a:lnTo>
                    <a:pt x="593997" y="296981"/>
                  </a:lnTo>
                  <a:lnTo>
                    <a:pt x="585405" y="271115"/>
                  </a:lnTo>
                </a:path>
                <a:path w="990600" h="673735">
                  <a:moveTo>
                    <a:pt x="0" y="673179"/>
                  </a:moveTo>
                  <a:lnTo>
                    <a:pt x="593997" y="296981"/>
                  </a:lnTo>
                </a:path>
                <a:path w="990600" h="673735">
                  <a:moveTo>
                    <a:pt x="588060" y="323580"/>
                  </a:moveTo>
                  <a:lnTo>
                    <a:pt x="593997" y="296981"/>
                  </a:lnTo>
                  <a:lnTo>
                    <a:pt x="567384" y="291009"/>
                  </a:lnTo>
                </a:path>
                <a:path w="990600" h="673735">
                  <a:moveTo>
                    <a:pt x="989977" y="296981"/>
                  </a:moveTo>
                  <a:lnTo>
                    <a:pt x="985954" y="241116"/>
                  </a:lnTo>
                  <a:lnTo>
                    <a:pt x="974419" y="189081"/>
                  </a:lnTo>
                  <a:lnTo>
                    <a:pt x="956166" y="141993"/>
                  </a:lnTo>
                  <a:lnTo>
                    <a:pt x="931992" y="100965"/>
                  </a:lnTo>
                  <a:lnTo>
                    <a:pt x="902695" y="67114"/>
                  </a:lnTo>
                  <a:lnTo>
                    <a:pt x="869070" y="41553"/>
                  </a:lnTo>
                  <a:lnTo>
                    <a:pt x="831913" y="25399"/>
                  </a:lnTo>
                  <a:lnTo>
                    <a:pt x="792022" y="19767"/>
                  </a:lnTo>
                  <a:lnTo>
                    <a:pt x="752107" y="25399"/>
                  </a:lnTo>
                  <a:lnTo>
                    <a:pt x="714933" y="41553"/>
                  </a:lnTo>
                  <a:lnTo>
                    <a:pt x="681296" y="67114"/>
                  </a:lnTo>
                  <a:lnTo>
                    <a:pt x="651990" y="100965"/>
                  </a:lnTo>
                  <a:lnTo>
                    <a:pt x="627811" y="141993"/>
                  </a:lnTo>
                  <a:lnTo>
                    <a:pt x="609556" y="189081"/>
                  </a:lnTo>
                  <a:lnTo>
                    <a:pt x="598019" y="241116"/>
                  </a:lnTo>
                  <a:lnTo>
                    <a:pt x="593997" y="296981"/>
                  </a:lnTo>
                  <a:lnTo>
                    <a:pt x="598019" y="352845"/>
                  </a:lnTo>
                  <a:lnTo>
                    <a:pt x="609556" y="404878"/>
                  </a:lnTo>
                  <a:lnTo>
                    <a:pt x="627811" y="451964"/>
                  </a:lnTo>
                  <a:lnTo>
                    <a:pt x="651990" y="492989"/>
                  </a:lnTo>
                  <a:lnTo>
                    <a:pt x="681296" y="526838"/>
                  </a:lnTo>
                  <a:lnTo>
                    <a:pt x="714933" y="552396"/>
                  </a:lnTo>
                  <a:lnTo>
                    <a:pt x="752107" y="568549"/>
                  </a:lnTo>
                  <a:lnTo>
                    <a:pt x="792022" y="574180"/>
                  </a:lnTo>
                  <a:lnTo>
                    <a:pt x="831913" y="568549"/>
                  </a:lnTo>
                  <a:lnTo>
                    <a:pt x="869070" y="552396"/>
                  </a:lnTo>
                  <a:lnTo>
                    <a:pt x="902695" y="526838"/>
                  </a:lnTo>
                  <a:lnTo>
                    <a:pt x="931992" y="492989"/>
                  </a:lnTo>
                  <a:lnTo>
                    <a:pt x="956166" y="451964"/>
                  </a:lnTo>
                  <a:lnTo>
                    <a:pt x="974419" y="404878"/>
                  </a:lnTo>
                  <a:lnTo>
                    <a:pt x="985954" y="352845"/>
                  </a:lnTo>
                  <a:lnTo>
                    <a:pt x="989977" y="296981"/>
                  </a:lnTo>
                  <a:close/>
                </a:path>
              </a:pathLst>
            </a:custGeom>
            <a:ln w="3175">
              <a:solidFill>
                <a:srgbClr val="000000"/>
              </a:solidFill>
            </a:ln>
          </p:spPr>
          <p:txBody>
            <a:bodyPr wrap="square" lIns="0" tIns="0" rIns="0" bIns="0" rtlCol="0"/>
            <a:lstStyle/>
            <a:p>
              <a:endParaRPr sz="3567"/>
            </a:p>
          </p:txBody>
        </p:sp>
        <p:sp>
          <p:nvSpPr>
            <p:cNvPr id="20" name="object 20"/>
            <p:cNvSpPr/>
            <p:nvPr/>
          </p:nvSpPr>
          <p:spPr>
            <a:xfrm>
              <a:off x="2034951" y="2546543"/>
              <a:ext cx="263340" cy="299952"/>
            </a:xfrm>
            <a:prstGeom prst="rect">
              <a:avLst/>
            </a:prstGeom>
            <a:blipFill>
              <a:blip r:embed="rId4" cstate="print"/>
              <a:stretch>
                <a:fillRect/>
              </a:stretch>
            </a:blipFill>
          </p:spPr>
          <p:txBody>
            <a:bodyPr wrap="square" lIns="0" tIns="0" rIns="0" bIns="0" rtlCol="0"/>
            <a:lstStyle/>
            <a:p>
              <a:endParaRPr sz="3567"/>
            </a:p>
          </p:txBody>
        </p:sp>
      </p:grpSp>
      <p:sp>
        <p:nvSpPr>
          <p:cNvPr id="21" name="object 21"/>
          <p:cNvSpPr txBox="1"/>
          <p:nvPr/>
        </p:nvSpPr>
        <p:spPr>
          <a:xfrm>
            <a:off x="3935784" y="4541723"/>
            <a:ext cx="1067080" cy="402392"/>
          </a:xfrm>
          <a:prstGeom prst="rect">
            <a:avLst/>
          </a:prstGeom>
        </p:spPr>
        <p:txBody>
          <a:bodyPr vert="horz" wrap="square" lIns="0" tIns="30200" rIns="0" bIns="0" rtlCol="0">
            <a:spAutoFit/>
          </a:bodyPr>
          <a:lstStyle/>
          <a:p>
            <a:pPr marL="100670">
              <a:lnSpc>
                <a:spcPts val="1585"/>
              </a:lnSpc>
              <a:spcBef>
                <a:spcPts val="238"/>
              </a:spcBef>
            </a:pPr>
            <a:r>
              <a:rPr sz="1486" b="1" spc="10" dirty="0">
                <a:latin typeface="Arial"/>
                <a:cs typeface="Arial"/>
              </a:rPr>
              <a:t>x</a:t>
            </a:r>
            <a:r>
              <a:rPr sz="1486" b="1" spc="14" baseline="-11111" dirty="0">
                <a:latin typeface="Arial"/>
                <a:cs typeface="Arial"/>
              </a:rPr>
              <a:t>1</a:t>
            </a:r>
            <a:endParaRPr sz="1486" baseline="-11111">
              <a:latin typeface="Arial"/>
              <a:cs typeface="Arial"/>
            </a:endParaRPr>
          </a:p>
          <a:p>
            <a:pPr marL="785229">
              <a:lnSpc>
                <a:spcPts val="1348"/>
              </a:lnSpc>
            </a:pPr>
            <a:r>
              <a:rPr sz="1932" spc="30" baseline="8547" dirty="0">
                <a:latin typeface="Arial"/>
                <a:cs typeface="Arial"/>
              </a:rPr>
              <a:t>w</a:t>
            </a:r>
            <a:r>
              <a:rPr sz="793" spc="20" dirty="0">
                <a:latin typeface="Arial"/>
                <a:cs typeface="Arial"/>
              </a:rPr>
              <a:t>1</a:t>
            </a:r>
            <a:endParaRPr sz="793">
              <a:latin typeface="Arial"/>
              <a:cs typeface="Arial"/>
            </a:endParaRPr>
          </a:p>
        </p:txBody>
      </p:sp>
      <p:sp>
        <p:nvSpPr>
          <p:cNvPr id="22" name="object 22"/>
          <p:cNvSpPr txBox="1"/>
          <p:nvPr/>
        </p:nvSpPr>
        <p:spPr>
          <a:xfrm>
            <a:off x="3870007" y="5604230"/>
            <a:ext cx="1044429" cy="635365"/>
          </a:xfrm>
          <a:prstGeom prst="rect">
            <a:avLst/>
          </a:prstGeom>
        </p:spPr>
        <p:txBody>
          <a:bodyPr vert="horz" wrap="square" lIns="0" tIns="27684" rIns="0" bIns="0" rtlCol="0">
            <a:spAutoFit/>
          </a:bodyPr>
          <a:lstStyle/>
          <a:p>
            <a:pPr marR="85570" algn="r">
              <a:spcBef>
                <a:spcPts val="218"/>
              </a:spcBef>
            </a:pPr>
            <a:r>
              <a:rPr sz="1932" spc="14" baseline="8547" dirty="0">
                <a:latin typeface="Arial"/>
                <a:cs typeface="Arial"/>
              </a:rPr>
              <a:t>w</a:t>
            </a:r>
            <a:r>
              <a:rPr sz="793" spc="30" dirty="0">
                <a:latin typeface="Arial"/>
                <a:cs typeface="Arial"/>
              </a:rPr>
              <a:t>2</a:t>
            </a:r>
            <a:endParaRPr sz="793">
              <a:latin typeface="Arial"/>
              <a:cs typeface="Arial"/>
            </a:endParaRPr>
          </a:p>
          <a:p>
            <a:pPr>
              <a:spcBef>
                <a:spcPts val="59"/>
              </a:spcBef>
            </a:pPr>
            <a:endParaRPr sz="1288">
              <a:latin typeface="Arial"/>
              <a:cs typeface="Arial"/>
            </a:endParaRPr>
          </a:p>
          <a:p>
            <a:pPr marL="100670"/>
            <a:r>
              <a:rPr sz="1932" b="1" spc="30" baseline="8547" dirty="0">
                <a:latin typeface="Arial"/>
                <a:cs typeface="Arial"/>
              </a:rPr>
              <a:t>x</a:t>
            </a:r>
            <a:r>
              <a:rPr sz="793" b="1" spc="20" dirty="0">
                <a:latin typeface="Arial"/>
                <a:cs typeface="Arial"/>
              </a:rPr>
              <a:t>2</a:t>
            </a:r>
            <a:endParaRPr sz="793">
              <a:latin typeface="Arial"/>
              <a:cs typeface="Arial"/>
            </a:endParaRPr>
          </a:p>
        </p:txBody>
      </p:sp>
      <p:grpSp>
        <p:nvGrpSpPr>
          <p:cNvPr id="23" name="object 23"/>
          <p:cNvGrpSpPr/>
          <p:nvPr/>
        </p:nvGrpSpPr>
        <p:grpSpPr>
          <a:xfrm>
            <a:off x="6204859" y="4779359"/>
            <a:ext cx="2651341" cy="1102313"/>
            <a:chOff x="2359983" y="2411806"/>
            <a:chExt cx="1337945" cy="556260"/>
          </a:xfrm>
        </p:grpSpPr>
        <p:sp>
          <p:nvSpPr>
            <p:cNvPr id="24" name="object 24"/>
            <p:cNvSpPr/>
            <p:nvPr/>
          </p:nvSpPr>
          <p:spPr>
            <a:xfrm>
              <a:off x="2359983" y="2689858"/>
              <a:ext cx="422275" cy="0"/>
            </a:xfrm>
            <a:custGeom>
              <a:avLst/>
              <a:gdLst/>
              <a:ahLst/>
              <a:cxnLst/>
              <a:rect l="l" t="t" r="r" b="b"/>
              <a:pathLst>
                <a:path w="422275">
                  <a:moveTo>
                    <a:pt x="0" y="0"/>
                  </a:moveTo>
                  <a:lnTo>
                    <a:pt x="422173" y="0"/>
                  </a:lnTo>
                </a:path>
              </a:pathLst>
            </a:custGeom>
            <a:ln w="3175">
              <a:solidFill>
                <a:srgbClr val="000000"/>
              </a:solidFill>
            </a:ln>
          </p:spPr>
          <p:txBody>
            <a:bodyPr wrap="square" lIns="0" tIns="0" rIns="0" bIns="0" rtlCol="0"/>
            <a:lstStyle/>
            <a:p>
              <a:endParaRPr sz="3567"/>
            </a:p>
          </p:txBody>
        </p:sp>
        <p:sp>
          <p:nvSpPr>
            <p:cNvPr id="25" name="object 25"/>
            <p:cNvSpPr/>
            <p:nvPr/>
          </p:nvSpPr>
          <p:spPr>
            <a:xfrm>
              <a:off x="2777337" y="2670579"/>
              <a:ext cx="58419" cy="38735"/>
            </a:xfrm>
            <a:custGeom>
              <a:avLst/>
              <a:gdLst/>
              <a:ahLst/>
              <a:cxnLst/>
              <a:rect l="l" t="t" r="r" b="b"/>
              <a:pathLst>
                <a:path w="58419" h="38735">
                  <a:moveTo>
                    <a:pt x="0" y="0"/>
                  </a:moveTo>
                  <a:lnTo>
                    <a:pt x="0" y="38557"/>
                  </a:lnTo>
                  <a:lnTo>
                    <a:pt x="57835" y="19278"/>
                  </a:lnTo>
                  <a:lnTo>
                    <a:pt x="0" y="0"/>
                  </a:lnTo>
                  <a:close/>
                </a:path>
              </a:pathLst>
            </a:custGeom>
            <a:solidFill>
              <a:srgbClr val="000000"/>
            </a:solidFill>
          </p:spPr>
          <p:txBody>
            <a:bodyPr wrap="square" lIns="0" tIns="0" rIns="0" bIns="0" rtlCol="0"/>
            <a:lstStyle/>
            <a:p>
              <a:endParaRPr sz="3567"/>
            </a:p>
          </p:txBody>
        </p:sp>
        <p:sp>
          <p:nvSpPr>
            <p:cNvPr id="26" name="object 26"/>
            <p:cNvSpPr/>
            <p:nvPr/>
          </p:nvSpPr>
          <p:spPr>
            <a:xfrm>
              <a:off x="2835173" y="2412644"/>
              <a:ext cx="396240" cy="554990"/>
            </a:xfrm>
            <a:custGeom>
              <a:avLst/>
              <a:gdLst/>
              <a:ahLst/>
              <a:cxnLst/>
              <a:rect l="l" t="t" r="r" b="b"/>
              <a:pathLst>
                <a:path w="396239" h="554989">
                  <a:moveTo>
                    <a:pt x="396049" y="277213"/>
                  </a:moveTo>
                  <a:lnTo>
                    <a:pt x="392027" y="221348"/>
                  </a:lnTo>
                  <a:lnTo>
                    <a:pt x="380490" y="169314"/>
                  </a:lnTo>
                  <a:lnTo>
                    <a:pt x="362235" y="122225"/>
                  </a:lnTo>
                  <a:lnTo>
                    <a:pt x="338056" y="81198"/>
                  </a:lnTo>
                  <a:lnTo>
                    <a:pt x="308750" y="47346"/>
                  </a:lnTo>
                  <a:lnTo>
                    <a:pt x="275112" y="21786"/>
                  </a:lnTo>
                  <a:lnTo>
                    <a:pt x="237939" y="5632"/>
                  </a:lnTo>
                  <a:lnTo>
                    <a:pt x="198024" y="0"/>
                  </a:lnTo>
                  <a:lnTo>
                    <a:pt x="158130" y="5632"/>
                  </a:lnTo>
                  <a:lnTo>
                    <a:pt x="120966" y="21786"/>
                  </a:lnTo>
                  <a:lnTo>
                    <a:pt x="87329" y="47346"/>
                  </a:lnTo>
                  <a:lnTo>
                    <a:pt x="58019" y="81198"/>
                  </a:lnTo>
                  <a:lnTo>
                    <a:pt x="33832" y="122225"/>
                  </a:lnTo>
                  <a:lnTo>
                    <a:pt x="15568" y="169314"/>
                  </a:lnTo>
                  <a:lnTo>
                    <a:pt x="4025" y="221348"/>
                  </a:lnTo>
                  <a:lnTo>
                    <a:pt x="0" y="277213"/>
                  </a:lnTo>
                  <a:lnTo>
                    <a:pt x="4025" y="333078"/>
                  </a:lnTo>
                  <a:lnTo>
                    <a:pt x="15568" y="385111"/>
                  </a:lnTo>
                  <a:lnTo>
                    <a:pt x="33832" y="432197"/>
                  </a:lnTo>
                  <a:lnTo>
                    <a:pt x="58019" y="473222"/>
                  </a:lnTo>
                  <a:lnTo>
                    <a:pt x="87329" y="507071"/>
                  </a:lnTo>
                  <a:lnTo>
                    <a:pt x="120966" y="532629"/>
                  </a:lnTo>
                  <a:lnTo>
                    <a:pt x="158130" y="548781"/>
                  </a:lnTo>
                  <a:lnTo>
                    <a:pt x="198024" y="554413"/>
                  </a:lnTo>
                  <a:lnTo>
                    <a:pt x="237939" y="548781"/>
                  </a:lnTo>
                  <a:lnTo>
                    <a:pt x="275112" y="532629"/>
                  </a:lnTo>
                  <a:lnTo>
                    <a:pt x="308750" y="507071"/>
                  </a:lnTo>
                  <a:lnTo>
                    <a:pt x="338056" y="473222"/>
                  </a:lnTo>
                  <a:lnTo>
                    <a:pt x="362235" y="432197"/>
                  </a:lnTo>
                  <a:lnTo>
                    <a:pt x="380490" y="385111"/>
                  </a:lnTo>
                  <a:lnTo>
                    <a:pt x="392027" y="333078"/>
                  </a:lnTo>
                  <a:lnTo>
                    <a:pt x="396049" y="277213"/>
                  </a:lnTo>
                  <a:close/>
                </a:path>
              </a:pathLst>
            </a:custGeom>
            <a:ln w="3175">
              <a:solidFill>
                <a:srgbClr val="000000"/>
              </a:solidFill>
            </a:ln>
          </p:spPr>
          <p:txBody>
            <a:bodyPr wrap="square" lIns="0" tIns="0" rIns="0" bIns="0" rtlCol="0"/>
            <a:lstStyle/>
            <a:p>
              <a:endParaRPr sz="3567"/>
            </a:p>
          </p:txBody>
        </p:sp>
        <p:sp>
          <p:nvSpPr>
            <p:cNvPr id="27" name="object 27"/>
            <p:cNvSpPr/>
            <p:nvPr/>
          </p:nvSpPr>
          <p:spPr>
            <a:xfrm>
              <a:off x="2929261" y="2565895"/>
              <a:ext cx="208279" cy="248285"/>
            </a:xfrm>
            <a:custGeom>
              <a:avLst/>
              <a:gdLst/>
              <a:ahLst/>
              <a:cxnLst/>
              <a:rect l="l" t="t" r="r" b="b"/>
              <a:pathLst>
                <a:path w="208280" h="248285">
                  <a:moveTo>
                    <a:pt x="0" y="247890"/>
                  </a:moveTo>
                  <a:lnTo>
                    <a:pt x="93738" y="247527"/>
                  </a:lnTo>
                  <a:lnTo>
                    <a:pt x="93738" y="0"/>
                  </a:lnTo>
                  <a:lnTo>
                    <a:pt x="207873" y="0"/>
                  </a:lnTo>
                </a:path>
              </a:pathLst>
            </a:custGeom>
            <a:ln w="15087">
              <a:solidFill>
                <a:srgbClr val="000000"/>
              </a:solidFill>
            </a:ln>
          </p:spPr>
          <p:txBody>
            <a:bodyPr wrap="square" lIns="0" tIns="0" rIns="0" bIns="0" rtlCol="0"/>
            <a:lstStyle/>
            <a:p>
              <a:endParaRPr sz="3567"/>
            </a:p>
          </p:txBody>
        </p:sp>
        <p:sp>
          <p:nvSpPr>
            <p:cNvPr id="28" name="object 28"/>
            <p:cNvSpPr/>
            <p:nvPr/>
          </p:nvSpPr>
          <p:spPr>
            <a:xfrm>
              <a:off x="3231222" y="2610669"/>
              <a:ext cx="465455" cy="158750"/>
            </a:xfrm>
            <a:custGeom>
              <a:avLst/>
              <a:gdLst/>
              <a:ahLst/>
              <a:cxnLst/>
              <a:rect l="l" t="t" r="r" b="b"/>
              <a:pathLst>
                <a:path w="465454" h="158750">
                  <a:moveTo>
                    <a:pt x="386060" y="0"/>
                  </a:moveTo>
                  <a:lnTo>
                    <a:pt x="386060" y="52261"/>
                  </a:lnTo>
                  <a:lnTo>
                    <a:pt x="0" y="52261"/>
                  </a:lnTo>
                  <a:lnTo>
                    <a:pt x="0" y="106116"/>
                  </a:lnTo>
                  <a:lnTo>
                    <a:pt x="386060" y="106116"/>
                  </a:lnTo>
                  <a:lnTo>
                    <a:pt x="386060" y="158384"/>
                  </a:lnTo>
                  <a:lnTo>
                    <a:pt x="465270" y="79188"/>
                  </a:lnTo>
                  <a:lnTo>
                    <a:pt x="386060" y="0"/>
                  </a:lnTo>
                  <a:close/>
                </a:path>
              </a:pathLst>
            </a:custGeom>
            <a:solidFill>
              <a:srgbClr val="DDE1CD"/>
            </a:solidFill>
          </p:spPr>
          <p:txBody>
            <a:bodyPr wrap="square" lIns="0" tIns="0" rIns="0" bIns="0" rtlCol="0"/>
            <a:lstStyle/>
            <a:p>
              <a:endParaRPr sz="3567"/>
            </a:p>
          </p:txBody>
        </p:sp>
        <p:sp>
          <p:nvSpPr>
            <p:cNvPr id="29" name="object 29"/>
            <p:cNvSpPr/>
            <p:nvPr/>
          </p:nvSpPr>
          <p:spPr>
            <a:xfrm>
              <a:off x="3231222" y="2610669"/>
              <a:ext cx="465455" cy="158750"/>
            </a:xfrm>
            <a:custGeom>
              <a:avLst/>
              <a:gdLst/>
              <a:ahLst/>
              <a:cxnLst/>
              <a:rect l="l" t="t" r="r" b="b"/>
              <a:pathLst>
                <a:path w="465454" h="158750">
                  <a:moveTo>
                    <a:pt x="465270" y="79188"/>
                  </a:moveTo>
                  <a:lnTo>
                    <a:pt x="386060" y="0"/>
                  </a:lnTo>
                  <a:lnTo>
                    <a:pt x="386060" y="52261"/>
                  </a:lnTo>
                  <a:lnTo>
                    <a:pt x="0" y="52261"/>
                  </a:lnTo>
                  <a:lnTo>
                    <a:pt x="0" y="106116"/>
                  </a:lnTo>
                  <a:lnTo>
                    <a:pt x="386060" y="106116"/>
                  </a:lnTo>
                  <a:lnTo>
                    <a:pt x="386060" y="158384"/>
                  </a:lnTo>
                  <a:lnTo>
                    <a:pt x="465270" y="79188"/>
                  </a:lnTo>
                  <a:close/>
                </a:path>
              </a:pathLst>
            </a:custGeom>
            <a:ln w="3175">
              <a:solidFill>
                <a:srgbClr val="000000"/>
              </a:solidFill>
            </a:ln>
          </p:spPr>
          <p:txBody>
            <a:bodyPr wrap="square" lIns="0" tIns="0" rIns="0" bIns="0" rtlCol="0"/>
            <a:lstStyle/>
            <a:p>
              <a:endParaRPr sz="3567"/>
            </a:p>
          </p:txBody>
        </p:sp>
      </p:grpSp>
      <p:sp>
        <p:nvSpPr>
          <p:cNvPr id="30" name="object 30"/>
          <p:cNvSpPr txBox="1"/>
          <p:nvPr/>
        </p:nvSpPr>
        <p:spPr>
          <a:xfrm>
            <a:off x="8940170" y="5189163"/>
            <a:ext cx="179944" cy="259147"/>
          </a:xfrm>
          <a:prstGeom prst="rect">
            <a:avLst/>
          </a:prstGeom>
        </p:spPr>
        <p:txBody>
          <a:bodyPr vert="horz" wrap="square" lIns="0" tIns="30200" rIns="0" bIns="0" rtlCol="0">
            <a:spAutoFit/>
          </a:bodyPr>
          <a:lstStyle/>
          <a:p>
            <a:pPr marL="25168">
              <a:spcBef>
                <a:spcPts val="238"/>
              </a:spcBef>
            </a:pPr>
            <a:r>
              <a:rPr sz="1486" b="1" spc="20" dirty="0">
                <a:latin typeface="Arial"/>
                <a:cs typeface="Arial"/>
              </a:rPr>
              <a:t>Y</a:t>
            </a:r>
            <a:endParaRPr sz="1486">
              <a:latin typeface="Arial"/>
              <a:cs typeface="Arial"/>
            </a:endParaRPr>
          </a:p>
        </p:txBody>
      </p:sp>
      <p:sp>
        <p:nvSpPr>
          <p:cNvPr id="31" name="object 31"/>
          <p:cNvSpPr txBox="1"/>
          <p:nvPr/>
        </p:nvSpPr>
        <p:spPr>
          <a:xfrm>
            <a:off x="8244617" y="2835027"/>
            <a:ext cx="158552" cy="259147"/>
          </a:xfrm>
          <a:prstGeom prst="rect">
            <a:avLst/>
          </a:prstGeom>
        </p:spPr>
        <p:txBody>
          <a:bodyPr vert="horz" wrap="square" lIns="0" tIns="30200" rIns="0" bIns="0" rtlCol="0">
            <a:spAutoFit/>
          </a:bodyPr>
          <a:lstStyle/>
          <a:p>
            <a:pPr marL="25168">
              <a:spcBef>
                <a:spcPts val="238"/>
              </a:spcBef>
            </a:pPr>
            <a:r>
              <a:rPr sz="1486" b="1" spc="20" dirty="0">
                <a:solidFill>
                  <a:srgbClr val="FF0000"/>
                </a:solidFill>
                <a:latin typeface="Arial"/>
                <a:cs typeface="Arial"/>
              </a:rPr>
              <a:t>0</a:t>
            </a:r>
            <a:endParaRPr sz="1486">
              <a:latin typeface="Arial"/>
              <a:cs typeface="Arial"/>
            </a:endParaRPr>
          </a:p>
        </p:txBody>
      </p:sp>
      <p:sp>
        <p:nvSpPr>
          <p:cNvPr id="32" name="object 32"/>
          <p:cNvSpPr txBox="1"/>
          <p:nvPr/>
        </p:nvSpPr>
        <p:spPr>
          <a:xfrm>
            <a:off x="3639286" y="2498664"/>
            <a:ext cx="445455" cy="1264764"/>
          </a:xfrm>
          <a:prstGeom prst="rect">
            <a:avLst/>
          </a:prstGeom>
        </p:spPr>
        <p:txBody>
          <a:bodyPr vert="horz" wrap="square" lIns="0" tIns="130868" rIns="0" bIns="0" rtlCol="0">
            <a:spAutoFit/>
          </a:bodyPr>
          <a:lstStyle/>
          <a:p>
            <a:pPr marL="25168">
              <a:spcBef>
                <a:spcPts val="1030"/>
              </a:spcBef>
            </a:pPr>
            <a:r>
              <a:rPr sz="1486" b="1" spc="20" dirty="0">
                <a:solidFill>
                  <a:srgbClr val="FF0000"/>
                </a:solidFill>
                <a:latin typeface="Arial"/>
                <a:cs typeface="Arial"/>
              </a:rPr>
              <a:t>00</a:t>
            </a:r>
            <a:endParaRPr sz="1486">
              <a:latin typeface="Arial"/>
              <a:cs typeface="Arial"/>
            </a:endParaRPr>
          </a:p>
          <a:p>
            <a:pPr marL="25168">
              <a:spcBef>
                <a:spcPts val="842"/>
              </a:spcBef>
            </a:pPr>
            <a:r>
              <a:rPr sz="1486" b="1" spc="20" dirty="0">
                <a:solidFill>
                  <a:srgbClr val="FF0000"/>
                </a:solidFill>
                <a:latin typeface="Arial"/>
                <a:cs typeface="Arial"/>
              </a:rPr>
              <a:t>10 </a:t>
            </a:r>
            <a:r>
              <a:rPr sz="1486" b="1" spc="178" dirty="0">
                <a:solidFill>
                  <a:srgbClr val="FF0000"/>
                </a:solidFill>
                <a:latin typeface="Arial"/>
                <a:cs typeface="Arial"/>
              </a:rPr>
              <a:t> </a:t>
            </a:r>
            <a:r>
              <a:rPr sz="1486" b="1" u="heavy" spc="-20" dirty="0">
                <a:solidFill>
                  <a:srgbClr val="FF0000"/>
                </a:solidFill>
                <a:uFill>
                  <a:solidFill>
                    <a:srgbClr val="2E15E2"/>
                  </a:solidFill>
                </a:uFill>
                <a:latin typeface="Arial"/>
                <a:cs typeface="Arial"/>
              </a:rPr>
              <a:t> </a:t>
            </a:r>
            <a:endParaRPr sz="1486">
              <a:latin typeface="Arial"/>
              <a:cs typeface="Arial"/>
            </a:endParaRPr>
          </a:p>
          <a:p>
            <a:pPr marL="64175">
              <a:spcBef>
                <a:spcPts val="614"/>
              </a:spcBef>
            </a:pPr>
            <a:r>
              <a:rPr sz="1486" b="1" spc="20" dirty="0">
                <a:solidFill>
                  <a:srgbClr val="FF0000"/>
                </a:solidFill>
                <a:latin typeface="Arial"/>
                <a:cs typeface="Arial"/>
              </a:rPr>
              <a:t>01</a:t>
            </a:r>
            <a:endParaRPr sz="1486">
              <a:latin typeface="Arial"/>
              <a:cs typeface="Arial"/>
            </a:endParaRPr>
          </a:p>
          <a:p>
            <a:pPr marL="64175">
              <a:spcBef>
                <a:spcPts val="297"/>
              </a:spcBef>
            </a:pPr>
            <a:r>
              <a:rPr sz="1486" b="1" spc="20" dirty="0">
                <a:solidFill>
                  <a:srgbClr val="00AF50"/>
                </a:solidFill>
                <a:latin typeface="Arial"/>
                <a:cs typeface="Arial"/>
              </a:rPr>
              <a:t>11</a:t>
            </a:r>
            <a:endParaRPr sz="1486">
              <a:latin typeface="Arial"/>
              <a:cs typeface="Arial"/>
            </a:endParaRPr>
          </a:p>
        </p:txBody>
      </p:sp>
      <p:sp>
        <p:nvSpPr>
          <p:cNvPr id="33" name="object 33"/>
          <p:cNvSpPr txBox="1"/>
          <p:nvPr/>
        </p:nvSpPr>
        <p:spPr>
          <a:xfrm>
            <a:off x="8244617" y="3246959"/>
            <a:ext cx="158552" cy="259147"/>
          </a:xfrm>
          <a:prstGeom prst="rect">
            <a:avLst/>
          </a:prstGeom>
        </p:spPr>
        <p:txBody>
          <a:bodyPr vert="horz" wrap="square" lIns="0" tIns="30200" rIns="0" bIns="0" rtlCol="0">
            <a:spAutoFit/>
          </a:bodyPr>
          <a:lstStyle/>
          <a:p>
            <a:pPr marL="25168">
              <a:spcBef>
                <a:spcPts val="238"/>
              </a:spcBef>
            </a:pPr>
            <a:r>
              <a:rPr sz="1486" b="1" spc="20" dirty="0">
                <a:solidFill>
                  <a:srgbClr val="00AF50"/>
                </a:solidFill>
                <a:latin typeface="Arial"/>
                <a:cs typeface="Arial"/>
              </a:rPr>
              <a:t>1</a:t>
            </a:r>
            <a:endParaRPr sz="1486">
              <a:latin typeface="Arial"/>
              <a:cs typeface="Arial"/>
            </a:endParaRPr>
          </a:p>
        </p:txBody>
      </p:sp>
      <p:sp>
        <p:nvSpPr>
          <p:cNvPr id="38" name="object 38"/>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6" y="101917"/>
            <a:ext cx="7014035" cy="461219"/>
          </a:xfrm>
          <a:prstGeom prst="rect">
            <a:avLst/>
          </a:prstGeom>
        </p:spPr>
        <p:txBody>
          <a:bodyPr vert="horz" wrap="square" lIns="0" tIns="33975" rIns="0" bIns="0" rtlCol="0" anchor="ctr">
            <a:spAutoFit/>
          </a:bodyPr>
          <a:lstStyle/>
          <a:p>
            <a:pPr marL="25168">
              <a:lnSpc>
                <a:spcPct val="100000"/>
              </a:lnSpc>
              <a:spcBef>
                <a:spcPts val="268"/>
              </a:spcBef>
            </a:pPr>
            <a:r>
              <a:rPr sz="2774" spc="40" dirty="0">
                <a:solidFill>
                  <a:srgbClr val="FFFFFF"/>
                </a:solidFill>
              </a:rPr>
              <a:t>The AND </a:t>
            </a:r>
            <a:r>
              <a:rPr sz="2774" spc="20" dirty="0">
                <a:solidFill>
                  <a:srgbClr val="FFFFFF"/>
                </a:solidFill>
              </a:rPr>
              <a:t>problem </a:t>
            </a:r>
            <a:r>
              <a:rPr sz="2774" spc="40" dirty="0">
                <a:solidFill>
                  <a:srgbClr val="FFFFFF"/>
                </a:solidFill>
              </a:rPr>
              <a:t>and </a:t>
            </a:r>
            <a:r>
              <a:rPr sz="2774" spc="20" dirty="0">
                <a:solidFill>
                  <a:srgbClr val="FFFFFF"/>
                </a:solidFill>
              </a:rPr>
              <a:t>its </a:t>
            </a:r>
            <a:r>
              <a:rPr sz="2774" spc="30" dirty="0">
                <a:solidFill>
                  <a:srgbClr val="FFFFFF"/>
                </a:solidFill>
              </a:rPr>
              <a:t>neural</a:t>
            </a:r>
            <a:r>
              <a:rPr sz="2774" spc="-109" dirty="0">
                <a:solidFill>
                  <a:srgbClr val="FFFFFF"/>
                </a:solidFill>
              </a:rPr>
              <a:t> </a:t>
            </a:r>
            <a:r>
              <a:rPr sz="2774" spc="20" dirty="0">
                <a:solidFill>
                  <a:srgbClr val="FFFFFF"/>
                </a:solidFill>
              </a:rPr>
              <a:t>network</a:t>
            </a:r>
            <a:endParaRPr sz="2774"/>
          </a:p>
        </p:txBody>
      </p:sp>
      <p:sp>
        <p:nvSpPr>
          <p:cNvPr id="3" name="object 3"/>
          <p:cNvSpPr/>
          <p:nvPr/>
        </p:nvSpPr>
        <p:spPr>
          <a:xfrm>
            <a:off x="2062363" y="1015185"/>
            <a:ext cx="152209" cy="152209"/>
          </a:xfrm>
          <a:prstGeom prst="rect">
            <a:avLst/>
          </a:prstGeom>
          <a:blipFill>
            <a:blip r:embed="rId2" cstate="print"/>
            <a:stretch>
              <a:fillRect/>
            </a:stretch>
          </a:blipFill>
        </p:spPr>
        <p:txBody>
          <a:bodyPr wrap="square" lIns="0" tIns="0" rIns="0" bIns="0" rtlCol="0"/>
          <a:lstStyle/>
          <a:p>
            <a:endParaRPr sz="3567"/>
          </a:p>
        </p:txBody>
      </p:sp>
      <p:sp>
        <p:nvSpPr>
          <p:cNvPr id="4" name="object 4"/>
          <p:cNvSpPr txBox="1"/>
          <p:nvPr/>
        </p:nvSpPr>
        <p:spPr>
          <a:xfrm>
            <a:off x="2326666" y="872688"/>
            <a:ext cx="8021972" cy="1373388"/>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Arial"/>
                <a:cs typeface="Arial"/>
              </a:rPr>
              <a:t>A possible </a:t>
            </a:r>
            <a:r>
              <a:rPr sz="2180" spc="-10" dirty="0">
                <a:latin typeface="Arial"/>
                <a:cs typeface="Arial"/>
              </a:rPr>
              <a:t>neuron specification to </a:t>
            </a:r>
            <a:r>
              <a:rPr sz="2180" spc="-30" dirty="0">
                <a:latin typeface="Arial"/>
                <a:cs typeface="Arial"/>
              </a:rPr>
              <a:t>solve </a:t>
            </a:r>
            <a:r>
              <a:rPr sz="2180" spc="-10" dirty="0">
                <a:latin typeface="Arial"/>
                <a:cs typeface="Arial"/>
              </a:rPr>
              <a:t>the </a:t>
            </a:r>
            <a:r>
              <a:rPr sz="2180" spc="-20" dirty="0">
                <a:latin typeface="Arial"/>
                <a:cs typeface="Arial"/>
              </a:rPr>
              <a:t>AND problem </a:t>
            </a:r>
            <a:r>
              <a:rPr sz="2180" spc="-10" dirty="0">
                <a:latin typeface="Arial"/>
                <a:cs typeface="Arial"/>
              </a:rPr>
              <a:t>is </a:t>
            </a:r>
            <a:r>
              <a:rPr sz="2180" spc="-30" dirty="0">
                <a:latin typeface="Arial"/>
                <a:cs typeface="Arial"/>
              </a:rPr>
              <a:t>given  </a:t>
            </a:r>
            <a:r>
              <a:rPr sz="2180" spc="-10" dirty="0">
                <a:latin typeface="Arial"/>
                <a:cs typeface="Arial"/>
              </a:rPr>
              <a:t>in the </a:t>
            </a:r>
            <a:r>
              <a:rPr sz="2180" spc="-20" dirty="0">
                <a:latin typeface="Arial"/>
                <a:cs typeface="Arial"/>
              </a:rPr>
              <a:t>following. </a:t>
            </a:r>
            <a:r>
              <a:rPr sz="2180" spc="-10" dirty="0">
                <a:latin typeface="Arial"/>
                <a:cs typeface="Arial"/>
              </a:rPr>
              <a:t>In this solution, </a:t>
            </a:r>
            <a:r>
              <a:rPr sz="2180" spc="-20" dirty="0">
                <a:latin typeface="Arial"/>
                <a:cs typeface="Arial"/>
              </a:rPr>
              <a:t>when </a:t>
            </a:r>
            <a:r>
              <a:rPr sz="2180" spc="-10" dirty="0">
                <a:latin typeface="Arial"/>
                <a:cs typeface="Arial"/>
              </a:rPr>
              <a:t>the input is 11, the </a:t>
            </a:r>
            <a:r>
              <a:rPr sz="2180" spc="-20" dirty="0">
                <a:latin typeface="Arial"/>
                <a:cs typeface="Arial"/>
              </a:rPr>
              <a:t>weight  sum exceeds </a:t>
            </a:r>
            <a:r>
              <a:rPr sz="2180" spc="-10" dirty="0">
                <a:latin typeface="Arial"/>
                <a:cs typeface="Arial"/>
              </a:rPr>
              <a:t>the threshold </a:t>
            </a:r>
            <a:r>
              <a:rPr sz="2180" spc="-99" dirty="0">
                <a:latin typeface="Arial"/>
                <a:cs typeface="Arial"/>
              </a:rPr>
              <a:t>(</a:t>
            </a:r>
            <a:r>
              <a:rPr sz="2180" i="1" spc="-99" dirty="0">
                <a:latin typeface="Arial"/>
                <a:cs typeface="Arial"/>
              </a:rPr>
              <a:t>θ </a:t>
            </a:r>
            <a:r>
              <a:rPr sz="2180" spc="-20" dirty="0">
                <a:latin typeface="Arial"/>
                <a:cs typeface="Arial"/>
              </a:rPr>
              <a:t>= </a:t>
            </a:r>
            <a:r>
              <a:rPr sz="2180" spc="-10" dirty="0">
                <a:latin typeface="Arial"/>
                <a:cs typeface="Arial"/>
              </a:rPr>
              <a:t>0.9) leading to the output </a:t>
            </a:r>
            <a:r>
              <a:rPr sz="2180" spc="-20" dirty="0">
                <a:latin typeface="Arial"/>
                <a:cs typeface="Arial"/>
              </a:rPr>
              <a:t>1 </a:t>
            </a:r>
            <a:r>
              <a:rPr sz="2180" spc="-10" dirty="0">
                <a:latin typeface="Arial"/>
                <a:cs typeface="Arial"/>
              </a:rPr>
              <a:t>else it  </a:t>
            </a:r>
            <a:r>
              <a:rPr sz="2180" spc="-30" dirty="0">
                <a:latin typeface="Arial"/>
                <a:cs typeface="Arial"/>
              </a:rPr>
              <a:t>gives </a:t>
            </a:r>
            <a:r>
              <a:rPr sz="2180" spc="-10" dirty="0">
                <a:latin typeface="Arial"/>
                <a:cs typeface="Arial"/>
              </a:rPr>
              <a:t>the output</a:t>
            </a:r>
            <a:r>
              <a:rPr sz="2180" dirty="0">
                <a:latin typeface="Arial"/>
                <a:cs typeface="Arial"/>
              </a:rPr>
              <a:t> </a:t>
            </a:r>
            <a:r>
              <a:rPr sz="2180" spc="-10" dirty="0">
                <a:latin typeface="Arial"/>
                <a:cs typeface="Arial"/>
              </a:rPr>
              <a:t>0.</a:t>
            </a:r>
            <a:endParaRPr sz="2180">
              <a:latin typeface="Arial"/>
              <a:cs typeface="Arial"/>
            </a:endParaRPr>
          </a:p>
        </p:txBody>
      </p:sp>
      <p:sp>
        <p:nvSpPr>
          <p:cNvPr id="5" name="object 5"/>
          <p:cNvSpPr/>
          <p:nvPr/>
        </p:nvSpPr>
        <p:spPr>
          <a:xfrm>
            <a:off x="3234792" y="2805197"/>
            <a:ext cx="3100367" cy="2158421"/>
          </a:xfrm>
          <a:prstGeom prst="rect">
            <a:avLst/>
          </a:prstGeom>
          <a:blipFill>
            <a:blip r:embed="rId3" cstate="print"/>
            <a:stretch>
              <a:fillRect/>
            </a:stretch>
          </a:blipFill>
        </p:spPr>
        <p:txBody>
          <a:bodyPr wrap="square" lIns="0" tIns="0" rIns="0" bIns="0" rtlCol="0"/>
          <a:lstStyle/>
          <a:p>
            <a:endParaRPr sz="3567"/>
          </a:p>
        </p:txBody>
      </p:sp>
      <p:sp>
        <p:nvSpPr>
          <p:cNvPr id="6" name="object 6"/>
          <p:cNvSpPr txBox="1"/>
          <p:nvPr/>
        </p:nvSpPr>
        <p:spPr>
          <a:xfrm>
            <a:off x="3534004" y="3061563"/>
            <a:ext cx="133385" cy="202045"/>
          </a:xfrm>
          <a:prstGeom prst="rect">
            <a:avLst/>
          </a:prstGeom>
        </p:spPr>
        <p:txBody>
          <a:bodyPr vert="horz" wrap="square" lIns="0" tIns="33975" rIns="0" bIns="0" rtlCol="0">
            <a:spAutoFit/>
          </a:bodyPr>
          <a:lstStyle/>
          <a:p>
            <a:pPr marL="25168">
              <a:spcBef>
                <a:spcPts val="268"/>
              </a:spcBef>
            </a:pPr>
            <a:r>
              <a:rPr sz="1090" spc="30" dirty="0">
                <a:latin typeface="Arial"/>
                <a:cs typeface="Arial"/>
              </a:rPr>
              <a:t>1</a:t>
            </a:r>
            <a:endParaRPr sz="1090">
              <a:latin typeface="Arial"/>
              <a:cs typeface="Arial"/>
            </a:endParaRPr>
          </a:p>
        </p:txBody>
      </p:sp>
      <p:sp>
        <p:nvSpPr>
          <p:cNvPr id="7" name="object 7"/>
          <p:cNvSpPr txBox="1"/>
          <p:nvPr/>
        </p:nvSpPr>
        <p:spPr>
          <a:xfrm>
            <a:off x="4475281" y="3061563"/>
            <a:ext cx="133385" cy="202045"/>
          </a:xfrm>
          <a:prstGeom prst="rect">
            <a:avLst/>
          </a:prstGeom>
        </p:spPr>
        <p:txBody>
          <a:bodyPr vert="horz" wrap="square" lIns="0" tIns="33975" rIns="0" bIns="0" rtlCol="0">
            <a:spAutoFit/>
          </a:bodyPr>
          <a:lstStyle/>
          <a:p>
            <a:pPr marL="25168">
              <a:spcBef>
                <a:spcPts val="268"/>
              </a:spcBef>
            </a:pPr>
            <a:r>
              <a:rPr sz="1090" spc="30" dirty="0">
                <a:latin typeface="Arial"/>
                <a:cs typeface="Arial"/>
              </a:rPr>
              <a:t>2</a:t>
            </a:r>
            <a:endParaRPr sz="1090">
              <a:latin typeface="Arial"/>
              <a:cs typeface="Arial"/>
            </a:endParaRPr>
          </a:p>
        </p:txBody>
      </p:sp>
      <p:grpSp>
        <p:nvGrpSpPr>
          <p:cNvPr id="8" name="object 8"/>
          <p:cNvGrpSpPr/>
          <p:nvPr/>
        </p:nvGrpSpPr>
        <p:grpSpPr>
          <a:xfrm>
            <a:off x="7394026" y="2921371"/>
            <a:ext cx="1801953" cy="1886265"/>
            <a:chOff x="2960072" y="1474210"/>
            <a:chExt cx="909319" cy="951865"/>
          </a:xfrm>
        </p:grpSpPr>
        <p:sp>
          <p:nvSpPr>
            <p:cNvPr id="9" name="object 9"/>
            <p:cNvSpPr/>
            <p:nvPr/>
          </p:nvSpPr>
          <p:spPr>
            <a:xfrm>
              <a:off x="3220144" y="1798194"/>
              <a:ext cx="324485" cy="324485"/>
            </a:xfrm>
            <a:custGeom>
              <a:avLst/>
              <a:gdLst/>
              <a:ahLst/>
              <a:cxnLst/>
              <a:rect l="l" t="t" r="r" b="b"/>
              <a:pathLst>
                <a:path w="324485" h="324485">
                  <a:moveTo>
                    <a:pt x="323983" y="161823"/>
                  </a:moveTo>
                  <a:lnTo>
                    <a:pt x="318214" y="118867"/>
                  </a:lnTo>
                  <a:lnTo>
                    <a:pt x="301924" y="80229"/>
                  </a:lnTo>
                  <a:lnTo>
                    <a:pt x="276644" y="47465"/>
                  </a:lnTo>
                  <a:lnTo>
                    <a:pt x="243904" y="22134"/>
                  </a:lnTo>
                  <a:lnTo>
                    <a:pt x="205233" y="5793"/>
                  </a:lnTo>
                  <a:lnTo>
                    <a:pt x="162160" y="0"/>
                  </a:lnTo>
                  <a:lnTo>
                    <a:pt x="119063" y="5793"/>
                  </a:lnTo>
                  <a:lnTo>
                    <a:pt x="80329" y="22134"/>
                  </a:lnTo>
                  <a:lnTo>
                    <a:pt x="47508" y="47465"/>
                  </a:lnTo>
                  <a:lnTo>
                    <a:pt x="22146" y="80229"/>
                  </a:lnTo>
                  <a:lnTo>
                    <a:pt x="5794" y="118867"/>
                  </a:lnTo>
                  <a:lnTo>
                    <a:pt x="0" y="161823"/>
                  </a:lnTo>
                  <a:lnTo>
                    <a:pt x="5794" y="204920"/>
                  </a:lnTo>
                  <a:lnTo>
                    <a:pt x="22146" y="243654"/>
                  </a:lnTo>
                  <a:lnTo>
                    <a:pt x="47508" y="276475"/>
                  </a:lnTo>
                  <a:lnTo>
                    <a:pt x="80329" y="301836"/>
                  </a:lnTo>
                  <a:lnTo>
                    <a:pt x="119063" y="318189"/>
                  </a:lnTo>
                  <a:lnTo>
                    <a:pt x="162160" y="323983"/>
                  </a:lnTo>
                  <a:lnTo>
                    <a:pt x="205233" y="318189"/>
                  </a:lnTo>
                  <a:lnTo>
                    <a:pt x="243904" y="301836"/>
                  </a:lnTo>
                  <a:lnTo>
                    <a:pt x="276644" y="276475"/>
                  </a:lnTo>
                  <a:lnTo>
                    <a:pt x="301924" y="243654"/>
                  </a:lnTo>
                  <a:lnTo>
                    <a:pt x="318214" y="204920"/>
                  </a:lnTo>
                  <a:lnTo>
                    <a:pt x="323983" y="161823"/>
                  </a:lnTo>
                  <a:close/>
                </a:path>
              </a:pathLst>
            </a:custGeom>
            <a:ln w="3175">
              <a:solidFill>
                <a:srgbClr val="000000"/>
              </a:solidFill>
            </a:ln>
          </p:spPr>
          <p:txBody>
            <a:bodyPr wrap="square" lIns="0" tIns="0" rIns="0" bIns="0" rtlCol="0"/>
            <a:lstStyle/>
            <a:p>
              <a:endParaRPr sz="3567"/>
            </a:p>
          </p:txBody>
        </p:sp>
        <p:sp>
          <p:nvSpPr>
            <p:cNvPr id="10" name="object 10"/>
            <p:cNvSpPr/>
            <p:nvPr/>
          </p:nvSpPr>
          <p:spPr>
            <a:xfrm>
              <a:off x="3393116" y="1531980"/>
              <a:ext cx="0" cy="266700"/>
            </a:xfrm>
            <a:custGeom>
              <a:avLst/>
              <a:gdLst/>
              <a:ahLst/>
              <a:cxnLst/>
              <a:rect l="l" t="t" r="r" b="b"/>
              <a:pathLst>
                <a:path h="266700">
                  <a:moveTo>
                    <a:pt x="0" y="266214"/>
                  </a:moveTo>
                  <a:lnTo>
                    <a:pt x="0" y="0"/>
                  </a:lnTo>
                </a:path>
              </a:pathLst>
            </a:custGeom>
            <a:ln w="3175">
              <a:solidFill>
                <a:srgbClr val="000000"/>
              </a:solidFill>
            </a:ln>
          </p:spPr>
          <p:txBody>
            <a:bodyPr wrap="square" lIns="0" tIns="0" rIns="0" bIns="0" rtlCol="0"/>
            <a:lstStyle/>
            <a:p>
              <a:endParaRPr sz="3567"/>
            </a:p>
          </p:txBody>
        </p:sp>
        <p:sp>
          <p:nvSpPr>
            <p:cNvPr id="11" name="object 11"/>
            <p:cNvSpPr/>
            <p:nvPr/>
          </p:nvSpPr>
          <p:spPr>
            <a:xfrm>
              <a:off x="3372170" y="1474210"/>
              <a:ext cx="41910" cy="63500"/>
            </a:xfrm>
            <a:custGeom>
              <a:avLst/>
              <a:gdLst/>
              <a:ahLst/>
              <a:cxnLst/>
              <a:rect l="l" t="t" r="r" b="b"/>
              <a:pathLst>
                <a:path w="41910" h="63500">
                  <a:moveTo>
                    <a:pt x="20945" y="0"/>
                  </a:moveTo>
                  <a:lnTo>
                    <a:pt x="0" y="63175"/>
                  </a:lnTo>
                  <a:lnTo>
                    <a:pt x="41891" y="63175"/>
                  </a:lnTo>
                  <a:lnTo>
                    <a:pt x="20945" y="0"/>
                  </a:lnTo>
                  <a:close/>
                </a:path>
              </a:pathLst>
            </a:custGeom>
            <a:solidFill>
              <a:srgbClr val="000000"/>
            </a:solidFill>
          </p:spPr>
          <p:txBody>
            <a:bodyPr wrap="square" lIns="0" tIns="0" rIns="0" bIns="0" rtlCol="0"/>
            <a:lstStyle/>
            <a:p>
              <a:endParaRPr sz="3567"/>
            </a:p>
          </p:txBody>
        </p:sp>
        <p:sp>
          <p:nvSpPr>
            <p:cNvPr id="12" name="object 12"/>
            <p:cNvSpPr/>
            <p:nvPr/>
          </p:nvSpPr>
          <p:spPr>
            <a:xfrm>
              <a:off x="3535344" y="2117787"/>
              <a:ext cx="333375" cy="307340"/>
            </a:xfrm>
            <a:custGeom>
              <a:avLst/>
              <a:gdLst/>
              <a:ahLst/>
              <a:cxnLst/>
              <a:rect l="l" t="t" r="r" b="b"/>
              <a:pathLst>
                <a:path w="333375" h="307339">
                  <a:moveTo>
                    <a:pt x="0" y="0"/>
                  </a:moveTo>
                  <a:lnTo>
                    <a:pt x="332767" y="306754"/>
                  </a:lnTo>
                </a:path>
              </a:pathLst>
            </a:custGeom>
            <a:ln w="3175">
              <a:solidFill>
                <a:srgbClr val="000000"/>
              </a:solidFill>
            </a:ln>
          </p:spPr>
          <p:txBody>
            <a:bodyPr wrap="square" lIns="0" tIns="0" rIns="0" bIns="0" rtlCol="0"/>
            <a:lstStyle/>
            <a:p>
              <a:endParaRPr sz="3567"/>
            </a:p>
          </p:txBody>
        </p:sp>
        <p:sp>
          <p:nvSpPr>
            <p:cNvPr id="13" name="object 13"/>
            <p:cNvSpPr/>
            <p:nvPr/>
          </p:nvSpPr>
          <p:spPr>
            <a:xfrm>
              <a:off x="3492777" y="2078598"/>
              <a:ext cx="60960" cy="59055"/>
            </a:xfrm>
            <a:custGeom>
              <a:avLst/>
              <a:gdLst/>
              <a:ahLst/>
              <a:cxnLst/>
              <a:rect l="l" t="t" r="r" b="b"/>
              <a:pathLst>
                <a:path w="60960" h="59055">
                  <a:moveTo>
                    <a:pt x="0" y="0"/>
                  </a:moveTo>
                  <a:lnTo>
                    <a:pt x="32094" y="58445"/>
                  </a:lnTo>
                  <a:lnTo>
                    <a:pt x="60472" y="27364"/>
                  </a:lnTo>
                  <a:lnTo>
                    <a:pt x="0" y="0"/>
                  </a:lnTo>
                  <a:close/>
                </a:path>
              </a:pathLst>
            </a:custGeom>
            <a:solidFill>
              <a:srgbClr val="000000"/>
            </a:solidFill>
          </p:spPr>
          <p:txBody>
            <a:bodyPr wrap="square" lIns="0" tIns="0" rIns="0" bIns="0" rtlCol="0"/>
            <a:lstStyle/>
            <a:p>
              <a:endParaRPr sz="3567"/>
            </a:p>
          </p:txBody>
        </p:sp>
        <p:sp>
          <p:nvSpPr>
            <p:cNvPr id="14" name="object 14"/>
            <p:cNvSpPr/>
            <p:nvPr/>
          </p:nvSpPr>
          <p:spPr>
            <a:xfrm>
              <a:off x="2961024" y="2135016"/>
              <a:ext cx="289560" cy="289560"/>
            </a:xfrm>
            <a:custGeom>
              <a:avLst/>
              <a:gdLst/>
              <a:ahLst/>
              <a:cxnLst/>
              <a:rect l="l" t="t" r="r" b="b"/>
              <a:pathLst>
                <a:path w="289560" h="289560">
                  <a:moveTo>
                    <a:pt x="289524" y="0"/>
                  </a:moveTo>
                  <a:lnTo>
                    <a:pt x="0" y="289524"/>
                  </a:lnTo>
                </a:path>
              </a:pathLst>
            </a:custGeom>
            <a:ln w="3175">
              <a:solidFill>
                <a:srgbClr val="000000"/>
              </a:solidFill>
            </a:ln>
          </p:spPr>
          <p:txBody>
            <a:bodyPr wrap="square" lIns="0" tIns="0" rIns="0" bIns="0" rtlCol="0"/>
            <a:lstStyle/>
            <a:p>
              <a:endParaRPr sz="3567"/>
            </a:p>
          </p:txBody>
        </p:sp>
        <p:sp>
          <p:nvSpPr>
            <p:cNvPr id="15" name="object 15"/>
            <p:cNvSpPr/>
            <p:nvPr/>
          </p:nvSpPr>
          <p:spPr>
            <a:xfrm>
              <a:off x="3231968" y="2094138"/>
              <a:ext cx="59690" cy="59690"/>
            </a:xfrm>
            <a:custGeom>
              <a:avLst/>
              <a:gdLst/>
              <a:ahLst/>
              <a:cxnLst/>
              <a:rect l="l" t="t" r="r" b="b"/>
              <a:pathLst>
                <a:path w="59689" h="59689">
                  <a:moveTo>
                    <a:pt x="59458" y="0"/>
                  </a:moveTo>
                  <a:lnTo>
                    <a:pt x="0" y="29729"/>
                  </a:lnTo>
                  <a:lnTo>
                    <a:pt x="29729" y="59458"/>
                  </a:lnTo>
                  <a:lnTo>
                    <a:pt x="59458" y="0"/>
                  </a:lnTo>
                  <a:close/>
                </a:path>
              </a:pathLst>
            </a:custGeom>
            <a:solidFill>
              <a:srgbClr val="000000"/>
            </a:solidFill>
          </p:spPr>
          <p:txBody>
            <a:bodyPr wrap="square" lIns="0" tIns="0" rIns="0" bIns="0" rtlCol="0"/>
            <a:lstStyle/>
            <a:p>
              <a:endParaRPr sz="3567"/>
            </a:p>
          </p:txBody>
        </p:sp>
      </p:grpSp>
      <p:sp>
        <p:nvSpPr>
          <p:cNvPr id="16" name="object 16"/>
          <p:cNvSpPr/>
          <p:nvPr/>
        </p:nvSpPr>
        <p:spPr>
          <a:xfrm>
            <a:off x="8177856" y="2657599"/>
            <a:ext cx="108218" cy="166102"/>
          </a:xfrm>
          <a:custGeom>
            <a:avLst/>
            <a:gdLst/>
            <a:ahLst/>
            <a:cxnLst/>
            <a:rect l="l" t="t" r="r" b="b"/>
            <a:pathLst>
              <a:path w="54610" h="83819">
                <a:moveTo>
                  <a:pt x="54053" y="0"/>
                </a:moveTo>
                <a:lnTo>
                  <a:pt x="44256" y="0"/>
                </a:lnTo>
                <a:lnTo>
                  <a:pt x="31418" y="34459"/>
                </a:lnTo>
                <a:lnTo>
                  <a:pt x="30067" y="38851"/>
                </a:lnTo>
                <a:lnTo>
                  <a:pt x="28378" y="43580"/>
                </a:lnTo>
                <a:lnTo>
                  <a:pt x="27364" y="47972"/>
                </a:lnTo>
                <a:lnTo>
                  <a:pt x="24661" y="38851"/>
                </a:lnTo>
                <a:lnTo>
                  <a:pt x="22972" y="34459"/>
                </a:lnTo>
                <a:lnTo>
                  <a:pt x="10810" y="0"/>
                </a:lnTo>
                <a:lnTo>
                  <a:pt x="0" y="0"/>
                </a:lnTo>
                <a:lnTo>
                  <a:pt x="22297" y="59458"/>
                </a:lnTo>
                <a:lnTo>
                  <a:pt x="21621" y="61486"/>
                </a:lnTo>
                <a:lnTo>
                  <a:pt x="21621" y="61823"/>
                </a:lnTo>
                <a:lnTo>
                  <a:pt x="20270" y="65877"/>
                </a:lnTo>
                <a:lnTo>
                  <a:pt x="18918" y="68242"/>
                </a:lnTo>
                <a:lnTo>
                  <a:pt x="18580" y="69256"/>
                </a:lnTo>
                <a:lnTo>
                  <a:pt x="12162" y="73648"/>
                </a:lnTo>
                <a:lnTo>
                  <a:pt x="8108" y="73648"/>
                </a:lnTo>
                <a:lnTo>
                  <a:pt x="6081" y="73310"/>
                </a:lnTo>
                <a:lnTo>
                  <a:pt x="4054" y="72634"/>
                </a:lnTo>
                <a:lnTo>
                  <a:pt x="5067" y="82093"/>
                </a:lnTo>
                <a:lnTo>
                  <a:pt x="7432" y="83107"/>
                </a:lnTo>
                <a:lnTo>
                  <a:pt x="9797" y="83445"/>
                </a:lnTo>
                <a:lnTo>
                  <a:pt x="14864" y="83445"/>
                </a:lnTo>
                <a:lnTo>
                  <a:pt x="17567" y="82769"/>
                </a:lnTo>
                <a:lnTo>
                  <a:pt x="22297" y="79391"/>
                </a:lnTo>
                <a:lnTo>
                  <a:pt x="24324" y="77026"/>
                </a:lnTo>
                <a:lnTo>
                  <a:pt x="26013" y="73648"/>
                </a:lnTo>
                <a:lnTo>
                  <a:pt x="27364" y="71283"/>
                </a:lnTo>
                <a:lnTo>
                  <a:pt x="29391" y="66891"/>
                </a:lnTo>
                <a:lnTo>
                  <a:pt x="54053" y="0"/>
                </a:lnTo>
                <a:close/>
              </a:path>
            </a:pathLst>
          </a:custGeom>
          <a:solidFill>
            <a:srgbClr val="000000"/>
          </a:solidFill>
        </p:spPr>
        <p:txBody>
          <a:bodyPr wrap="square" lIns="0" tIns="0" rIns="0" bIns="0" rtlCol="0"/>
          <a:lstStyle/>
          <a:p>
            <a:endParaRPr sz="3567"/>
          </a:p>
        </p:txBody>
      </p:sp>
      <p:sp>
        <p:nvSpPr>
          <p:cNvPr id="17" name="object 17"/>
          <p:cNvSpPr/>
          <p:nvPr/>
        </p:nvSpPr>
        <p:spPr>
          <a:xfrm>
            <a:off x="7171640" y="4862170"/>
            <a:ext cx="110735" cy="118285"/>
          </a:xfrm>
          <a:custGeom>
            <a:avLst/>
            <a:gdLst/>
            <a:ahLst/>
            <a:cxnLst/>
            <a:rect l="l" t="t" r="r" b="b"/>
            <a:pathLst>
              <a:path w="55880" h="59689">
                <a:moveTo>
                  <a:pt x="54053" y="0"/>
                </a:moveTo>
                <a:lnTo>
                  <a:pt x="41891" y="0"/>
                </a:lnTo>
                <a:lnTo>
                  <a:pt x="32094" y="13851"/>
                </a:lnTo>
                <a:lnTo>
                  <a:pt x="30405" y="15878"/>
                </a:lnTo>
                <a:lnTo>
                  <a:pt x="27364" y="20607"/>
                </a:lnTo>
                <a:lnTo>
                  <a:pt x="26351" y="18580"/>
                </a:lnTo>
                <a:lnTo>
                  <a:pt x="23310" y="13851"/>
                </a:lnTo>
                <a:lnTo>
                  <a:pt x="14189" y="0"/>
                </a:lnTo>
                <a:lnTo>
                  <a:pt x="1689" y="0"/>
                </a:lnTo>
                <a:lnTo>
                  <a:pt x="21621" y="28378"/>
                </a:lnTo>
                <a:lnTo>
                  <a:pt x="0" y="59121"/>
                </a:lnTo>
                <a:lnTo>
                  <a:pt x="12162" y="59121"/>
                </a:lnTo>
                <a:lnTo>
                  <a:pt x="27702" y="35810"/>
                </a:lnTo>
                <a:lnTo>
                  <a:pt x="43242" y="59121"/>
                </a:lnTo>
                <a:lnTo>
                  <a:pt x="55404" y="59121"/>
                </a:lnTo>
                <a:lnTo>
                  <a:pt x="33445" y="28040"/>
                </a:lnTo>
                <a:lnTo>
                  <a:pt x="54053" y="0"/>
                </a:lnTo>
                <a:close/>
              </a:path>
            </a:pathLst>
          </a:custGeom>
          <a:solidFill>
            <a:srgbClr val="000000"/>
          </a:solidFill>
        </p:spPr>
        <p:txBody>
          <a:bodyPr wrap="square" lIns="0" tIns="0" rIns="0" bIns="0" rtlCol="0"/>
          <a:lstStyle/>
          <a:p>
            <a:endParaRPr sz="3567"/>
          </a:p>
        </p:txBody>
      </p:sp>
      <p:sp>
        <p:nvSpPr>
          <p:cNvPr id="18" name="object 18"/>
          <p:cNvSpPr txBox="1"/>
          <p:nvPr/>
        </p:nvSpPr>
        <p:spPr>
          <a:xfrm>
            <a:off x="7257604" y="4838339"/>
            <a:ext cx="133385" cy="202045"/>
          </a:xfrm>
          <a:prstGeom prst="rect">
            <a:avLst/>
          </a:prstGeom>
        </p:spPr>
        <p:txBody>
          <a:bodyPr vert="horz" wrap="square" lIns="0" tIns="33975" rIns="0" bIns="0" rtlCol="0">
            <a:spAutoFit/>
          </a:bodyPr>
          <a:lstStyle/>
          <a:p>
            <a:pPr marL="25168">
              <a:spcBef>
                <a:spcPts val="268"/>
              </a:spcBef>
            </a:pPr>
            <a:r>
              <a:rPr sz="1090" spc="30" dirty="0">
                <a:latin typeface="Arial"/>
                <a:cs typeface="Arial"/>
              </a:rPr>
              <a:t>1</a:t>
            </a:r>
            <a:endParaRPr sz="1090">
              <a:latin typeface="Arial"/>
              <a:cs typeface="Arial"/>
            </a:endParaRPr>
          </a:p>
        </p:txBody>
      </p:sp>
      <p:sp>
        <p:nvSpPr>
          <p:cNvPr id="19" name="object 19"/>
          <p:cNvSpPr/>
          <p:nvPr/>
        </p:nvSpPr>
        <p:spPr>
          <a:xfrm>
            <a:off x="9140556" y="4862170"/>
            <a:ext cx="110735" cy="118285"/>
          </a:xfrm>
          <a:custGeom>
            <a:avLst/>
            <a:gdLst/>
            <a:ahLst/>
            <a:cxnLst/>
            <a:rect l="l" t="t" r="r" b="b"/>
            <a:pathLst>
              <a:path w="55879" h="59689">
                <a:moveTo>
                  <a:pt x="54053" y="0"/>
                </a:moveTo>
                <a:lnTo>
                  <a:pt x="41891" y="0"/>
                </a:lnTo>
                <a:lnTo>
                  <a:pt x="32094" y="13851"/>
                </a:lnTo>
                <a:lnTo>
                  <a:pt x="30743" y="15878"/>
                </a:lnTo>
                <a:lnTo>
                  <a:pt x="29053" y="17905"/>
                </a:lnTo>
                <a:lnTo>
                  <a:pt x="27364" y="20607"/>
                </a:lnTo>
                <a:lnTo>
                  <a:pt x="26351" y="18580"/>
                </a:lnTo>
                <a:lnTo>
                  <a:pt x="23310" y="13851"/>
                </a:lnTo>
                <a:lnTo>
                  <a:pt x="14189" y="0"/>
                </a:lnTo>
                <a:lnTo>
                  <a:pt x="1689" y="0"/>
                </a:lnTo>
                <a:lnTo>
                  <a:pt x="21621" y="28378"/>
                </a:lnTo>
                <a:lnTo>
                  <a:pt x="0" y="59121"/>
                </a:lnTo>
                <a:lnTo>
                  <a:pt x="12162" y="59121"/>
                </a:lnTo>
                <a:lnTo>
                  <a:pt x="27702" y="35810"/>
                </a:lnTo>
                <a:lnTo>
                  <a:pt x="43242" y="59121"/>
                </a:lnTo>
                <a:lnTo>
                  <a:pt x="55404" y="59121"/>
                </a:lnTo>
                <a:lnTo>
                  <a:pt x="33445" y="28040"/>
                </a:lnTo>
                <a:lnTo>
                  <a:pt x="54053" y="0"/>
                </a:lnTo>
                <a:close/>
              </a:path>
            </a:pathLst>
          </a:custGeom>
          <a:solidFill>
            <a:srgbClr val="000000"/>
          </a:solidFill>
        </p:spPr>
        <p:txBody>
          <a:bodyPr wrap="square" lIns="0" tIns="0" rIns="0" bIns="0" rtlCol="0"/>
          <a:lstStyle/>
          <a:p>
            <a:endParaRPr sz="3567"/>
          </a:p>
        </p:txBody>
      </p:sp>
      <p:sp>
        <p:nvSpPr>
          <p:cNvPr id="20" name="object 20"/>
          <p:cNvSpPr txBox="1"/>
          <p:nvPr/>
        </p:nvSpPr>
        <p:spPr>
          <a:xfrm>
            <a:off x="9226520" y="4838339"/>
            <a:ext cx="133385" cy="202045"/>
          </a:xfrm>
          <a:prstGeom prst="rect">
            <a:avLst/>
          </a:prstGeom>
        </p:spPr>
        <p:txBody>
          <a:bodyPr vert="horz" wrap="square" lIns="0" tIns="33975" rIns="0" bIns="0" rtlCol="0">
            <a:spAutoFit/>
          </a:bodyPr>
          <a:lstStyle/>
          <a:p>
            <a:pPr marL="25168">
              <a:spcBef>
                <a:spcPts val="268"/>
              </a:spcBef>
            </a:pPr>
            <a:r>
              <a:rPr sz="1090" spc="30" dirty="0">
                <a:latin typeface="Arial"/>
                <a:cs typeface="Arial"/>
              </a:rPr>
              <a:t>2</a:t>
            </a:r>
            <a:endParaRPr sz="1090">
              <a:latin typeface="Arial"/>
              <a:cs typeface="Arial"/>
            </a:endParaRPr>
          </a:p>
        </p:txBody>
      </p:sp>
      <p:grpSp>
        <p:nvGrpSpPr>
          <p:cNvPr id="21" name="object 21"/>
          <p:cNvGrpSpPr/>
          <p:nvPr/>
        </p:nvGrpSpPr>
        <p:grpSpPr>
          <a:xfrm>
            <a:off x="7344364" y="3811100"/>
            <a:ext cx="1773013" cy="465589"/>
            <a:chOff x="2935011" y="1923194"/>
            <a:chExt cx="894715" cy="234950"/>
          </a:xfrm>
        </p:grpSpPr>
        <p:sp>
          <p:nvSpPr>
            <p:cNvPr id="22" name="object 22"/>
            <p:cNvSpPr/>
            <p:nvPr/>
          </p:nvSpPr>
          <p:spPr>
            <a:xfrm>
              <a:off x="2935011" y="2052584"/>
              <a:ext cx="149661" cy="83783"/>
            </a:xfrm>
            <a:prstGeom prst="rect">
              <a:avLst/>
            </a:prstGeom>
            <a:blipFill>
              <a:blip r:embed="rId4" cstate="print"/>
              <a:stretch>
                <a:fillRect/>
              </a:stretch>
            </a:blipFill>
          </p:spPr>
          <p:txBody>
            <a:bodyPr wrap="square" lIns="0" tIns="0" rIns="0" bIns="0" rtlCol="0"/>
            <a:lstStyle/>
            <a:p>
              <a:endParaRPr sz="3567"/>
            </a:p>
          </p:txBody>
        </p:sp>
        <p:sp>
          <p:nvSpPr>
            <p:cNvPr id="23" name="object 23"/>
            <p:cNvSpPr/>
            <p:nvPr/>
          </p:nvSpPr>
          <p:spPr>
            <a:xfrm>
              <a:off x="3680276" y="2074206"/>
              <a:ext cx="149323" cy="83783"/>
            </a:xfrm>
            <a:prstGeom prst="rect">
              <a:avLst/>
            </a:prstGeom>
            <a:blipFill>
              <a:blip r:embed="rId5" cstate="print"/>
              <a:stretch>
                <a:fillRect/>
              </a:stretch>
            </a:blipFill>
          </p:spPr>
          <p:txBody>
            <a:bodyPr wrap="square" lIns="0" tIns="0" rIns="0" bIns="0" rtlCol="0"/>
            <a:lstStyle/>
            <a:p>
              <a:endParaRPr sz="3567"/>
            </a:p>
          </p:txBody>
        </p:sp>
        <p:sp>
          <p:nvSpPr>
            <p:cNvPr id="24" name="object 24"/>
            <p:cNvSpPr/>
            <p:nvPr/>
          </p:nvSpPr>
          <p:spPr>
            <a:xfrm>
              <a:off x="3296833" y="1923194"/>
              <a:ext cx="148985" cy="83445"/>
            </a:xfrm>
            <a:prstGeom prst="rect">
              <a:avLst/>
            </a:prstGeom>
            <a:blipFill>
              <a:blip r:embed="rId6" cstate="print"/>
              <a:stretch>
                <a:fillRect/>
              </a:stretch>
            </a:blipFill>
          </p:spPr>
          <p:txBody>
            <a:bodyPr wrap="square" lIns="0" tIns="0" rIns="0" bIns="0" rtlCol="0"/>
            <a:lstStyle/>
            <a:p>
              <a:endParaRPr sz="3567"/>
            </a:p>
          </p:txBody>
        </p:sp>
      </p:grpSp>
      <p:sp>
        <p:nvSpPr>
          <p:cNvPr id="25" name="object 25"/>
          <p:cNvSpPr/>
          <p:nvPr/>
        </p:nvSpPr>
        <p:spPr>
          <a:xfrm>
            <a:off x="4001023" y="5395067"/>
            <a:ext cx="1528894" cy="211403"/>
          </a:xfrm>
          <a:custGeom>
            <a:avLst/>
            <a:gdLst/>
            <a:ahLst/>
            <a:cxnLst/>
            <a:rect l="l" t="t" r="r" b="b"/>
            <a:pathLst>
              <a:path w="771525" h="106680">
                <a:moveTo>
                  <a:pt x="37837" y="9797"/>
                </a:moveTo>
                <a:lnTo>
                  <a:pt x="27026" y="9797"/>
                </a:lnTo>
                <a:lnTo>
                  <a:pt x="27026" y="81756"/>
                </a:lnTo>
                <a:lnTo>
                  <a:pt x="37837" y="81756"/>
                </a:lnTo>
                <a:lnTo>
                  <a:pt x="37837" y="9797"/>
                </a:lnTo>
                <a:close/>
              </a:path>
              <a:path w="771525" h="106680">
                <a:moveTo>
                  <a:pt x="64864" y="0"/>
                </a:moveTo>
                <a:lnTo>
                  <a:pt x="0" y="0"/>
                </a:lnTo>
                <a:lnTo>
                  <a:pt x="0" y="9797"/>
                </a:lnTo>
                <a:lnTo>
                  <a:pt x="64864" y="9797"/>
                </a:lnTo>
                <a:lnTo>
                  <a:pt x="64864" y="0"/>
                </a:lnTo>
                <a:close/>
              </a:path>
              <a:path w="771525" h="106680">
                <a:moveTo>
                  <a:pt x="84796" y="0"/>
                </a:moveTo>
                <a:lnTo>
                  <a:pt x="74661" y="0"/>
                </a:lnTo>
                <a:lnTo>
                  <a:pt x="74661" y="81756"/>
                </a:lnTo>
                <a:lnTo>
                  <a:pt x="84796" y="81756"/>
                </a:lnTo>
                <a:lnTo>
                  <a:pt x="84796" y="44932"/>
                </a:lnTo>
                <a:lnTo>
                  <a:pt x="85134" y="41215"/>
                </a:lnTo>
                <a:lnTo>
                  <a:pt x="86485" y="38513"/>
                </a:lnTo>
                <a:lnTo>
                  <a:pt x="87499" y="35810"/>
                </a:lnTo>
                <a:lnTo>
                  <a:pt x="89526" y="33783"/>
                </a:lnTo>
                <a:lnTo>
                  <a:pt x="91891" y="32432"/>
                </a:lnTo>
                <a:lnTo>
                  <a:pt x="94593" y="30743"/>
                </a:lnTo>
                <a:lnTo>
                  <a:pt x="97296" y="30067"/>
                </a:lnTo>
                <a:lnTo>
                  <a:pt x="120494" y="30067"/>
                </a:lnTo>
                <a:lnTo>
                  <a:pt x="120194" y="29391"/>
                </a:lnTo>
                <a:lnTo>
                  <a:pt x="84796" y="29391"/>
                </a:lnTo>
                <a:lnTo>
                  <a:pt x="84796" y="0"/>
                </a:lnTo>
                <a:close/>
              </a:path>
              <a:path w="771525" h="106680">
                <a:moveTo>
                  <a:pt x="120494" y="30067"/>
                </a:moveTo>
                <a:lnTo>
                  <a:pt x="104391" y="30067"/>
                </a:lnTo>
                <a:lnTo>
                  <a:pt x="107431" y="31080"/>
                </a:lnTo>
                <a:lnTo>
                  <a:pt x="109458" y="33445"/>
                </a:lnTo>
                <a:lnTo>
                  <a:pt x="111823" y="35810"/>
                </a:lnTo>
                <a:lnTo>
                  <a:pt x="112836" y="39188"/>
                </a:lnTo>
                <a:lnTo>
                  <a:pt x="112836" y="81756"/>
                </a:lnTo>
                <a:lnTo>
                  <a:pt x="122972" y="81756"/>
                </a:lnTo>
                <a:lnTo>
                  <a:pt x="122972" y="38513"/>
                </a:lnTo>
                <a:lnTo>
                  <a:pt x="122296" y="34121"/>
                </a:lnTo>
                <a:lnTo>
                  <a:pt x="120494" y="30067"/>
                </a:lnTo>
                <a:close/>
              </a:path>
              <a:path w="771525" h="106680">
                <a:moveTo>
                  <a:pt x="106755" y="21283"/>
                </a:moveTo>
                <a:lnTo>
                  <a:pt x="95269" y="21283"/>
                </a:lnTo>
                <a:lnTo>
                  <a:pt x="89526" y="23986"/>
                </a:lnTo>
                <a:lnTo>
                  <a:pt x="84796" y="29391"/>
                </a:lnTo>
                <a:lnTo>
                  <a:pt x="120194" y="29391"/>
                </a:lnTo>
                <a:lnTo>
                  <a:pt x="119593" y="28040"/>
                </a:lnTo>
                <a:lnTo>
                  <a:pt x="117228" y="25675"/>
                </a:lnTo>
                <a:lnTo>
                  <a:pt x="113850" y="23986"/>
                </a:lnTo>
                <a:lnTo>
                  <a:pt x="110809" y="22297"/>
                </a:lnTo>
                <a:lnTo>
                  <a:pt x="106755" y="21283"/>
                </a:lnTo>
                <a:close/>
              </a:path>
              <a:path w="771525" h="106680">
                <a:moveTo>
                  <a:pt x="170606" y="21283"/>
                </a:moveTo>
                <a:lnTo>
                  <a:pt x="154390" y="21283"/>
                </a:lnTo>
                <a:lnTo>
                  <a:pt x="147633" y="23986"/>
                </a:lnTo>
                <a:lnTo>
                  <a:pt x="142566" y="29729"/>
                </a:lnTo>
                <a:lnTo>
                  <a:pt x="137498" y="35134"/>
                </a:lnTo>
                <a:lnTo>
                  <a:pt x="135031" y="42229"/>
                </a:lnTo>
                <a:lnTo>
                  <a:pt x="134919" y="62837"/>
                </a:lnTo>
                <a:lnTo>
                  <a:pt x="137498" y="69931"/>
                </a:lnTo>
                <a:lnTo>
                  <a:pt x="147633" y="80742"/>
                </a:lnTo>
                <a:lnTo>
                  <a:pt x="154390" y="83107"/>
                </a:lnTo>
                <a:lnTo>
                  <a:pt x="169931" y="83107"/>
                </a:lnTo>
                <a:lnTo>
                  <a:pt x="175674" y="81756"/>
                </a:lnTo>
                <a:lnTo>
                  <a:pt x="184458" y="74999"/>
                </a:lnTo>
                <a:lnTo>
                  <a:pt x="158106" y="74999"/>
                </a:lnTo>
                <a:lnTo>
                  <a:pt x="154052" y="73310"/>
                </a:lnTo>
                <a:lnTo>
                  <a:pt x="150674" y="69931"/>
                </a:lnTo>
                <a:lnTo>
                  <a:pt x="147633" y="66215"/>
                </a:lnTo>
                <a:lnTo>
                  <a:pt x="145606" y="61486"/>
                </a:lnTo>
                <a:lnTo>
                  <a:pt x="145269" y="54729"/>
                </a:lnTo>
                <a:lnTo>
                  <a:pt x="189525" y="54729"/>
                </a:lnTo>
                <a:lnTo>
                  <a:pt x="189525" y="46621"/>
                </a:lnTo>
                <a:lnTo>
                  <a:pt x="145944" y="46621"/>
                </a:lnTo>
                <a:lnTo>
                  <a:pt x="146282" y="41553"/>
                </a:lnTo>
                <a:lnTo>
                  <a:pt x="147971" y="37161"/>
                </a:lnTo>
                <a:lnTo>
                  <a:pt x="154052" y="31080"/>
                </a:lnTo>
                <a:lnTo>
                  <a:pt x="158106" y="29729"/>
                </a:lnTo>
                <a:lnTo>
                  <a:pt x="182409" y="29729"/>
                </a:lnTo>
                <a:lnTo>
                  <a:pt x="177025" y="23986"/>
                </a:lnTo>
                <a:lnTo>
                  <a:pt x="170606" y="21283"/>
                </a:lnTo>
                <a:close/>
              </a:path>
              <a:path w="771525" h="106680">
                <a:moveTo>
                  <a:pt x="178714" y="62837"/>
                </a:moveTo>
                <a:lnTo>
                  <a:pt x="177363" y="67229"/>
                </a:lnTo>
                <a:lnTo>
                  <a:pt x="175336" y="70269"/>
                </a:lnTo>
                <a:lnTo>
                  <a:pt x="172633" y="71958"/>
                </a:lnTo>
                <a:lnTo>
                  <a:pt x="169931" y="73985"/>
                </a:lnTo>
                <a:lnTo>
                  <a:pt x="166890" y="74999"/>
                </a:lnTo>
                <a:lnTo>
                  <a:pt x="184458" y="74999"/>
                </a:lnTo>
                <a:lnTo>
                  <a:pt x="187498" y="70269"/>
                </a:lnTo>
                <a:lnTo>
                  <a:pt x="189187" y="64188"/>
                </a:lnTo>
                <a:lnTo>
                  <a:pt x="178714" y="62837"/>
                </a:lnTo>
                <a:close/>
              </a:path>
              <a:path w="771525" h="106680">
                <a:moveTo>
                  <a:pt x="182409" y="29729"/>
                </a:moveTo>
                <a:lnTo>
                  <a:pt x="167904" y="29729"/>
                </a:lnTo>
                <a:lnTo>
                  <a:pt x="171958" y="31418"/>
                </a:lnTo>
                <a:lnTo>
                  <a:pt x="174998" y="35472"/>
                </a:lnTo>
                <a:lnTo>
                  <a:pt x="177363" y="37837"/>
                </a:lnTo>
                <a:lnTo>
                  <a:pt x="178376" y="41553"/>
                </a:lnTo>
                <a:lnTo>
                  <a:pt x="179052" y="46621"/>
                </a:lnTo>
                <a:lnTo>
                  <a:pt x="189525" y="46621"/>
                </a:lnTo>
                <a:lnTo>
                  <a:pt x="189525" y="42229"/>
                </a:lnTo>
                <a:lnTo>
                  <a:pt x="187160" y="34797"/>
                </a:lnTo>
                <a:lnTo>
                  <a:pt x="182409" y="29729"/>
                </a:lnTo>
                <a:close/>
              </a:path>
              <a:path w="771525" h="106680">
                <a:moveTo>
                  <a:pt x="268916" y="0"/>
                </a:moveTo>
                <a:lnTo>
                  <a:pt x="257430" y="0"/>
                </a:lnTo>
                <a:lnTo>
                  <a:pt x="226011" y="81756"/>
                </a:lnTo>
                <a:lnTo>
                  <a:pt x="237498" y="81756"/>
                </a:lnTo>
                <a:lnTo>
                  <a:pt x="246281" y="57094"/>
                </a:lnTo>
                <a:lnTo>
                  <a:pt x="292273" y="57094"/>
                </a:lnTo>
                <a:lnTo>
                  <a:pt x="288680" y="48310"/>
                </a:lnTo>
                <a:lnTo>
                  <a:pt x="249322" y="48310"/>
                </a:lnTo>
                <a:lnTo>
                  <a:pt x="258443" y="24324"/>
                </a:lnTo>
                <a:lnTo>
                  <a:pt x="260470" y="19256"/>
                </a:lnTo>
                <a:lnTo>
                  <a:pt x="261822" y="13851"/>
                </a:lnTo>
                <a:lnTo>
                  <a:pt x="262835" y="8783"/>
                </a:lnTo>
                <a:lnTo>
                  <a:pt x="272510" y="8783"/>
                </a:lnTo>
                <a:lnTo>
                  <a:pt x="268916" y="0"/>
                </a:lnTo>
                <a:close/>
              </a:path>
              <a:path w="771525" h="106680">
                <a:moveTo>
                  <a:pt x="292273" y="57094"/>
                </a:moveTo>
                <a:lnTo>
                  <a:pt x="280403" y="57094"/>
                </a:lnTo>
                <a:lnTo>
                  <a:pt x="290200" y="81756"/>
                </a:lnTo>
                <a:lnTo>
                  <a:pt x="302362" y="81756"/>
                </a:lnTo>
                <a:lnTo>
                  <a:pt x="292273" y="57094"/>
                </a:lnTo>
                <a:close/>
              </a:path>
              <a:path w="771525" h="106680">
                <a:moveTo>
                  <a:pt x="272510" y="8783"/>
                </a:moveTo>
                <a:lnTo>
                  <a:pt x="262835" y="8783"/>
                </a:lnTo>
                <a:lnTo>
                  <a:pt x="264187" y="13175"/>
                </a:lnTo>
                <a:lnTo>
                  <a:pt x="268578" y="25675"/>
                </a:lnTo>
                <a:lnTo>
                  <a:pt x="277024" y="48310"/>
                </a:lnTo>
                <a:lnTo>
                  <a:pt x="288680" y="48310"/>
                </a:lnTo>
                <a:lnTo>
                  <a:pt x="272510" y="8783"/>
                </a:lnTo>
                <a:close/>
              </a:path>
              <a:path w="771525" h="106680">
                <a:moveTo>
                  <a:pt x="321956" y="0"/>
                </a:moveTo>
                <a:lnTo>
                  <a:pt x="310808" y="0"/>
                </a:lnTo>
                <a:lnTo>
                  <a:pt x="310808" y="81756"/>
                </a:lnTo>
                <a:lnTo>
                  <a:pt x="321281" y="81756"/>
                </a:lnTo>
                <a:lnTo>
                  <a:pt x="321281" y="17567"/>
                </a:lnTo>
                <a:lnTo>
                  <a:pt x="333791" y="17567"/>
                </a:lnTo>
                <a:lnTo>
                  <a:pt x="321956" y="0"/>
                </a:lnTo>
                <a:close/>
              </a:path>
              <a:path w="771525" h="106680">
                <a:moveTo>
                  <a:pt x="333791" y="17567"/>
                </a:moveTo>
                <a:lnTo>
                  <a:pt x="321281" y="17567"/>
                </a:lnTo>
                <a:lnTo>
                  <a:pt x="364186" y="81756"/>
                </a:lnTo>
                <a:lnTo>
                  <a:pt x="375334" y="81756"/>
                </a:lnTo>
                <a:lnTo>
                  <a:pt x="375334" y="64188"/>
                </a:lnTo>
                <a:lnTo>
                  <a:pt x="365199" y="64188"/>
                </a:lnTo>
                <a:lnTo>
                  <a:pt x="333791" y="17567"/>
                </a:lnTo>
                <a:close/>
              </a:path>
              <a:path w="771525" h="106680">
                <a:moveTo>
                  <a:pt x="375334" y="0"/>
                </a:moveTo>
                <a:lnTo>
                  <a:pt x="365199" y="0"/>
                </a:lnTo>
                <a:lnTo>
                  <a:pt x="365199" y="64188"/>
                </a:lnTo>
                <a:lnTo>
                  <a:pt x="375334" y="64188"/>
                </a:lnTo>
                <a:lnTo>
                  <a:pt x="375334" y="0"/>
                </a:lnTo>
                <a:close/>
              </a:path>
              <a:path w="771525" h="106680">
                <a:moveTo>
                  <a:pt x="428037" y="0"/>
                </a:moveTo>
                <a:lnTo>
                  <a:pt x="393578" y="0"/>
                </a:lnTo>
                <a:lnTo>
                  <a:pt x="393578" y="81756"/>
                </a:lnTo>
                <a:lnTo>
                  <a:pt x="428037" y="81756"/>
                </a:lnTo>
                <a:lnTo>
                  <a:pt x="432429" y="81418"/>
                </a:lnTo>
                <a:lnTo>
                  <a:pt x="436145" y="80404"/>
                </a:lnTo>
                <a:lnTo>
                  <a:pt x="440199" y="79729"/>
                </a:lnTo>
                <a:lnTo>
                  <a:pt x="443239" y="78377"/>
                </a:lnTo>
                <a:lnTo>
                  <a:pt x="445942" y="76350"/>
                </a:lnTo>
                <a:lnTo>
                  <a:pt x="448645" y="74661"/>
                </a:lnTo>
                <a:lnTo>
                  <a:pt x="451347" y="72296"/>
                </a:lnTo>
                <a:lnTo>
                  <a:pt x="404388" y="72296"/>
                </a:lnTo>
                <a:lnTo>
                  <a:pt x="404388" y="9797"/>
                </a:lnTo>
                <a:lnTo>
                  <a:pt x="451501" y="9797"/>
                </a:lnTo>
                <a:lnTo>
                  <a:pt x="448307" y="7094"/>
                </a:lnTo>
                <a:lnTo>
                  <a:pt x="444928" y="4391"/>
                </a:lnTo>
                <a:lnTo>
                  <a:pt x="441212" y="2364"/>
                </a:lnTo>
                <a:lnTo>
                  <a:pt x="436483" y="1351"/>
                </a:lnTo>
                <a:lnTo>
                  <a:pt x="433104" y="337"/>
                </a:lnTo>
                <a:lnTo>
                  <a:pt x="428037" y="0"/>
                </a:lnTo>
                <a:close/>
              </a:path>
              <a:path w="771525" h="106680">
                <a:moveTo>
                  <a:pt x="451501" y="9797"/>
                </a:moveTo>
                <a:lnTo>
                  <a:pt x="428037" y="9797"/>
                </a:lnTo>
                <a:lnTo>
                  <a:pt x="432766" y="10472"/>
                </a:lnTo>
                <a:lnTo>
                  <a:pt x="435469" y="11486"/>
                </a:lnTo>
                <a:lnTo>
                  <a:pt x="449996" y="31756"/>
                </a:lnTo>
                <a:lnTo>
                  <a:pt x="449996" y="46621"/>
                </a:lnTo>
                <a:lnTo>
                  <a:pt x="434456" y="70607"/>
                </a:lnTo>
                <a:lnTo>
                  <a:pt x="431415" y="71621"/>
                </a:lnTo>
                <a:lnTo>
                  <a:pt x="427361" y="72296"/>
                </a:lnTo>
                <a:lnTo>
                  <a:pt x="451347" y="72296"/>
                </a:lnTo>
                <a:lnTo>
                  <a:pt x="453374" y="68918"/>
                </a:lnTo>
                <a:lnTo>
                  <a:pt x="455739" y="65877"/>
                </a:lnTo>
                <a:lnTo>
                  <a:pt x="457766" y="61823"/>
                </a:lnTo>
                <a:lnTo>
                  <a:pt x="460469" y="52364"/>
                </a:lnTo>
                <a:lnTo>
                  <a:pt x="461145" y="46621"/>
                </a:lnTo>
                <a:lnTo>
                  <a:pt x="461145" y="33107"/>
                </a:lnTo>
                <a:lnTo>
                  <a:pt x="460131" y="26688"/>
                </a:lnTo>
                <a:lnTo>
                  <a:pt x="458104" y="21283"/>
                </a:lnTo>
                <a:lnTo>
                  <a:pt x="455739" y="15540"/>
                </a:lnTo>
                <a:lnTo>
                  <a:pt x="452699" y="10810"/>
                </a:lnTo>
                <a:lnTo>
                  <a:pt x="451501" y="9797"/>
                </a:lnTo>
                <a:close/>
              </a:path>
              <a:path w="771525" h="106680">
                <a:moveTo>
                  <a:pt x="518239" y="0"/>
                </a:moveTo>
                <a:lnTo>
                  <a:pt x="507428" y="0"/>
                </a:lnTo>
                <a:lnTo>
                  <a:pt x="507428" y="81756"/>
                </a:lnTo>
                <a:lnTo>
                  <a:pt x="558441" y="81756"/>
                </a:lnTo>
                <a:lnTo>
                  <a:pt x="558441" y="72296"/>
                </a:lnTo>
                <a:lnTo>
                  <a:pt x="518239" y="72296"/>
                </a:lnTo>
                <a:lnTo>
                  <a:pt x="518239" y="0"/>
                </a:lnTo>
                <a:close/>
              </a:path>
              <a:path w="771525" h="106680">
                <a:moveTo>
                  <a:pt x="602360" y="21283"/>
                </a:moveTo>
                <a:lnTo>
                  <a:pt x="586819" y="21283"/>
                </a:lnTo>
                <a:lnTo>
                  <a:pt x="580738" y="23648"/>
                </a:lnTo>
                <a:lnTo>
                  <a:pt x="566549" y="52364"/>
                </a:lnTo>
                <a:lnTo>
                  <a:pt x="566549" y="62161"/>
                </a:lnTo>
                <a:lnTo>
                  <a:pt x="568914" y="69931"/>
                </a:lnTo>
                <a:lnTo>
                  <a:pt x="573982" y="75337"/>
                </a:lnTo>
                <a:lnTo>
                  <a:pt x="579387" y="80742"/>
                </a:lnTo>
                <a:lnTo>
                  <a:pt x="585806" y="83107"/>
                </a:lnTo>
                <a:lnTo>
                  <a:pt x="599319" y="83107"/>
                </a:lnTo>
                <a:lnTo>
                  <a:pt x="604049" y="82093"/>
                </a:lnTo>
                <a:lnTo>
                  <a:pt x="612833" y="77364"/>
                </a:lnTo>
                <a:lnTo>
                  <a:pt x="615197" y="74999"/>
                </a:lnTo>
                <a:lnTo>
                  <a:pt x="589184" y="74999"/>
                </a:lnTo>
                <a:lnTo>
                  <a:pt x="585130" y="72972"/>
                </a:lnTo>
                <a:lnTo>
                  <a:pt x="578373" y="65540"/>
                </a:lnTo>
                <a:lnTo>
                  <a:pt x="576684" y="59796"/>
                </a:lnTo>
                <a:lnTo>
                  <a:pt x="576691" y="44573"/>
                </a:lnTo>
                <a:lnTo>
                  <a:pt x="578373" y="39188"/>
                </a:lnTo>
                <a:lnTo>
                  <a:pt x="581752" y="35134"/>
                </a:lnTo>
                <a:lnTo>
                  <a:pt x="585130" y="31418"/>
                </a:lnTo>
                <a:lnTo>
                  <a:pt x="589184" y="29729"/>
                </a:lnTo>
                <a:lnTo>
                  <a:pt x="614501" y="29729"/>
                </a:lnTo>
                <a:lnTo>
                  <a:pt x="609116" y="23986"/>
                </a:lnTo>
                <a:lnTo>
                  <a:pt x="602360" y="21283"/>
                </a:lnTo>
                <a:close/>
              </a:path>
              <a:path w="771525" h="106680">
                <a:moveTo>
                  <a:pt x="614501" y="29729"/>
                </a:moveTo>
                <a:lnTo>
                  <a:pt x="599319" y="29729"/>
                </a:lnTo>
                <a:lnTo>
                  <a:pt x="603373" y="31418"/>
                </a:lnTo>
                <a:lnTo>
                  <a:pt x="606752" y="35134"/>
                </a:lnTo>
                <a:lnTo>
                  <a:pt x="610130" y="39188"/>
                </a:lnTo>
                <a:lnTo>
                  <a:pt x="611812" y="44573"/>
                </a:lnTo>
                <a:lnTo>
                  <a:pt x="611819" y="59796"/>
                </a:lnTo>
                <a:lnTo>
                  <a:pt x="610130" y="65540"/>
                </a:lnTo>
                <a:lnTo>
                  <a:pt x="603373" y="72972"/>
                </a:lnTo>
                <a:lnTo>
                  <a:pt x="599319" y="74999"/>
                </a:lnTo>
                <a:lnTo>
                  <a:pt x="615197" y="74999"/>
                </a:lnTo>
                <a:lnTo>
                  <a:pt x="616211" y="73985"/>
                </a:lnTo>
                <a:lnTo>
                  <a:pt x="620941" y="65202"/>
                </a:lnTo>
                <a:lnTo>
                  <a:pt x="621841" y="59796"/>
                </a:lnTo>
                <a:lnTo>
                  <a:pt x="621954" y="41891"/>
                </a:lnTo>
                <a:lnTo>
                  <a:pt x="619251" y="34797"/>
                </a:lnTo>
                <a:lnTo>
                  <a:pt x="614501" y="29729"/>
                </a:lnTo>
                <a:close/>
              </a:path>
              <a:path w="771525" h="106680">
                <a:moveTo>
                  <a:pt x="631751" y="86823"/>
                </a:moveTo>
                <a:lnTo>
                  <a:pt x="631751" y="93242"/>
                </a:lnTo>
                <a:lnTo>
                  <a:pt x="633778" y="97972"/>
                </a:lnTo>
                <a:lnTo>
                  <a:pt x="638170" y="101350"/>
                </a:lnTo>
                <a:lnTo>
                  <a:pt x="642562" y="104391"/>
                </a:lnTo>
                <a:lnTo>
                  <a:pt x="648305" y="106080"/>
                </a:lnTo>
                <a:lnTo>
                  <a:pt x="661143" y="106080"/>
                </a:lnTo>
                <a:lnTo>
                  <a:pt x="666211" y="104728"/>
                </a:lnTo>
                <a:lnTo>
                  <a:pt x="670265" y="102701"/>
                </a:lnTo>
                <a:lnTo>
                  <a:pt x="674319" y="100337"/>
                </a:lnTo>
                <a:lnTo>
                  <a:pt x="677021" y="97634"/>
                </a:lnTo>
                <a:lnTo>
                  <a:pt x="651008" y="97634"/>
                </a:lnTo>
                <a:lnTo>
                  <a:pt x="647630" y="96620"/>
                </a:lnTo>
                <a:lnTo>
                  <a:pt x="644927" y="94931"/>
                </a:lnTo>
                <a:lnTo>
                  <a:pt x="643238" y="93580"/>
                </a:lnTo>
                <a:lnTo>
                  <a:pt x="642224" y="91215"/>
                </a:lnTo>
                <a:lnTo>
                  <a:pt x="641549" y="88174"/>
                </a:lnTo>
                <a:lnTo>
                  <a:pt x="631751" y="86823"/>
                </a:lnTo>
                <a:close/>
              </a:path>
              <a:path w="771525" h="106680">
                <a:moveTo>
                  <a:pt x="682089" y="74323"/>
                </a:moveTo>
                <a:lnTo>
                  <a:pt x="671954" y="74323"/>
                </a:lnTo>
                <a:lnTo>
                  <a:pt x="671876" y="81756"/>
                </a:lnTo>
                <a:lnTo>
                  <a:pt x="671616" y="85134"/>
                </a:lnTo>
                <a:lnTo>
                  <a:pt x="659792" y="97634"/>
                </a:lnTo>
                <a:lnTo>
                  <a:pt x="677021" y="97634"/>
                </a:lnTo>
                <a:lnTo>
                  <a:pt x="677359" y="97296"/>
                </a:lnTo>
                <a:lnTo>
                  <a:pt x="679386" y="93580"/>
                </a:lnTo>
                <a:lnTo>
                  <a:pt x="681075" y="89526"/>
                </a:lnTo>
                <a:lnTo>
                  <a:pt x="682089" y="83107"/>
                </a:lnTo>
                <a:lnTo>
                  <a:pt x="682089" y="74323"/>
                </a:lnTo>
                <a:close/>
              </a:path>
              <a:path w="771525" h="106680">
                <a:moveTo>
                  <a:pt x="662494" y="21283"/>
                </a:moveTo>
                <a:lnTo>
                  <a:pt x="650332" y="21283"/>
                </a:lnTo>
                <a:lnTo>
                  <a:pt x="645603" y="22634"/>
                </a:lnTo>
                <a:lnTo>
                  <a:pt x="641886" y="25337"/>
                </a:lnTo>
                <a:lnTo>
                  <a:pt x="637832" y="27702"/>
                </a:lnTo>
                <a:lnTo>
                  <a:pt x="635130" y="31418"/>
                </a:lnTo>
                <a:lnTo>
                  <a:pt x="633103" y="36148"/>
                </a:lnTo>
                <a:lnTo>
                  <a:pt x="631076" y="41215"/>
                </a:lnTo>
                <a:lnTo>
                  <a:pt x="630062" y="46283"/>
                </a:lnTo>
                <a:lnTo>
                  <a:pt x="630062" y="60134"/>
                </a:lnTo>
                <a:lnTo>
                  <a:pt x="632089" y="67229"/>
                </a:lnTo>
                <a:lnTo>
                  <a:pt x="636481" y="72972"/>
                </a:lnTo>
                <a:lnTo>
                  <a:pt x="641211" y="79053"/>
                </a:lnTo>
                <a:lnTo>
                  <a:pt x="647292" y="81756"/>
                </a:lnTo>
                <a:lnTo>
                  <a:pt x="662156" y="81756"/>
                </a:lnTo>
                <a:lnTo>
                  <a:pt x="667562" y="79391"/>
                </a:lnTo>
                <a:lnTo>
                  <a:pt x="671954" y="74323"/>
                </a:lnTo>
                <a:lnTo>
                  <a:pt x="682089" y="74323"/>
                </a:lnTo>
                <a:lnTo>
                  <a:pt x="682089" y="73648"/>
                </a:lnTo>
                <a:lnTo>
                  <a:pt x="651684" y="73648"/>
                </a:lnTo>
                <a:lnTo>
                  <a:pt x="647967" y="71958"/>
                </a:lnTo>
                <a:lnTo>
                  <a:pt x="641886" y="64526"/>
                </a:lnTo>
                <a:lnTo>
                  <a:pt x="640197" y="59121"/>
                </a:lnTo>
                <a:lnTo>
                  <a:pt x="640197" y="43918"/>
                </a:lnTo>
                <a:lnTo>
                  <a:pt x="641886" y="38851"/>
                </a:lnTo>
                <a:lnTo>
                  <a:pt x="647967" y="31418"/>
                </a:lnTo>
                <a:lnTo>
                  <a:pt x="651684" y="29729"/>
                </a:lnTo>
                <a:lnTo>
                  <a:pt x="672967" y="29729"/>
                </a:lnTo>
                <a:lnTo>
                  <a:pt x="668238" y="23986"/>
                </a:lnTo>
                <a:lnTo>
                  <a:pt x="662494" y="21283"/>
                </a:lnTo>
                <a:close/>
              </a:path>
              <a:path w="771525" h="106680">
                <a:moveTo>
                  <a:pt x="682089" y="22634"/>
                </a:moveTo>
                <a:lnTo>
                  <a:pt x="672967" y="22634"/>
                </a:lnTo>
                <a:lnTo>
                  <a:pt x="672967" y="29729"/>
                </a:lnTo>
                <a:lnTo>
                  <a:pt x="660805" y="29729"/>
                </a:lnTo>
                <a:lnTo>
                  <a:pt x="664859" y="31418"/>
                </a:lnTo>
                <a:lnTo>
                  <a:pt x="667900" y="35134"/>
                </a:lnTo>
                <a:lnTo>
                  <a:pt x="671278" y="38851"/>
                </a:lnTo>
                <a:lnTo>
                  <a:pt x="672545" y="43918"/>
                </a:lnTo>
                <a:lnTo>
                  <a:pt x="672629" y="59121"/>
                </a:lnTo>
                <a:lnTo>
                  <a:pt x="671278" y="64864"/>
                </a:lnTo>
                <a:lnTo>
                  <a:pt x="664859" y="71958"/>
                </a:lnTo>
                <a:lnTo>
                  <a:pt x="661143" y="73648"/>
                </a:lnTo>
                <a:lnTo>
                  <a:pt x="682089" y="73648"/>
                </a:lnTo>
                <a:lnTo>
                  <a:pt x="682089" y="22634"/>
                </a:lnTo>
                <a:close/>
              </a:path>
              <a:path w="771525" h="106680">
                <a:moveTo>
                  <a:pt x="707426" y="0"/>
                </a:moveTo>
                <a:lnTo>
                  <a:pt x="697291" y="0"/>
                </a:lnTo>
                <a:lnTo>
                  <a:pt x="697291" y="11486"/>
                </a:lnTo>
                <a:lnTo>
                  <a:pt x="707426" y="11486"/>
                </a:lnTo>
                <a:lnTo>
                  <a:pt x="707426" y="0"/>
                </a:lnTo>
                <a:close/>
              </a:path>
              <a:path w="771525" h="106680">
                <a:moveTo>
                  <a:pt x="707426" y="22634"/>
                </a:moveTo>
                <a:lnTo>
                  <a:pt x="697291" y="22634"/>
                </a:lnTo>
                <a:lnTo>
                  <a:pt x="697291" y="81756"/>
                </a:lnTo>
                <a:lnTo>
                  <a:pt x="707426" y="81756"/>
                </a:lnTo>
                <a:lnTo>
                  <a:pt x="707426" y="22634"/>
                </a:lnTo>
                <a:close/>
              </a:path>
              <a:path w="771525" h="106680">
                <a:moveTo>
                  <a:pt x="753034" y="21283"/>
                </a:moveTo>
                <a:lnTo>
                  <a:pt x="741548" y="21283"/>
                </a:lnTo>
                <a:lnTo>
                  <a:pt x="736818" y="22634"/>
                </a:lnTo>
                <a:lnTo>
                  <a:pt x="728034" y="27364"/>
                </a:lnTo>
                <a:lnTo>
                  <a:pt x="724994" y="31080"/>
                </a:lnTo>
                <a:lnTo>
                  <a:pt x="722967" y="35810"/>
                </a:lnTo>
                <a:lnTo>
                  <a:pt x="720602" y="40540"/>
                </a:lnTo>
                <a:lnTo>
                  <a:pt x="719588" y="45945"/>
                </a:lnTo>
                <a:lnTo>
                  <a:pt x="719588" y="62499"/>
                </a:lnTo>
                <a:lnTo>
                  <a:pt x="721953" y="69931"/>
                </a:lnTo>
                <a:lnTo>
                  <a:pt x="732088" y="80742"/>
                </a:lnTo>
                <a:lnTo>
                  <a:pt x="738507" y="83107"/>
                </a:lnTo>
                <a:lnTo>
                  <a:pt x="753034" y="83107"/>
                </a:lnTo>
                <a:lnTo>
                  <a:pt x="758440" y="81418"/>
                </a:lnTo>
                <a:lnTo>
                  <a:pt x="762831" y="77364"/>
                </a:lnTo>
                <a:lnTo>
                  <a:pt x="765841" y="74999"/>
                </a:lnTo>
                <a:lnTo>
                  <a:pt x="741548" y="74999"/>
                </a:lnTo>
                <a:lnTo>
                  <a:pt x="737494" y="73310"/>
                </a:lnTo>
                <a:lnTo>
                  <a:pt x="731413" y="65877"/>
                </a:lnTo>
                <a:lnTo>
                  <a:pt x="730061" y="60134"/>
                </a:lnTo>
                <a:lnTo>
                  <a:pt x="730061" y="44256"/>
                </a:lnTo>
                <a:lnTo>
                  <a:pt x="731413" y="38513"/>
                </a:lnTo>
                <a:lnTo>
                  <a:pt x="734791" y="35134"/>
                </a:lnTo>
                <a:lnTo>
                  <a:pt x="737832" y="31418"/>
                </a:lnTo>
                <a:lnTo>
                  <a:pt x="741886" y="29729"/>
                </a:lnTo>
                <a:lnTo>
                  <a:pt x="766741" y="29729"/>
                </a:lnTo>
                <a:lnTo>
                  <a:pt x="766548" y="29391"/>
                </a:lnTo>
                <a:lnTo>
                  <a:pt x="762494" y="26351"/>
                </a:lnTo>
                <a:lnTo>
                  <a:pt x="758440" y="22972"/>
                </a:lnTo>
                <a:lnTo>
                  <a:pt x="753034" y="21283"/>
                </a:lnTo>
                <a:close/>
              </a:path>
              <a:path w="771525" h="106680">
                <a:moveTo>
                  <a:pt x="761480" y="60134"/>
                </a:moveTo>
                <a:lnTo>
                  <a:pt x="760804" y="65202"/>
                </a:lnTo>
                <a:lnTo>
                  <a:pt x="759115" y="68918"/>
                </a:lnTo>
                <a:lnTo>
                  <a:pt x="753710" y="73648"/>
                </a:lnTo>
                <a:lnTo>
                  <a:pt x="750331" y="74999"/>
                </a:lnTo>
                <a:lnTo>
                  <a:pt x="765841" y="74999"/>
                </a:lnTo>
                <a:lnTo>
                  <a:pt x="767561" y="73648"/>
                </a:lnTo>
                <a:lnTo>
                  <a:pt x="770264" y="68242"/>
                </a:lnTo>
                <a:lnTo>
                  <a:pt x="771277" y="61486"/>
                </a:lnTo>
                <a:lnTo>
                  <a:pt x="761480" y="60134"/>
                </a:lnTo>
                <a:close/>
              </a:path>
              <a:path w="771525" h="106680">
                <a:moveTo>
                  <a:pt x="766741" y="29729"/>
                </a:moveTo>
                <a:lnTo>
                  <a:pt x="750331" y="29729"/>
                </a:lnTo>
                <a:lnTo>
                  <a:pt x="753372" y="30743"/>
                </a:lnTo>
                <a:lnTo>
                  <a:pt x="755737" y="32432"/>
                </a:lnTo>
                <a:lnTo>
                  <a:pt x="758102" y="34459"/>
                </a:lnTo>
                <a:lnTo>
                  <a:pt x="759791" y="37499"/>
                </a:lnTo>
                <a:lnTo>
                  <a:pt x="760467" y="41553"/>
                </a:lnTo>
                <a:lnTo>
                  <a:pt x="770264" y="40202"/>
                </a:lnTo>
                <a:lnTo>
                  <a:pt x="769250" y="34121"/>
                </a:lnTo>
                <a:lnTo>
                  <a:pt x="766741" y="29729"/>
                </a:lnTo>
                <a:close/>
              </a:path>
            </a:pathLst>
          </a:custGeom>
          <a:solidFill>
            <a:srgbClr val="000000"/>
          </a:solidFill>
        </p:spPr>
        <p:txBody>
          <a:bodyPr wrap="square" lIns="0" tIns="0" rIns="0" bIns="0" rtlCol="0"/>
          <a:lstStyle/>
          <a:p>
            <a:endParaRPr sz="3567"/>
          </a:p>
        </p:txBody>
      </p:sp>
      <p:sp>
        <p:nvSpPr>
          <p:cNvPr id="26" name="object 26"/>
          <p:cNvSpPr/>
          <p:nvPr/>
        </p:nvSpPr>
        <p:spPr>
          <a:xfrm>
            <a:off x="7443446" y="5373646"/>
            <a:ext cx="1558529" cy="210214"/>
          </a:xfrm>
          <a:prstGeom prst="rect">
            <a:avLst/>
          </a:prstGeom>
          <a:blipFill>
            <a:blip r:embed="rId7" cstate="print"/>
            <a:stretch>
              <a:fillRect/>
            </a:stretch>
          </a:blipFill>
        </p:spPr>
        <p:txBody>
          <a:bodyPr wrap="square" lIns="0" tIns="0" rIns="0" bIns="0" rtlCol="0"/>
          <a:lstStyle/>
          <a:p>
            <a:endParaRPr sz="3567"/>
          </a:p>
        </p:txBody>
      </p:sp>
      <p:sp>
        <p:nvSpPr>
          <p:cNvPr id="27" name="object 27"/>
          <p:cNvSpPr txBox="1"/>
          <p:nvPr/>
        </p:nvSpPr>
        <p:spPr>
          <a:xfrm>
            <a:off x="2276331" y="5998545"/>
            <a:ext cx="7039202" cy="358348"/>
          </a:xfrm>
          <a:prstGeom prst="rect">
            <a:avLst/>
          </a:prstGeom>
        </p:spPr>
        <p:txBody>
          <a:bodyPr vert="horz" wrap="square" lIns="0" tIns="22650" rIns="0" bIns="0" rtlCol="0">
            <a:spAutoFit/>
          </a:bodyPr>
          <a:lstStyle/>
          <a:p>
            <a:pPr marL="75503">
              <a:spcBef>
                <a:spcPts val="178"/>
              </a:spcBef>
            </a:pPr>
            <a:r>
              <a:rPr sz="2180" spc="-20" dirty="0">
                <a:latin typeface="Arial"/>
                <a:cs typeface="Arial"/>
              </a:rPr>
              <a:t>Here, </a:t>
            </a:r>
            <a:r>
              <a:rPr sz="2180" i="1" spc="-10" dirty="0">
                <a:latin typeface="Arial"/>
                <a:cs typeface="Arial"/>
              </a:rPr>
              <a:t>y </a:t>
            </a:r>
            <a:r>
              <a:rPr sz="2180" spc="89" dirty="0">
                <a:latin typeface="Tahoma"/>
                <a:cs typeface="Tahoma"/>
              </a:rPr>
              <a:t>= </a:t>
            </a:r>
            <a:r>
              <a:rPr sz="3270" spc="1635" baseline="40404" dirty="0">
                <a:latin typeface="Trebuchet MS"/>
                <a:cs typeface="Trebuchet MS"/>
              </a:rPr>
              <a:t>Σ</a:t>
            </a:r>
            <a:r>
              <a:rPr sz="3270" spc="-535" baseline="40404" dirty="0">
                <a:latin typeface="Trebuchet MS"/>
                <a:cs typeface="Trebuchet MS"/>
              </a:rPr>
              <a:t> </a:t>
            </a:r>
            <a:r>
              <a:rPr sz="2180" i="1" spc="-10" dirty="0">
                <a:latin typeface="Arial"/>
                <a:cs typeface="Arial"/>
              </a:rPr>
              <a:t>w</a:t>
            </a:r>
            <a:r>
              <a:rPr sz="2378" i="1" spc="-14" baseline="-13888" dirty="0">
                <a:latin typeface="Arial"/>
                <a:cs typeface="Arial"/>
              </a:rPr>
              <a:t>i </a:t>
            </a:r>
            <a:r>
              <a:rPr sz="2180" i="1" spc="-10" dirty="0">
                <a:latin typeface="Arial"/>
                <a:cs typeface="Arial"/>
              </a:rPr>
              <a:t>x</a:t>
            </a:r>
            <a:r>
              <a:rPr sz="2378" i="1" spc="-14" baseline="-13888" dirty="0">
                <a:latin typeface="Arial"/>
                <a:cs typeface="Arial"/>
              </a:rPr>
              <a:t>i </a:t>
            </a:r>
            <a:r>
              <a:rPr sz="2180" i="1" spc="634" dirty="0">
                <a:latin typeface="Arial Narrow"/>
                <a:cs typeface="Arial Narrow"/>
              </a:rPr>
              <a:t>− </a:t>
            </a:r>
            <a:r>
              <a:rPr sz="2180" i="1" spc="-178" dirty="0">
                <a:latin typeface="Arial"/>
                <a:cs typeface="Arial"/>
              </a:rPr>
              <a:t>θ </a:t>
            </a:r>
            <a:r>
              <a:rPr sz="2180" spc="-20" dirty="0">
                <a:latin typeface="Arial"/>
                <a:cs typeface="Arial"/>
              </a:rPr>
              <a:t>and </a:t>
            </a:r>
            <a:r>
              <a:rPr sz="2180" i="1" spc="-10" dirty="0">
                <a:latin typeface="Arial"/>
                <a:cs typeface="Arial"/>
              </a:rPr>
              <a:t>w</a:t>
            </a:r>
            <a:r>
              <a:rPr sz="2378" spc="-14" baseline="-13888" dirty="0">
                <a:latin typeface="Arial"/>
                <a:cs typeface="Arial"/>
              </a:rPr>
              <a:t>1 </a:t>
            </a:r>
            <a:r>
              <a:rPr sz="2180" spc="89" dirty="0">
                <a:latin typeface="Tahoma"/>
                <a:cs typeface="Tahoma"/>
              </a:rPr>
              <a:t>= </a:t>
            </a:r>
            <a:r>
              <a:rPr sz="2180" spc="-10" dirty="0">
                <a:latin typeface="Arial"/>
                <a:cs typeface="Arial"/>
              </a:rPr>
              <a:t>0</a:t>
            </a:r>
            <a:r>
              <a:rPr sz="2180" i="1" spc="-10" dirty="0">
                <a:latin typeface="Arial"/>
                <a:cs typeface="Arial"/>
              </a:rPr>
              <a:t>.</a:t>
            </a:r>
            <a:r>
              <a:rPr sz="2180" spc="-10" dirty="0">
                <a:latin typeface="Arial"/>
                <a:cs typeface="Arial"/>
              </a:rPr>
              <a:t>5,</a:t>
            </a:r>
            <a:r>
              <a:rPr sz="2180" i="1" spc="-10" dirty="0">
                <a:latin typeface="Arial"/>
                <a:cs typeface="Arial"/>
              </a:rPr>
              <a:t>w</a:t>
            </a:r>
            <a:r>
              <a:rPr sz="2378" spc="-14" baseline="-13888" dirty="0">
                <a:latin typeface="Arial"/>
                <a:cs typeface="Arial"/>
              </a:rPr>
              <a:t>2 </a:t>
            </a:r>
            <a:r>
              <a:rPr sz="2180" spc="89" dirty="0">
                <a:latin typeface="Tahoma"/>
                <a:cs typeface="Tahoma"/>
              </a:rPr>
              <a:t>= </a:t>
            </a:r>
            <a:r>
              <a:rPr sz="2180" spc="-10" dirty="0">
                <a:latin typeface="Arial"/>
                <a:cs typeface="Arial"/>
              </a:rPr>
              <a:t>0</a:t>
            </a:r>
            <a:r>
              <a:rPr sz="2180" i="1" spc="-10" dirty="0">
                <a:latin typeface="Arial"/>
                <a:cs typeface="Arial"/>
              </a:rPr>
              <a:t>.</a:t>
            </a:r>
            <a:r>
              <a:rPr sz="2180" spc="-10" dirty="0">
                <a:latin typeface="Arial"/>
                <a:cs typeface="Arial"/>
              </a:rPr>
              <a:t>5 </a:t>
            </a:r>
            <a:r>
              <a:rPr sz="2180" spc="-20" dirty="0">
                <a:latin typeface="Arial"/>
                <a:cs typeface="Arial"/>
              </a:rPr>
              <a:t>and </a:t>
            </a:r>
            <a:r>
              <a:rPr sz="2180" i="1" spc="-178" dirty="0">
                <a:latin typeface="Arial"/>
                <a:cs typeface="Arial"/>
              </a:rPr>
              <a:t>θ </a:t>
            </a:r>
            <a:r>
              <a:rPr sz="2180" spc="89" dirty="0">
                <a:latin typeface="Tahoma"/>
                <a:cs typeface="Tahoma"/>
              </a:rPr>
              <a:t>= </a:t>
            </a:r>
            <a:r>
              <a:rPr sz="2180" spc="-10" dirty="0">
                <a:latin typeface="Arial"/>
                <a:cs typeface="Arial"/>
              </a:rPr>
              <a:t>0</a:t>
            </a:r>
            <a:r>
              <a:rPr sz="2180" i="1" spc="-10" dirty="0">
                <a:latin typeface="Arial"/>
                <a:cs typeface="Arial"/>
              </a:rPr>
              <a:t>.</a:t>
            </a:r>
            <a:r>
              <a:rPr sz="2180" spc="-10" dirty="0">
                <a:latin typeface="Arial"/>
                <a:cs typeface="Arial"/>
              </a:rPr>
              <a:t>9</a:t>
            </a:r>
            <a:endParaRPr sz="2180">
              <a:latin typeface="Arial"/>
              <a:cs typeface="Arial"/>
            </a:endParaRPr>
          </a:p>
        </p:txBody>
      </p:sp>
      <p:sp>
        <p:nvSpPr>
          <p:cNvPr id="32" name="object 32"/>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33" name="object 33"/>
          <p:cNvSpPr txBox="1"/>
          <p:nvPr/>
        </p:nvSpPr>
        <p:spPr>
          <a:xfrm>
            <a:off x="5123876" y="6601381"/>
            <a:ext cx="1940372" cy="200788"/>
          </a:xfrm>
          <a:prstGeom prst="rect">
            <a:avLst/>
          </a:prstGeom>
        </p:spPr>
        <p:txBody>
          <a:bodyPr vert="horz" wrap="square" lIns="0" tIns="17617" rIns="0" bIns="0" rtlCol="0">
            <a:spAutoFit/>
          </a:bodyPr>
          <a:lstStyle/>
          <a:p>
            <a:pPr marL="25168">
              <a:spcBef>
                <a:spcPts val="139"/>
              </a:spcBef>
            </a:pPr>
            <a:r>
              <a:rPr sz="1189" spc="-10" dirty="0">
                <a:solidFill>
                  <a:srgbClr val="FFFFFF"/>
                </a:solidFill>
                <a:latin typeface="Arial"/>
                <a:cs typeface="Arial"/>
              </a:rPr>
              <a:t>Soft Computing</a:t>
            </a:r>
            <a:r>
              <a:rPr sz="1189" spc="-20" dirty="0">
                <a:solidFill>
                  <a:srgbClr val="FFFFFF"/>
                </a:solidFill>
                <a:latin typeface="Arial"/>
                <a:cs typeface="Arial"/>
              </a:rPr>
              <a:t> </a:t>
            </a:r>
            <a:r>
              <a:rPr sz="1189" spc="-10" dirty="0">
                <a:solidFill>
                  <a:srgbClr val="FFFFFF"/>
                </a:solidFill>
                <a:latin typeface="Arial"/>
                <a:cs typeface="Arial"/>
              </a:rPr>
              <a:t>Applications</a:t>
            </a:r>
            <a:endParaRPr sz="1189">
              <a:latin typeface="Arial"/>
              <a:cs typeface="Arial"/>
            </a:endParaRPr>
          </a:p>
        </p:txBody>
      </p:sp>
      <p:sp>
        <p:nvSpPr>
          <p:cNvPr id="34" name="object 34"/>
          <p:cNvSpPr txBox="1"/>
          <p:nvPr/>
        </p:nvSpPr>
        <p:spPr>
          <a:xfrm>
            <a:off x="9005125" y="6601380"/>
            <a:ext cx="804085" cy="200788"/>
          </a:xfrm>
          <a:prstGeom prst="rect">
            <a:avLst/>
          </a:prstGeom>
        </p:spPr>
        <p:txBody>
          <a:bodyPr vert="horz" wrap="square" lIns="0" tIns="17617" rIns="0" bIns="0" rtlCol="0">
            <a:spAutoFit/>
          </a:bodyPr>
          <a:lstStyle/>
          <a:p>
            <a:pPr marL="25168">
              <a:spcBef>
                <a:spcPts val="139"/>
              </a:spcBef>
            </a:pPr>
            <a:r>
              <a:rPr sz="1189" spc="-10" dirty="0">
                <a:solidFill>
                  <a:srgbClr val="FFFFFF"/>
                </a:solidFill>
                <a:latin typeface="Arial"/>
                <a:cs typeface="Arial"/>
              </a:rPr>
              <a:t>27.03.2018</a:t>
            </a:r>
            <a:endParaRPr sz="1189">
              <a:latin typeface="Arial"/>
              <a:cs typeface="Arial"/>
            </a:endParaRPr>
          </a:p>
        </p:txBody>
      </p:sp>
      <p:sp>
        <p:nvSpPr>
          <p:cNvPr id="35" name="object 35"/>
          <p:cNvSpPr txBox="1"/>
          <p:nvPr/>
        </p:nvSpPr>
        <p:spPr>
          <a:xfrm>
            <a:off x="10050281" y="6601380"/>
            <a:ext cx="478172" cy="200788"/>
          </a:xfrm>
          <a:prstGeom prst="rect">
            <a:avLst/>
          </a:prstGeom>
        </p:spPr>
        <p:txBody>
          <a:bodyPr vert="horz" wrap="square" lIns="0" tIns="17617" rIns="0" bIns="0" rtlCol="0">
            <a:spAutoFit/>
          </a:bodyPr>
          <a:lstStyle/>
          <a:p>
            <a:pPr marL="75503">
              <a:spcBef>
                <a:spcPts val="139"/>
              </a:spcBef>
            </a:pPr>
            <a:fld id="{81D60167-4931-47E6-BA6A-407CBD079E47}" type="slidenum">
              <a:rPr sz="1189" spc="-10" dirty="0">
                <a:solidFill>
                  <a:srgbClr val="FFFFFF"/>
                </a:solidFill>
                <a:latin typeface="Arial"/>
                <a:cs typeface="Arial"/>
              </a:rPr>
              <a:pPr marL="75503">
                <a:spcBef>
                  <a:spcPts val="139"/>
                </a:spcBef>
              </a:pPr>
              <a:t>24</a:t>
            </a:fld>
            <a:r>
              <a:rPr sz="1189" spc="-10" dirty="0">
                <a:solidFill>
                  <a:srgbClr val="FFFFFF"/>
                </a:solidFill>
                <a:latin typeface="Arial"/>
                <a:cs typeface="Arial"/>
              </a:rPr>
              <a:t> /</a:t>
            </a:r>
            <a:r>
              <a:rPr sz="1189" spc="-139" dirty="0">
                <a:solidFill>
                  <a:srgbClr val="FFFFFF"/>
                </a:solidFill>
                <a:latin typeface="Arial"/>
                <a:cs typeface="Arial"/>
              </a:rPr>
              <a:t> </a:t>
            </a:r>
            <a:r>
              <a:rPr sz="1189" spc="-10" dirty="0">
                <a:solidFill>
                  <a:srgbClr val="FFFFFF"/>
                </a:solidFill>
                <a:latin typeface="Arial"/>
                <a:cs typeface="Arial"/>
              </a:rPr>
              <a:t>27</a:t>
            </a:r>
            <a:endParaRPr sz="1189">
              <a:latin typeface="Arial"/>
              <a:cs typeface="Arial"/>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endParaRPr lang="en-US" dirty="0"/>
          </a:p>
        </p:txBody>
      </p:sp>
      <p:sp>
        <p:nvSpPr>
          <p:cNvPr id="3" name="Content Placeholder 2"/>
          <p:cNvSpPr>
            <a:spLocks noGrp="1"/>
          </p:cNvSpPr>
          <p:nvPr>
            <p:ph idx="1"/>
          </p:nvPr>
        </p:nvSpPr>
        <p:spPr>
          <a:xfrm>
            <a:off x="838200" y="1633928"/>
            <a:ext cx="10515600" cy="4827848"/>
          </a:xfrm>
        </p:spPr>
        <p:txBody>
          <a:bodyPr>
            <a:normAutofit/>
          </a:bodyPr>
          <a:lstStyle/>
          <a:p>
            <a:r>
              <a:rPr lang="en-IN" dirty="0"/>
              <a:t>Book:</a:t>
            </a:r>
          </a:p>
          <a:p>
            <a:pPr lvl="1"/>
            <a:r>
              <a:rPr lang="en-US" dirty="0"/>
              <a:t>  Demuth, Howard B., et al. </a:t>
            </a:r>
            <a:r>
              <a:rPr lang="en-US" i="1" dirty="0"/>
              <a:t>Neural network design</a:t>
            </a:r>
            <a:r>
              <a:rPr lang="en-US" dirty="0"/>
              <a:t>. Martin Hagan, 2014.</a:t>
            </a:r>
            <a:endParaRPr lang="en-IN" dirty="0"/>
          </a:p>
          <a:p>
            <a:r>
              <a:rPr lang="en-IN" dirty="0"/>
              <a:t>Websites:</a:t>
            </a:r>
            <a:endParaRPr lang="en-US" dirty="0"/>
          </a:p>
          <a:p>
            <a:pPr lvl="1"/>
            <a:r>
              <a:rPr lang="en-US" dirty="0"/>
              <a:t>https://</a:t>
            </a:r>
            <a:r>
              <a:rPr lang="en-US"/>
              <a:t>www.slideshare.net/databricks/introduction-to-neural-networks-122033415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3947" y="507741"/>
            <a:ext cx="10837889" cy="601532"/>
          </a:xfrm>
        </p:spPr>
        <p:txBody>
          <a:bodyPr>
            <a:noAutofit/>
          </a:bodyPr>
          <a:lstStyle/>
          <a:p>
            <a:pPr>
              <a:buNone/>
            </a:pPr>
            <a:r>
              <a:rPr lang="en-US" sz="4800" b="1" dirty="0">
                <a:latin typeface="Times New Roman" pitchFamily="18" charset="0"/>
                <a:cs typeface="Times New Roman" pitchFamily="18" charset="0"/>
              </a:rPr>
              <a:t>Human brain inspiration: </a:t>
            </a:r>
          </a:p>
          <a:p>
            <a:pPr>
              <a:buNone/>
            </a:pPr>
            <a:r>
              <a:rPr lang="en-US" sz="4800" b="1" dirty="0">
                <a:latin typeface="Times New Roman" pitchFamily="18" charset="0"/>
                <a:cs typeface="Times New Roman" pitchFamily="18" charset="0"/>
              </a:rPr>
              <a:t>Biological neuron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pic>
        <p:nvPicPr>
          <p:cNvPr id="61442" name="Picture 2"/>
          <p:cNvPicPr>
            <a:picLocks noChangeAspect="1" noChangeArrowheads="1"/>
          </p:cNvPicPr>
          <p:nvPr/>
        </p:nvPicPr>
        <p:blipFill>
          <a:blip r:embed="rId2"/>
          <a:srcRect/>
          <a:stretch>
            <a:fillRect/>
          </a:stretch>
        </p:blipFill>
        <p:spPr bwMode="auto">
          <a:xfrm>
            <a:off x="1738860" y="2073795"/>
            <a:ext cx="9353861" cy="458183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pic>
        <p:nvPicPr>
          <p:cNvPr id="62466" name="Picture 2"/>
          <p:cNvPicPr>
            <a:picLocks noChangeAspect="1" noChangeArrowheads="1"/>
          </p:cNvPicPr>
          <p:nvPr/>
        </p:nvPicPr>
        <p:blipFill>
          <a:blip r:embed="rId2"/>
          <a:srcRect/>
          <a:stretch>
            <a:fillRect/>
          </a:stretch>
        </p:blipFill>
        <p:spPr bwMode="auto">
          <a:xfrm>
            <a:off x="924003" y="905110"/>
            <a:ext cx="3917819" cy="5605462"/>
          </a:xfrm>
          <a:prstGeom prst="rect">
            <a:avLst/>
          </a:prstGeom>
          <a:noFill/>
          <a:ln w="9525">
            <a:noFill/>
            <a:miter lim="800000"/>
            <a:headEnd/>
            <a:tailEnd/>
          </a:ln>
          <a:effectLst/>
        </p:spPr>
      </p:pic>
      <p:pic>
        <p:nvPicPr>
          <p:cNvPr id="62467" name="Picture 3"/>
          <p:cNvPicPr>
            <a:picLocks noGrp="1" noChangeAspect="1" noChangeArrowheads="1"/>
          </p:cNvPicPr>
          <p:nvPr>
            <p:ph idx="1"/>
          </p:nvPr>
        </p:nvPicPr>
        <p:blipFill>
          <a:blip r:embed="rId3"/>
          <a:srcRect/>
          <a:stretch>
            <a:fillRect/>
          </a:stretch>
        </p:blipFill>
        <p:spPr bwMode="auto">
          <a:xfrm>
            <a:off x="5066390" y="2431139"/>
            <a:ext cx="3048000" cy="2286000"/>
          </a:xfrm>
          <a:prstGeom prst="rect">
            <a:avLst/>
          </a:prstGeom>
          <a:noFill/>
          <a:ln w="9525">
            <a:noFill/>
            <a:miter lim="800000"/>
            <a:headEnd/>
            <a:tailEnd/>
          </a:ln>
          <a:effectLst/>
        </p:spPr>
      </p:pic>
      <p:sp>
        <p:nvSpPr>
          <p:cNvPr id="8" name="Rectangle 7"/>
          <p:cNvSpPr/>
          <p:nvPr/>
        </p:nvSpPr>
        <p:spPr>
          <a:xfrm>
            <a:off x="2605213" y="0"/>
            <a:ext cx="7687425"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Biological Neural Network</a:t>
            </a:r>
          </a:p>
        </p:txBody>
      </p:sp>
      <p:sp>
        <p:nvSpPr>
          <p:cNvPr id="9" name="TextBox 8"/>
          <p:cNvSpPr txBox="1"/>
          <p:nvPr/>
        </p:nvSpPr>
        <p:spPr>
          <a:xfrm>
            <a:off x="8334531" y="1154243"/>
            <a:ext cx="3582649" cy="5632311"/>
          </a:xfrm>
          <a:prstGeom prst="rect">
            <a:avLst/>
          </a:prstGeom>
          <a:noFill/>
        </p:spPr>
        <p:txBody>
          <a:bodyPr wrap="square" rtlCol="0">
            <a:spAutoFit/>
          </a:bodyPr>
          <a:lstStyle/>
          <a:p>
            <a:pPr>
              <a:buFont typeface="Arial" pitchFamily="34" charset="0"/>
              <a:buChar char="•"/>
            </a:pPr>
            <a:r>
              <a:rPr lang="en-US" sz="2400" b="1" dirty="0">
                <a:latin typeface="Times New Roman" pitchFamily="18" charset="0"/>
                <a:cs typeface="Times New Roman" pitchFamily="18" charset="0"/>
              </a:rPr>
              <a:t>A biological neuron has three types of main components; dendrites, soma(or cell body) and axon.</a:t>
            </a:r>
          </a:p>
          <a:p>
            <a:pPr>
              <a:buFont typeface="Arial" pitchFamily="34" charset="0"/>
              <a:buChar char="•"/>
            </a:pPr>
            <a:r>
              <a:rPr lang="en-US" sz="2400" b="1" dirty="0">
                <a:latin typeface="Times New Roman" pitchFamily="18" charset="0"/>
                <a:cs typeface="Times New Roman" pitchFamily="18" charset="0"/>
              </a:rPr>
              <a:t>Dendrites receives signals from other neurons.</a:t>
            </a:r>
          </a:p>
          <a:p>
            <a:pPr>
              <a:buFont typeface="Arial" pitchFamily="34" charset="0"/>
              <a:buChar char="•"/>
            </a:pPr>
            <a:r>
              <a:rPr lang="en-US" sz="2400" b="1" dirty="0">
                <a:latin typeface="Times New Roman" pitchFamily="18" charset="0"/>
                <a:cs typeface="Times New Roman" pitchFamily="18" charset="0"/>
              </a:rPr>
              <a:t>The soma, sums the incoming signals. When sufficient input is received , the cell fires; that is it transmit a signal over its axon to other cells.</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6" y="90294"/>
            <a:ext cx="4049366" cy="461219"/>
          </a:xfrm>
          <a:prstGeom prst="rect">
            <a:avLst/>
          </a:prstGeom>
        </p:spPr>
        <p:txBody>
          <a:bodyPr vert="horz" wrap="square" lIns="0" tIns="33975" rIns="0" bIns="0" rtlCol="0">
            <a:spAutoFit/>
          </a:bodyPr>
          <a:lstStyle/>
          <a:p>
            <a:pPr marL="25168">
              <a:spcBef>
                <a:spcPts val="268"/>
              </a:spcBef>
            </a:pPr>
            <a:r>
              <a:rPr sz="2774" b="1" spc="30" dirty="0">
                <a:solidFill>
                  <a:srgbClr val="FFFFFF"/>
                </a:solidFill>
                <a:latin typeface="Arial"/>
                <a:cs typeface="Arial"/>
              </a:rPr>
              <a:t>Neuron </a:t>
            </a:r>
            <a:r>
              <a:rPr sz="2774" b="1" spc="40" dirty="0">
                <a:solidFill>
                  <a:srgbClr val="FFFFFF"/>
                </a:solidFill>
                <a:latin typeface="Arial"/>
                <a:cs typeface="Arial"/>
              </a:rPr>
              <a:t>and </a:t>
            </a:r>
            <a:r>
              <a:rPr sz="2774" b="1" spc="20" dirty="0">
                <a:solidFill>
                  <a:srgbClr val="FFFFFF"/>
                </a:solidFill>
                <a:latin typeface="Arial"/>
                <a:cs typeface="Arial"/>
              </a:rPr>
              <a:t>its</a:t>
            </a:r>
            <a:r>
              <a:rPr sz="2774" b="1" spc="-139" dirty="0">
                <a:solidFill>
                  <a:srgbClr val="FFFFFF"/>
                </a:solidFill>
                <a:latin typeface="Arial"/>
                <a:cs typeface="Arial"/>
              </a:rPr>
              <a:t> </a:t>
            </a:r>
            <a:r>
              <a:rPr sz="2774" b="1" spc="20" dirty="0">
                <a:solidFill>
                  <a:srgbClr val="FFFFFF"/>
                </a:solidFill>
                <a:latin typeface="Arial"/>
                <a:cs typeface="Arial"/>
              </a:rPr>
              <a:t>working</a:t>
            </a:r>
            <a:endParaRPr sz="2774">
              <a:latin typeface="Arial"/>
              <a:cs typeface="Arial"/>
            </a:endParaRPr>
          </a:p>
        </p:txBody>
      </p:sp>
      <p:sp>
        <p:nvSpPr>
          <p:cNvPr id="3" name="object 3"/>
          <p:cNvSpPr/>
          <p:nvPr/>
        </p:nvSpPr>
        <p:spPr>
          <a:xfrm>
            <a:off x="3448324" y="937042"/>
            <a:ext cx="5303599" cy="5303599"/>
          </a:xfrm>
          <a:prstGeom prst="rect">
            <a:avLst/>
          </a:prstGeom>
          <a:blipFill>
            <a:blip r:embed="rId2" cstate="print"/>
            <a:stretch>
              <a:fillRect/>
            </a:stretch>
          </a:blipFill>
        </p:spPr>
        <p:txBody>
          <a:bodyPr wrap="square" lIns="0" tIns="0" rIns="0" bIns="0" rtlCol="0"/>
          <a:lstStyle/>
          <a:p>
            <a:endParaRPr sz="3567"/>
          </a:p>
        </p:txBody>
      </p:sp>
      <p:sp>
        <p:nvSpPr>
          <p:cNvPr id="4" name="object 4"/>
          <p:cNvSpPr/>
          <p:nvPr/>
        </p:nvSpPr>
        <p:spPr>
          <a:xfrm>
            <a:off x="5506036" y="5110399"/>
            <a:ext cx="232794" cy="232794"/>
          </a:xfrm>
          <a:custGeom>
            <a:avLst/>
            <a:gdLst/>
            <a:ahLst/>
            <a:cxnLst/>
            <a:rect l="l" t="t" r="r" b="b"/>
            <a:pathLst>
              <a:path w="117475" h="117475">
                <a:moveTo>
                  <a:pt x="116973" y="0"/>
                </a:moveTo>
                <a:lnTo>
                  <a:pt x="0" y="116998"/>
                </a:lnTo>
              </a:path>
            </a:pathLst>
          </a:custGeom>
          <a:ln w="3175">
            <a:solidFill>
              <a:srgbClr val="000000"/>
            </a:solidFill>
          </a:ln>
        </p:spPr>
        <p:txBody>
          <a:bodyPr wrap="square" lIns="0" tIns="0" rIns="0" bIns="0" rtlCol="0"/>
          <a:lstStyle/>
          <a:p>
            <a:endParaRPr sz="3567"/>
          </a:p>
        </p:txBody>
      </p:sp>
      <p:sp>
        <p:nvSpPr>
          <p:cNvPr id="8" name="object 8"/>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
        <p:nvSpPr>
          <p:cNvPr id="10" name="object 10"/>
          <p:cNvSpPr txBox="1">
            <a:spLocks noGrp="1"/>
          </p:cNvSpPr>
          <p:nvPr>
            <p:ph type="dt" sz="half" idx="6"/>
          </p:nvPr>
        </p:nvSpPr>
        <p:spPr>
          <a:xfrm>
            <a:off x="3730866" y="3331252"/>
            <a:ext cx="405764"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23.03.2018</a:t>
            </a:r>
            <a:endParaRPr spc="-10" dirty="0"/>
          </a:p>
        </p:txBody>
      </p:sp>
      <p:sp>
        <p:nvSpPr>
          <p:cNvPr id="11" name="object 11"/>
          <p:cNvSpPr txBox="1">
            <a:spLocks noGrp="1"/>
          </p:cNvSpPr>
          <p:nvPr>
            <p:ph type="sldNum" sz="quarter" idx="7"/>
          </p:nvPr>
        </p:nvSpPr>
        <p:spPr>
          <a:xfrm>
            <a:off x="4270983" y="3331252"/>
            <a:ext cx="270510" cy="11937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pc="-5" smtClean="0"/>
              <a:pPr marL="25400">
                <a:spcBef>
                  <a:spcPts val="70"/>
                </a:spcBef>
              </a:pPr>
              <a:t>5</a:t>
            </a:fld>
            <a:r>
              <a:rPr lang="en-IN" spc="-5"/>
              <a:t> /</a:t>
            </a:r>
            <a:r>
              <a:rPr lang="en-IN" spc="-70"/>
              <a:t> </a:t>
            </a:r>
            <a:r>
              <a:rPr lang="en-IN" spc="-5"/>
              <a:t>20</a:t>
            </a:r>
            <a:endParaRPr spc="-10"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215" y="1868120"/>
            <a:ext cx="3003650" cy="3009260"/>
          </a:xfrm>
          <a:prstGeom prst="rect">
            <a:avLst/>
          </a:prstGeom>
          <a:blipFill>
            <a:blip r:embed="rId2" cstate="print"/>
            <a:stretch>
              <a:fillRect/>
            </a:stretch>
          </a:blipFill>
        </p:spPr>
        <p:txBody>
          <a:bodyPr wrap="square" lIns="0" tIns="0" rIns="0" bIns="0" rtlCol="0"/>
          <a:lstStyle/>
          <a:p>
            <a:endParaRPr sz="3567"/>
          </a:p>
        </p:txBody>
      </p:sp>
      <p:sp>
        <p:nvSpPr>
          <p:cNvPr id="4" name="object 4"/>
          <p:cNvSpPr/>
          <p:nvPr/>
        </p:nvSpPr>
        <p:spPr>
          <a:xfrm>
            <a:off x="4972054" y="1608734"/>
            <a:ext cx="1002602" cy="204636"/>
          </a:xfrm>
          <a:prstGeom prst="rect">
            <a:avLst/>
          </a:prstGeom>
          <a:blipFill>
            <a:blip r:embed="rId3" cstate="print"/>
            <a:stretch>
              <a:fillRect/>
            </a:stretch>
          </a:blipFill>
        </p:spPr>
        <p:txBody>
          <a:bodyPr wrap="square" lIns="0" tIns="0" rIns="0" bIns="0" rtlCol="0"/>
          <a:lstStyle/>
          <a:p>
            <a:endParaRPr sz="3567"/>
          </a:p>
        </p:txBody>
      </p:sp>
      <p:sp>
        <p:nvSpPr>
          <p:cNvPr id="5" name="object 5"/>
          <p:cNvSpPr/>
          <p:nvPr/>
        </p:nvSpPr>
        <p:spPr>
          <a:xfrm>
            <a:off x="4508112" y="4176578"/>
            <a:ext cx="956933" cy="162542"/>
          </a:xfrm>
          <a:custGeom>
            <a:avLst/>
            <a:gdLst/>
            <a:ahLst/>
            <a:cxnLst/>
            <a:rect l="l" t="t" r="r" b="b"/>
            <a:pathLst>
              <a:path w="571500" h="85089">
                <a:moveTo>
                  <a:pt x="46823" y="0"/>
                </a:moveTo>
                <a:lnTo>
                  <a:pt x="31570" y="0"/>
                </a:lnTo>
                <a:lnTo>
                  <a:pt x="24830" y="1773"/>
                </a:lnTo>
                <a:lnTo>
                  <a:pt x="0" y="33344"/>
                </a:lnTo>
                <a:lnTo>
                  <a:pt x="0" y="49661"/>
                </a:lnTo>
                <a:lnTo>
                  <a:pt x="22702" y="83005"/>
                </a:lnTo>
                <a:lnTo>
                  <a:pt x="29796" y="84779"/>
                </a:lnTo>
                <a:lnTo>
                  <a:pt x="47178" y="84779"/>
                </a:lnTo>
                <a:lnTo>
                  <a:pt x="54272" y="82296"/>
                </a:lnTo>
                <a:lnTo>
                  <a:pt x="60303" y="77684"/>
                </a:lnTo>
                <a:lnTo>
                  <a:pt x="62922" y="75556"/>
                </a:lnTo>
                <a:lnTo>
                  <a:pt x="32634" y="75556"/>
                </a:lnTo>
                <a:lnTo>
                  <a:pt x="28023" y="74137"/>
                </a:lnTo>
                <a:lnTo>
                  <a:pt x="11351" y="48597"/>
                </a:lnTo>
                <a:lnTo>
                  <a:pt x="11351" y="36536"/>
                </a:lnTo>
                <a:lnTo>
                  <a:pt x="12060" y="31215"/>
                </a:lnTo>
                <a:lnTo>
                  <a:pt x="13952" y="25894"/>
                </a:lnTo>
                <a:lnTo>
                  <a:pt x="15607" y="20928"/>
                </a:lnTo>
                <a:lnTo>
                  <a:pt x="18445" y="17026"/>
                </a:lnTo>
                <a:lnTo>
                  <a:pt x="22702" y="13834"/>
                </a:lnTo>
                <a:lnTo>
                  <a:pt x="26959" y="10996"/>
                </a:lnTo>
                <a:lnTo>
                  <a:pt x="32279" y="9577"/>
                </a:lnTo>
                <a:lnTo>
                  <a:pt x="63495" y="9577"/>
                </a:lnTo>
                <a:lnTo>
                  <a:pt x="59239" y="6385"/>
                </a:lnTo>
                <a:lnTo>
                  <a:pt x="53918" y="2128"/>
                </a:lnTo>
                <a:lnTo>
                  <a:pt x="46823" y="0"/>
                </a:lnTo>
                <a:close/>
              </a:path>
              <a:path w="571500" h="85089">
                <a:moveTo>
                  <a:pt x="61722" y="54627"/>
                </a:moveTo>
                <a:lnTo>
                  <a:pt x="43631" y="75556"/>
                </a:lnTo>
                <a:lnTo>
                  <a:pt x="62922" y="75556"/>
                </a:lnTo>
                <a:lnTo>
                  <a:pt x="65978" y="73073"/>
                </a:lnTo>
                <a:lnTo>
                  <a:pt x="70235" y="66333"/>
                </a:lnTo>
                <a:lnTo>
                  <a:pt x="72363" y="57465"/>
                </a:lnTo>
                <a:lnTo>
                  <a:pt x="61722" y="54627"/>
                </a:lnTo>
                <a:close/>
              </a:path>
              <a:path w="571500" h="85089">
                <a:moveTo>
                  <a:pt x="63495" y="9577"/>
                </a:moveTo>
                <a:lnTo>
                  <a:pt x="43985" y="9577"/>
                </a:lnTo>
                <a:lnTo>
                  <a:pt x="48597" y="10641"/>
                </a:lnTo>
                <a:lnTo>
                  <a:pt x="55691" y="16317"/>
                </a:lnTo>
                <a:lnTo>
                  <a:pt x="58529" y="20574"/>
                </a:lnTo>
                <a:lnTo>
                  <a:pt x="60303" y="26604"/>
                </a:lnTo>
                <a:lnTo>
                  <a:pt x="70944" y="24121"/>
                </a:lnTo>
                <a:lnTo>
                  <a:pt x="68816" y="16317"/>
                </a:lnTo>
                <a:lnTo>
                  <a:pt x="64914" y="10641"/>
                </a:lnTo>
                <a:lnTo>
                  <a:pt x="63495" y="9577"/>
                </a:lnTo>
                <a:close/>
              </a:path>
              <a:path w="571500" h="85089">
                <a:moveTo>
                  <a:pt x="116704" y="22702"/>
                </a:moveTo>
                <a:lnTo>
                  <a:pt x="100741" y="22702"/>
                </a:lnTo>
                <a:lnTo>
                  <a:pt x="94002" y="25540"/>
                </a:lnTo>
                <a:lnTo>
                  <a:pt x="88681" y="30861"/>
                </a:lnTo>
                <a:lnTo>
                  <a:pt x="83715" y="36536"/>
                </a:lnTo>
                <a:lnTo>
                  <a:pt x="81344" y="43985"/>
                </a:lnTo>
                <a:lnTo>
                  <a:pt x="81350" y="64205"/>
                </a:lnTo>
                <a:lnTo>
                  <a:pt x="83715" y="71299"/>
                </a:lnTo>
                <a:lnTo>
                  <a:pt x="93647" y="81941"/>
                </a:lnTo>
                <a:lnTo>
                  <a:pt x="100741" y="84779"/>
                </a:lnTo>
                <a:lnTo>
                  <a:pt x="116349" y="84779"/>
                </a:lnTo>
                <a:lnTo>
                  <a:pt x="122025" y="83005"/>
                </a:lnTo>
                <a:lnTo>
                  <a:pt x="126282" y="79813"/>
                </a:lnTo>
                <a:lnTo>
                  <a:pt x="130432" y="76620"/>
                </a:lnTo>
                <a:lnTo>
                  <a:pt x="104289" y="76620"/>
                </a:lnTo>
                <a:lnTo>
                  <a:pt x="100387" y="74846"/>
                </a:lnTo>
                <a:lnTo>
                  <a:pt x="96839" y="71299"/>
                </a:lnTo>
                <a:lnTo>
                  <a:pt x="93647" y="67752"/>
                </a:lnTo>
                <a:lnTo>
                  <a:pt x="91873" y="62786"/>
                </a:lnTo>
                <a:lnTo>
                  <a:pt x="91519" y="56401"/>
                </a:lnTo>
                <a:lnTo>
                  <a:pt x="135859" y="56401"/>
                </a:lnTo>
                <a:lnTo>
                  <a:pt x="135859" y="47887"/>
                </a:lnTo>
                <a:lnTo>
                  <a:pt x="91873" y="47887"/>
                </a:lnTo>
                <a:lnTo>
                  <a:pt x="92228" y="42921"/>
                </a:lnTo>
                <a:lnTo>
                  <a:pt x="94002" y="38665"/>
                </a:lnTo>
                <a:lnTo>
                  <a:pt x="97194" y="35827"/>
                </a:lnTo>
                <a:lnTo>
                  <a:pt x="100387" y="32634"/>
                </a:lnTo>
                <a:lnTo>
                  <a:pt x="104289" y="30861"/>
                </a:lnTo>
                <a:lnTo>
                  <a:pt x="128055" y="30861"/>
                </a:lnTo>
                <a:lnTo>
                  <a:pt x="123089" y="25540"/>
                </a:lnTo>
                <a:lnTo>
                  <a:pt x="116704" y="22702"/>
                </a:lnTo>
                <a:close/>
              </a:path>
              <a:path w="571500" h="85089">
                <a:moveTo>
                  <a:pt x="124863" y="64205"/>
                </a:moveTo>
                <a:lnTo>
                  <a:pt x="123444" y="68461"/>
                </a:lnTo>
                <a:lnTo>
                  <a:pt x="121315" y="71654"/>
                </a:lnTo>
                <a:lnTo>
                  <a:pt x="118832" y="73428"/>
                </a:lnTo>
                <a:lnTo>
                  <a:pt x="116349" y="75556"/>
                </a:lnTo>
                <a:lnTo>
                  <a:pt x="113157" y="76620"/>
                </a:lnTo>
                <a:lnTo>
                  <a:pt x="130432" y="76620"/>
                </a:lnTo>
                <a:lnTo>
                  <a:pt x="130893" y="76265"/>
                </a:lnTo>
                <a:lnTo>
                  <a:pt x="133731" y="71654"/>
                </a:lnTo>
                <a:lnTo>
                  <a:pt x="135504" y="65624"/>
                </a:lnTo>
                <a:lnTo>
                  <a:pt x="124863" y="64205"/>
                </a:lnTo>
                <a:close/>
              </a:path>
              <a:path w="571500" h="85089">
                <a:moveTo>
                  <a:pt x="128055" y="30861"/>
                </a:moveTo>
                <a:lnTo>
                  <a:pt x="113866" y="30861"/>
                </a:lnTo>
                <a:lnTo>
                  <a:pt x="118123" y="32989"/>
                </a:lnTo>
                <a:lnTo>
                  <a:pt x="121315" y="36891"/>
                </a:lnTo>
                <a:lnTo>
                  <a:pt x="123444" y="39374"/>
                </a:lnTo>
                <a:lnTo>
                  <a:pt x="124863" y="42921"/>
                </a:lnTo>
                <a:lnTo>
                  <a:pt x="125217" y="47887"/>
                </a:lnTo>
                <a:lnTo>
                  <a:pt x="135859" y="47887"/>
                </a:lnTo>
                <a:lnTo>
                  <a:pt x="135859" y="43985"/>
                </a:lnTo>
                <a:lnTo>
                  <a:pt x="133376" y="36181"/>
                </a:lnTo>
                <a:lnTo>
                  <a:pt x="128055" y="30861"/>
                </a:lnTo>
                <a:close/>
              </a:path>
              <a:path w="571500" h="85089">
                <a:moveTo>
                  <a:pt x="156788" y="24121"/>
                </a:moveTo>
                <a:lnTo>
                  <a:pt x="147920" y="24121"/>
                </a:lnTo>
                <a:lnTo>
                  <a:pt x="147920" y="83360"/>
                </a:lnTo>
                <a:lnTo>
                  <a:pt x="157852" y="83360"/>
                </a:lnTo>
                <a:lnTo>
                  <a:pt x="157852" y="48242"/>
                </a:lnTo>
                <a:lnTo>
                  <a:pt x="158562" y="44340"/>
                </a:lnTo>
                <a:lnTo>
                  <a:pt x="159626" y="40438"/>
                </a:lnTo>
                <a:lnTo>
                  <a:pt x="160335" y="38310"/>
                </a:lnTo>
                <a:lnTo>
                  <a:pt x="161754" y="36536"/>
                </a:lnTo>
                <a:lnTo>
                  <a:pt x="163528" y="35117"/>
                </a:lnTo>
                <a:lnTo>
                  <a:pt x="164947" y="33698"/>
                </a:lnTo>
                <a:lnTo>
                  <a:pt x="167075" y="32989"/>
                </a:lnTo>
                <a:lnTo>
                  <a:pt x="156788" y="32989"/>
                </a:lnTo>
                <a:lnTo>
                  <a:pt x="156788" y="24121"/>
                </a:lnTo>
                <a:close/>
              </a:path>
              <a:path w="571500" h="85089">
                <a:moveTo>
                  <a:pt x="173105" y="22702"/>
                </a:moveTo>
                <a:lnTo>
                  <a:pt x="167430" y="22702"/>
                </a:lnTo>
                <a:lnTo>
                  <a:pt x="165301" y="23411"/>
                </a:lnTo>
                <a:lnTo>
                  <a:pt x="163173" y="24830"/>
                </a:lnTo>
                <a:lnTo>
                  <a:pt x="161399" y="26249"/>
                </a:lnTo>
                <a:lnTo>
                  <a:pt x="159271" y="28732"/>
                </a:lnTo>
                <a:lnTo>
                  <a:pt x="156788" y="32989"/>
                </a:lnTo>
                <a:lnTo>
                  <a:pt x="171686" y="32989"/>
                </a:lnTo>
                <a:lnTo>
                  <a:pt x="174169" y="33698"/>
                </a:lnTo>
                <a:lnTo>
                  <a:pt x="176652" y="35472"/>
                </a:lnTo>
                <a:lnTo>
                  <a:pt x="180200" y="25894"/>
                </a:lnTo>
                <a:lnTo>
                  <a:pt x="176652" y="23766"/>
                </a:lnTo>
                <a:lnTo>
                  <a:pt x="173105" y="22702"/>
                </a:lnTo>
                <a:close/>
              </a:path>
              <a:path w="571500" h="85089">
                <a:moveTo>
                  <a:pt x="218510" y="22702"/>
                </a:moveTo>
                <a:lnTo>
                  <a:pt x="202193" y="22702"/>
                </a:lnTo>
                <a:lnTo>
                  <a:pt x="195453" y="25540"/>
                </a:lnTo>
                <a:lnTo>
                  <a:pt x="185166" y="36536"/>
                </a:lnTo>
                <a:lnTo>
                  <a:pt x="182796" y="43985"/>
                </a:lnTo>
                <a:lnTo>
                  <a:pt x="182801" y="64205"/>
                </a:lnTo>
                <a:lnTo>
                  <a:pt x="185166" y="71299"/>
                </a:lnTo>
                <a:lnTo>
                  <a:pt x="190487" y="76620"/>
                </a:lnTo>
                <a:lnTo>
                  <a:pt x="195453" y="81941"/>
                </a:lnTo>
                <a:lnTo>
                  <a:pt x="202193" y="84779"/>
                </a:lnTo>
                <a:lnTo>
                  <a:pt x="217801" y="84779"/>
                </a:lnTo>
                <a:lnTo>
                  <a:pt x="223476" y="83005"/>
                </a:lnTo>
                <a:lnTo>
                  <a:pt x="228088" y="79813"/>
                </a:lnTo>
                <a:lnTo>
                  <a:pt x="231919" y="76620"/>
                </a:lnTo>
                <a:lnTo>
                  <a:pt x="206095" y="76620"/>
                </a:lnTo>
                <a:lnTo>
                  <a:pt x="201838" y="74846"/>
                </a:lnTo>
                <a:lnTo>
                  <a:pt x="195453" y="67752"/>
                </a:lnTo>
                <a:lnTo>
                  <a:pt x="193325" y="62786"/>
                </a:lnTo>
                <a:lnTo>
                  <a:pt x="192970" y="56401"/>
                </a:lnTo>
                <a:lnTo>
                  <a:pt x="237310" y="56401"/>
                </a:lnTo>
                <a:lnTo>
                  <a:pt x="237310" y="47887"/>
                </a:lnTo>
                <a:lnTo>
                  <a:pt x="193679" y="47887"/>
                </a:lnTo>
                <a:lnTo>
                  <a:pt x="194034" y="42921"/>
                </a:lnTo>
                <a:lnTo>
                  <a:pt x="195808" y="38665"/>
                </a:lnTo>
                <a:lnTo>
                  <a:pt x="199000" y="35827"/>
                </a:lnTo>
                <a:lnTo>
                  <a:pt x="202193" y="32634"/>
                </a:lnTo>
                <a:lnTo>
                  <a:pt x="205740" y="30861"/>
                </a:lnTo>
                <a:lnTo>
                  <a:pt x="229861" y="30861"/>
                </a:lnTo>
                <a:lnTo>
                  <a:pt x="224895" y="25540"/>
                </a:lnTo>
                <a:lnTo>
                  <a:pt x="218510" y="22702"/>
                </a:lnTo>
                <a:close/>
              </a:path>
              <a:path w="571500" h="85089">
                <a:moveTo>
                  <a:pt x="226669" y="64205"/>
                </a:moveTo>
                <a:lnTo>
                  <a:pt x="225250" y="68461"/>
                </a:lnTo>
                <a:lnTo>
                  <a:pt x="223121" y="71654"/>
                </a:lnTo>
                <a:lnTo>
                  <a:pt x="220638" y="73428"/>
                </a:lnTo>
                <a:lnTo>
                  <a:pt x="217801" y="75556"/>
                </a:lnTo>
                <a:lnTo>
                  <a:pt x="214608" y="76620"/>
                </a:lnTo>
                <a:lnTo>
                  <a:pt x="231919" y="76620"/>
                </a:lnTo>
                <a:lnTo>
                  <a:pt x="232344" y="76265"/>
                </a:lnTo>
                <a:lnTo>
                  <a:pt x="235537" y="71654"/>
                </a:lnTo>
                <a:lnTo>
                  <a:pt x="236956" y="65624"/>
                </a:lnTo>
                <a:lnTo>
                  <a:pt x="226669" y="64205"/>
                </a:lnTo>
                <a:close/>
              </a:path>
              <a:path w="571500" h="85089">
                <a:moveTo>
                  <a:pt x="229861" y="30861"/>
                </a:moveTo>
                <a:lnTo>
                  <a:pt x="215672" y="30861"/>
                </a:lnTo>
                <a:lnTo>
                  <a:pt x="219929" y="32989"/>
                </a:lnTo>
                <a:lnTo>
                  <a:pt x="223121" y="36891"/>
                </a:lnTo>
                <a:lnTo>
                  <a:pt x="224895" y="39374"/>
                </a:lnTo>
                <a:lnTo>
                  <a:pt x="226314" y="42921"/>
                </a:lnTo>
                <a:lnTo>
                  <a:pt x="226669" y="47887"/>
                </a:lnTo>
                <a:lnTo>
                  <a:pt x="237310" y="47887"/>
                </a:lnTo>
                <a:lnTo>
                  <a:pt x="237310" y="43985"/>
                </a:lnTo>
                <a:lnTo>
                  <a:pt x="234827" y="36181"/>
                </a:lnTo>
                <a:lnTo>
                  <a:pt x="229861" y="30861"/>
                </a:lnTo>
                <a:close/>
              </a:path>
              <a:path w="571500" h="85089">
                <a:moveTo>
                  <a:pt x="268172" y="75911"/>
                </a:moveTo>
                <a:lnTo>
                  <a:pt x="258949" y="75911"/>
                </a:lnTo>
                <a:lnTo>
                  <a:pt x="262851" y="81941"/>
                </a:lnTo>
                <a:lnTo>
                  <a:pt x="268526" y="84779"/>
                </a:lnTo>
                <a:lnTo>
                  <a:pt x="282361" y="84779"/>
                </a:lnTo>
                <a:lnTo>
                  <a:pt x="288391" y="81941"/>
                </a:lnTo>
                <a:lnTo>
                  <a:pt x="293047" y="76620"/>
                </a:lnTo>
                <a:lnTo>
                  <a:pt x="269236" y="76620"/>
                </a:lnTo>
                <a:lnTo>
                  <a:pt x="268172" y="75911"/>
                </a:lnTo>
                <a:close/>
              </a:path>
              <a:path w="571500" h="85089">
                <a:moveTo>
                  <a:pt x="259658" y="1418"/>
                </a:moveTo>
                <a:lnTo>
                  <a:pt x="249726" y="1418"/>
                </a:lnTo>
                <a:lnTo>
                  <a:pt x="249726" y="83360"/>
                </a:lnTo>
                <a:lnTo>
                  <a:pt x="258949" y="83360"/>
                </a:lnTo>
                <a:lnTo>
                  <a:pt x="258949" y="75911"/>
                </a:lnTo>
                <a:lnTo>
                  <a:pt x="268172" y="75911"/>
                </a:lnTo>
                <a:lnTo>
                  <a:pt x="264979" y="73782"/>
                </a:lnTo>
                <a:lnTo>
                  <a:pt x="261786" y="68816"/>
                </a:lnTo>
                <a:lnTo>
                  <a:pt x="259658" y="65624"/>
                </a:lnTo>
                <a:lnTo>
                  <a:pt x="258949" y="60303"/>
                </a:lnTo>
                <a:lnTo>
                  <a:pt x="258949" y="46114"/>
                </a:lnTo>
                <a:lnTo>
                  <a:pt x="260368" y="40438"/>
                </a:lnTo>
                <a:lnTo>
                  <a:pt x="263560" y="36891"/>
                </a:lnTo>
                <a:lnTo>
                  <a:pt x="266753" y="32989"/>
                </a:lnTo>
                <a:lnTo>
                  <a:pt x="270655" y="30861"/>
                </a:lnTo>
                <a:lnTo>
                  <a:pt x="259658" y="30861"/>
                </a:lnTo>
                <a:lnTo>
                  <a:pt x="259658" y="1418"/>
                </a:lnTo>
                <a:close/>
              </a:path>
              <a:path w="571500" h="85089">
                <a:moveTo>
                  <a:pt x="279523" y="22702"/>
                </a:moveTo>
                <a:lnTo>
                  <a:pt x="269236" y="22702"/>
                </a:lnTo>
                <a:lnTo>
                  <a:pt x="263915" y="25540"/>
                </a:lnTo>
                <a:lnTo>
                  <a:pt x="259658" y="30861"/>
                </a:lnTo>
                <a:lnTo>
                  <a:pt x="279168" y="30861"/>
                </a:lnTo>
                <a:lnTo>
                  <a:pt x="283070" y="32989"/>
                </a:lnTo>
                <a:lnTo>
                  <a:pt x="286262" y="36536"/>
                </a:lnTo>
                <a:lnTo>
                  <a:pt x="289100" y="40083"/>
                </a:lnTo>
                <a:lnTo>
                  <a:pt x="290874" y="46114"/>
                </a:lnTo>
                <a:lnTo>
                  <a:pt x="290874" y="61367"/>
                </a:lnTo>
                <a:lnTo>
                  <a:pt x="289100" y="67043"/>
                </a:lnTo>
                <a:lnTo>
                  <a:pt x="285908" y="70590"/>
                </a:lnTo>
                <a:lnTo>
                  <a:pt x="282715" y="74492"/>
                </a:lnTo>
                <a:lnTo>
                  <a:pt x="278813" y="76620"/>
                </a:lnTo>
                <a:lnTo>
                  <a:pt x="293047" y="76620"/>
                </a:lnTo>
                <a:lnTo>
                  <a:pt x="293357" y="76265"/>
                </a:lnTo>
                <a:lnTo>
                  <a:pt x="298323" y="70944"/>
                </a:lnTo>
                <a:lnTo>
                  <a:pt x="301161" y="63141"/>
                </a:lnTo>
                <a:lnTo>
                  <a:pt x="301161" y="48597"/>
                </a:lnTo>
                <a:lnTo>
                  <a:pt x="300451" y="44695"/>
                </a:lnTo>
                <a:lnTo>
                  <a:pt x="299033" y="40793"/>
                </a:lnTo>
                <a:lnTo>
                  <a:pt x="297968" y="36891"/>
                </a:lnTo>
                <a:lnTo>
                  <a:pt x="296550" y="33698"/>
                </a:lnTo>
                <a:lnTo>
                  <a:pt x="294421" y="31215"/>
                </a:lnTo>
                <a:lnTo>
                  <a:pt x="292293" y="28377"/>
                </a:lnTo>
                <a:lnTo>
                  <a:pt x="289455" y="26604"/>
                </a:lnTo>
                <a:lnTo>
                  <a:pt x="286262" y="24830"/>
                </a:lnTo>
                <a:lnTo>
                  <a:pt x="283070" y="23411"/>
                </a:lnTo>
                <a:lnTo>
                  <a:pt x="279523" y="22702"/>
                </a:lnTo>
                <a:close/>
              </a:path>
              <a:path w="571500" h="85089">
                <a:moveTo>
                  <a:pt x="345502" y="22702"/>
                </a:moveTo>
                <a:lnTo>
                  <a:pt x="329539" y="22702"/>
                </a:lnTo>
                <a:lnTo>
                  <a:pt x="322799" y="25540"/>
                </a:lnTo>
                <a:lnTo>
                  <a:pt x="317478" y="30861"/>
                </a:lnTo>
                <a:lnTo>
                  <a:pt x="312512" y="36536"/>
                </a:lnTo>
                <a:lnTo>
                  <a:pt x="310142" y="43985"/>
                </a:lnTo>
                <a:lnTo>
                  <a:pt x="310147" y="64205"/>
                </a:lnTo>
                <a:lnTo>
                  <a:pt x="312512" y="71299"/>
                </a:lnTo>
                <a:lnTo>
                  <a:pt x="322444" y="81941"/>
                </a:lnTo>
                <a:lnTo>
                  <a:pt x="329539" y="84779"/>
                </a:lnTo>
                <a:lnTo>
                  <a:pt x="345147" y="84779"/>
                </a:lnTo>
                <a:lnTo>
                  <a:pt x="350822" y="83005"/>
                </a:lnTo>
                <a:lnTo>
                  <a:pt x="355079" y="79813"/>
                </a:lnTo>
                <a:lnTo>
                  <a:pt x="358910" y="76620"/>
                </a:lnTo>
                <a:lnTo>
                  <a:pt x="333086" y="76620"/>
                </a:lnTo>
                <a:lnTo>
                  <a:pt x="329184" y="74846"/>
                </a:lnTo>
                <a:lnTo>
                  <a:pt x="325637" y="71299"/>
                </a:lnTo>
                <a:lnTo>
                  <a:pt x="322444" y="67752"/>
                </a:lnTo>
                <a:lnTo>
                  <a:pt x="320671" y="62786"/>
                </a:lnTo>
                <a:lnTo>
                  <a:pt x="320316" y="56401"/>
                </a:lnTo>
                <a:lnTo>
                  <a:pt x="364302" y="56401"/>
                </a:lnTo>
                <a:lnTo>
                  <a:pt x="364657" y="54982"/>
                </a:lnTo>
                <a:lnTo>
                  <a:pt x="364657" y="47887"/>
                </a:lnTo>
                <a:lnTo>
                  <a:pt x="320671" y="47887"/>
                </a:lnTo>
                <a:lnTo>
                  <a:pt x="321026" y="42921"/>
                </a:lnTo>
                <a:lnTo>
                  <a:pt x="322799" y="38665"/>
                </a:lnTo>
                <a:lnTo>
                  <a:pt x="325992" y="35827"/>
                </a:lnTo>
                <a:lnTo>
                  <a:pt x="329184" y="32634"/>
                </a:lnTo>
                <a:lnTo>
                  <a:pt x="333086" y="30861"/>
                </a:lnTo>
                <a:lnTo>
                  <a:pt x="356853" y="30861"/>
                </a:lnTo>
                <a:lnTo>
                  <a:pt x="351887" y="25540"/>
                </a:lnTo>
                <a:lnTo>
                  <a:pt x="345502" y="22702"/>
                </a:lnTo>
                <a:close/>
              </a:path>
              <a:path w="571500" h="85089">
                <a:moveTo>
                  <a:pt x="353660" y="64205"/>
                </a:moveTo>
                <a:lnTo>
                  <a:pt x="352241" y="68461"/>
                </a:lnTo>
                <a:lnTo>
                  <a:pt x="350113" y="71654"/>
                </a:lnTo>
                <a:lnTo>
                  <a:pt x="347630" y="73428"/>
                </a:lnTo>
                <a:lnTo>
                  <a:pt x="345147" y="75556"/>
                </a:lnTo>
                <a:lnTo>
                  <a:pt x="341954" y="76620"/>
                </a:lnTo>
                <a:lnTo>
                  <a:pt x="358910" y="76620"/>
                </a:lnTo>
                <a:lnTo>
                  <a:pt x="359336" y="76265"/>
                </a:lnTo>
                <a:lnTo>
                  <a:pt x="362528" y="71654"/>
                </a:lnTo>
                <a:lnTo>
                  <a:pt x="364302" y="65624"/>
                </a:lnTo>
                <a:lnTo>
                  <a:pt x="353660" y="64205"/>
                </a:lnTo>
                <a:close/>
              </a:path>
              <a:path w="571500" h="85089">
                <a:moveTo>
                  <a:pt x="356853" y="30861"/>
                </a:moveTo>
                <a:lnTo>
                  <a:pt x="342664" y="30861"/>
                </a:lnTo>
                <a:lnTo>
                  <a:pt x="346920" y="32989"/>
                </a:lnTo>
                <a:lnTo>
                  <a:pt x="350113" y="36891"/>
                </a:lnTo>
                <a:lnTo>
                  <a:pt x="352241" y="39374"/>
                </a:lnTo>
                <a:lnTo>
                  <a:pt x="353305" y="42921"/>
                </a:lnTo>
                <a:lnTo>
                  <a:pt x="354015" y="47887"/>
                </a:lnTo>
                <a:lnTo>
                  <a:pt x="364657" y="47887"/>
                </a:lnTo>
                <a:lnTo>
                  <a:pt x="364657" y="43985"/>
                </a:lnTo>
                <a:lnTo>
                  <a:pt x="361819" y="36181"/>
                </a:lnTo>
                <a:lnTo>
                  <a:pt x="356853" y="30861"/>
                </a:lnTo>
                <a:close/>
              </a:path>
              <a:path w="571500" h="85089">
                <a:moveTo>
                  <a:pt x="386650" y="1418"/>
                </a:moveTo>
                <a:lnTo>
                  <a:pt x="376717" y="1418"/>
                </a:lnTo>
                <a:lnTo>
                  <a:pt x="376717" y="83360"/>
                </a:lnTo>
                <a:lnTo>
                  <a:pt x="386650" y="83360"/>
                </a:lnTo>
                <a:lnTo>
                  <a:pt x="386650" y="1418"/>
                </a:lnTo>
                <a:close/>
              </a:path>
              <a:path w="571500" h="85089">
                <a:moveTo>
                  <a:pt x="411835" y="1418"/>
                </a:moveTo>
                <a:lnTo>
                  <a:pt x="401903" y="1418"/>
                </a:lnTo>
                <a:lnTo>
                  <a:pt x="401903" y="83360"/>
                </a:lnTo>
                <a:lnTo>
                  <a:pt x="411835" y="83360"/>
                </a:lnTo>
                <a:lnTo>
                  <a:pt x="411835" y="1418"/>
                </a:lnTo>
                <a:close/>
              </a:path>
              <a:path w="571500" h="85089">
                <a:moveTo>
                  <a:pt x="437375" y="24121"/>
                </a:moveTo>
                <a:lnTo>
                  <a:pt x="427443" y="24121"/>
                </a:lnTo>
                <a:lnTo>
                  <a:pt x="427443" y="68107"/>
                </a:lnTo>
                <a:lnTo>
                  <a:pt x="444115" y="84779"/>
                </a:lnTo>
                <a:lnTo>
                  <a:pt x="455466" y="84779"/>
                </a:lnTo>
                <a:lnTo>
                  <a:pt x="461851" y="81231"/>
                </a:lnTo>
                <a:lnTo>
                  <a:pt x="465492" y="75911"/>
                </a:lnTo>
                <a:lnTo>
                  <a:pt x="446598" y="75911"/>
                </a:lnTo>
                <a:lnTo>
                  <a:pt x="444115" y="75201"/>
                </a:lnTo>
                <a:lnTo>
                  <a:pt x="437375" y="62076"/>
                </a:lnTo>
                <a:lnTo>
                  <a:pt x="437375" y="24121"/>
                </a:lnTo>
                <a:close/>
              </a:path>
              <a:path w="571500" h="85089">
                <a:moveTo>
                  <a:pt x="475331" y="74492"/>
                </a:moveTo>
                <a:lnTo>
                  <a:pt x="466463" y="74492"/>
                </a:lnTo>
                <a:lnTo>
                  <a:pt x="466463" y="83360"/>
                </a:lnTo>
                <a:lnTo>
                  <a:pt x="475331" y="83360"/>
                </a:lnTo>
                <a:lnTo>
                  <a:pt x="475331" y="74492"/>
                </a:lnTo>
                <a:close/>
              </a:path>
              <a:path w="571500" h="85089">
                <a:moveTo>
                  <a:pt x="475331" y="24121"/>
                </a:moveTo>
                <a:lnTo>
                  <a:pt x="465399" y="24121"/>
                </a:lnTo>
                <a:lnTo>
                  <a:pt x="465399" y="61012"/>
                </a:lnTo>
                <a:lnTo>
                  <a:pt x="464689" y="64914"/>
                </a:lnTo>
                <a:lnTo>
                  <a:pt x="463625" y="67397"/>
                </a:lnTo>
                <a:lnTo>
                  <a:pt x="462561" y="70235"/>
                </a:lnTo>
                <a:lnTo>
                  <a:pt x="460787" y="72363"/>
                </a:lnTo>
                <a:lnTo>
                  <a:pt x="457949" y="73782"/>
                </a:lnTo>
                <a:lnTo>
                  <a:pt x="455466" y="75201"/>
                </a:lnTo>
                <a:lnTo>
                  <a:pt x="452628" y="75911"/>
                </a:lnTo>
                <a:lnTo>
                  <a:pt x="465492" y="75911"/>
                </a:lnTo>
                <a:lnTo>
                  <a:pt x="466463" y="74492"/>
                </a:lnTo>
                <a:lnTo>
                  <a:pt x="475331" y="74492"/>
                </a:lnTo>
                <a:lnTo>
                  <a:pt x="475331" y="24121"/>
                </a:lnTo>
                <a:close/>
              </a:path>
              <a:path w="571500" h="85089">
                <a:moveTo>
                  <a:pt x="500162" y="24121"/>
                </a:moveTo>
                <a:lnTo>
                  <a:pt x="491293" y="24121"/>
                </a:lnTo>
                <a:lnTo>
                  <a:pt x="491293" y="83360"/>
                </a:lnTo>
                <a:lnTo>
                  <a:pt x="501226" y="83360"/>
                </a:lnTo>
                <a:lnTo>
                  <a:pt x="501226" y="47178"/>
                </a:lnTo>
                <a:lnTo>
                  <a:pt x="501580" y="42921"/>
                </a:lnTo>
                <a:lnTo>
                  <a:pt x="502645" y="40083"/>
                </a:lnTo>
                <a:lnTo>
                  <a:pt x="504064" y="37246"/>
                </a:lnTo>
                <a:lnTo>
                  <a:pt x="505482" y="35117"/>
                </a:lnTo>
                <a:lnTo>
                  <a:pt x="510449" y="32279"/>
                </a:lnTo>
                <a:lnTo>
                  <a:pt x="500162" y="32279"/>
                </a:lnTo>
                <a:lnTo>
                  <a:pt x="500162" y="24121"/>
                </a:lnTo>
                <a:close/>
              </a:path>
              <a:path w="571500" h="85089">
                <a:moveTo>
                  <a:pt x="534452" y="31570"/>
                </a:moveTo>
                <a:lnTo>
                  <a:pt x="519671" y="31570"/>
                </a:lnTo>
                <a:lnTo>
                  <a:pt x="522155" y="32634"/>
                </a:lnTo>
                <a:lnTo>
                  <a:pt x="525702" y="36891"/>
                </a:lnTo>
                <a:lnTo>
                  <a:pt x="526340" y="40083"/>
                </a:lnTo>
                <a:lnTo>
                  <a:pt x="526411" y="83360"/>
                </a:lnTo>
                <a:lnTo>
                  <a:pt x="536344" y="83360"/>
                </a:lnTo>
                <a:lnTo>
                  <a:pt x="536344" y="42921"/>
                </a:lnTo>
                <a:lnTo>
                  <a:pt x="537762" y="38310"/>
                </a:lnTo>
                <a:lnTo>
                  <a:pt x="540600" y="35472"/>
                </a:lnTo>
                <a:lnTo>
                  <a:pt x="543438" y="32989"/>
                </a:lnTo>
                <a:lnTo>
                  <a:pt x="534925" y="32989"/>
                </a:lnTo>
                <a:lnTo>
                  <a:pt x="534452" y="31570"/>
                </a:lnTo>
                <a:close/>
              </a:path>
              <a:path w="571500" h="85089">
                <a:moveTo>
                  <a:pt x="570245" y="31570"/>
                </a:moveTo>
                <a:lnTo>
                  <a:pt x="553370" y="31570"/>
                </a:lnTo>
                <a:lnTo>
                  <a:pt x="555144" y="31925"/>
                </a:lnTo>
                <a:lnTo>
                  <a:pt x="558691" y="34053"/>
                </a:lnTo>
                <a:lnTo>
                  <a:pt x="559755" y="35472"/>
                </a:lnTo>
                <a:lnTo>
                  <a:pt x="561174" y="39019"/>
                </a:lnTo>
                <a:lnTo>
                  <a:pt x="561529" y="41857"/>
                </a:lnTo>
                <a:lnTo>
                  <a:pt x="561529" y="83360"/>
                </a:lnTo>
                <a:lnTo>
                  <a:pt x="571461" y="83360"/>
                </a:lnTo>
                <a:lnTo>
                  <a:pt x="571360" y="35472"/>
                </a:lnTo>
                <a:lnTo>
                  <a:pt x="570245" y="31570"/>
                </a:lnTo>
                <a:close/>
              </a:path>
              <a:path w="571500" h="85089">
                <a:moveTo>
                  <a:pt x="559046" y="22702"/>
                </a:moveTo>
                <a:lnTo>
                  <a:pt x="545566" y="22702"/>
                </a:lnTo>
                <a:lnTo>
                  <a:pt x="539536" y="26249"/>
                </a:lnTo>
                <a:lnTo>
                  <a:pt x="534925" y="32989"/>
                </a:lnTo>
                <a:lnTo>
                  <a:pt x="543438" y="32989"/>
                </a:lnTo>
                <a:lnTo>
                  <a:pt x="546631" y="31570"/>
                </a:lnTo>
                <a:lnTo>
                  <a:pt x="570245" y="31570"/>
                </a:lnTo>
                <a:lnTo>
                  <a:pt x="570042" y="30861"/>
                </a:lnTo>
                <a:lnTo>
                  <a:pt x="563657" y="24476"/>
                </a:lnTo>
                <a:lnTo>
                  <a:pt x="559046" y="22702"/>
                </a:lnTo>
                <a:close/>
              </a:path>
              <a:path w="571500" h="85089">
                <a:moveTo>
                  <a:pt x="522509" y="22702"/>
                </a:moveTo>
                <a:lnTo>
                  <a:pt x="513996" y="22702"/>
                </a:lnTo>
                <a:lnTo>
                  <a:pt x="510803" y="23766"/>
                </a:lnTo>
                <a:lnTo>
                  <a:pt x="504418" y="27313"/>
                </a:lnTo>
                <a:lnTo>
                  <a:pt x="501935" y="29442"/>
                </a:lnTo>
                <a:lnTo>
                  <a:pt x="500162" y="32279"/>
                </a:lnTo>
                <a:lnTo>
                  <a:pt x="510449" y="32279"/>
                </a:lnTo>
                <a:lnTo>
                  <a:pt x="512932" y="31570"/>
                </a:lnTo>
                <a:lnTo>
                  <a:pt x="534452" y="31570"/>
                </a:lnTo>
                <a:lnTo>
                  <a:pt x="533860" y="29796"/>
                </a:lnTo>
                <a:lnTo>
                  <a:pt x="531732" y="27313"/>
                </a:lnTo>
                <a:lnTo>
                  <a:pt x="526057" y="23766"/>
                </a:lnTo>
                <a:lnTo>
                  <a:pt x="522509" y="22702"/>
                </a:lnTo>
                <a:close/>
              </a:path>
            </a:pathLst>
          </a:custGeom>
          <a:solidFill>
            <a:srgbClr val="000000"/>
          </a:solidFill>
        </p:spPr>
        <p:txBody>
          <a:bodyPr wrap="square" lIns="0" tIns="0" rIns="0" bIns="0" rtlCol="0"/>
          <a:lstStyle/>
          <a:p>
            <a:endParaRPr sz="3567"/>
          </a:p>
        </p:txBody>
      </p:sp>
      <p:sp>
        <p:nvSpPr>
          <p:cNvPr id="6" name="object 6"/>
          <p:cNvSpPr/>
          <p:nvPr/>
        </p:nvSpPr>
        <p:spPr>
          <a:xfrm>
            <a:off x="3691997" y="5621824"/>
            <a:ext cx="977657" cy="201927"/>
          </a:xfrm>
          <a:prstGeom prst="rect">
            <a:avLst/>
          </a:prstGeom>
          <a:blipFill>
            <a:blip r:embed="rId4" cstate="print"/>
            <a:stretch>
              <a:fillRect/>
            </a:stretch>
          </a:blipFill>
        </p:spPr>
        <p:txBody>
          <a:bodyPr wrap="square" lIns="0" tIns="0" rIns="0" bIns="0" rtlCol="0"/>
          <a:lstStyle/>
          <a:p>
            <a:endParaRPr sz="3567"/>
          </a:p>
        </p:txBody>
      </p:sp>
      <p:sp>
        <p:nvSpPr>
          <p:cNvPr id="7" name="object 7"/>
          <p:cNvSpPr/>
          <p:nvPr/>
        </p:nvSpPr>
        <p:spPr>
          <a:xfrm>
            <a:off x="2884319" y="1705741"/>
            <a:ext cx="1649114" cy="724161"/>
          </a:xfrm>
          <a:custGeom>
            <a:avLst/>
            <a:gdLst/>
            <a:ahLst/>
            <a:cxnLst/>
            <a:rect l="l" t="t" r="r" b="b"/>
            <a:pathLst>
              <a:path w="984885" h="379094">
                <a:moveTo>
                  <a:pt x="0" y="378491"/>
                </a:moveTo>
                <a:lnTo>
                  <a:pt x="984361" y="0"/>
                </a:lnTo>
              </a:path>
            </a:pathLst>
          </a:custGeom>
          <a:ln w="12344">
            <a:solidFill>
              <a:srgbClr val="000000"/>
            </a:solidFill>
          </a:ln>
        </p:spPr>
        <p:txBody>
          <a:bodyPr wrap="square" lIns="0" tIns="0" rIns="0" bIns="0" rtlCol="0"/>
          <a:lstStyle/>
          <a:p>
            <a:endParaRPr sz="3567"/>
          </a:p>
        </p:txBody>
      </p:sp>
      <p:sp>
        <p:nvSpPr>
          <p:cNvPr id="8" name="object 8"/>
          <p:cNvSpPr/>
          <p:nvPr/>
        </p:nvSpPr>
        <p:spPr>
          <a:xfrm>
            <a:off x="2748650" y="2401651"/>
            <a:ext cx="141413" cy="103105"/>
          </a:xfrm>
          <a:custGeom>
            <a:avLst/>
            <a:gdLst/>
            <a:ahLst/>
            <a:cxnLst/>
            <a:rect l="l" t="t" r="r" b="b"/>
            <a:pathLst>
              <a:path w="84455" h="53975">
                <a:moveTo>
                  <a:pt x="65269" y="0"/>
                </a:moveTo>
                <a:lnTo>
                  <a:pt x="0" y="53918"/>
                </a:lnTo>
                <a:lnTo>
                  <a:pt x="84424" y="50016"/>
                </a:lnTo>
                <a:lnTo>
                  <a:pt x="65269" y="0"/>
                </a:lnTo>
                <a:close/>
              </a:path>
            </a:pathLst>
          </a:custGeom>
          <a:solidFill>
            <a:srgbClr val="000000"/>
          </a:solidFill>
        </p:spPr>
        <p:txBody>
          <a:bodyPr wrap="square" lIns="0" tIns="0" rIns="0" bIns="0" rtlCol="0"/>
          <a:lstStyle/>
          <a:p>
            <a:endParaRPr sz="3567"/>
          </a:p>
        </p:txBody>
      </p:sp>
      <p:sp>
        <p:nvSpPr>
          <p:cNvPr id="9" name="object 9"/>
          <p:cNvSpPr/>
          <p:nvPr/>
        </p:nvSpPr>
        <p:spPr>
          <a:xfrm>
            <a:off x="3206264" y="3683114"/>
            <a:ext cx="969692" cy="414846"/>
          </a:xfrm>
          <a:custGeom>
            <a:avLst/>
            <a:gdLst/>
            <a:ahLst/>
            <a:cxnLst/>
            <a:rect l="l" t="t" r="r" b="b"/>
            <a:pathLst>
              <a:path w="579119" h="217169">
                <a:moveTo>
                  <a:pt x="0" y="0"/>
                </a:moveTo>
                <a:lnTo>
                  <a:pt x="578910" y="217091"/>
                </a:lnTo>
              </a:path>
            </a:pathLst>
          </a:custGeom>
          <a:ln w="12344">
            <a:solidFill>
              <a:srgbClr val="000000"/>
            </a:solidFill>
          </a:ln>
        </p:spPr>
        <p:txBody>
          <a:bodyPr wrap="square" lIns="0" tIns="0" rIns="0" bIns="0" rtlCol="0"/>
          <a:lstStyle/>
          <a:p>
            <a:endParaRPr sz="3567"/>
          </a:p>
        </p:txBody>
      </p:sp>
      <p:sp>
        <p:nvSpPr>
          <p:cNvPr id="10" name="object 10"/>
          <p:cNvSpPr/>
          <p:nvPr/>
        </p:nvSpPr>
        <p:spPr>
          <a:xfrm>
            <a:off x="3069896" y="3631799"/>
            <a:ext cx="141413" cy="101892"/>
          </a:xfrm>
          <a:custGeom>
            <a:avLst/>
            <a:gdLst/>
            <a:ahLst/>
            <a:cxnLst/>
            <a:rect l="l" t="t" r="r" b="b"/>
            <a:pathLst>
              <a:path w="84455" h="53339">
                <a:moveTo>
                  <a:pt x="0" y="0"/>
                </a:moveTo>
                <a:lnTo>
                  <a:pt x="65624" y="53208"/>
                </a:lnTo>
                <a:lnTo>
                  <a:pt x="84424" y="3192"/>
                </a:lnTo>
                <a:lnTo>
                  <a:pt x="0" y="0"/>
                </a:lnTo>
                <a:close/>
              </a:path>
            </a:pathLst>
          </a:custGeom>
          <a:solidFill>
            <a:srgbClr val="000000"/>
          </a:solidFill>
        </p:spPr>
        <p:txBody>
          <a:bodyPr wrap="square" lIns="0" tIns="0" rIns="0" bIns="0" rtlCol="0"/>
          <a:lstStyle/>
          <a:p>
            <a:endParaRPr sz="3567"/>
          </a:p>
        </p:txBody>
      </p:sp>
      <p:sp>
        <p:nvSpPr>
          <p:cNvPr id="11" name="object 11"/>
          <p:cNvSpPr/>
          <p:nvPr/>
        </p:nvSpPr>
        <p:spPr>
          <a:xfrm>
            <a:off x="2549016" y="4835937"/>
            <a:ext cx="711320" cy="542212"/>
          </a:xfrm>
          <a:custGeom>
            <a:avLst/>
            <a:gdLst/>
            <a:ahLst/>
            <a:cxnLst/>
            <a:rect l="l" t="t" r="r" b="b"/>
            <a:pathLst>
              <a:path w="424814" h="283844">
                <a:moveTo>
                  <a:pt x="424605" y="283425"/>
                </a:moveTo>
                <a:lnTo>
                  <a:pt x="0" y="0"/>
                </a:lnTo>
              </a:path>
            </a:pathLst>
          </a:custGeom>
          <a:ln w="12344">
            <a:solidFill>
              <a:srgbClr val="000000"/>
            </a:solidFill>
          </a:ln>
        </p:spPr>
        <p:txBody>
          <a:bodyPr wrap="square" lIns="0" tIns="0" rIns="0" bIns="0" rtlCol="0"/>
          <a:lstStyle/>
          <a:p>
            <a:endParaRPr sz="3567"/>
          </a:p>
        </p:txBody>
      </p:sp>
      <p:sp>
        <p:nvSpPr>
          <p:cNvPr id="12" name="object 12"/>
          <p:cNvSpPr/>
          <p:nvPr/>
        </p:nvSpPr>
        <p:spPr>
          <a:xfrm>
            <a:off x="2427407" y="4755098"/>
            <a:ext cx="137160" cy="128578"/>
          </a:xfrm>
          <a:custGeom>
            <a:avLst/>
            <a:gdLst/>
            <a:ahLst/>
            <a:cxnLst/>
            <a:rect l="l" t="t" r="r" b="b"/>
            <a:pathLst>
              <a:path w="81914" h="67310">
                <a:moveTo>
                  <a:pt x="0" y="0"/>
                </a:moveTo>
                <a:lnTo>
                  <a:pt x="52144" y="67043"/>
                </a:lnTo>
                <a:lnTo>
                  <a:pt x="81586" y="22347"/>
                </a:lnTo>
                <a:lnTo>
                  <a:pt x="0" y="0"/>
                </a:lnTo>
                <a:close/>
              </a:path>
            </a:pathLst>
          </a:custGeom>
          <a:solidFill>
            <a:srgbClr val="000000"/>
          </a:solidFill>
        </p:spPr>
        <p:txBody>
          <a:bodyPr wrap="square" lIns="0" tIns="0" rIns="0" bIns="0" rtlCol="0"/>
          <a:lstStyle/>
          <a:p>
            <a:endParaRPr sz="3567"/>
          </a:p>
        </p:txBody>
      </p:sp>
      <p:sp>
        <p:nvSpPr>
          <p:cNvPr id="25" name="object 4">
            <a:extLst>
              <a:ext uri="{FF2B5EF4-FFF2-40B4-BE49-F238E27FC236}">
                <a16:creationId xmlns:a16="http://schemas.microsoft.com/office/drawing/2014/main" id="{780E591C-D790-484E-9B45-FEAFCBDF8DF8}"/>
              </a:ext>
            </a:extLst>
          </p:cNvPr>
          <p:cNvSpPr/>
          <p:nvPr/>
        </p:nvSpPr>
        <p:spPr>
          <a:xfrm>
            <a:off x="9388931" y="2717646"/>
            <a:ext cx="1717646" cy="1484851"/>
          </a:xfrm>
          <a:custGeom>
            <a:avLst/>
            <a:gdLst/>
            <a:ahLst/>
            <a:cxnLst/>
            <a:rect l="l" t="t" r="r" b="b"/>
            <a:pathLst>
              <a:path w="866775" h="749300">
                <a:moveTo>
                  <a:pt x="866214" y="374792"/>
                </a:moveTo>
                <a:lnTo>
                  <a:pt x="863302" y="331061"/>
                </a:lnTo>
                <a:lnTo>
                  <a:pt x="854780" y="288818"/>
                </a:lnTo>
                <a:lnTo>
                  <a:pt x="840975" y="248343"/>
                </a:lnTo>
                <a:lnTo>
                  <a:pt x="822211" y="209916"/>
                </a:lnTo>
                <a:lnTo>
                  <a:pt x="798814" y="173817"/>
                </a:lnTo>
                <a:lnTo>
                  <a:pt x="771107" y="140328"/>
                </a:lnTo>
                <a:lnTo>
                  <a:pt x="739416" y="109729"/>
                </a:lnTo>
                <a:lnTo>
                  <a:pt x="704065" y="82300"/>
                </a:lnTo>
                <a:lnTo>
                  <a:pt x="665381" y="58321"/>
                </a:lnTo>
                <a:lnTo>
                  <a:pt x="623687" y="38073"/>
                </a:lnTo>
                <a:lnTo>
                  <a:pt x="579308" y="21836"/>
                </a:lnTo>
                <a:lnTo>
                  <a:pt x="532570" y="9892"/>
                </a:lnTo>
                <a:lnTo>
                  <a:pt x="483797" y="2519"/>
                </a:lnTo>
                <a:lnTo>
                  <a:pt x="433314" y="0"/>
                </a:lnTo>
                <a:lnTo>
                  <a:pt x="382749" y="2519"/>
                </a:lnTo>
                <a:lnTo>
                  <a:pt x="333905" y="9892"/>
                </a:lnTo>
                <a:lnTo>
                  <a:pt x="287107" y="21836"/>
                </a:lnTo>
                <a:lnTo>
                  <a:pt x="242678" y="38073"/>
                </a:lnTo>
                <a:lnTo>
                  <a:pt x="200943" y="58321"/>
                </a:lnTo>
                <a:lnTo>
                  <a:pt x="162226" y="82300"/>
                </a:lnTo>
                <a:lnTo>
                  <a:pt x="126850" y="109729"/>
                </a:lnTo>
                <a:lnTo>
                  <a:pt x="95140" y="140328"/>
                </a:lnTo>
                <a:lnTo>
                  <a:pt x="67419" y="173817"/>
                </a:lnTo>
                <a:lnTo>
                  <a:pt x="44012" y="209916"/>
                </a:lnTo>
                <a:lnTo>
                  <a:pt x="25243" y="248343"/>
                </a:lnTo>
                <a:lnTo>
                  <a:pt x="11435" y="288818"/>
                </a:lnTo>
                <a:lnTo>
                  <a:pt x="2912" y="331061"/>
                </a:lnTo>
                <a:lnTo>
                  <a:pt x="0" y="374792"/>
                </a:lnTo>
                <a:lnTo>
                  <a:pt x="2912" y="418440"/>
                </a:lnTo>
                <a:lnTo>
                  <a:pt x="11435" y="460612"/>
                </a:lnTo>
                <a:lnTo>
                  <a:pt x="25243" y="501028"/>
                </a:lnTo>
                <a:lnTo>
                  <a:pt x="44012" y="539404"/>
                </a:lnTo>
                <a:lnTo>
                  <a:pt x="67419" y="575462"/>
                </a:lnTo>
                <a:lnTo>
                  <a:pt x="95140" y="608918"/>
                </a:lnTo>
                <a:lnTo>
                  <a:pt x="126850" y="639492"/>
                </a:lnTo>
                <a:lnTo>
                  <a:pt x="162226" y="666902"/>
                </a:lnTo>
                <a:lnTo>
                  <a:pt x="200943" y="690867"/>
                </a:lnTo>
                <a:lnTo>
                  <a:pt x="242678" y="711106"/>
                </a:lnTo>
                <a:lnTo>
                  <a:pt x="287107" y="727336"/>
                </a:lnTo>
                <a:lnTo>
                  <a:pt x="333905" y="739278"/>
                </a:lnTo>
                <a:lnTo>
                  <a:pt x="382749" y="746650"/>
                </a:lnTo>
                <a:lnTo>
                  <a:pt x="433314" y="749169"/>
                </a:lnTo>
                <a:lnTo>
                  <a:pt x="483797" y="746650"/>
                </a:lnTo>
                <a:lnTo>
                  <a:pt x="532570" y="739278"/>
                </a:lnTo>
                <a:lnTo>
                  <a:pt x="579308" y="727336"/>
                </a:lnTo>
                <a:lnTo>
                  <a:pt x="623687" y="711106"/>
                </a:lnTo>
                <a:lnTo>
                  <a:pt x="665381" y="690867"/>
                </a:lnTo>
                <a:lnTo>
                  <a:pt x="704065" y="666902"/>
                </a:lnTo>
                <a:lnTo>
                  <a:pt x="739416" y="639492"/>
                </a:lnTo>
                <a:lnTo>
                  <a:pt x="771107" y="608918"/>
                </a:lnTo>
                <a:lnTo>
                  <a:pt x="798814" y="575462"/>
                </a:lnTo>
                <a:lnTo>
                  <a:pt x="822211" y="539404"/>
                </a:lnTo>
                <a:lnTo>
                  <a:pt x="840975" y="501028"/>
                </a:lnTo>
                <a:lnTo>
                  <a:pt x="854780" y="460612"/>
                </a:lnTo>
                <a:lnTo>
                  <a:pt x="863302" y="418440"/>
                </a:lnTo>
                <a:lnTo>
                  <a:pt x="866214" y="374792"/>
                </a:lnTo>
                <a:close/>
              </a:path>
            </a:pathLst>
          </a:custGeom>
          <a:ln w="3175">
            <a:solidFill>
              <a:srgbClr val="000000"/>
            </a:solidFill>
            <a:prstDash val="sysDash"/>
          </a:ln>
        </p:spPr>
        <p:txBody>
          <a:bodyPr wrap="square" lIns="0" tIns="0" rIns="0" bIns="0" rtlCol="0"/>
          <a:lstStyle/>
          <a:p>
            <a:endParaRPr sz="3567"/>
          </a:p>
        </p:txBody>
      </p:sp>
      <p:sp>
        <p:nvSpPr>
          <p:cNvPr id="26" name="object 6">
            <a:extLst>
              <a:ext uri="{FF2B5EF4-FFF2-40B4-BE49-F238E27FC236}">
                <a16:creationId xmlns:a16="http://schemas.microsoft.com/office/drawing/2014/main" id="{3E804B7E-C5FE-4DE9-9542-DF7AA5AE9092}"/>
              </a:ext>
            </a:extLst>
          </p:cNvPr>
          <p:cNvSpPr txBox="1"/>
          <p:nvPr/>
        </p:nvSpPr>
        <p:spPr>
          <a:xfrm>
            <a:off x="8042901" y="5288209"/>
            <a:ext cx="651825" cy="321526"/>
          </a:xfrm>
          <a:prstGeom prst="rect">
            <a:avLst/>
          </a:prstGeom>
        </p:spPr>
        <p:txBody>
          <a:bodyPr vert="horz" wrap="square" lIns="0" tIns="31459" rIns="0" bIns="0" rtlCol="0">
            <a:spAutoFit/>
          </a:bodyPr>
          <a:lstStyle/>
          <a:p>
            <a:pPr marL="25168">
              <a:spcBef>
                <a:spcPts val="248"/>
              </a:spcBef>
            </a:pPr>
            <a:r>
              <a:rPr sz="1883" spc="20" dirty="0">
                <a:latin typeface="Arial"/>
                <a:cs typeface="Arial"/>
              </a:rPr>
              <a:t>soma</a:t>
            </a:r>
            <a:endParaRPr sz="1883">
              <a:latin typeface="Arial"/>
              <a:cs typeface="Arial"/>
            </a:endParaRPr>
          </a:p>
        </p:txBody>
      </p:sp>
      <p:sp>
        <p:nvSpPr>
          <p:cNvPr id="27" name="object 7">
            <a:extLst>
              <a:ext uri="{FF2B5EF4-FFF2-40B4-BE49-F238E27FC236}">
                <a16:creationId xmlns:a16="http://schemas.microsoft.com/office/drawing/2014/main" id="{C973C8CD-56C6-41DC-9763-A8319EFC819A}"/>
              </a:ext>
            </a:extLst>
          </p:cNvPr>
          <p:cNvSpPr txBox="1"/>
          <p:nvPr/>
        </p:nvSpPr>
        <p:spPr>
          <a:xfrm>
            <a:off x="10851261" y="4065696"/>
            <a:ext cx="1005421" cy="321526"/>
          </a:xfrm>
          <a:prstGeom prst="rect">
            <a:avLst/>
          </a:prstGeom>
        </p:spPr>
        <p:txBody>
          <a:bodyPr vert="horz" wrap="square" lIns="0" tIns="31459" rIns="0" bIns="0" rtlCol="0">
            <a:spAutoFit/>
          </a:bodyPr>
          <a:lstStyle/>
          <a:p>
            <a:pPr marL="25168">
              <a:spcBef>
                <a:spcPts val="248"/>
              </a:spcBef>
            </a:pPr>
            <a:r>
              <a:rPr sz="1883" spc="20" dirty="0">
                <a:latin typeface="Arial"/>
                <a:cs typeface="Arial"/>
              </a:rPr>
              <a:t>Synapse</a:t>
            </a:r>
            <a:endParaRPr sz="1883" dirty="0">
              <a:latin typeface="Arial"/>
              <a:cs typeface="Arial"/>
            </a:endParaRPr>
          </a:p>
        </p:txBody>
      </p:sp>
      <p:sp>
        <p:nvSpPr>
          <p:cNvPr id="28" name="object 8">
            <a:extLst>
              <a:ext uri="{FF2B5EF4-FFF2-40B4-BE49-F238E27FC236}">
                <a16:creationId xmlns:a16="http://schemas.microsoft.com/office/drawing/2014/main" id="{F870719B-7CEF-4FFB-9091-FD402D361BD6}"/>
              </a:ext>
            </a:extLst>
          </p:cNvPr>
          <p:cNvSpPr/>
          <p:nvPr/>
        </p:nvSpPr>
        <p:spPr>
          <a:xfrm>
            <a:off x="10425850" y="1393794"/>
            <a:ext cx="680728" cy="951755"/>
          </a:xfrm>
          <a:custGeom>
            <a:avLst/>
            <a:gdLst/>
            <a:ahLst/>
            <a:cxnLst/>
            <a:rect l="l" t="t" r="r" b="b"/>
            <a:pathLst>
              <a:path w="533400" h="205105">
                <a:moveTo>
                  <a:pt x="0" y="205035"/>
                </a:moveTo>
                <a:lnTo>
                  <a:pt x="532927" y="0"/>
                </a:lnTo>
              </a:path>
            </a:pathLst>
          </a:custGeom>
          <a:ln w="17840">
            <a:solidFill>
              <a:srgbClr val="000000"/>
            </a:solidFill>
          </a:ln>
        </p:spPr>
        <p:txBody>
          <a:bodyPr wrap="square" lIns="0" tIns="0" rIns="0" bIns="0" rtlCol="0"/>
          <a:lstStyle/>
          <a:p>
            <a:endParaRPr sz="3567"/>
          </a:p>
        </p:txBody>
      </p:sp>
      <p:sp>
        <p:nvSpPr>
          <p:cNvPr id="29" name="object 9">
            <a:extLst>
              <a:ext uri="{FF2B5EF4-FFF2-40B4-BE49-F238E27FC236}">
                <a16:creationId xmlns:a16="http://schemas.microsoft.com/office/drawing/2014/main" id="{693732F3-7F8C-4D23-AE9E-FBEE9A1AFB4E}"/>
              </a:ext>
            </a:extLst>
          </p:cNvPr>
          <p:cNvSpPr/>
          <p:nvPr/>
        </p:nvSpPr>
        <p:spPr>
          <a:xfrm rot="5663075">
            <a:off x="10445560" y="2148756"/>
            <a:ext cx="172561" cy="253857"/>
          </a:xfrm>
          <a:custGeom>
            <a:avLst/>
            <a:gdLst/>
            <a:ahLst/>
            <a:cxnLst/>
            <a:rect l="l" t="t" r="r" b="b"/>
            <a:pathLst>
              <a:path w="122555" h="78105">
                <a:moveTo>
                  <a:pt x="94216" y="0"/>
                </a:moveTo>
                <a:lnTo>
                  <a:pt x="0" y="78029"/>
                </a:lnTo>
                <a:lnTo>
                  <a:pt x="122025" y="72219"/>
                </a:lnTo>
                <a:lnTo>
                  <a:pt x="94216" y="0"/>
                </a:lnTo>
                <a:close/>
              </a:path>
            </a:pathLst>
          </a:custGeom>
          <a:solidFill>
            <a:srgbClr val="000000"/>
          </a:solidFill>
        </p:spPr>
        <p:txBody>
          <a:bodyPr wrap="square" lIns="0" tIns="0" rIns="0" bIns="0" rtlCol="0"/>
          <a:lstStyle/>
          <a:p>
            <a:endParaRPr sz="3567"/>
          </a:p>
        </p:txBody>
      </p:sp>
      <p:sp>
        <p:nvSpPr>
          <p:cNvPr id="30" name="object 10">
            <a:extLst>
              <a:ext uri="{FF2B5EF4-FFF2-40B4-BE49-F238E27FC236}">
                <a16:creationId xmlns:a16="http://schemas.microsoft.com/office/drawing/2014/main" id="{FF525C0D-2184-405B-8C36-88A5C50CDA75}"/>
              </a:ext>
            </a:extLst>
          </p:cNvPr>
          <p:cNvSpPr/>
          <p:nvPr/>
        </p:nvSpPr>
        <p:spPr>
          <a:xfrm>
            <a:off x="9830021" y="3850213"/>
            <a:ext cx="1002904" cy="376246"/>
          </a:xfrm>
          <a:custGeom>
            <a:avLst/>
            <a:gdLst/>
            <a:ahLst/>
            <a:cxnLst/>
            <a:rect l="l" t="t" r="r" b="b"/>
            <a:pathLst>
              <a:path w="506094" h="189864">
                <a:moveTo>
                  <a:pt x="0" y="0"/>
                </a:moveTo>
                <a:lnTo>
                  <a:pt x="505949" y="189679"/>
                </a:lnTo>
              </a:path>
            </a:pathLst>
          </a:custGeom>
          <a:ln w="17840">
            <a:solidFill>
              <a:srgbClr val="000000"/>
            </a:solidFill>
          </a:ln>
        </p:spPr>
        <p:txBody>
          <a:bodyPr wrap="square" lIns="0" tIns="0" rIns="0" bIns="0" rtlCol="0"/>
          <a:lstStyle/>
          <a:p>
            <a:endParaRPr sz="3567"/>
          </a:p>
        </p:txBody>
      </p:sp>
      <p:sp>
        <p:nvSpPr>
          <p:cNvPr id="31" name="object 11">
            <a:extLst>
              <a:ext uri="{FF2B5EF4-FFF2-40B4-BE49-F238E27FC236}">
                <a16:creationId xmlns:a16="http://schemas.microsoft.com/office/drawing/2014/main" id="{43E36E78-86E2-466B-83AC-153BE8CFC1BB}"/>
              </a:ext>
            </a:extLst>
          </p:cNvPr>
          <p:cNvSpPr/>
          <p:nvPr/>
        </p:nvSpPr>
        <p:spPr>
          <a:xfrm>
            <a:off x="9661174" y="3773453"/>
            <a:ext cx="242861" cy="153519"/>
          </a:xfrm>
          <a:custGeom>
            <a:avLst/>
            <a:gdLst/>
            <a:ahLst/>
            <a:cxnLst/>
            <a:rect l="l" t="t" r="r" b="b"/>
            <a:pathLst>
              <a:path w="122555" h="77469">
                <a:moveTo>
                  <a:pt x="0" y="0"/>
                </a:moveTo>
                <a:lnTo>
                  <a:pt x="94631" y="77199"/>
                </a:lnTo>
                <a:lnTo>
                  <a:pt x="122025" y="4565"/>
                </a:lnTo>
                <a:lnTo>
                  <a:pt x="0" y="0"/>
                </a:lnTo>
                <a:close/>
              </a:path>
            </a:pathLst>
          </a:custGeom>
          <a:solidFill>
            <a:srgbClr val="000000"/>
          </a:solidFill>
        </p:spPr>
        <p:txBody>
          <a:bodyPr wrap="square" lIns="0" tIns="0" rIns="0" bIns="0" rtlCol="0"/>
          <a:lstStyle/>
          <a:p>
            <a:endParaRPr sz="3567"/>
          </a:p>
        </p:txBody>
      </p:sp>
      <p:sp>
        <p:nvSpPr>
          <p:cNvPr id="32" name="object 12">
            <a:extLst>
              <a:ext uri="{FF2B5EF4-FFF2-40B4-BE49-F238E27FC236}">
                <a16:creationId xmlns:a16="http://schemas.microsoft.com/office/drawing/2014/main" id="{EFF1DA34-9768-44C1-A5AE-D6C7D2AA42BF}"/>
              </a:ext>
            </a:extLst>
          </p:cNvPr>
          <p:cNvSpPr/>
          <p:nvPr/>
        </p:nvSpPr>
        <p:spPr>
          <a:xfrm>
            <a:off x="7732437" y="4177567"/>
            <a:ext cx="195044" cy="1093505"/>
          </a:xfrm>
          <a:custGeom>
            <a:avLst/>
            <a:gdLst/>
            <a:ahLst/>
            <a:cxnLst/>
            <a:rect l="l" t="t" r="r" b="b"/>
            <a:pathLst>
              <a:path w="98425" h="551814">
                <a:moveTo>
                  <a:pt x="98367" y="551189"/>
                </a:moveTo>
                <a:lnTo>
                  <a:pt x="0" y="0"/>
                </a:lnTo>
              </a:path>
            </a:pathLst>
          </a:custGeom>
          <a:ln w="17840">
            <a:solidFill>
              <a:srgbClr val="000000"/>
            </a:solidFill>
          </a:ln>
        </p:spPr>
        <p:txBody>
          <a:bodyPr wrap="square" lIns="0" tIns="0" rIns="0" bIns="0" rtlCol="0"/>
          <a:lstStyle/>
          <a:p>
            <a:endParaRPr sz="3567"/>
          </a:p>
        </p:txBody>
      </p:sp>
      <p:sp>
        <p:nvSpPr>
          <p:cNvPr id="33" name="object 13">
            <a:extLst>
              <a:ext uri="{FF2B5EF4-FFF2-40B4-BE49-F238E27FC236}">
                <a16:creationId xmlns:a16="http://schemas.microsoft.com/office/drawing/2014/main" id="{9D9A8309-2854-44CC-9A22-561864386EF3}"/>
              </a:ext>
            </a:extLst>
          </p:cNvPr>
          <p:cNvSpPr/>
          <p:nvPr/>
        </p:nvSpPr>
        <p:spPr>
          <a:xfrm>
            <a:off x="7660057" y="3970297"/>
            <a:ext cx="152260" cy="240345"/>
          </a:xfrm>
          <a:custGeom>
            <a:avLst/>
            <a:gdLst/>
            <a:ahLst/>
            <a:cxnLst/>
            <a:rect l="l" t="t" r="r" b="b"/>
            <a:pathLst>
              <a:path w="76834" h="121285">
                <a:moveTo>
                  <a:pt x="17847" y="0"/>
                </a:moveTo>
                <a:lnTo>
                  <a:pt x="0" y="121195"/>
                </a:lnTo>
                <a:lnTo>
                  <a:pt x="76369" y="107498"/>
                </a:lnTo>
                <a:lnTo>
                  <a:pt x="17847" y="0"/>
                </a:lnTo>
                <a:close/>
              </a:path>
            </a:pathLst>
          </a:custGeom>
          <a:solidFill>
            <a:srgbClr val="000000"/>
          </a:solidFill>
        </p:spPr>
        <p:txBody>
          <a:bodyPr wrap="square" lIns="0" tIns="0" rIns="0" bIns="0" rtlCol="0"/>
          <a:lstStyle/>
          <a:p>
            <a:endParaRPr sz="3567"/>
          </a:p>
        </p:txBody>
      </p:sp>
      <p:sp>
        <p:nvSpPr>
          <p:cNvPr id="34" name="object 14">
            <a:extLst>
              <a:ext uri="{FF2B5EF4-FFF2-40B4-BE49-F238E27FC236}">
                <a16:creationId xmlns:a16="http://schemas.microsoft.com/office/drawing/2014/main" id="{E0E900BA-FBA5-4D3D-9547-88D3EAAD824A}"/>
              </a:ext>
            </a:extLst>
          </p:cNvPr>
          <p:cNvSpPr/>
          <p:nvPr/>
        </p:nvSpPr>
        <p:spPr>
          <a:xfrm>
            <a:off x="5962440" y="2252938"/>
            <a:ext cx="4516289" cy="2996328"/>
          </a:xfrm>
          <a:prstGeom prst="rect">
            <a:avLst/>
          </a:prstGeom>
          <a:blipFill>
            <a:blip r:embed="rId5" cstate="print"/>
            <a:stretch>
              <a:fillRect/>
            </a:stretch>
          </a:blipFill>
        </p:spPr>
        <p:txBody>
          <a:bodyPr wrap="square" lIns="0" tIns="0" rIns="0" bIns="0" rtlCol="0"/>
          <a:lstStyle/>
          <a:p>
            <a:endParaRPr sz="3567" dirty="0"/>
          </a:p>
        </p:txBody>
      </p:sp>
      <p:sp>
        <p:nvSpPr>
          <p:cNvPr id="35" name="TextBox 34">
            <a:extLst>
              <a:ext uri="{FF2B5EF4-FFF2-40B4-BE49-F238E27FC236}">
                <a16:creationId xmlns:a16="http://schemas.microsoft.com/office/drawing/2014/main" id="{2AB13E85-5796-44DB-A7C1-2AFE417EEA1E}"/>
              </a:ext>
            </a:extLst>
          </p:cNvPr>
          <p:cNvSpPr txBox="1"/>
          <p:nvPr/>
        </p:nvSpPr>
        <p:spPr>
          <a:xfrm>
            <a:off x="9144740" y="985519"/>
            <a:ext cx="2788180" cy="369332"/>
          </a:xfrm>
          <a:prstGeom prst="rect">
            <a:avLst/>
          </a:prstGeom>
          <a:noFill/>
        </p:spPr>
        <p:txBody>
          <a:bodyPr wrap="square">
            <a:spAutoFit/>
          </a:bodyPr>
          <a:lstStyle/>
          <a:p>
            <a:r>
              <a:rPr lang="en-IN" sz="1800" spc="10" dirty="0">
                <a:latin typeface="Times New Roman" panose="02020603050405020304" pitchFamily="18" charset="0"/>
                <a:cs typeface="Times New Roman" panose="02020603050405020304" pitchFamily="18" charset="0"/>
              </a:rPr>
              <a:t>Dendrite of  another</a:t>
            </a:r>
            <a:r>
              <a:rPr lang="en-IN" sz="1800" spc="-69"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neuron</a:t>
            </a:r>
            <a:endParaRPr lang="en-IN" dirty="0"/>
          </a:p>
        </p:txBody>
      </p:sp>
      <p:sp>
        <p:nvSpPr>
          <p:cNvPr id="37" name="TextBox 36">
            <a:extLst>
              <a:ext uri="{FF2B5EF4-FFF2-40B4-BE49-F238E27FC236}">
                <a16:creationId xmlns:a16="http://schemas.microsoft.com/office/drawing/2014/main" id="{38D16406-15C5-449B-AB25-EA82AD12F4FB}"/>
              </a:ext>
            </a:extLst>
          </p:cNvPr>
          <p:cNvSpPr txBox="1"/>
          <p:nvPr/>
        </p:nvSpPr>
        <p:spPr>
          <a:xfrm>
            <a:off x="2731454" y="170819"/>
            <a:ext cx="6094520" cy="369332"/>
          </a:xfrm>
          <a:prstGeom prst="rect">
            <a:avLst/>
          </a:prstGeom>
          <a:noFill/>
        </p:spPr>
        <p:txBody>
          <a:bodyPr wrap="square">
            <a:spAutoFit/>
          </a:bodyPr>
          <a:lstStyle/>
          <a:p>
            <a:pPr marL="25168" algn="ctr">
              <a:spcBef>
                <a:spcPts val="268"/>
              </a:spcBef>
            </a:pPr>
            <a:r>
              <a:rPr lang="en-US" sz="1800" b="1" spc="20" dirty="0">
                <a:solidFill>
                  <a:srgbClr val="C00000"/>
                </a:solidFill>
                <a:latin typeface="Arial"/>
                <a:cs typeface="Arial"/>
              </a:rPr>
              <a:t>Neuron: </a:t>
            </a:r>
            <a:r>
              <a:rPr lang="en-US" sz="1800" b="1" spc="30" dirty="0">
                <a:solidFill>
                  <a:srgbClr val="C00000"/>
                </a:solidFill>
                <a:latin typeface="Arial"/>
                <a:cs typeface="Arial"/>
              </a:rPr>
              <a:t>Basic unit of </a:t>
            </a:r>
            <a:r>
              <a:rPr lang="en-US" sz="1800" b="1" spc="20" dirty="0">
                <a:solidFill>
                  <a:srgbClr val="C00000"/>
                </a:solidFill>
                <a:latin typeface="Arial"/>
                <a:cs typeface="Arial"/>
              </a:rPr>
              <a:t>nervous</a:t>
            </a:r>
            <a:r>
              <a:rPr lang="en-US" sz="1800" b="1" spc="149" dirty="0">
                <a:solidFill>
                  <a:srgbClr val="C00000"/>
                </a:solidFill>
                <a:latin typeface="Arial"/>
                <a:cs typeface="Arial"/>
              </a:rPr>
              <a:t> </a:t>
            </a:r>
            <a:r>
              <a:rPr lang="en-US" sz="1800" b="1" spc="30" dirty="0">
                <a:solidFill>
                  <a:srgbClr val="C00000"/>
                </a:solidFill>
                <a:latin typeface="Arial"/>
                <a:cs typeface="Arial"/>
              </a:rPr>
              <a:t>system</a:t>
            </a:r>
            <a:endParaRPr lang="en-US" sz="1800" dirty="0">
              <a:solidFill>
                <a:srgbClr val="C00000"/>
              </a:solidFill>
              <a:latin typeface="Arial"/>
              <a:cs typeface="Arial"/>
            </a:endParaRPr>
          </a:p>
        </p:txBody>
      </p:sp>
      <p:sp>
        <p:nvSpPr>
          <p:cNvPr id="39" name="TextBox 38">
            <a:extLst>
              <a:ext uri="{FF2B5EF4-FFF2-40B4-BE49-F238E27FC236}">
                <a16:creationId xmlns:a16="http://schemas.microsoft.com/office/drawing/2014/main" id="{B2A46FAB-8FD8-4D51-82EE-FA30783F0C5E}"/>
              </a:ext>
            </a:extLst>
          </p:cNvPr>
          <p:cNvSpPr txBox="1"/>
          <p:nvPr/>
        </p:nvSpPr>
        <p:spPr>
          <a:xfrm>
            <a:off x="-626525" y="5948784"/>
            <a:ext cx="6094520" cy="369332"/>
          </a:xfrm>
          <a:prstGeom prst="rect">
            <a:avLst/>
          </a:prstGeom>
          <a:noFill/>
        </p:spPr>
        <p:txBody>
          <a:bodyPr wrap="square">
            <a:spAutoFit/>
          </a:bodyPr>
          <a:lstStyle/>
          <a:p>
            <a:pPr marL="25168" algn="ctr">
              <a:spcBef>
                <a:spcPts val="268"/>
              </a:spcBef>
            </a:pPr>
            <a:r>
              <a:rPr lang="en-US" sz="1800" b="1" spc="20" dirty="0">
                <a:solidFill>
                  <a:srgbClr val="C00000"/>
                </a:solidFill>
                <a:latin typeface="Arial"/>
                <a:cs typeface="Arial"/>
              </a:rPr>
              <a:t>Neuron: </a:t>
            </a:r>
            <a:r>
              <a:rPr lang="en-US" sz="1800" b="1" spc="30" dirty="0">
                <a:solidFill>
                  <a:srgbClr val="C00000"/>
                </a:solidFill>
                <a:latin typeface="Arial"/>
                <a:cs typeface="Arial"/>
              </a:rPr>
              <a:t>Biological</a:t>
            </a:r>
            <a:endParaRPr lang="en-US" sz="1800" dirty="0">
              <a:solidFill>
                <a:srgbClr val="C00000"/>
              </a:solidFill>
              <a:latin typeface="Arial"/>
              <a:cs typeface="Arial"/>
            </a:endParaRPr>
          </a:p>
        </p:txBody>
      </p:sp>
      <p:sp>
        <p:nvSpPr>
          <p:cNvPr id="41" name="TextBox 40">
            <a:extLst>
              <a:ext uri="{FF2B5EF4-FFF2-40B4-BE49-F238E27FC236}">
                <a16:creationId xmlns:a16="http://schemas.microsoft.com/office/drawing/2014/main" id="{8F4F0EA4-BF60-4565-BFC3-0E4824DFCA0A}"/>
              </a:ext>
            </a:extLst>
          </p:cNvPr>
          <p:cNvSpPr txBox="1"/>
          <p:nvPr/>
        </p:nvSpPr>
        <p:spPr>
          <a:xfrm>
            <a:off x="5809825" y="5945757"/>
            <a:ext cx="6254318" cy="369332"/>
          </a:xfrm>
          <a:prstGeom prst="rect">
            <a:avLst/>
          </a:prstGeom>
          <a:noFill/>
        </p:spPr>
        <p:txBody>
          <a:bodyPr wrap="square">
            <a:spAutoFit/>
          </a:bodyPr>
          <a:lstStyle/>
          <a:p>
            <a:pPr marL="25168" algn="ctr">
              <a:spcBef>
                <a:spcPts val="268"/>
              </a:spcBef>
            </a:pPr>
            <a:r>
              <a:rPr lang="en-US" sz="1800" b="1" spc="20" dirty="0">
                <a:solidFill>
                  <a:srgbClr val="C00000"/>
                </a:solidFill>
                <a:latin typeface="Arial"/>
                <a:cs typeface="Arial"/>
              </a:rPr>
              <a:t>Neuron: </a:t>
            </a:r>
            <a:r>
              <a:rPr lang="en-US" sz="1800" b="1" spc="30" dirty="0">
                <a:solidFill>
                  <a:srgbClr val="C00000"/>
                </a:solidFill>
                <a:latin typeface="Arial"/>
                <a:cs typeface="Arial"/>
              </a:rPr>
              <a:t>Artificial</a:t>
            </a:r>
            <a:endParaRPr lang="en-US" sz="1800" dirty="0">
              <a:solidFill>
                <a:srgbClr val="C00000"/>
              </a:solidFill>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7889" y="278794"/>
            <a:ext cx="4049366" cy="461219"/>
          </a:xfrm>
          <a:prstGeom prst="rect">
            <a:avLst/>
          </a:prstGeom>
        </p:spPr>
        <p:txBody>
          <a:bodyPr vert="horz" wrap="square" lIns="0" tIns="33975" rIns="0" bIns="0" rtlCol="0" anchor="ctr">
            <a:spAutoFit/>
          </a:bodyPr>
          <a:lstStyle/>
          <a:p>
            <a:pPr marL="25168">
              <a:lnSpc>
                <a:spcPct val="100000"/>
              </a:lnSpc>
              <a:spcBef>
                <a:spcPts val="268"/>
              </a:spcBef>
            </a:pPr>
            <a:r>
              <a:rPr sz="2774" b="1" spc="30" dirty="0">
                <a:solidFill>
                  <a:srgbClr val="C00000"/>
                </a:solidFill>
                <a:latin typeface="Arial"/>
                <a:cs typeface="Arial"/>
              </a:rPr>
              <a:t>Neuron </a:t>
            </a:r>
            <a:r>
              <a:rPr sz="2774" b="1" spc="40" dirty="0">
                <a:solidFill>
                  <a:srgbClr val="C00000"/>
                </a:solidFill>
                <a:latin typeface="Arial"/>
                <a:cs typeface="Arial"/>
              </a:rPr>
              <a:t>and </a:t>
            </a:r>
            <a:r>
              <a:rPr sz="2774" b="1" spc="20" dirty="0">
                <a:solidFill>
                  <a:srgbClr val="C00000"/>
                </a:solidFill>
                <a:latin typeface="Arial"/>
                <a:cs typeface="Arial"/>
              </a:rPr>
              <a:t>its</a:t>
            </a:r>
            <a:r>
              <a:rPr sz="2774" b="1" spc="-139" dirty="0">
                <a:solidFill>
                  <a:srgbClr val="C00000"/>
                </a:solidFill>
                <a:latin typeface="Arial"/>
                <a:cs typeface="Arial"/>
              </a:rPr>
              <a:t> </a:t>
            </a:r>
            <a:r>
              <a:rPr sz="2774" b="1" spc="20" dirty="0">
                <a:solidFill>
                  <a:srgbClr val="C00000"/>
                </a:solidFill>
                <a:latin typeface="Arial"/>
                <a:cs typeface="Arial"/>
              </a:rPr>
              <a:t>working</a:t>
            </a:r>
            <a:endParaRPr sz="2774" dirty="0">
              <a:solidFill>
                <a:srgbClr val="C00000"/>
              </a:solidFill>
              <a:latin typeface="Arial"/>
              <a:cs typeface="Arial"/>
            </a:endParaRPr>
          </a:p>
        </p:txBody>
      </p:sp>
      <p:sp>
        <p:nvSpPr>
          <p:cNvPr id="4" name="object 4"/>
          <p:cNvSpPr/>
          <p:nvPr/>
        </p:nvSpPr>
        <p:spPr>
          <a:xfrm>
            <a:off x="5913139" y="1236617"/>
            <a:ext cx="792760" cy="685800"/>
          </a:xfrm>
          <a:custGeom>
            <a:avLst/>
            <a:gdLst/>
            <a:ahLst/>
            <a:cxnLst/>
            <a:rect l="l" t="t" r="r" b="b"/>
            <a:pathLst>
              <a:path w="400050" h="346075">
                <a:moveTo>
                  <a:pt x="399791" y="172981"/>
                </a:moveTo>
                <a:lnTo>
                  <a:pt x="392653" y="126976"/>
                </a:lnTo>
                <a:lnTo>
                  <a:pt x="372511" y="85649"/>
                </a:lnTo>
                <a:lnTo>
                  <a:pt x="341269" y="50644"/>
                </a:lnTo>
                <a:lnTo>
                  <a:pt x="300831" y="23604"/>
                </a:lnTo>
                <a:lnTo>
                  <a:pt x="253104" y="6175"/>
                </a:lnTo>
                <a:lnTo>
                  <a:pt x="199991" y="0"/>
                </a:lnTo>
                <a:lnTo>
                  <a:pt x="146798" y="6175"/>
                </a:lnTo>
                <a:lnTo>
                  <a:pt x="99016" y="23604"/>
                </a:lnTo>
                <a:lnTo>
                  <a:pt x="58546" y="50644"/>
                </a:lnTo>
                <a:lnTo>
                  <a:pt x="27287" y="85649"/>
                </a:lnTo>
                <a:lnTo>
                  <a:pt x="7138" y="126976"/>
                </a:lnTo>
                <a:lnTo>
                  <a:pt x="0" y="172981"/>
                </a:lnTo>
                <a:lnTo>
                  <a:pt x="7138" y="218904"/>
                </a:lnTo>
                <a:lnTo>
                  <a:pt x="27287" y="260177"/>
                </a:lnTo>
                <a:lnTo>
                  <a:pt x="58546" y="295150"/>
                </a:lnTo>
                <a:lnTo>
                  <a:pt x="99016" y="322173"/>
                </a:lnTo>
                <a:lnTo>
                  <a:pt x="146798" y="339596"/>
                </a:lnTo>
                <a:lnTo>
                  <a:pt x="199991" y="345770"/>
                </a:lnTo>
                <a:lnTo>
                  <a:pt x="253104" y="339596"/>
                </a:lnTo>
                <a:lnTo>
                  <a:pt x="300831" y="322173"/>
                </a:lnTo>
                <a:lnTo>
                  <a:pt x="341269" y="295150"/>
                </a:lnTo>
                <a:lnTo>
                  <a:pt x="372511" y="260177"/>
                </a:lnTo>
                <a:lnTo>
                  <a:pt x="392653" y="218904"/>
                </a:lnTo>
                <a:lnTo>
                  <a:pt x="399791" y="172981"/>
                </a:lnTo>
                <a:close/>
              </a:path>
            </a:pathLst>
          </a:custGeom>
          <a:ln w="3175">
            <a:solidFill>
              <a:srgbClr val="000000"/>
            </a:solidFill>
            <a:prstDash val="sysDash"/>
          </a:ln>
        </p:spPr>
        <p:txBody>
          <a:bodyPr wrap="square" lIns="0" tIns="0" rIns="0" bIns="0" rtlCol="0"/>
          <a:lstStyle/>
          <a:p>
            <a:endParaRPr sz="3567"/>
          </a:p>
        </p:txBody>
      </p:sp>
      <p:sp>
        <p:nvSpPr>
          <p:cNvPr id="5" name="object 5"/>
          <p:cNvSpPr txBox="1"/>
          <p:nvPr/>
        </p:nvSpPr>
        <p:spPr>
          <a:xfrm>
            <a:off x="7102346" y="1063780"/>
            <a:ext cx="819183" cy="299975"/>
          </a:xfrm>
          <a:prstGeom prst="rect">
            <a:avLst/>
          </a:prstGeom>
        </p:spPr>
        <p:txBody>
          <a:bodyPr vert="horz" wrap="square" lIns="0" tIns="25167" rIns="0" bIns="0" rtlCol="0">
            <a:spAutoFit/>
          </a:bodyPr>
          <a:lstStyle/>
          <a:p>
            <a:pPr marL="25168" marR="10067">
              <a:spcBef>
                <a:spcPts val="198"/>
              </a:spcBef>
            </a:pPr>
            <a:r>
              <a:rPr sz="892" spc="-10" dirty="0">
                <a:latin typeface="Arial"/>
                <a:cs typeface="Arial"/>
              </a:rPr>
              <a:t>Dendrite of  another</a:t>
            </a:r>
            <a:r>
              <a:rPr sz="892" spc="-129" dirty="0">
                <a:latin typeface="Arial"/>
                <a:cs typeface="Arial"/>
              </a:rPr>
              <a:t> </a:t>
            </a:r>
            <a:r>
              <a:rPr sz="892" spc="-10" dirty="0">
                <a:latin typeface="Arial"/>
                <a:cs typeface="Arial"/>
              </a:rPr>
              <a:t>neuron</a:t>
            </a:r>
            <a:endParaRPr sz="892">
              <a:latin typeface="Arial"/>
              <a:cs typeface="Arial"/>
            </a:endParaRPr>
          </a:p>
        </p:txBody>
      </p:sp>
      <p:sp>
        <p:nvSpPr>
          <p:cNvPr id="6" name="object 6"/>
          <p:cNvSpPr txBox="1"/>
          <p:nvPr/>
        </p:nvSpPr>
        <p:spPr>
          <a:xfrm>
            <a:off x="5278346" y="2409478"/>
            <a:ext cx="328429" cy="162694"/>
          </a:xfrm>
          <a:prstGeom prst="rect">
            <a:avLst/>
          </a:prstGeom>
        </p:spPr>
        <p:txBody>
          <a:bodyPr vert="horz" wrap="square" lIns="0" tIns="25167" rIns="0" bIns="0" rtlCol="0">
            <a:spAutoFit/>
          </a:bodyPr>
          <a:lstStyle/>
          <a:p>
            <a:pPr marL="25168">
              <a:spcBef>
                <a:spcPts val="198"/>
              </a:spcBef>
            </a:pPr>
            <a:r>
              <a:rPr sz="892" spc="-10" dirty="0">
                <a:latin typeface="Arial"/>
                <a:cs typeface="Arial"/>
              </a:rPr>
              <a:t>soma</a:t>
            </a:r>
            <a:endParaRPr sz="892">
              <a:latin typeface="Arial"/>
              <a:cs typeface="Arial"/>
            </a:endParaRPr>
          </a:p>
        </p:txBody>
      </p:sp>
      <p:sp>
        <p:nvSpPr>
          <p:cNvPr id="7" name="object 7"/>
          <p:cNvSpPr txBox="1"/>
          <p:nvPr/>
        </p:nvSpPr>
        <p:spPr>
          <a:xfrm>
            <a:off x="7010523" y="1857509"/>
            <a:ext cx="492014" cy="162694"/>
          </a:xfrm>
          <a:prstGeom prst="rect">
            <a:avLst/>
          </a:prstGeom>
        </p:spPr>
        <p:txBody>
          <a:bodyPr vert="horz" wrap="square" lIns="0" tIns="25167" rIns="0" bIns="0" rtlCol="0">
            <a:spAutoFit/>
          </a:bodyPr>
          <a:lstStyle/>
          <a:p>
            <a:pPr marL="25168">
              <a:spcBef>
                <a:spcPts val="198"/>
              </a:spcBef>
            </a:pPr>
            <a:r>
              <a:rPr sz="892" spc="-10" dirty="0">
                <a:latin typeface="Arial"/>
                <a:cs typeface="Arial"/>
              </a:rPr>
              <a:t>Synapse</a:t>
            </a:r>
            <a:endParaRPr sz="892">
              <a:latin typeface="Arial"/>
              <a:cs typeface="Arial"/>
            </a:endParaRPr>
          </a:p>
        </p:txBody>
      </p:sp>
      <p:sp>
        <p:nvSpPr>
          <p:cNvPr id="8" name="object 8"/>
          <p:cNvSpPr/>
          <p:nvPr/>
        </p:nvSpPr>
        <p:spPr>
          <a:xfrm>
            <a:off x="6614282" y="1292798"/>
            <a:ext cx="488237" cy="188752"/>
          </a:xfrm>
          <a:custGeom>
            <a:avLst/>
            <a:gdLst/>
            <a:ahLst/>
            <a:cxnLst/>
            <a:rect l="l" t="t" r="r" b="b"/>
            <a:pathLst>
              <a:path w="246380" h="95250">
                <a:moveTo>
                  <a:pt x="0" y="94631"/>
                </a:moveTo>
                <a:lnTo>
                  <a:pt x="245966" y="0"/>
                </a:lnTo>
              </a:path>
            </a:pathLst>
          </a:custGeom>
          <a:ln w="8234">
            <a:solidFill>
              <a:srgbClr val="000000"/>
            </a:solidFill>
          </a:ln>
        </p:spPr>
        <p:txBody>
          <a:bodyPr wrap="square" lIns="0" tIns="0" rIns="0" bIns="0" rtlCol="0"/>
          <a:lstStyle/>
          <a:p>
            <a:endParaRPr sz="3567"/>
          </a:p>
        </p:txBody>
      </p:sp>
      <p:sp>
        <p:nvSpPr>
          <p:cNvPr id="9" name="object 9"/>
          <p:cNvSpPr/>
          <p:nvPr/>
        </p:nvSpPr>
        <p:spPr>
          <a:xfrm>
            <a:off x="6523554" y="1443884"/>
            <a:ext cx="111993" cy="71726"/>
          </a:xfrm>
          <a:custGeom>
            <a:avLst/>
            <a:gdLst/>
            <a:ahLst/>
            <a:cxnLst/>
            <a:rect l="l" t="t" r="r" b="b"/>
            <a:pathLst>
              <a:path w="56514" h="36195">
                <a:moveTo>
                  <a:pt x="43484" y="0"/>
                </a:moveTo>
                <a:lnTo>
                  <a:pt x="0" y="36013"/>
                </a:lnTo>
                <a:lnTo>
                  <a:pt x="56319" y="33331"/>
                </a:lnTo>
                <a:lnTo>
                  <a:pt x="43484" y="0"/>
                </a:lnTo>
                <a:close/>
              </a:path>
            </a:pathLst>
          </a:custGeom>
          <a:solidFill>
            <a:srgbClr val="000000"/>
          </a:solidFill>
        </p:spPr>
        <p:txBody>
          <a:bodyPr wrap="square" lIns="0" tIns="0" rIns="0" bIns="0" rtlCol="0"/>
          <a:lstStyle/>
          <a:p>
            <a:endParaRPr sz="3567"/>
          </a:p>
        </p:txBody>
      </p:sp>
      <p:sp>
        <p:nvSpPr>
          <p:cNvPr id="10" name="object 10"/>
          <p:cNvSpPr/>
          <p:nvPr/>
        </p:nvSpPr>
        <p:spPr>
          <a:xfrm>
            <a:off x="6489010" y="1698981"/>
            <a:ext cx="463070" cy="173652"/>
          </a:xfrm>
          <a:custGeom>
            <a:avLst/>
            <a:gdLst/>
            <a:ahLst/>
            <a:cxnLst/>
            <a:rect l="l" t="t" r="r" b="b"/>
            <a:pathLst>
              <a:path w="233680" h="87630">
                <a:moveTo>
                  <a:pt x="0" y="0"/>
                </a:moveTo>
                <a:lnTo>
                  <a:pt x="233514" y="87544"/>
                </a:lnTo>
              </a:path>
            </a:pathLst>
          </a:custGeom>
          <a:ln w="8234">
            <a:solidFill>
              <a:srgbClr val="000000"/>
            </a:solidFill>
          </a:ln>
        </p:spPr>
        <p:txBody>
          <a:bodyPr wrap="square" lIns="0" tIns="0" rIns="0" bIns="0" rtlCol="0"/>
          <a:lstStyle/>
          <a:p>
            <a:endParaRPr sz="3567"/>
          </a:p>
        </p:txBody>
      </p:sp>
      <p:sp>
        <p:nvSpPr>
          <p:cNvPr id="11" name="object 11"/>
          <p:cNvSpPr/>
          <p:nvPr/>
        </p:nvSpPr>
        <p:spPr>
          <a:xfrm>
            <a:off x="6398284" y="1664816"/>
            <a:ext cx="111993" cy="71726"/>
          </a:xfrm>
          <a:custGeom>
            <a:avLst/>
            <a:gdLst/>
            <a:ahLst/>
            <a:cxnLst/>
            <a:rect l="l" t="t" r="r" b="b"/>
            <a:pathLst>
              <a:path w="56514" h="36194">
                <a:moveTo>
                  <a:pt x="0" y="0"/>
                </a:moveTo>
                <a:lnTo>
                  <a:pt x="43676" y="35630"/>
                </a:lnTo>
                <a:lnTo>
                  <a:pt x="56319" y="2107"/>
                </a:lnTo>
                <a:lnTo>
                  <a:pt x="0" y="0"/>
                </a:lnTo>
                <a:close/>
              </a:path>
            </a:pathLst>
          </a:custGeom>
          <a:solidFill>
            <a:srgbClr val="000000"/>
          </a:solidFill>
        </p:spPr>
        <p:txBody>
          <a:bodyPr wrap="square" lIns="0" tIns="0" rIns="0" bIns="0" rtlCol="0"/>
          <a:lstStyle/>
          <a:p>
            <a:endParaRPr sz="3567"/>
          </a:p>
        </p:txBody>
      </p:sp>
      <p:sp>
        <p:nvSpPr>
          <p:cNvPr id="12" name="object 12"/>
          <p:cNvSpPr/>
          <p:nvPr/>
        </p:nvSpPr>
        <p:spPr>
          <a:xfrm>
            <a:off x="5148604" y="1910426"/>
            <a:ext cx="90601" cy="504598"/>
          </a:xfrm>
          <a:custGeom>
            <a:avLst/>
            <a:gdLst/>
            <a:ahLst/>
            <a:cxnLst/>
            <a:rect l="l" t="t" r="r" b="b"/>
            <a:pathLst>
              <a:path w="45719" h="254634">
                <a:moveTo>
                  <a:pt x="45400" y="254395"/>
                </a:moveTo>
                <a:lnTo>
                  <a:pt x="0" y="0"/>
                </a:lnTo>
              </a:path>
            </a:pathLst>
          </a:custGeom>
          <a:ln w="8234">
            <a:solidFill>
              <a:srgbClr val="000000"/>
            </a:solidFill>
          </a:ln>
        </p:spPr>
        <p:txBody>
          <a:bodyPr wrap="square" lIns="0" tIns="0" rIns="0" bIns="0" rtlCol="0"/>
          <a:lstStyle/>
          <a:p>
            <a:endParaRPr sz="3567"/>
          </a:p>
        </p:txBody>
      </p:sp>
      <p:sp>
        <p:nvSpPr>
          <p:cNvPr id="13" name="object 13"/>
          <p:cNvSpPr/>
          <p:nvPr/>
        </p:nvSpPr>
        <p:spPr>
          <a:xfrm>
            <a:off x="5115197" y="1814764"/>
            <a:ext cx="70468" cy="111993"/>
          </a:xfrm>
          <a:custGeom>
            <a:avLst/>
            <a:gdLst/>
            <a:ahLst/>
            <a:cxnLst/>
            <a:rect l="l" t="t" r="r" b="b"/>
            <a:pathLst>
              <a:path w="35560" h="56515">
                <a:moveTo>
                  <a:pt x="8237" y="0"/>
                </a:moveTo>
                <a:lnTo>
                  <a:pt x="0" y="55936"/>
                </a:lnTo>
                <a:lnTo>
                  <a:pt x="35247" y="49614"/>
                </a:lnTo>
                <a:lnTo>
                  <a:pt x="8237" y="0"/>
                </a:lnTo>
                <a:close/>
              </a:path>
            </a:pathLst>
          </a:custGeom>
          <a:solidFill>
            <a:srgbClr val="000000"/>
          </a:solidFill>
        </p:spPr>
        <p:txBody>
          <a:bodyPr wrap="square" lIns="0" tIns="0" rIns="0" bIns="0" rtlCol="0"/>
          <a:lstStyle/>
          <a:p>
            <a:endParaRPr sz="3567"/>
          </a:p>
        </p:txBody>
      </p:sp>
      <p:sp>
        <p:nvSpPr>
          <p:cNvPr id="14" name="object 14"/>
          <p:cNvSpPr/>
          <p:nvPr/>
        </p:nvSpPr>
        <p:spPr>
          <a:xfrm>
            <a:off x="4331682" y="1022137"/>
            <a:ext cx="2084440" cy="1382921"/>
          </a:xfrm>
          <a:prstGeom prst="rect">
            <a:avLst/>
          </a:prstGeom>
          <a:blipFill>
            <a:blip r:embed="rId2" cstate="print"/>
            <a:stretch>
              <a:fillRect/>
            </a:stretch>
          </a:blipFill>
        </p:spPr>
        <p:txBody>
          <a:bodyPr wrap="square" lIns="0" tIns="0" rIns="0" bIns="0" rtlCol="0"/>
          <a:lstStyle/>
          <a:p>
            <a:endParaRPr sz="3567"/>
          </a:p>
        </p:txBody>
      </p:sp>
      <p:sp>
        <p:nvSpPr>
          <p:cNvPr id="15" name="object 15"/>
          <p:cNvSpPr/>
          <p:nvPr/>
        </p:nvSpPr>
        <p:spPr>
          <a:xfrm>
            <a:off x="2062363" y="3960904"/>
            <a:ext cx="152209" cy="152209"/>
          </a:xfrm>
          <a:prstGeom prst="rect">
            <a:avLst/>
          </a:prstGeom>
          <a:blipFill>
            <a:blip r:embed="rId3" cstate="print"/>
            <a:stretch>
              <a:fillRect/>
            </a:stretch>
          </a:blipFill>
        </p:spPr>
        <p:txBody>
          <a:bodyPr wrap="square" lIns="0" tIns="0" rIns="0" bIns="0" rtlCol="0"/>
          <a:lstStyle/>
          <a:p>
            <a:endParaRPr sz="3567"/>
          </a:p>
        </p:txBody>
      </p:sp>
      <p:sp>
        <p:nvSpPr>
          <p:cNvPr id="16" name="object 16"/>
          <p:cNvSpPr/>
          <p:nvPr/>
        </p:nvSpPr>
        <p:spPr>
          <a:xfrm>
            <a:off x="2062363" y="4472826"/>
            <a:ext cx="152209" cy="152209"/>
          </a:xfrm>
          <a:prstGeom prst="rect">
            <a:avLst/>
          </a:prstGeom>
          <a:blipFill>
            <a:blip r:embed="rId3" cstate="print"/>
            <a:stretch>
              <a:fillRect/>
            </a:stretch>
          </a:blipFill>
        </p:spPr>
        <p:txBody>
          <a:bodyPr wrap="square" lIns="0" tIns="0" rIns="0" bIns="0" rtlCol="0"/>
          <a:lstStyle/>
          <a:p>
            <a:endParaRPr sz="3567"/>
          </a:p>
        </p:txBody>
      </p:sp>
      <p:sp>
        <p:nvSpPr>
          <p:cNvPr id="17" name="object 17"/>
          <p:cNvSpPr/>
          <p:nvPr/>
        </p:nvSpPr>
        <p:spPr>
          <a:xfrm>
            <a:off x="2062363" y="4984746"/>
            <a:ext cx="152209" cy="152209"/>
          </a:xfrm>
          <a:prstGeom prst="rect">
            <a:avLst/>
          </a:prstGeom>
          <a:blipFill>
            <a:blip r:embed="rId3" cstate="print"/>
            <a:stretch>
              <a:fillRect/>
            </a:stretch>
          </a:blipFill>
        </p:spPr>
        <p:txBody>
          <a:bodyPr wrap="square" lIns="0" tIns="0" rIns="0" bIns="0" rtlCol="0"/>
          <a:lstStyle/>
          <a:p>
            <a:endParaRPr sz="3567"/>
          </a:p>
        </p:txBody>
      </p:sp>
      <p:sp>
        <p:nvSpPr>
          <p:cNvPr id="18" name="object 18"/>
          <p:cNvSpPr/>
          <p:nvPr/>
        </p:nvSpPr>
        <p:spPr>
          <a:xfrm>
            <a:off x="2062363" y="5837654"/>
            <a:ext cx="152209" cy="152209"/>
          </a:xfrm>
          <a:prstGeom prst="rect">
            <a:avLst/>
          </a:prstGeom>
          <a:blipFill>
            <a:blip r:embed="rId3" cstate="print"/>
            <a:stretch>
              <a:fillRect/>
            </a:stretch>
          </a:blipFill>
        </p:spPr>
        <p:txBody>
          <a:bodyPr wrap="square" lIns="0" tIns="0" rIns="0" bIns="0" rtlCol="0"/>
          <a:lstStyle/>
          <a:p>
            <a:endParaRPr sz="3567"/>
          </a:p>
        </p:txBody>
      </p:sp>
      <p:sp>
        <p:nvSpPr>
          <p:cNvPr id="19" name="object 19"/>
          <p:cNvSpPr txBox="1"/>
          <p:nvPr/>
        </p:nvSpPr>
        <p:spPr>
          <a:xfrm>
            <a:off x="1777574" y="2898100"/>
            <a:ext cx="8327751" cy="3492045"/>
          </a:xfrm>
          <a:prstGeom prst="rect">
            <a:avLst/>
          </a:prstGeom>
        </p:spPr>
        <p:txBody>
          <a:bodyPr vert="horz" wrap="square" lIns="0" tIns="13842" rIns="0" bIns="0" rtlCol="0">
            <a:spAutoFit/>
          </a:bodyPr>
          <a:lstStyle/>
          <a:p>
            <a:pPr marL="25168" marR="10067">
              <a:lnSpc>
                <a:spcPct val="102600"/>
              </a:lnSpc>
              <a:spcBef>
                <a:spcPts val="109"/>
              </a:spcBef>
            </a:pPr>
            <a:r>
              <a:rPr sz="2180" spc="-10" dirty="0">
                <a:latin typeface="Arial"/>
                <a:cs typeface="Arial"/>
              </a:rPr>
              <a:t>Figure </a:t>
            </a:r>
            <a:r>
              <a:rPr sz="2180" spc="-20" dirty="0">
                <a:latin typeface="Arial"/>
                <a:cs typeface="Arial"/>
              </a:rPr>
              <a:t>shows a </a:t>
            </a:r>
            <a:r>
              <a:rPr sz="2180" spc="-10" dirty="0">
                <a:latin typeface="Arial"/>
                <a:cs typeface="Arial"/>
              </a:rPr>
              <a:t>schematic of </a:t>
            </a:r>
            <a:r>
              <a:rPr sz="2180" spc="-20" dirty="0">
                <a:latin typeface="Arial"/>
                <a:cs typeface="Arial"/>
              </a:rPr>
              <a:t>a </a:t>
            </a:r>
            <a:r>
              <a:rPr sz="2180" spc="-10" dirty="0">
                <a:latin typeface="Arial"/>
                <a:cs typeface="Arial"/>
              </a:rPr>
              <a:t>biological neuron. There are </a:t>
            </a:r>
            <a:r>
              <a:rPr sz="2180" spc="-20" dirty="0">
                <a:latin typeface="Arial"/>
                <a:cs typeface="Arial"/>
              </a:rPr>
              <a:t>different  </a:t>
            </a:r>
            <a:r>
              <a:rPr sz="2180" dirty="0">
                <a:latin typeface="Arial"/>
                <a:cs typeface="Arial"/>
              </a:rPr>
              <a:t>parts </a:t>
            </a:r>
            <a:r>
              <a:rPr sz="2180" spc="-10" dirty="0">
                <a:latin typeface="Arial"/>
                <a:cs typeface="Arial"/>
              </a:rPr>
              <a:t>in it : dendrite, soma, </a:t>
            </a:r>
            <a:r>
              <a:rPr sz="2180" spc="-20" dirty="0">
                <a:latin typeface="Arial"/>
                <a:cs typeface="Arial"/>
              </a:rPr>
              <a:t>axon and</a:t>
            </a:r>
            <a:r>
              <a:rPr sz="2180" spc="119" dirty="0">
                <a:latin typeface="Arial"/>
                <a:cs typeface="Arial"/>
              </a:rPr>
              <a:t> </a:t>
            </a:r>
            <a:r>
              <a:rPr sz="2180" spc="-20" dirty="0">
                <a:latin typeface="Arial"/>
                <a:cs typeface="Arial"/>
              </a:rPr>
              <a:t>synapse.</a:t>
            </a:r>
            <a:endParaRPr sz="2180" dirty="0">
              <a:latin typeface="Arial"/>
              <a:cs typeface="Arial"/>
            </a:endParaRPr>
          </a:p>
          <a:p>
            <a:pPr marL="573821">
              <a:spcBef>
                <a:spcPts val="1942"/>
              </a:spcBef>
            </a:pPr>
            <a:r>
              <a:rPr sz="2180" b="1" spc="-10" dirty="0">
                <a:latin typeface="Arial"/>
                <a:cs typeface="Arial"/>
              </a:rPr>
              <a:t>Dendrite </a:t>
            </a:r>
            <a:r>
              <a:rPr sz="2180" spc="-10" dirty="0">
                <a:latin typeface="Arial"/>
                <a:cs typeface="Arial"/>
              </a:rPr>
              <a:t>: </a:t>
            </a:r>
            <a:r>
              <a:rPr sz="2180" spc="-20" dirty="0">
                <a:latin typeface="Arial"/>
                <a:cs typeface="Arial"/>
              </a:rPr>
              <a:t>A </a:t>
            </a:r>
            <a:r>
              <a:rPr sz="2180" spc="-30" dirty="0">
                <a:latin typeface="Arial"/>
                <a:cs typeface="Arial"/>
              </a:rPr>
              <a:t>bush </a:t>
            </a:r>
            <a:r>
              <a:rPr sz="2180" spc="-10" dirty="0">
                <a:latin typeface="Arial"/>
                <a:cs typeface="Arial"/>
              </a:rPr>
              <a:t>of very thin</a:t>
            </a:r>
            <a:r>
              <a:rPr sz="2180" spc="139" dirty="0">
                <a:latin typeface="Arial"/>
                <a:cs typeface="Arial"/>
              </a:rPr>
              <a:t> </a:t>
            </a:r>
            <a:r>
              <a:rPr sz="2180" spc="-20" dirty="0">
                <a:latin typeface="Arial"/>
                <a:cs typeface="Arial"/>
              </a:rPr>
              <a:t>fibre.</a:t>
            </a:r>
            <a:endParaRPr sz="2180" dirty="0">
              <a:latin typeface="Arial"/>
              <a:cs typeface="Arial"/>
            </a:endParaRPr>
          </a:p>
          <a:p>
            <a:pPr marL="573821">
              <a:spcBef>
                <a:spcPts val="1417"/>
              </a:spcBef>
            </a:pPr>
            <a:r>
              <a:rPr sz="2180" b="1" spc="-20" dirty="0">
                <a:latin typeface="Arial"/>
                <a:cs typeface="Arial"/>
              </a:rPr>
              <a:t>Axon </a:t>
            </a:r>
            <a:r>
              <a:rPr sz="2180" spc="-10" dirty="0">
                <a:latin typeface="Arial"/>
                <a:cs typeface="Arial"/>
              </a:rPr>
              <a:t>: </a:t>
            </a:r>
            <a:r>
              <a:rPr sz="2180" spc="-20" dirty="0">
                <a:latin typeface="Arial"/>
                <a:cs typeface="Arial"/>
              </a:rPr>
              <a:t>A </a:t>
            </a:r>
            <a:r>
              <a:rPr sz="2180" spc="-10" dirty="0">
                <a:latin typeface="Arial"/>
                <a:cs typeface="Arial"/>
              </a:rPr>
              <a:t>long cylindrical</a:t>
            </a:r>
            <a:r>
              <a:rPr sz="2180" spc="139" dirty="0">
                <a:latin typeface="Arial"/>
                <a:cs typeface="Arial"/>
              </a:rPr>
              <a:t> </a:t>
            </a:r>
            <a:r>
              <a:rPr sz="2180" spc="-20" dirty="0">
                <a:latin typeface="Arial"/>
                <a:cs typeface="Arial"/>
              </a:rPr>
              <a:t>fibre.</a:t>
            </a:r>
            <a:endParaRPr sz="2180" dirty="0">
              <a:latin typeface="Arial"/>
              <a:cs typeface="Arial"/>
            </a:endParaRPr>
          </a:p>
          <a:p>
            <a:pPr marL="573821" marR="62919">
              <a:lnSpc>
                <a:spcPct val="102600"/>
              </a:lnSpc>
              <a:spcBef>
                <a:spcPts val="1348"/>
              </a:spcBef>
            </a:pPr>
            <a:r>
              <a:rPr sz="2180" b="1" spc="-20" dirty="0">
                <a:latin typeface="Arial"/>
                <a:cs typeface="Arial"/>
              </a:rPr>
              <a:t>Soma </a:t>
            </a:r>
            <a:r>
              <a:rPr sz="2180" spc="-10" dirty="0">
                <a:latin typeface="Arial"/>
                <a:cs typeface="Arial"/>
              </a:rPr>
              <a:t>: It is also called </a:t>
            </a:r>
            <a:r>
              <a:rPr sz="2180" spc="-20" dirty="0">
                <a:latin typeface="Arial"/>
                <a:cs typeface="Arial"/>
              </a:rPr>
              <a:t>a </a:t>
            </a:r>
            <a:r>
              <a:rPr sz="2180" spc="-10" dirty="0">
                <a:latin typeface="Arial"/>
                <a:cs typeface="Arial"/>
              </a:rPr>
              <a:t>cell </a:t>
            </a:r>
            <a:r>
              <a:rPr sz="2180" spc="-59" dirty="0">
                <a:latin typeface="Arial"/>
                <a:cs typeface="Arial"/>
              </a:rPr>
              <a:t>body, </a:t>
            </a:r>
            <a:r>
              <a:rPr sz="2180" spc="-20" dirty="0">
                <a:latin typeface="Arial"/>
                <a:cs typeface="Arial"/>
              </a:rPr>
              <a:t>and </a:t>
            </a:r>
            <a:r>
              <a:rPr sz="2180" spc="-10" dirty="0">
                <a:latin typeface="Arial"/>
                <a:cs typeface="Arial"/>
              </a:rPr>
              <a:t>just </a:t>
            </a:r>
            <a:r>
              <a:rPr sz="2180" spc="-20" dirty="0">
                <a:latin typeface="Arial"/>
                <a:cs typeface="Arial"/>
              </a:rPr>
              <a:t>like </a:t>
            </a:r>
            <a:r>
              <a:rPr sz="2180" spc="-10" dirty="0">
                <a:latin typeface="Arial"/>
                <a:cs typeface="Arial"/>
              </a:rPr>
              <a:t>as </a:t>
            </a:r>
            <a:r>
              <a:rPr sz="2180" spc="-20" dirty="0">
                <a:latin typeface="Arial"/>
                <a:cs typeface="Arial"/>
              </a:rPr>
              <a:t>a nucleus </a:t>
            </a:r>
            <a:r>
              <a:rPr sz="2180" spc="-10" dirty="0">
                <a:latin typeface="Arial"/>
                <a:cs typeface="Arial"/>
              </a:rPr>
              <a:t>of  cell.</a:t>
            </a:r>
            <a:endParaRPr sz="2180" dirty="0">
              <a:latin typeface="Arial"/>
              <a:cs typeface="Arial"/>
            </a:endParaRPr>
          </a:p>
          <a:p>
            <a:pPr marL="573821" marR="323404">
              <a:lnSpc>
                <a:spcPct val="102600"/>
              </a:lnSpc>
              <a:spcBef>
                <a:spcPts val="1348"/>
              </a:spcBef>
            </a:pPr>
            <a:r>
              <a:rPr sz="2180" b="1" spc="-20" dirty="0">
                <a:latin typeface="Arial"/>
                <a:cs typeface="Arial"/>
              </a:rPr>
              <a:t>Synapse </a:t>
            </a:r>
            <a:r>
              <a:rPr sz="2180" spc="-10" dirty="0">
                <a:latin typeface="Arial"/>
                <a:cs typeface="Arial"/>
              </a:rPr>
              <a:t>: It is </a:t>
            </a:r>
            <a:r>
              <a:rPr sz="2180" spc="-20" dirty="0">
                <a:latin typeface="Arial"/>
                <a:cs typeface="Arial"/>
              </a:rPr>
              <a:t>a </a:t>
            </a:r>
            <a:r>
              <a:rPr sz="2180" spc="-10" dirty="0">
                <a:latin typeface="Arial"/>
                <a:cs typeface="Arial"/>
              </a:rPr>
              <a:t>junction </a:t>
            </a:r>
            <a:r>
              <a:rPr sz="2180" spc="-20" dirty="0">
                <a:latin typeface="Arial"/>
                <a:cs typeface="Arial"/>
              </a:rPr>
              <a:t>where axon </a:t>
            </a:r>
            <a:r>
              <a:rPr sz="2180" spc="-30" dirty="0">
                <a:latin typeface="Arial"/>
                <a:cs typeface="Arial"/>
              </a:rPr>
              <a:t>makes </a:t>
            </a:r>
            <a:r>
              <a:rPr sz="2180" spc="-10" dirty="0">
                <a:latin typeface="Arial"/>
                <a:cs typeface="Arial"/>
              </a:rPr>
              <a:t>contact with the  dendrites of neighboring</a:t>
            </a:r>
            <a:r>
              <a:rPr sz="2180" spc="-20" dirty="0">
                <a:latin typeface="Arial"/>
                <a:cs typeface="Arial"/>
              </a:rPr>
              <a:t> </a:t>
            </a:r>
            <a:r>
              <a:rPr sz="2180" spc="-10" dirty="0">
                <a:latin typeface="Arial"/>
                <a:cs typeface="Arial"/>
              </a:rPr>
              <a:t>dendrites.</a:t>
            </a:r>
            <a:endParaRPr sz="2180" dirty="0">
              <a:latin typeface="Arial"/>
              <a:cs typeface="Arial"/>
            </a:endParaRPr>
          </a:p>
        </p:txBody>
      </p:sp>
      <p:sp>
        <p:nvSpPr>
          <p:cNvPr id="23" name="object 23"/>
          <p:cNvSpPr txBox="1">
            <a:spLocks noGrp="1"/>
          </p:cNvSpPr>
          <p:nvPr>
            <p:ph type="ftr" sz="quarter" idx="5"/>
          </p:nvPr>
        </p:nvSpPr>
        <p:spPr>
          <a:xfrm>
            <a:off x="162890" y="3331252"/>
            <a:ext cx="1210310" cy="121285"/>
          </a:xfrm>
          <a:prstGeom prst="rect">
            <a:avLst/>
          </a:prstGeom>
        </p:spPr>
        <p:txBody>
          <a:bodyPr vert="horz" wrap="square" lIns="0" tIns="0" rIns="0" bIns="0" rtlCol="0">
            <a:spAutoFit/>
          </a:bodyPr>
          <a:lstStyle>
            <a:defPPr>
              <a:defRPr lang="en-US"/>
            </a:defPPr>
            <a:lvl1pPr marL="0" algn="l" defTabSz="914400" rtl="0" eaLnBrk="1" latinLnBrk="0" hangingPunct="1">
              <a:defRPr sz="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168">
              <a:spcBef>
                <a:spcPts val="139"/>
              </a:spcBef>
            </a:pPr>
            <a:r>
              <a:rPr lang="en-IN" spc="-5"/>
              <a:t>Debasis Samanta </a:t>
            </a:r>
            <a:r>
              <a:rPr lang="en-IN" b="0" spc="-5"/>
              <a:t>(IIT Kharagpur)</a:t>
            </a:r>
            <a:endParaRPr spc="-10" dirty="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156278" cy="951875"/>
          </a:xfrm>
        </p:spPr>
        <p:txBody>
          <a:bodyPr>
            <a:normAutofit/>
          </a:bodyPr>
          <a:lstStyle/>
          <a:p>
            <a:r>
              <a:rPr lang="en-US" sz="4400" b="1" dirty="0">
                <a:latin typeface="Times New Roman" pitchFamily="18" charset="0"/>
                <a:cs typeface="Times New Roman" pitchFamily="18" charset="0"/>
              </a:rPr>
              <a:t>The idea of ANN?</a:t>
            </a:r>
          </a:p>
        </p:txBody>
      </p:sp>
      <p:sp>
        <p:nvSpPr>
          <p:cNvPr id="4" name="Text Placeholder 3"/>
          <p:cNvSpPr>
            <a:spLocks noGrp="1"/>
          </p:cNvSpPr>
          <p:nvPr>
            <p:ph type="body" sz="half" idx="2"/>
          </p:nvPr>
        </p:nvSpPr>
        <p:spPr>
          <a:xfrm>
            <a:off x="7959621" y="1888760"/>
            <a:ext cx="4232379" cy="4205080"/>
          </a:xfrm>
        </p:spPr>
        <p:txBody>
          <a:bodyPr>
            <a:normAutofit/>
          </a:bodyPr>
          <a:lstStyle/>
          <a:p>
            <a:r>
              <a:rPr lang="en-US" sz="2400" dirty="0">
                <a:latin typeface="Times New Roman" pitchFamily="18" charset="0"/>
                <a:cs typeface="Times New Roman" pitchFamily="18" charset="0"/>
              </a:rPr>
              <a:t>NNs learn relationship between cause and effect or organize large volumes of data into orderly and informative patterns.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pic>
        <p:nvPicPr>
          <p:cNvPr id="63490" name="Picture 2" descr="C:\Users\Aaisha\Desktop\Diagram-illustrating-our-machine-learning-approach-using-an-artificial-neural-network.png"/>
          <p:cNvPicPr>
            <a:picLocks noGrp="1" noChangeAspect="1" noChangeArrowheads="1"/>
          </p:cNvPicPr>
          <p:nvPr>
            <p:ph idx="1"/>
          </p:nvPr>
        </p:nvPicPr>
        <p:blipFill>
          <a:blip r:embed="rId2"/>
          <a:srcRect/>
          <a:stretch>
            <a:fillRect/>
          </a:stretch>
        </p:blipFill>
        <p:spPr bwMode="auto">
          <a:xfrm>
            <a:off x="929390" y="1457580"/>
            <a:ext cx="7030388" cy="488325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779" y="0"/>
            <a:ext cx="7959437" cy="1259174"/>
          </a:xfrm>
        </p:spPr>
        <p:txBody>
          <a:bodyPr>
            <a:noAutofit/>
          </a:bodyPr>
          <a:lstStyle/>
          <a:p>
            <a:r>
              <a:rPr lang="en-US" sz="4800" b="1" dirty="0">
                <a:latin typeface="Times New Roman" pitchFamily="18" charset="0"/>
                <a:cs typeface="Times New Roman" pitchFamily="18" charset="0"/>
              </a:rPr>
              <a:t>Artificial Neural Network</a:t>
            </a:r>
          </a:p>
        </p:txBody>
      </p:sp>
      <p:sp>
        <p:nvSpPr>
          <p:cNvPr id="3" name="Content Placeholder 2"/>
          <p:cNvSpPr>
            <a:spLocks noGrp="1"/>
          </p:cNvSpPr>
          <p:nvPr>
            <p:ph idx="1"/>
          </p:nvPr>
        </p:nvSpPr>
        <p:spPr>
          <a:xfrm>
            <a:off x="5243148" y="1557051"/>
            <a:ext cx="6172200" cy="4873625"/>
          </a:xfrm>
        </p:spPr>
        <p:txBody>
          <a:bodyPr>
            <a:noAutofit/>
          </a:bodyPr>
          <a:lstStyle/>
          <a:p>
            <a:r>
              <a:rPr lang="en-US" sz="2400" dirty="0">
                <a:latin typeface="Times New Roman" pitchFamily="18" charset="0"/>
                <a:cs typeface="Times New Roman" pitchFamily="18" charset="0"/>
              </a:rPr>
              <a:t>1.The processing element receives many signals.</a:t>
            </a:r>
          </a:p>
          <a:p>
            <a:r>
              <a:rPr lang="en-US" sz="2400" dirty="0">
                <a:latin typeface="Times New Roman" pitchFamily="18" charset="0"/>
                <a:cs typeface="Times New Roman" pitchFamily="18" charset="0"/>
              </a:rPr>
              <a:t>2.Signals may be modified by a weight at the receiving synapse.</a:t>
            </a:r>
          </a:p>
          <a:p>
            <a:r>
              <a:rPr lang="en-US" sz="2400" dirty="0">
                <a:latin typeface="Times New Roman" pitchFamily="18" charset="0"/>
                <a:cs typeface="Times New Roman" pitchFamily="18" charset="0"/>
              </a:rPr>
              <a:t>3.The processing element sums the weighted inputs.</a:t>
            </a:r>
          </a:p>
          <a:p>
            <a:r>
              <a:rPr lang="en-US" sz="2400" dirty="0">
                <a:latin typeface="Times New Roman" pitchFamily="18" charset="0"/>
                <a:cs typeface="Times New Roman" pitchFamily="18" charset="0"/>
              </a:rPr>
              <a:t>4.Under appropriate circumstances(sufficient input), the neuron transmits a single output.</a:t>
            </a:r>
          </a:p>
          <a:p>
            <a:r>
              <a:rPr lang="en-US" sz="2400" dirty="0">
                <a:latin typeface="Times New Roman" pitchFamily="18" charset="0"/>
                <a:cs typeface="Times New Roman" pitchFamily="18" charset="0"/>
              </a:rPr>
              <a:t>5.The output from a particular neuron may go to many other neurons.</a:t>
            </a:r>
          </a:p>
        </p:txBody>
      </p:sp>
      <p:sp>
        <p:nvSpPr>
          <p:cNvPr id="4" name="Text Placeholder 3"/>
          <p:cNvSpPr>
            <a:spLocks noGrp="1"/>
          </p:cNvSpPr>
          <p:nvPr>
            <p:ph type="body" sz="half" idx="2"/>
          </p:nvPr>
        </p:nvSpPr>
        <p:spPr/>
        <p:txBody>
          <a:bodyPr>
            <a:noAutofit/>
          </a:bodyPr>
          <a:lstStyle/>
          <a:p>
            <a:r>
              <a:rPr lang="en-US" sz="2400" dirty="0">
                <a:latin typeface="Times New Roman" pitchFamily="18" charset="0"/>
                <a:cs typeface="Times New Roman" pitchFamily="18" charset="0"/>
              </a:rPr>
              <a:t>ANN is an information processing system that has certain performance characteristics in common with biological nets. Several key features of the processing elements of ANN are suggested by the properties of biological neurons: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latin typeface="Times New Roman" pitchFamily="18" charset="0"/>
                <a:cs typeface="Times New Roman" pitchFamily="18" charset="0"/>
              </a:rPr>
              <a:pPr/>
              <a:t>9</a:t>
            </a:fld>
            <a:endParaRPr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2702</TotalTime>
  <Words>1335</Words>
  <Application>Microsoft Office PowerPoint</Application>
  <PresentationFormat>Widescreen</PresentationFormat>
  <Paragraphs>212</Paragraphs>
  <Slides>26</Slides>
  <Notes>1</Notes>
  <HiddenSlides>1</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41" baseType="lpstr">
      <vt:lpstr>Arial</vt:lpstr>
      <vt:lpstr>Arial Narrow</vt:lpstr>
      <vt:lpstr>Calibri</vt:lpstr>
      <vt:lpstr>Calibri Light</vt:lpstr>
      <vt:lpstr>Casper</vt:lpstr>
      <vt:lpstr>Goudy Stout</vt:lpstr>
      <vt:lpstr>Lucida Sans Unicode</vt:lpstr>
      <vt:lpstr>Raleway ExtraBold</vt:lpstr>
      <vt:lpstr>Tahoma</vt:lpstr>
      <vt:lpstr>Times New Roman</vt:lpstr>
      <vt:lpstr>Trebuchet MS</vt:lpstr>
      <vt:lpstr>Verdana</vt:lpstr>
      <vt:lpstr>Unit 2.1</vt:lpstr>
      <vt:lpstr>Contents Slide Master</vt:lpstr>
      <vt:lpstr>CorelDRAW</vt:lpstr>
      <vt:lpstr>PowerPoint Presentation</vt:lpstr>
      <vt:lpstr>INTRODUCTION</vt:lpstr>
      <vt:lpstr>PowerPoint Presentation</vt:lpstr>
      <vt:lpstr>PowerPoint Presentation</vt:lpstr>
      <vt:lpstr>PowerPoint Presentation</vt:lpstr>
      <vt:lpstr>PowerPoint Presentation</vt:lpstr>
      <vt:lpstr>Neuron and its working</vt:lpstr>
      <vt:lpstr>The idea of ANN?</vt:lpstr>
      <vt:lpstr>Artificial Neural Network</vt:lpstr>
      <vt:lpstr>PowerPoint Presentation</vt:lpstr>
      <vt:lpstr>PowerPoint Presentation</vt:lpstr>
      <vt:lpstr>Types of Neural Networks</vt:lpstr>
      <vt:lpstr>Single layer neural network</vt:lpstr>
      <vt:lpstr>PowerPoint Presentation</vt:lpstr>
      <vt:lpstr>PowerPoint Presentation</vt:lpstr>
      <vt:lpstr>Artificial neural network</vt:lpstr>
      <vt:lpstr>PowerPoint Presentation</vt:lpstr>
      <vt:lpstr>Artificial neural network</vt:lpstr>
      <vt:lpstr>Artificial neural network</vt:lpstr>
      <vt:lpstr>Artificial neural network</vt:lpstr>
      <vt:lpstr>Advantages of ANN</vt:lpstr>
      <vt:lpstr>Advantages of ANN</vt:lpstr>
      <vt:lpstr>The AND problem and its neural network</vt:lpstr>
      <vt:lpstr>The AND problem and its neural network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Dr. Jasminder Sandhu</cp:lastModifiedBy>
  <cp:revision>32</cp:revision>
  <dcterms:created xsi:type="dcterms:W3CDTF">2020-06-09T06:07:05Z</dcterms:created>
  <dcterms:modified xsi:type="dcterms:W3CDTF">2023-06-25T11:07:39Z</dcterms:modified>
</cp:coreProperties>
</file>