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6"/>
  </p:notesMasterIdLst>
  <p:handoutMasterIdLst>
    <p:handoutMasterId r:id="rId27"/>
  </p:handoutMasterIdLst>
  <p:sldIdLst>
    <p:sldId id="731" r:id="rId3"/>
    <p:sldId id="46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6" r:id="rId12"/>
    <p:sldId id="736" r:id="rId13"/>
    <p:sldId id="737" r:id="rId14"/>
    <p:sldId id="259" r:id="rId15"/>
    <p:sldId id="738" r:id="rId16"/>
    <p:sldId id="261" r:id="rId17"/>
    <p:sldId id="739" r:id="rId18"/>
    <p:sldId id="740" r:id="rId19"/>
    <p:sldId id="741" r:id="rId20"/>
    <p:sldId id="742" r:id="rId21"/>
    <p:sldId id="743" r:id="rId22"/>
    <p:sldId id="267" r:id="rId23"/>
    <p:sldId id="36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2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xJava/GA/" TargetMode="External"/><Relationship Id="rId2" Type="http://schemas.openxmlformats.org/officeDocument/2006/relationships/hyperlink" Target="http://eecs.wsu.edu/~cook/ai/lectures/applets/gatsp/TS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ecs.wsu.edu/~cook/ai/lectures/movies/gapacman.r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23CSH-621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GAs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Traveling salesman problem</a:t>
            </a:r>
            <a:endParaRPr lang="en-US" dirty="0"/>
          </a:p>
          <a:p>
            <a:r>
              <a:rPr lang="en-US" dirty="0">
                <a:hlinkClick r:id="rId3"/>
              </a:rPr>
              <a:t>Eaters</a:t>
            </a:r>
            <a:endParaRPr lang="en-US" dirty="0"/>
          </a:p>
          <a:p>
            <a:r>
              <a:rPr lang="en-US" dirty="0">
                <a:hlinkClick r:id="rId4"/>
              </a:rPr>
              <a:t>Hierarchical GAs for game playing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4589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6023" y="256031"/>
            <a:ext cx="4023360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42237" y="1827987"/>
            <a:ext cx="7820025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Corbel"/>
                <a:cs typeface="Corbel"/>
              </a:rPr>
              <a:t>An </a:t>
            </a:r>
            <a:r>
              <a:rPr sz="3200" spc="-5" dirty="0">
                <a:latin typeface="Corbel"/>
                <a:cs typeface="Corbel"/>
              </a:rPr>
              <a:t>optimization</a:t>
            </a:r>
            <a:r>
              <a:rPr sz="3200" spc="-6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method.</a:t>
            </a:r>
          </a:p>
          <a:p>
            <a:pPr marL="332740" indent="-320040"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10" dirty="0">
                <a:latin typeface="Corbel"/>
                <a:cs typeface="Corbel"/>
              </a:rPr>
              <a:t>Population-based,</a:t>
            </a:r>
            <a:endParaRPr sz="3200" dirty="0">
              <a:latin typeface="Corbel"/>
              <a:cs typeface="Corbel"/>
            </a:endParaRPr>
          </a:p>
          <a:p>
            <a:pPr marL="332740" indent="-320040"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bio-inspired</a:t>
            </a:r>
          </a:p>
          <a:p>
            <a:pPr>
              <a:spcBef>
                <a:spcPts val="45"/>
              </a:spcBef>
              <a:buClr>
                <a:srgbClr val="EFAC00"/>
              </a:buClr>
              <a:buFont typeface="Wingdings 2"/>
              <a:buChar char=""/>
            </a:pPr>
            <a:endParaRPr sz="3300" dirty="0">
              <a:latin typeface="Times New Roman"/>
              <a:cs typeface="Times New Roman"/>
            </a:endParaRPr>
          </a:p>
          <a:p>
            <a:pPr marL="332105" marR="5080" indent="-320040"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  <a:tab pos="6379845" algn="l"/>
              </a:tabLst>
            </a:pPr>
            <a:r>
              <a:rPr sz="3200" dirty="0">
                <a:latin typeface="Corbel"/>
                <a:cs typeface="Corbel"/>
              </a:rPr>
              <a:t>first introduced as an </a:t>
            </a:r>
            <a:r>
              <a:rPr sz="3200" spc="-5" dirty="0">
                <a:latin typeface="Corbel"/>
                <a:cs typeface="Corbel"/>
              </a:rPr>
              <a:t>evolutionary</a:t>
            </a:r>
            <a:r>
              <a:rPr sz="3200" spc="-10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stochastic  optimization technique </a:t>
            </a:r>
            <a:r>
              <a:rPr sz="3200" dirty="0">
                <a:latin typeface="Corbel"/>
                <a:cs typeface="Corbel"/>
              </a:rPr>
              <a:t>for </a:t>
            </a:r>
            <a:r>
              <a:rPr sz="3200" spc="-5" dirty="0">
                <a:latin typeface="Corbel"/>
                <a:cs typeface="Corbel"/>
              </a:rPr>
              <a:t>nonlinear  </a:t>
            </a:r>
            <a:r>
              <a:rPr sz="3200" dirty="0">
                <a:latin typeface="Corbel"/>
                <a:cs typeface="Corbel"/>
              </a:rPr>
              <a:t>functions by </a:t>
            </a:r>
            <a:r>
              <a:rPr sz="3200" spc="-10" dirty="0">
                <a:latin typeface="Corbel"/>
                <a:cs typeface="Corbel"/>
              </a:rPr>
              <a:t>Kennedy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and</a:t>
            </a:r>
            <a:r>
              <a:rPr sz="3200" spc="-5" dirty="0">
                <a:latin typeface="Corbel"/>
                <a:cs typeface="Corbel"/>
              </a:rPr>
              <a:t> Eberhart	</a:t>
            </a:r>
            <a:r>
              <a:rPr sz="3200" dirty="0">
                <a:latin typeface="Corbel"/>
                <a:cs typeface="Corbel"/>
              </a:rPr>
              <a:t>in </a:t>
            </a:r>
            <a:r>
              <a:rPr sz="3200" spc="-5" dirty="0">
                <a:latin typeface="Corbel"/>
                <a:cs typeface="Corbel"/>
              </a:rPr>
              <a:t>1995</a:t>
            </a:r>
            <a:r>
              <a:rPr sz="3200" spc="-10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4589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6023" y="256031"/>
            <a:ext cx="4023360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2236" y="1827987"/>
            <a:ext cx="66573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Corbel"/>
                <a:cs typeface="Corbel"/>
              </a:rPr>
              <a:t>It was originally</a:t>
            </a:r>
            <a:r>
              <a:rPr sz="3200" spc="-6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inspired</a:t>
            </a:r>
            <a:endParaRPr sz="3200">
              <a:latin typeface="Corbel"/>
              <a:cs typeface="Corbel"/>
            </a:endParaRPr>
          </a:p>
          <a:p>
            <a:pPr marL="332105" marR="5080" indent="-320040"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in </a:t>
            </a:r>
            <a:r>
              <a:rPr sz="3200" spc="-5" dirty="0">
                <a:latin typeface="Corbel"/>
                <a:cs typeface="Corbel"/>
              </a:rPr>
              <a:t>the </a:t>
            </a:r>
            <a:r>
              <a:rPr sz="3200" dirty="0">
                <a:latin typeface="Corbel"/>
                <a:cs typeface="Corbel"/>
              </a:rPr>
              <a:t>way </a:t>
            </a:r>
            <a:r>
              <a:rPr sz="3200" spc="-5" dirty="0">
                <a:latin typeface="Corbel"/>
                <a:cs typeface="Corbel"/>
              </a:rPr>
              <a:t>crowds of </a:t>
            </a:r>
            <a:r>
              <a:rPr sz="3200" dirty="0">
                <a:latin typeface="Corbel"/>
                <a:cs typeface="Corbel"/>
              </a:rPr>
              <a:t>individuals</a:t>
            </a:r>
            <a:r>
              <a:rPr sz="3200" spc="-1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move  towards </a:t>
            </a:r>
            <a:r>
              <a:rPr sz="3200" dirty="0">
                <a:latin typeface="Corbel"/>
                <a:cs typeface="Corbel"/>
              </a:rPr>
              <a:t>predefined</a:t>
            </a:r>
            <a:r>
              <a:rPr sz="3200" spc="-9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objectives,</a:t>
            </a:r>
            <a:endParaRPr sz="3200">
              <a:latin typeface="Corbel"/>
              <a:cs typeface="Corbel"/>
            </a:endParaRPr>
          </a:p>
          <a:p>
            <a:pPr marL="332105" marR="408305" indent="-320040"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but it is better viewed using a</a:t>
            </a:r>
            <a:r>
              <a:rPr sz="3200" spc="-15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social  </a:t>
            </a:r>
            <a:r>
              <a:rPr sz="3200" spc="-20" dirty="0">
                <a:latin typeface="Corbel"/>
                <a:cs typeface="Corbel"/>
              </a:rPr>
              <a:t>metaphor.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023" y="256031"/>
            <a:ext cx="4023360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236" y="969541"/>
            <a:ext cx="788670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</a:pPr>
            <a:r>
              <a:rPr dirty="0"/>
              <a:t>Individuals in </a:t>
            </a:r>
            <a:r>
              <a:rPr spc="-5" dirty="0"/>
              <a:t>the </a:t>
            </a:r>
            <a:r>
              <a:rPr dirty="0"/>
              <a:t>population </a:t>
            </a:r>
            <a:r>
              <a:rPr spc="-5" dirty="0"/>
              <a:t>try </a:t>
            </a:r>
            <a:r>
              <a:rPr dirty="0"/>
              <a:t>to</a:t>
            </a:r>
            <a:r>
              <a:rPr spc="-135" dirty="0"/>
              <a:t> </a:t>
            </a:r>
            <a:r>
              <a:rPr spc="-5" dirty="0"/>
              <a:t>move  towards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2236" y="2702459"/>
            <a:ext cx="7646670" cy="30422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32740" indent="-320040">
              <a:spcBef>
                <a:spcPts val="900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the </a:t>
            </a:r>
            <a:r>
              <a:rPr sz="3200" dirty="0">
                <a:latin typeface="Corbel"/>
                <a:cs typeface="Corbel"/>
              </a:rPr>
              <a:t>fittest position</a:t>
            </a:r>
            <a:r>
              <a:rPr sz="3200" spc="-7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known</a:t>
            </a:r>
          </a:p>
          <a:p>
            <a:pPr marL="623570" lvl="1" indent="-273685"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4205" algn="l"/>
              </a:tabLst>
            </a:pPr>
            <a:r>
              <a:rPr sz="2800" spc="-5" dirty="0">
                <a:latin typeface="Corbel"/>
                <a:cs typeface="Corbel"/>
              </a:rPr>
              <a:t>to </a:t>
            </a:r>
            <a:r>
              <a:rPr sz="2800" spc="-10" dirty="0">
                <a:latin typeface="Corbel"/>
                <a:cs typeface="Corbel"/>
              </a:rPr>
              <a:t>them</a:t>
            </a:r>
            <a:r>
              <a:rPr sz="2800" spc="-5" dirty="0">
                <a:latin typeface="Corbel"/>
                <a:cs typeface="Corbel"/>
              </a:rPr>
              <a:t> and</a:t>
            </a:r>
            <a:endParaRPr sz="2800" dirty="0">
              <a:latin typeface="Corbel"/>
              <a:cs typeface="Corbel"/>
            </a:endParaRPr>
          </a:p>
          <a:p>
            <a:pPr marL="623570" marR="5080" lvl="1" indent="-273685"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4205" algn="l"/>
              </a:tabLst>
            </a:pPr>
            <a:r>
              <a:rPr sz="2800" spc="-5" dirty="0">
                <a:latin typeface="Corbel"/>
                <a:cs typeface="Corbel"/>
              </a:rPr>
              <a:t>to </a:t>
            </a:r>
            <a:r>
              <a:rPr sz="2800" spc="-10" dirty="0">
                <a:latin typeface="Corbel"/>
                <a:cs typeface="Corbel"/>
              </a:rPr>
              <a:t>their </a:t>
            </a:r>
            <a:r>
              <a:rPr sz="2800" spc="-5" dirty="0">
                <a:latin typeface="Corbel"/>
                <a:cs typeface="Corbel"/>
              </a:rPr>
              <a:t>informants, </a:t>
            </a:r>
            <a:r>
              <a:rPr sz="2800" spc="-10" dirty="0">
                <a:latin typeface="Corbel"/>
                <a:cs typeface="Corbel"/>
              </a:rPr>
              <a:t>that </a:t>
            </a:r>
            <a:r>
              <a:rPr sz="2800" spc="-5" dirty="0">
                <a:latin typeface="Corbel"/>
                <a:cs typeface="Corbel"/>
              </a:rPr>
              <a:t>is, </a:t>
            </a:r>
            <a:r>
              <a:rPr sz="2800" spc="-10" dirty="0">
                <a:latin typeface="Corbel"/>
                <a:cs typeface="Corbel"/>
              </a:rPr>
              <a:t>the </a:t>
            </a:r>
            <a:r>
              <a:rPr sz="2800" spc="-5" dirty="0">
                <a:latin typeface="Corbel"/>
                <a:cs typeface="Corbel"/>
              </a:rPr>
              <a:t>set of individuals  that are their social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circle.</a:t>
            </a:r>
            <a:endParaRPr sz="2800" dirty="0">
              <a:latin typeface="Corbel"/>
              <a:cs typeface="Corbel"/>
            </a:endParaRPr>
          </a:p>
          <a:p>
            <a:pPr marL="332105" marR="210820" indent="-320040">
              <a:lnSpc>
                <a:spcPts val="3840"/>
              </a:lnSpc>
              <a:spcBef>
                <a:spcPts val="114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The objective </a:t>
            </a:r>
            <a:r>
              <a:rPr sz="3200" dirty="0">
                <a:latin typeface="Corbel"/>
                <a:cs typeface="Corbel"/>
              </a:rPr>
              <a:t>is </a:t>
            </a:r>
            <a:r>
              <a:rPr sz="3200" spc="-5" dirty="0">
                <a:latin typeface="Corbel"/>
                <a:cs typeface="Corbel"/>
              </a:rPr>
              <a:t>to </a:t>
            </a:r>
            <a:r>
              <a:rPr sz="3200" dirty="0">
                <a:latin typeface="Corbel"/>
                <a:cs typeface="Corbel"/>
              </a:rPr>
              <a:t>maximize </a:t>
            </a:r>
            <a:r>
              <a:rPr sz="3200" spc="-5" dirty="0">
                <a:latin typeface="Corbel"/>
                <a:cs typeface="Corbel"/>
              </a:rPr>
              <a:t>or </a:t>
            </a:r>
            <a:r>
              <a:rPr sz="3200" dirty="0">
                <a:latin typeface="Corbel"/>
                <a:cs typeface="Corbel"/>
              </a:rPr>
              <a:t>minimize</a:t>
            </a:r>
            <a:r>
              <a:rPr sz="3200" spc="-16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  fitness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023" y="256031"/>
            <a:ext cx="5765292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344" y="1313275"/>
            <a:ext cx="3613785" cy="48323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The PSO </a:t>
            </a:r>
            <a:r>
              <a:rPr sz="3000" dirty="0"/>
              <a:t>algorithm is</a:t>
            </a:r>
            <a:r>
              <a:rPr sz="3000" spc="-105" dirty="0"/>
              <a:t> </a:t>
            </a:r>
            <a:r>
              <a:rPr sz="3000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668" y="1975929"/>
            <a:ext cx="6054211" cy="4673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420"/>
              </a:lnSpc>
              <a:spcBef>
                <a:spcPts val="100"/>
              </a:spcBef>
              <a:buClr>
                <a:srgbClr val="EFAC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spc="-5" dirty="0">
                <a:latin typeface="Corbel"/>
                <a:cs typeface="Corbel"/>
              </a:rPr>
              <a:t>biologically-inspired </a:t>
            </a:r>
            <a:r>
              <a:rPr sz="3000" dirty="0">
                <a:latin typeface="Corbel"/>
                <a:cs typeface="Corbel"/>
              </a:rPr>
              <a:t>algorithm</a:t>
            </a:r>
          </a:p>
          <a:p>
            <a:pPr marL="332740" indent="-320040">
              <a:lnSpc>
                <a:spcPts val="3420"/>
              </a:lnSpc>
              <a:buClr>
                <a:srgbClr val="EFAC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spc="-5" dirty="0">
                <a:latin typeface="Corbel"/>
                <a:cs typeface="Corbel"/>
              </a:rPr>
              <a:t>motivated </a:t>
            </a:r>
            <a:r>
              <a:rPr sz="3000" dirty="0">
                <a:latin typeface="Corbel"/>
                <a:cs typeface="Corbel"/>
              </a:rPr>
              <a:t>by a </a:t>
            </a:r>
            <a:r>
              <a:rPr sz="3000" b="1" spc="-5" dirty="0">
                <a:latin typeface="Corbel"/>
                <a:cs typeface="Corbel"/>
              </a:rPr>
              <a:t>social</a:t>
            </a:r>
            <a:r>
              <a:rPr sz="3000" b="1" spc="30" dirty="0">
                <a:latin typeface="Corbel"/>
                <a:cs typeface="Corbel"/>
              </a:rPr>
              <a:t> </a:t>
            </a:r>
            <a:r>
              <a:rPr sz="3000" b="1" spc="-5" dirty="0">
                <a:latin typeface="Corbel"/>
                <a:cs typeface="Corbel"/>
              </a:rPr>
              <a:t>analogy</a:t>
            </a:r>
            <a:r>
              <a:rPr sz="3000" spc="-5" dirty="0">
                <a:latin typeface="Corbel"/>
                <a:cs typeface="Corbel"/>
              </a:rPr>
              <a:t>.</a:t>
            </a:r>
            <a:endParaRPr sz="3000" dirty="0">
              <a:latin typeface="Corbel"/>
              <a:cs typeface="Corbel"/>
            </a:endParaRPr>
          </a:p>
          <a:p>
            <a:pPr>
              <a:spcBef>
                <a:spcPts val="5"/>
              </a:spcBef>
              <a:buClr>
                <a:srgbClr val="EFAC00"/>
              </a:buClr>
              <a:buFont typeface="Wingdings 2"/>
              <a:buChar char=""/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ts val="3420"/>
              </a:lnSpc>
            </a:pPr>
            <a:r>
              <a:rPr sz="3000" spc="-5" dirty="0">
                <a:latin typeface="Corbel"/>
                <a:cs typeface="Corbel"/>
              </a:rPr>
              <a:t>Sometimes </a:t>
            </a:r>
            <a:r>
              <a:rPr sz="3000" dirty="0">
                <a:latin typeface="Corbel"/>
                <a:cs typeface="Corbel"/>
              </a:rPr>
              <a:t>it is related </a:t>
            </a:r>
            <a:r>
              <a:rPr sz="3000" spc="-5" dirty="0">
                <a:latin typeface="Corbel"/>
                <a:cs typeface="Corbel"/>
              </a:rPr>
              <a:t>to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the</a:t>
            </a:r>
            <a:endParaRPr sz="3000" dirty="0">
              <a:latin typeface="Corbel"/>
              <a:cs typeface="Corbel"/>
            </a:endParaRPr>
          </a:p>
          <a:p>
            <a:pPr marL="332740" indent="-320040">
              <a:lnSpc>
                <a:spcPts val="3420"/>
              </a:lnSpc>
              <a:buClr>
                <a:srgbClr val="EFAC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spc="-10" dirty="0">
                <a:latin typeface="Corbel"/>
                <a:cs typeface="Corbel"/>
              </a:rPr>
              <a:t>Evolutionary </a:t>
            </a:r>
            <a:r>
              <a:rPr sz="3000" spc="-5" dirty="0">
                <a:latin typeface="Corbel"/>
                <a:cs typeface="Corbel"/>
              </a:rPr>
              <a:t>Computation </a:t>
            </a:r>
            <a:r>
              <a:rPr sz="3000" dirty="0">
                <a:latin typeface="Corbel"/>
                <a:cs typeface="Corbel"/>
              </a:rPr>
              <a:t>(EC)</a:t>
            </a:r>
            <a:r>
              <a:rPr sz="3000" spc="-10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techniques,</a:t>
            </a:r>
            <a:endParaRPr sz="3000" dirty="0">
              <a:latin typeface="Corbel"/>
              <a:cs typeface="Corbel"/>
            </a:endParaRPr>
          </a:p>
          <a:p>
            <a:pPr marL="625475" lvl="1" indent="-275590">
              <a:spcBef>
                <a:spcPts val="345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600" spc="-5" dirty="0">
                <a:latin typeface="Corbel"/>
                <a:cs typeface="Corbel"/>
              </a:rPr>
              <a:t>basically with </a:t>
            </a:r>
            <a:r>
              <a:rPr sz="2600" dirty="0">
                <a:latin typeface="Corbel"/>
                <a:cs typeface="Corbel"/>
              </a:rPr>
              <a:t>Genetic </a:t>
            </a:r>
            <a:r>
              <a:rPr sz="2600" spc="-5" dirty="0">
                <a:latin typeface="Corbel"/>
                <a:cs typeface="Corbel"/>
              </a:rPr>
              <a:t>Algorithms </a:t>
            </a:r>
            <a:r>
              <a:rPr sz="2600" spc="-25" dirty="0">
                <a:latin typeface="Corbel"/>
                <a:cs typeface="Corbel"/>
              </a:rPr>
              <a:t>(GA)</a:t>
            </a:r>
            <a:r>
              <a:rPr sz="2600" spc="-29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and</a:t>
            </a:r>
          </a:p>
          <a:p>
            <a:pPr marL="625475" lvl="1" indent="-275590">
              <a:lnSpc>
                <a:spcPts val="2925"/>
              </a:lnSpc>
              <a:spcBef>
                <a:spcPts val="310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600" spc="-5" dirty="0">
                <a:latin typeface="Corbel"/>
                <a:cs typeface="Corbel"/>
              </a:rPr>
              <a:t>Evolutionary </a:t>
            </a:r>
            <a:r>
              <a:rPr sz="2600" dirty="0">
                <a:latin typeface="Corbel"/>
                <a:cs typeface="Corbel"/>
              </a:rPr>
              <a:t>Strategies</a:t>
            </a:r>
            <a:r>
              <a:rPr sz="2600" spc="-10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(ES),</a:t>
            </a:r>
            <a:endParaRPr sz="2600" dirty="0">
              <a:latin typeface="Corbel"/>
              <a:cs typeface="Corbel"/>
            </a:endParaRPr>
          </a:p>
          <a:p>
            <a:pPr marL="332105" marR="5080" indent="-320040">
              <a:lnSpc>
                <a:spcPts val="3240"/>
              </a:lnSpc>
              <a:spcBef>
                <a:spcPts val="215"/>
              </a:spcBef>
            </a:pPr>
            <a:r>
              <a:rPr sz="3000" dirty="0">
                <a:latin typeface="Corbel"/>
                <a:cs typeface="Corbel"/>
              </a:rPr>
              <a:t>but </a:t>
            </a:r>
            <a:r>
              <a:rPr sz="3000" spc="-5" dirty="0">
                <a:latin typeface="Corbel"/>
                <a:cs typeface="Corbel"/>
              </a:rPr>
              <a:t>there </a:t>
            </a:r>
            <a:r>
              <a:rPr sz="3000" dirty="0">
                <a:latin typeface="Corbel"/>
                <a:cs typeface="Corbel"/>
              </a:rPr>
              <a:t>are </a:t>
            </a:r>
            <a:r>
              <a:rPr sz="3000" b="1" spc="-5" dirty="0">
                <a:latin typeface="Corbel"/>
                <a:cs typeface="Corbel"/>
              </a:rPr>
              <a:t>significant differences </a:t>
            </a:r>
            <a:r>
              <a:rPr sz="3000" dirty="0">
                <a:latin typeface="Corbel"/>
                <a:cs typeface="Corbel"/>
              </a:rPr>
              <a:t>with </a:t>
            </a:r>
            <a:r>
              <a:rPr sz="3000" spc="-5" dirty="0">
                <a:latin typeface="Corbel"/>
                <a:cs typeface="Corbel"/>
              </a:rPr>
              <a:t>those  techniques.</a:t>
            </a:r>
            <a:endParaRPr sz="3000" dirty="0">
              <a:latin typeface="Corbel"/>
              <a:cs typeface="Corbel"/>
            </a:endParaRPr>
          </a:p>
        </p:txBody>
      </p:sp>
      <p:pic>
        <p:nvPicPr>
          <p:cNvPr id="1028" name="Picture 4" descr="Figure 1 from IBFO_PSO: Evaluating the Performance of Bio-Inspired  Integrated Bacterial Foraging Optimization Algorithm and Particle Swarm  Optimization Algorithm in MANET Routing | Semantic Scholar">
            <a:extLst>
              <a:ext uri="{FF2B5EF4-FFF2-40B4-BE49-F238E27FC236}">
                <a16:creationId xmlns:a16="http://schemas.microsoft.com/office/drawing/2014/main" id="{1B730851-2DE9-48A0-B248-3812ECF7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49" y="1313275"/>
            <a:ext cx="5569183" cy="5194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023" y="256031"/>
            <a:ext cx="5765292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236" y="1401322"/>
            <a:ext cx="3570604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PSO algorithm</a:t>
            </a:r>
            <a:r>
              <a:rPr spc="-165" dirty="0"/>
              <a:t> </a:t>
            </a:r>
            <a:r>
              <a:rPr dirty="0"/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7948" y="3271532"/>
            <a:ext cx="7117080" cy="25800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2740" indent="-320040">
              <a:spcBef>
                <a:spcPts val="894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population-based:</a:t>
            </a:r>
          </a:p>
          <a:p>
            <a:pPr marL="623570" lvl="1" indent="-273685"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4205" algn="l"/>
              </a:tabLst>
            </a:pPr>
            <a:r>
              <a:rPr sz="2800" spc="-5" dirty="0">
                <a:latin typeface="Corbel"/>
                <a:cs typeface="Corbel"/>
              </a:rPr>
              <a:t>a set of </a:t>
            </a:r>
            <a:r>
              <a:rPr sz="2800" b="1" spc="-5" dirty="0">
                <a:latin typeface="Corbel"/>
                <a:cs typeface="Corbel"/>
              </a:rPr>
              <a:t>potential</a:t>
            </a:r>
            <a:r>
              <a:rPr sz="2800" b="1" spc="35" dirty="0">
                <a:latin typeface="Corbel"/>
                <a:cs typeface="Corbel"/>
              </a:rPr>
              <a:t> </a:t>
            </a:r>
            <a:r>
              <a:rPr sz="2800" b="1" spc="-5" dirty="0">
                <a:latin typeface="Corbel"/>
                <a:cs typeface="Corbel"/>
              </a:rPr>
              <a:t>solutions</a:t>
            </a:r>
            <a:endParaRPr sz="2800" dirty="0">
              <a:latin typeface="Corbel"/>
              <a:cs typeface="Corbel"/>
            </a:endParaRPr>
          </a:p>
          <a:p>
            <a:pPr marL="623570" lvl="1" indent="-273685"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4205" algn="l"/>
              </a:tabLst>
            </a:pPr>
            <a:r>
              <a:rPr sz="2800" b="1" spc="-10" dirty="0">
                <a:latin typeface="Corbel"/>
                <a:cs typeface="Corbel"/>
              </a:rPr>
              <a:t>evolves</a:t>
            </a:r>
            <a:endParaRPr sz="2800" dirty="0">
              <a:latin typeface="Corbel"/>
              <a:cs typeface="Corbel"/>
            </a:endParaRPr>
          </a:p>
          <a:p>
            <a:pPr marL="623570" marR="5080" lvl="1" indent="-273685"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4205" algn="l"/>
              </a:tabLst>
            </a:pPr>
            <a:r>
              <a:rPr sz="2800" spc="-5" dirty="0">
                <a:latin typeface="Corbel"/>
                <a:cs typeface="Corbel"/>
              </a:rPr>
              <a:t>to approach a </a:t>
            </a:r>
            <a:r>
              <a:rPr sz="2800" b="1" spc="-5" dirty="0">
                <a:latin typeface="Corbel"/>
                <a:cs typeface="Corbel"/>
              </a:rPr>
              <a:t>convenient solution </a:t>
            </a:r>
            <a:r>
              <a:rPr sz="2800" spc="-25" dirty="0">
                <a:latin typeface="Corbel"/>
                <a:cs typeface="Corbel"/>
              </a:rPr>
              <a:t>(or </a:t>
            </a:r>
            <a:r>
              <a:rPr sz="2800" spc="-5" dirty="0">
                <a:latin typeface="Corbel"/>
                <a:cs typeface="Corbel"/>
              </a:rPr>
              <a:t>set </a:t>
            </a:r>
            <a:r>
              <a:rPr sz="2800" spc="-10" dirty="0">
                <a:latin typeface="Corbel"/>
                <a:cs typeface="Corbel"/>
              </a:rPr>
              <a:t>of  solutions) </a:t>
            </a:r>
            <a:r>
              <a:rPr sz="2800" spc="-5" dirty="0">
                <a:latin typeface="Corbel"/>
                <a:cs typeface="Corbel"/>
              </a:rPr>
              <a:t>for 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problem.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6334" y="1295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6023" y="256031"/>
            <a:ext cx="5765292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2236" y="1827988"/>
            <a:ext cx="771144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Being </a:t>
            </a:r>
            <a:r>
              <a:rPr sz="3200" dirty="0">
                <a:latin typeface="Corbel"/>
                <a:cs typeface="Corbel"/>
              </a:rPr>
              <a:t>an </a:t>
            </a:r>
            <a:r>
              <a:rPr sz="3200" spc="-5" dirty="0">
                <a:latin typeface="Corbel"/>
                <a:cs typeface="Corbel"/>
              </a:rPr>
              <a:t>optimization </a:t>
            </a:r>
            <a:r>
              <a:rPr sz="3200" dirty="0">
                <a:latin typeface="Corbel"/>
                <a:cs typeface="Corbel"/>
              </a:rPr>
              <a:t>method, </a:t>
            </a:r>
            <a:r>
              <a:rPr sz="3200" spc="-5" dirty="0">
                <a:latin typeface="Corbel"/>
                <a:cs typeface="Corbel"/>
              </a:rPr>
              <a:t>the </a:t>
            </a:r>
            <a:r>
              <a:rPr sz="3200" dirty="0">
                <a:latin typeface="Corbel"/>
                <a:cs typeface="Corbel"/>
              </a:rPr>
              <a:t>aim is  finding </a:t>
            </a:r>
            <a:r>
              <a:rPr sz="3200" spc="-5" dirty="0">
                <a:latin typeface="Corbel"/>
                <a:cs typeface="Corbel"/>
              </a:rPr>
              <a:t>the </a:t>
            </a:r>
            <a:r>
              <a:rPr sz="3200" b="1" dirty="0">
                <a:latin typeface="Corbel"/>
                <a:cs typeface="Corbel"/>
              </a:rPr>
              <a:t>global optimum </a:t>
            </a:r>
            <a:r>
              <a:rPr sz="3200" spc="-5" dirty="0">
                <a:latin typeface="Corbel"/>
                <a:cs typeface="Corbel"/>
              </a:rPr>
              <a:t>of </a:t>
            </a:r>
            <a:r>
              <a:rPr sz="3200" dirty="0">
                <a:latin typeface="Corbel"/>
                <a:cs typeface="Corbel"/>
              </a:rPr>
              <a:t>a</a:t>
            </a:r>
            <a:r>
              <a:rPr sz="3200" spc="-9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real-valued  function (fitness </a:t>
            </a:r>
            <a:r>
              <a:rPr sz="3200" spc="-5" dirty="0">
                <a:latin typeface="Corbel"/>
                <a:cs typeface="Corbel"/>
              </a:rPr>
              <a:t>function) </a:t>
            </a:r>
            <a:r>
              <a:rPr sz="3200" dirty="0">
                <a:latin typeface="Corbel"/>
                <a:cs typeface="Corbel"/>
              </a:rPr>
              <a:t>defined in a given  </a:t>
            </a:r>
            <a:r>
              <a:rPr sz="3200" spc="-5" dirty="0">
                <a:latin typeface="Corbel"/>
                <a:cs typeface="Corbel"/>
              </a:rPr>
              <a:t>space </a:t>
            </a:r>
            <a:r>
              <a:rPr sz="3200" dirty="0">
                <a:latin typeface="Corbel"/>
                <a:cs typeface="Corbel"/>
              </a:rPr>
              <a:t>(search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spc="-10" dirty="0">
                <a:latin typeface="Corbel"/>
                <a:cs typeface="Corbel"/>
              </a:rPr>
              <a:t>space).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4589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6023" y="256031"/>
            <a:ext cx="5765292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2236" y="1827987"/>
            <a:ext cx="7690484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13335" indent="-320040">
              <a:spcBef>
                <a:spcPts val="105"/>
              </a:spcBef>
            </a:pPr>
            <a:r>
              <a:rPr sz="3200" dirty="0">
                <a:latin typeface="Corbel"/>
                <a:cs typeface="Corbel"/>
              </a:rPr>
              <a:t>The </a:t>
            </a:r>
            <a:r>
              <a:rPr sz="3200" spc="-5" dirty="0">
                <a:latin typeface="Corbel"/>
                <a:cs typeface="Corbel"/>
              </a:rPr>
              <a:t>social </a:t>
            </a:r>
            <a:r>
              <a:rPr sz="3200" dirty="0">
                <a:latin typeface="Corbel"/>
                <a:cs typeface="Corbel"/>
              </a:rPr>
              <a:t>metaphor </a:t>
            </a:r>
            <a:r>
              <a:rPr sz="3200" spc="-5" dirty="0">
                <a:latin typeface="Corbel"/>
                <a:cs typeface="Corbel"/>
              </a:rPr>
              <a:t>that </a:t>
            </a:r>
            <a:r>
              <a:rPr sz="3200" dirty="0">
                <a:latin typeface="Corbel"/>
                <a:cs typeface="Corbel"/>
              </a:rPr>
              <a:t>led to </a:t>
            </a:r>
            <a:r>
              <a:rPr sz="3200" spc="-5" dirty="0">
                <a:latin typeface="Corbel"/>
                <a:cs typeface="Corbel"/>
              </a:rPr>
              <a:t>this</a:t>
            </a:r>
            <a:r>
              <a:rPr sz="3200" spc="-1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algorithm  </a:t>
            </a:r>
            <a:r>
              <a:rPr sz="3200" spc="-5" dirty="0">
                <a:latin typeface="Corbel"/>
                <a:cs typeface="Corbel"/>
              </a:rPr>
              <a:t>can </a:t>
            </a:r>
            <a:r>
              <a:rPr sz="3200" dirty="0">
                <a:latin typeface="Corbel"/>
                <a:cs typeface="Corbel"/>
              </a:rPr>
              <a:t>be </a:t>
            </a:r>
            <a:r>
              <a:rPr sz="3200" spc="-5" dirty="0">
                <a:latin typeface="Corbel"/>
                <a:cs typeface="Corbel"/>
              </a:rPr>
              <a:t>summarized </a:t>
            </a:r>
            <a:r>
              <a:rPr sz="3200" dirty="0">
                <a:latin typeface="Corbel"/>
                <a:cs typeface="Corbel"/>
              </a:rPr>
              <a:t>as</a:t>
            </a:r>
            <a:r>
              <a:rPr sz="3200" spc="-7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follows:</a:t>
            </a:r>
            <a:endParaRPr sz="3200">
              <a:latin typeface="Corbel"/>
              <a:cs typeface="Corbel"/>
            </a:endParaRPr>
          </a:p>
          <a:p>
            <a:pPr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/>
            <a:r>
              <a:rPr sz="3200" spc="-5" dirty="0">
                <a:latin typeface="Corbel"/>
                <a:cs typeface="Corbel"/>
              </a:rPr>
              <a:t>the </a:t>
            </a:r>
            <a:r>
              <a:rPr sz="3200" b="1" spc="-5" dirty="0">
                <a:latin typeface="Corbel"/>
                <a:cs typeface="Corbel"/>
              </a:rPr>
              <a:t>individuals </a:t>
            </a:r>
            <a:r>
              <a:rPr sz="3200" spc="-5" dirty="0">
                <a:latin typeface="Corbel"/>
                <a:cs typeface="Corbel"/>
              </a:rPr>
              <a:t>that </a:t>
            </a:r>
            <a:r>
              <a:rPr sz="3200" dirty="0">
                <a:latin typeface="Corbel"/>
                <a:cs typeface="Corbel"/>
              </a:rPr>
              <a:t>are part </a:t>
            </a:r>
            <a:r>
              <a:rPr sz="3200" spc="-5" dirty="0">
                <a:latin typeface="Corbel"/>
                <a:cs typeface="Corbel"/>
              </a:rPr>
              <a:t>of </a:t>
            </a:r>
            <a:r>
              <a:rPr sz="3200" dirty="0">
                <a:latin typeface="Corbel"/>
                <a:cs typeface="Corbel"/>
              </a:rPr>
              <a:t>a</a:t>
            </a:r>
            <a:r>
              <a:rPr sz="3200" spc="-6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society</a:t>
            </a:r>
            <a:endParaRPr sz="3200">
              <a:latin typeface="Corbel"/>
              <a:cs typeface="Corbel"/>
            </a:endParaRPr>
          </a:p>
          <a:p>
            <a:pPr marL="332105" marR="5080" indent="-320040"/>
            <a:r>
              <a:rPr sz="3200" b="1" dirty="0">
                <a:latin typeface="Corbel"/>
                <a:cs typeface="Corbel"/>
              </a:rPr>
              <a:t>hold </a:t>
            </a:r>
            <a:r>
              <a:rPr sz="3200" b="1" spc="-10" dirty="0">
                <a:latin typeface="Corbel"/>
                <a:cs typeface="Corbel"/>
              </a:rPr>
              <a:t>an </a:t>
            </a:r>
            <a:r>
              <a:rPr sz="3200" b="1" spc="-5" dirty="0">
                <a:latin typeface="Corbel"/>
                <a:cs typeface="Corbel"/>
              </a:rPr>
              <a:t>opinion </a:t>
            </a:r>
            <a:r>
              <a:rPr sz="3200" spc="-5" dirty="0">
                <a:latin typeface="Corbel"/>
                <a:cs typeface="Corbel"/>
              </a:rPr>
              <a:t>that </a:t>
            </a:r>
            <a:r>
              <a:rPr sz="3200" dirty="0">
                <a:latin typeface="Corbel"/>
                <a:cs typeface="Corbel"/>
              </a:rPr>
              <a:t>is part </a:t>
            </a:r>
            <a:r>
              <a:rPr sz="3200" spc="-5" dirty="0">
                <a:latin typeface="Corbel"/>
                <a:cs typeface="Corbel"/>
              </a:rPr>
              <a:t>of </a:t>
            </a:r>
            <a:r>
              <a:rPr sz="3200" dirty="0">
                <a:latin typeface="Corbel"/>
                <a:cs typeface="Corbel"/>
              </a:rPr>
              <a:t>a </a:t>
            </a:r>
            <a:r>
              <a:rPr sz="3200" spc="-5" dirty="0">
                <a:latin typeface="Corbel"/>
                <a:cs typeface="Corbel"/>
              </a:rPr>
              <a:t>"belief space"  </a:t>
            </a:r>
            <a:r>
              <a:rPr sz="3200" dirty="0">
                <a:latin typeface="Corbel"/>
                <a:cs typeface="Corbel"/>
              </a:rPr>
              <a:t>(the </a:t>
            </a:r>
            <a:r>
              <a:rPr sz="3200" spc="-5" dirty="0">
                <a:latin typeface="Corbel"/>
                <a:cs typeface="Corbel"/>
              </a:rPr>
              <a:t>search</a:t>
            </a:r>
            <a:r>
              <a:rPr sz="3200" spc="-65" dirty="0">
                <a:latin typeface="Corbel"/>
                <a:cs typeface="Corbel"/>
              </a:rPr>
              <a:t> </a:t>
            </a:r>
            <a:r>
              <a:rPr sz="3200" spc="-15" dirty="0">
                <a:latin typeface="Corbel"/>
                <a:cs typeface="Corbel"/>
              </a:rPr>
              <a:t>space)</a:t>
            </a:r>
            <a:endParaRPr sz="3200">
              <a:latin typeface="Corbel"/>
              <a:cs typeface="Corbel"/>
            </a:endParaRPr>
          </a:p>
          <a:p>
            <a:pPr marL="12700">
              <a:spcBef>
                <a:spcPts val="5"/>
              </a:spcBef>
            </a:pPr>
            <a:r>
              <a:rPr sz="3200" b="1" spc="-5" dirty="0">
                <a:latin typeface="Corbel"/>
                <a:cs typeface="Corbel"/>
              </a:rPr>
              <a:t>shared by every possible</a:t>
            </a:r>
            <a:r>
              <a:rPr sz="3200" b="1" spc="30" dirty="0">
                <a:latin typeface="Corbel"/>
                <a:cs typeface="Corbel"/>
              </a:rPr>
              <a:t> </a:t>
            </a:r>
            <a:r>
              <a:rPr sz="3200" b="1" spc="-5" dirty="0">
                <a:latin typeface="Corbel"/>
                <a:cs typeface="Corbel"/>
              </a:rPr>
              <a:t>individual</a:t>
            </a:r>
            <a:r>
              <a:rPr sz="3200" spc="-5" dirty="0">
                <a:latin typeface="Corbel"/>
                <a:cs typeface="Corbel"/>
              </a:rPr>
              <a:t>.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162" y="-72443"/>
            <a:ext cx="5765292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6123" y="1119960"/>
            <a:ext cx="7886700" cy="204479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</a:pPr>
            <a:r>
              <a:rPr dirty="0"/>
              <a:t>Individuals may modify </a:t>
            </a:r>
            <a:r>
              <a:rPr spc="-5" dirty="0"/>
              <a:t>this "opinion</a:t>
            </a:r>
            <a:r>
              <a:rPr spc="-130" dirty="0"/>
              <a:t> </a:t>
            </a:r>
            <a:r>
              <a:rPr spc="-5" dirty="0"/>
              <a:t>state"  </a:t>
            </a:r>
            <a:r>
              <a:rPr dirty="0"/>
              <a:t>based </a:t>
            </a:r>
            <a:r>
              <a:rPr spc="-5" dirty="0"/>
              <a:t>on three</a:t>
            </a:r>
            <a:r>
              <a:rPr spc="-70" dirty="0"/>
              <a:t> </a:t>
            </a:r>
            <a:r>
              <a:rPr dirty="0"/>
              <a:t>factors: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152650" y="3471282"/>
            <a:ext cx="7886700" cy="27257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224154" indent="-3200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pc="-10" dirty="0"/>
              <a:t>The </a:t>
            </a:r>
            <a:r>
              <a:rPr spc="-5" dirty="0"/>
              <a:t>knowledge </a:t>
            </a:r>
            <a:r>
              <a:rPr spc="-10" dirty="0"/>
              <a:t>of the </a:t>
            </a:r>
            <a:r>
              <a:rPr spc="-5" dirty="0"/>
              <a:t>environment (its fitness  </a:t>
            </a:r>
            <a:r>
              <a:rPr spc="-15" dirty="0"/>
              <a:t>value)</a:t>
            </a:r>
          </a:p>
          <a:p>
            <a:pPr marL="332105" marR="408305" indent="-320040">
              <a:lnSpc>
                <a:spcPct val="100000"/>
              </a:lnSpc>
              <a:buClr>
                <a:srgbClr val="EFAC00"/>
              </a:buClr>
              <a:buSzPct val="8035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pc="-10" dirty="0"/>
              <a:t>The </a:t>
            </a:r>
            <a:r>
              <a:rPr spc="-5" dirty="0"/>
              <a:t>individual's previous </a:t>
            </a:r>
            <a:r>
              <a:rPr spc="-10" dirty="0"/>
              <a:t>history </a:t>
            </a:r>
            <a:r>
              <a:rPr spc="-5" dirty="0"/>
              <a:t>of </a:t>
            </a:r>
            <a:r>
              <a:rPr spc="-10" dirty="0"/>
              <a:t>states </a:t>
            </a:r>
            <a:r>
              <a:rPr spc="-5" dirty="0"/>
              <a:t>(its  </a:t>
            </a:r>
            <a:r>
              <a:rPr spc="-10" dirty="0"/>
              <a:t>memory)</a:t>
            </a:r>
          </a:p>
          <a:p>
            <a:pPr marL="332105" marR="5080" indent="-32004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pc="-10" dirty="0"/>
              <a:t>The </a:t>
            </a:r>
            <a:r>
              <a:rPr spc="-5" dirty="0"/>
              <a:t>previous </a:t>
            </a:r>
            <a:r>
              <a:rPr spc="-10" dirty="0"/>
              <a:t>history </a:t>
            </a:r>
            <a:r>
              <a:rPr spc="-5" dirty="0"/>
              <a:t>of </a:t>
            </a:r>
            <a:r>
              <a:rPr spc="-10" dirty="0"/>
              <a:t>states </a:t>
            </a:r>
            <a:r>
              <a:rPr spc="-5" dirty="0"/>
              <a:t>of </a:t>
            </a:r>
            <a:r>
              <a:rPr spc="-10" dirty="0"/>
              <a:t>the </a:t>
            </a:r>
            <a:r>
              <a:rPr spc="-5" dirty="0"/>
              <a:t>individual's  </a:t>
            </a:r>
            <a:r>
              <a:rPr spc="-10" dirty="0"/>
              <a:t>neighborhood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4589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8924" y="768095"/>
            <a:ext cx="18287" cy="2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2236" y="1827987"/>
            <a:ext cx="7900670" cy="3430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An individual's </a:t>
            </a:r>
            <a:r>
              <a:rPr sz="3200" spc="-5" dirty="0">
                <a:latin typeface="Corbel"/>
                <a:cs typeface="Corbel"/>
              </a:rPr>
              <a:t>neighborhood </a:t>
            </a:r>
            <a:r>
              <a:rPr sz="3200" dirty="0">
                <a:latin typeface="Corbel"/>
                <a:cs typeface="Corbel"/>
              </a:rPr>
              <a:t>may be</a:t>
            </a:r>
            <a:r>
              <a:rPr sz="3200" spc="-1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defined  in </a:t>
            </a:r>
            <a:r>
              <a:rPr sz="3200" spc="-5" dirty="0">
                <a:latin typeface="Corbel"/>
                <a:cs typeface="Corbel"/>
              </a:rPr>
              <a:t>several </a:t>
            </a:r>
            <a:r>
              <a:rPr sz="3200" dirty="0">
                <a:latin typeface="Corbel"/>
                <a:cs typeface="Corbel"/>
              </a:rPr>
              <a:t>ways, </a:t>
            </a:r>
            <a:r>
              <a:rPr sz="3200" spc="-5" dirty="0">
                <a:latin typeface="Corbel"/>
                <a:cs typeface="Corbel"/>
              </a:rPr>
              <a:t>configuring somehow the  "social network" </a:t>
            </a:r>
            <a:r>
              <a:rPr sz="3200" dirty="0">
                <a:latin typeface="Corbel"/>
                <a:cs typeface="Corbel"/>
              </a:rPr>
              <a:t>of </a:t>
            </a:r>
            <a:r>
              <a:rPr sz="3200" spc="-5" dirty="0">
                <a:latin typeface="Corbel"/>
                <a:cs typeface="Corbel"/>
              </a:rPr>
              <a:t>the</a:t>
            </a:r>
            <a:r>
              <a:rPr sz="3200" spc="-7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individual.</a:t>
            </a:r>
          </a:p>
          <a:p>
            <a:pPr marL="332740" indent="-320040"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Several neighborhood topologies</a:t>
            </a:r>
            <a:r>
              <a:rPr sz="3200" spc="-5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exist</a:t>
            </a:r>
          </a:p>
          <a:p>
            <a:pPr marL="623570" lvl="1" indent="-273685"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4205" algn="l"/>
              </a:tabLst>
            </a:pPr>
            <a:r>
              <a:rPr sz="2800" spc="-5" dirty="0">
                <a:latin typeface="Corbel"/>
                <a:cs typeface="Corbel"/>
              </a:rPr>
              <a:t>(full, ring, </a:t>
            </a:r>
            <a:r>
              <a:rPr sz="2800" spc="-35" dirty="0">
                <a:latin typeface="Corbel"/>
                <a:cs typeface="Corbel"/>
              </a:rPr>
              <a:t>star, </a:t>
            </a:r>
            <a:r>
              <a:rPr sz="2800" spc="-5" dirty="0">
                <a:latin typeface="Corbel"/>
                <a:cs typeface="Corbel"/>
              </a:rPr>
              <a:t>etc.) depending</a:t>
            </a:r>
            <a:r>
              <a:rPr sz="2800" spc="6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on</a:t>
            </a:r>
            <a:endParaRPr sz="2800" dirty="0">
              <a:latin typeface="Corbel"/>
              <a:cs typeface="Corbel"/>
            </a:endParaRPr>
          </a:p>
          <a:p>
            <a:pPr marL="623570" marR="186055" lvl="1" indent="-273685"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4205" algn="l"/>
              </a:tabLst>
            </a:pPr>
            <a:r>
              <a:rPr sz="2800" spc="-5" dirty="0">
                <a:latin typeface="Corbel"/>
                <a:cs typeface="Corbel"/>
              </a:rPr>
              <a:t>whether an individual interacts with all, </a:t>
            </a:r>
            <a:r>
              <a:rPr sz="2800" spc="-10" dirty="0">
                <a:latin typeface="Corbel"/>
                <a:cs typeface="Corbel"/>
              </a:rPr>
              <a:t>some, or  only one </a:t>
            </a:r>
            <a:r>
              <a:rPr sz="2800" spc="-5" dirty="0">
                <a:latin typeface="Corbel"/>
                <a:cs typeface="Corbel"/>
              </a:rPr>
              <a:t>of </a:t>
            </a:r>
            <a:r>
              <a:rPr sz="2800" spc="-10" dirty="0">
                <a:latin typeface="Corbel"/>
                <a:cs typeface="Corbel"/>
              </a:rPr>
              <a:t>the </a:t>
            </a:r>
            <a:r>
              <a:rPr sz="2800" spc="-5" dirty="0">
                <a:latin typeface="Corbel"/>
                <a:cs typeface="Corbel"/>
              </a:rPr>
              <a:t>rest of </a:t>
            </a:r>
            <a:r>
              <a:rPr sz="2800" spc="-10" dirty="0">
                <a:latin typeface="Corbel"/>
                <a:cs typeface="Corbel"/>
              </a:rPr>
              <a:t>the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population.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5F8D3F1-83E8-42A2-917C-1D443B875E7F}"/>
              </a:ext>
            </a:extLst>
          </p:cNvPr>
          <p:cNvSpPr/>
          <p:nvPr/>
        </p:nvSpPr>
        <p:spPr>
          <a:xfrm>
            <a:off x="1716023" y="256031"/>
            <a:ext cx="5765292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Genetic Algorithm (GA)?</a:t>
            </a:r>
          </a:p>
          <a:p>
            <a:pPr lvl="1"/>
            <a:r>
              <a:rPr lang="en-US" dirty="0"/>
              <a:t>An adaptation procedure based on the mechanics of natural genetics and natural selection</a:t>
            </a:r>
          </a:p>
          <a:p>
            <a:r>
              <a:rPr lang="en-US" dirty="0"/>
              <a:t>Gas have 2 essential components</a:t>
            </a:r>
          </a:p>
          <a:p>
            <a:pPr lvl="1"/>
            <a:r>
              <a:rPr lang="en-US" dirty="0"/>
              <a:t>Survival of the fittest</a:t>
            </a:r>
          </a:p>
          <a:p>
            <a:pPr lvl="1"/>
            <a:r>
              <a:rPr lang="en-US" dirty="0"/>
              <a:t>Recombination</a:t>
            </a:r>
          </a:p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Chromosome = string</a:t>
            </a:r>
          </a:p>
          <a:p>
            <a:pPr lvl="1"/>
            <a:r>
              <a:rPr lang="en-US" dirty="0"/>
              <a:t>Gene = single bit or single subsequence in string, represents 1 attribute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4589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2600" y="76200"/>
            <a:ext cx="5765292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2237" y="1827988"/>
            <a:ext cx="7553959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105"/>
              </a:spcBef>
            </a:pPr>
            <a:r>
              <a:rPr sz="3200" spc="-5" dirty="0">
                <a:latin typeface="Corbel"/>
                <a:cs typeface="Corbel"/>
              </a:rPr>
              <a:t>Following certain </a:t>
            </a:r>
            <a:r>
              <a:rPr sz="3200" dirty="0">
                <a:latin typeface="Corbel"/>
                <a:cs typeface="Corbel"/>
              </a:rPr>
              <a:t>rules </a:t>
            </a:r>
            <a:r>
              <a:rPr sz="3200" spc="-5" dirty="0">
                <a:latin typeface="Corbel"/>
                <a:cs typeface="Corbel"/>
              </a:rPr>
              <a:t>of</a:t>
            </a:r>
            <a:r>
              <a:rPr sz="3200" spc="-8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interaction,</a:t>
            </a:r>
          </a:p>
          <a:p>
            <a:pPr marL="332105" marR="5080" indent="-320040" algn="just"/>
            <a:r>
              <a:rPr sz="3200" spc="-5" dirty="0">
                <a:latin typeface="Corbel"/>
                <a:cs typeface="Corbel"/>
              </a:rPr>
              <a:t>the </a:t>
            </a:r>
            <a:r>
              <a:rPr sz="3200" b="1" spc="-5" dirty="0">
                <a:latin typeface="Corbel"/>
                <a:cs typeface="Corbel"/>
              </a:rPr>
              <a:t>individuals </a:t>
            </a:r>
            <a:r>
              <a:rPr sz="3200" dirty="0">
                <a:latin typeface="Corbel"/>
                <a:cs typeface="Corbel"/>
              </a:rPr>
              <a:t>in </a:t>
            </a:r>
            <a:r>
              <a:rPr sz="3200" spc="-5" dirty="0">
                <a:latin typeface="Corbel"/>
                <a:cs typeface="Corbel"/>
              </a:rPr>
              <a:t>the </a:t>
            </a:r>
            <a:r>
              <a:rPr sz="3200" dirty="0">
                <a:latin typeface="Corbel"/>
                <a:cs typeface="Corbel"/>
              </a:rPr>
              <a:t>population </a:t>
            </a:r>
            <a:r>
              <a:rPr sz="3200" b="1" spc="-5" dirty="0">
                <a:latin typeface="Corbel"/>
                <a:cs typeface="Corbel"/>
              </a:rPr>
              <a:t>adapt their  </a:t>
            </a:r>
            <a:r>
              <a:rPr sz="3200" b="1" dirty="0">
                <a:latin typeface="Corbel"/>
                <a:cs typeface="Corbel"/>
              </a:rPr>
              <a:t>scheme of </a:t>
            </a:r>
            <a:r>
              <a:rPr sz="3200" b="1" spc="-5" dirty="0">
                <a:latin typeface="Corbel"/>
                <a:cs typeface="Corbel"/>
              </a:rPr>
              <a:t>belief </a:t>
            </a:r>
            <a:r>
              <a:rPr sz="3200" dirty="0">
                <a:latin typeface="Corbel"/>
                <a:cs typeface="Corbel"/>
              </a:rPr>
              <a:t>to </a:t>
            </a:r>
            <a:r>
              <a:rPr sz="3200" spc="-5" dirty="0">
                <a:latin typeface="Corbel"/>
                <a:cs typeface="Corbel"/>
              </a:rPr>
              <a:t>the ones that </a:t>
            </a:r>
            <a:r>
              <a:rPr sz="3200" dirty="0">
                <a:latin typeface="Corbel"/>
                <a:cs typeface="Corbel"/>
              </a:rPr>
              <a:t>are </a:t>
            </a:r>
            <a:r>
              <a:rPr sz="3200" b="1" spc="-5" dirty="0">
                <a:latin typeface="Corbel"/>
                <a:cs typeface="Corbel"/>
              </a:rPr>
              <a:t>more  successful </a:t>
            </a:r>
            <a:r>
              <a:rPr sz="3200" b="1" dirty="0">
                <a:latin typeface="Corbel"/>
                <a:cs typeface="Corbel"/>
              </a:rPr>
              <a:t>among </a:t>
            </a:r>
            <a:r>
              <a:rPr sz="3200" b="1" spc="-5" dirty="0">
                <a:latin typeface="Corbel"/>
                <a:cs typeface="Corbel"/>
              </a:rPr>
              <a:t>their </a:t>
            </a:r>
            <a:r>
              <a:rPr sz="3200" b="1" dirty="0">
                <a:latin typeface="Corbel"/>
                <a:cs typeface="Corbel"/>
              </a:rPr>
              <a:t>social</a:t>
            </a:r>
            <a:r>
              <a:rPr sz="3200" b="1" spc="15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network</a:t>
            </a:r>
            <a:r>
              <a:rPr sz="3200" dirty="0">
                <a:latin typeface="Corbel"/>
                <a:cs typeface="Corbel"/>
              </a:rPr>
              <a:t>.</a:t>
            </a:r>
          </a:p>
          <a:p>
            <a:pPr marL="332105" marR="111125" indent="-320040"/>
            <a:r>
              <a:rPr sz="3200" spc="-5" dirty="0">
                <a:latin typeface="Corbel"/>
                <a:cs typeface="Corbel"/>
              </a:rPr>
              <a:t>Over the time, </a:t>
            </a:r>
            <a:r>
              <a:rPr sz="3200" dirty="0">
                <a:latin typeface="Corbel"/>
                <a:cs typeface="Corbel"/>
              </a:rPr>
              <a:t>a </a:t>
            </a:r>
            <a:r>
              <a:rPr sz="3200" spc="-5" dirty="0">
                <a:latin typeface="Corbel"/>
                <a:cs typeface="Corbel"/>
              </a:rPr>
              <a:t>culture </a:t>
            </a:r>
            <a:r>
              <a:rPr sz="3200" dirty="0">
                <a:latin typeface="Corbel"/>
                <a:cs typeface="Corbel"/>
              </a:rPr>
              <a:t>arises, in which </a:t>
            </a:r>
            <a:r>
              <a:rPr sz="3200" spc="-5" dirty="0">
                <a:latin typeface="Corbel"/>
                <a:cs typeface="Corbel"/>
              </a:rPr>
              <a:t>the  </a:t>
            </a:r>
            <a:r>
              <a:rPr sz="3200" b="1" spc="-5" dirty="0">
                <a:latin typeface="Corbel"/>
                <a:cs typeface="Corbel"/>
              </a:rPr>
              <a:t>individuals hold </a:t>
            </a:r>
            <a:r>
              <a:rPr sz="3200" b="1" dirty="0">
                <a:latin typeface="Corbel"/>
                <a:cs typeface="Corbel"/>
              </a:rPr>
              <a:t>opinions </a:t>
            </a:r>
            <a:r>
              <a:rPr sz="3200" b="1" spc="-5" dirty="0">
                <a:latin typeface="Corbel"/>
                <a:cs typeface="Corbel"/>
              </a:rPr>
              <a:t>that </a:t>
            </a:r>
            <a:r>
              <a:rPr sz="3200" b="1" dirty="0">
                <a:latin typeface="Corbel"/>
                <a:cs typeface="Corbel"/>
              </a:rPr>
              <a:t>are closely  </a:t>
            </a:r>
            <a:r>
              <a:rPr sz="3200" b="1" spc="-5" dirty="0">
                <a:latin typeface="Corbel"/>
                <a:cs typeface="Corbel"/>
              </a:rPr>
              <a:t>related.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3427" y="113725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6023" y="228413"/>
            <a:ext cx="7607808" cy="8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42236" y="1809699"/>
            <a:ext cx="7937500" cy="437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2735"/>
              </a:lnSpc>
              <a:spcBef>
                <a:spcPts val="100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400" spc="-5" dirty="0">
                <a:latin typeface="Arial"/>
                <a:cs typeface="Arial"/>
              </a:rPr>
              <a:t>Each individual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called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"particle",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32105" marR="5080" indent="-320040">
              <a:lnSpc>
                <a:spcPts val="2590"/>
              </a:lnSpc>
              <a:spcBef>
                <a:spcPts val="185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400" spc="-5" dirty="0">
                <a:latin typeface="Arial"/>
                <a:cs typeface="Arial"/>
              </a:rPr>
              <a:t>Each individual is subject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movement in a  multidimensional space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represents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belief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  <a:p>
            <a:pPr marL="332105" marR="895985" indent="-320040">
              <a:lnSpc>
                <a:spcPts val="2590"/>
              </a:lnSpc>
              <a:spcBef>
                <a:spcPts val="5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400" spc="-5" dirty="0">
                <a:latin typeface="Arial"/>
                <a:cs typeface="Arial"/>
              </a:rPr>
              <a:t>Particles have </a:t>
            </a:r>
            <a:r>
              <a:rPr sz="2400" spc="-30" dirty="0">
                <a:latin typeface="Arial"/>
                <a:cs typeface="Arial"/>
              </a:rPr>
              <a:t>memory, </a:t>
            </a:r>
            <a:r>
              <a:rPr sz="2400" dirty="0">
                <a:latin typeface="Arial"/>
                <a:cs typeface="Arial"/>
              </a:rPr>
              <a:t>thus </a:t>
            </a:r>
            <a:r>
              <a:rPr sz="2400" spc="-5" dirty="0">
                <a:latin typeface="Arial"/>
                <a:cs typeface="Arial"/>
              </a:rPr>
              <a:t>retaining </a:t>
            </a:r>
            <a:r>
              <a:rPr sz="2400" dirty="0">
                <a:latin typeface="Arial"/>
                <a:cs typeface="Arial"/>
              </a:rPr>
              <a:t>part of </a:t>
            </a:r>
            <a:r>
              <a:rPr sz="2400" spc="-5" dirty="0">
                <a:latin typeface="Arial"/>
                <a:cs typeface="Arial"/>
              </a:rPr>
              <a:t>their  previous </a:t>
            </a:r>
            <a:r>
              <a:rPr sz="2400" dirty="0"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  <a:p>
            <a:pPr marL="332105" marR="38100" indent="-320040">
              <a:lnSpc>
                <a:spcPts val="2590"/>
              </a:lnSpc>
              <a:spcBef>
                <a:spcPts val="5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no restriction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particles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share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  point in belief space,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in any case their individuality is  preserved.</a:t>
            </a:r>
            <a:endParaRPr sz="2400">
              <a:latin typeface="Arial"/>
              <a:cs typeface="Arial"/>
            </a:endParaRPr>
          </a:p>
          <a:p>
            <a:pPr marL="332105" marR="51435" indent="-320040" algn="just">
              <a:lnSpc>
                <a:spcPts val="2590"/>
              </a:lnSpc>
              <a:spcBef>
                <a:spcPts val="10"/>
              </a:spcBef>
              <a:buClr>
                <a:srgbClr val="EF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spc="-5" dirty="0">
                <a:latin typeface="Arial"/>
                <a:cs typeface="Arial"/>
              </a:rPr>
              <a:t>Each particle's </a:t>
            </a:r>
            <a:r>
              <a:rPr sz="2400" dirty="0">
                <a:latin typeface="Arial"/>
                <a:cs typeface="Arial"/>
              </a:rPr>
              <a:t>movement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composition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initial  random velocity and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randomly weighted influences:  </a:t>
            </a:r>
            <a:r>
              <a:rPr sz="2400" spc="-20" dirty="0">
                <a:latin typeface="Arial"/>
                <a:cs typeface="Arial"/>
              </a:rPr>
              <a:t>individuality,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tendency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return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particle's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best</a:t>
            </a:r>
            <a:endParaRPr sz="2400">
              <a:latin typeface="Arial"/>
              <a:cs typeface="Arial"/>
            </a:endParaRPr>
          </a:p>
          <a:p>
            <a:pPr marL="332105" algn="just">
              <a:lnSpc>
                <a:spcPts val="2540"/>
              </a:lnSpc>
            </a:pPr>
            <a:r>
              <a:rPr sz="2400" spc="-5" dirty="0">
                <a:latin typeface="Arial"/>
                <a:cs typeface="Arial"/>
              </a:rPr>
              <a:t>previous position, and </a:t>
            </a:r>
            <a:r>
              <a:rPr sz="2400" spc="-25" dirty="0">
                <a:latin typeface="Arial"/>
                <a:cs typeface="Arial"/>
              </a:rPr>
              <a:t>sociality,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tendency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move</a:t>
            </a:r>
            <a:endParaRPr sz="2400">
              <a:latin typeface="Arial"/>
              <a:cs typeface="Arial"/>
            </a:endParaRPr>
          </a:p>
          <a:p>
            <a:pPr marL="332105" algn="just">
              <a:lnSpc>
                <a:spcPts val="2860"/>
              </a:lnSpc>
            </a:pPr>
            <a:r>
              <a:rPr sz="2400" spc="-5" dirty="0">
                <a:latin typeface="Arial"/>
                <a:cs typeface="Arial"/>
              </a:rPr>
              <a:t>towards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neighborhood's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928"/>
            <a:ext cx="10515600" cy="4827848"/>
          </a:xfrm>
        </p:spPr>
        <p:txBody>
          <a:bodyPr>
            <a:normAutofit/>
          </a:bodyPr>
          <a:lstStyle/>
          <a:p>
            <a:r>
              <a:rPr lang="en-IN" sz="2400" dirty="0"/>
              <a:t>Book:</a:t>
            </a:r>
          </a:p>
          <a:p>
            <a:pPr lvl="1"/>
            <a:r>
              <a:rPr lang="en-US" dirty="0"/>
              <a:t>  Demuth, Howard B., et al. Neural network design. Martin Hagan, 2014.</a:t>
            </a:r>
          </a:p>
          <a:p>
            <a:pPr fontAlgn="base"/>
            <a:r>
              <a:rPr lang="en-US" sz="2400" dirty="0" err="1"/>
              <a:t>Sivanandam</a:t>
            </a:r>
            <a:r>
              <a:rPr lang="en-US" sz="2400" dirty="0"/>
              <a:t>, S.N., Deepa, S. N, Introduction to Genetic Algorithms</a:t>
            </a:r>
          </a:p>
          <a:p>
            <a:pPr fontAlgn="base"/>
            <a:endParaRPr lang="en-IN" dirty="0"/>
          </a:p>
          <a:p>
            <a:r>
              <a:rPr lang="en-IN" dirty="0"/>
              <a:t>Websites:</a:t>
            </a:r>
            <a:endParaRPr lang="en-US" dirty="0"/>
          </a:p>
          <a:p>
            <a:pPr lvl="1"/>
            <a:r>
              <a:rPr lang="en-US" dirty="0"/>
              <a:t>https://www.slideshare.net/databricks/introduction-to-neural-networks-122033415 </a:t>
            </a:r>
          </a:p>
          <a:p>
            <a:pPr lvl="1"/>
            <a:r>
              <a:rPr lang="en-US" dirty="0"/>
              <a:t>https://www.slideshare.net/genetic-algorithm-ppt</a:t>
            </a:r>
          </a:p>
          <a:p>
            <a:pPr lvl="1"/>
            <a:r>
              <a:rPr lang="en-US" dirty="0"/>
              <a:t>https://www.slideshare.net/khashe62/practical-swarm-optimization-pso#:~:text=Particle%20Swarm%20Optimization%20How%20it,criterion%20after%20each%20time%20step.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86868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DNA made up of 4 nucleic acids (4-bit code)</a:t>
            </a:r>
          </a:p>
          <a:p>
            <a:r>
              <a:rPr lang="en-US" dirty="0"/>
              <a:t>46 chromosomes in humans, each contain 3 billion DNA</a:t>
            </a:r>
          </a:p>
          <a:p>
            <a:pPr>
              <a:spcAft>
                <a:spcPts val="600"/>
              </a:spcAft>
            </a:pPr>
            <a:r>
              <a:rPr lang="en-US" dirty="0"/>
              <a:t>4</a:t>
            </a:r>
            <a:r>
              <a:rPr lang="en-US" baseline="30000" dirty="0"/>
              <a:t>3 billion</a:t>
            </a:r>
            <a:r>
              <a:rPr lang="en-US" dirty="0"/>
              <a:t> combinations of bits</a:t>
            </a:r>
          </a:p>
          <a:p>
            <a:r>
              <a:rPr lang="en-US" dirty="0"/>
              <a:t>Can random search find humans?</a:t>
            </a:r>
          </a:p>
          <a:p>
            <a:pPr lvl="1"/>
            <a:r>
              <a:rPr lang="en-US" dirty="0"/>
              <a:t>Assume only 0.1% genome must be discovered, 3(10</a:t>
            </a:r>
            <a:r>
              <a:rPr lang="en-US" baseline="30000" dirty="0"/>
              <a:t>6</a:t>
            </a:r>
            <a:r>
              <a:rPr lang="en-US" dirty="0"/>
              <a:t>) nucleotides</a:t>
            </a:r>
          </a:p>
          <a:p>
            <a:pPr lvl="1"/>
            <a:r>
              <a:rPr lang="en-US" dirty="0"/>
              <a:t>Assume very short generation, 1 generation/second</a:t>
            </a:r>
          </a:p>
          <a:p>
            <a:pPr lvl="1"/>
            <a:r>
              <a:rPr lang="en-US" dirty="0"/>
              <a:t>3.2(</a:t>
            </a:r>
            <a:r>
              <a:rPr lang="en-US" baseline="30000" dirty="0"/>
              <a:t>10</a:t>
            </a:r>
            <a:r>
              <a:rPr lang="en-US" baseline="60000" dirty="0"/>
              <a:t>107</a:t>
            </a:r>
            <a:r>
              <a:rPr lang="en-US" dirty="0"/>
              <a:t>) individuals per year, but 10</a:t>
            </a:r>
            <a:r>
              <a:rPr lang="en-US" baseline="30000" dirty="0"/>
              <a:t>1.8(10</a:t>
            </a:r>
            <a:r>
              <a:rPr lang="en-US" baseline="60000" dirty="0"/>
              <a:t>7</a:t>
            </a:r>
            <a:r>
              <a:rPr lang="en-US" baseline="30000" dirty="0"/>
              <a:t>)</a:t>
            </a:r>
            <a:r>
              <a:rPr lang="en-US" dirty="0"/>
              <a:t> alternatives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10</a:t>
            </a:r>
            <a:r>
              <a:rPr lang="en-US" baseline="30000" dirty="0"/>
              <a:t>18</a:t>
            </a:r>
            <a:r>
              <a:rPr lang="en-US" baseline="50000" dirty="0"/>
              <a:t>10</a:t>
            </a:r>
            <a:r>
              <a:rPr lang="en-US" baseline="70000" dirty="0"/>
              <a:t>6</a:t>
            </a:r>
            <a:r>
              <a:rPr lang="en-US" dirty="0"/>
              <a:t> years to generate human randomly</a:t>
            </a:r>
          </a:p>
          <a:p>
            <a:r>
              <a:rPr lang="en-US" dirty="0"/>
              <a:t>Self reproduction, self repair, adaptability are the rule in natural systems, they hardly exist in the artificial world</a:t>
            </a:r>
          </a:p>
          <a:p>
            <a:r>
              <a:rPr lang="en-US" dirty="0"/>
              <a:t>Finding and adopting nature’s approach to computational design should unlock many doors in science and 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GAs Exhibit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attempt a GA makes towards a solution is called a </a:t>
            </a:r>
            <a:r>
              <a:rPr lang="en-US" dirty="0">
                <a:solidFill>
                  <a:schemeClr val="accent5"/>
                </a:solidFill>
              </a:rPr>
              <a:t>chromosome</a:t>
            </a:r>
          </a:p>
          <a:p>
            <a:pPr lvl="1"/>
            <a:r>
              <a:rPr lang="en-US" dirty="0"/>
              <a:t>A sequence of information that can be interpreted as a possible solution</a:t>
            </a:r>
          </a:p>
          <a:p>
            <a:r>
              <a:rPr lang="en-US" dirty="0"/>
              <a:t>Typically, a chromosome is represented as sequence of binary digits</a:t>
            </a:r>
          </a:p>
          <a:p>
            <a:pPr lvl="1"/>
            <a:r>
              <a:rPr lang="en-US" dirty="0"/>
              <a:t>Each digit is a </a:t>
            </a:r>
            <a:r>
              <a:rPr lang="en-US" dirty="0">
                <a:solidFill>
                  <a:schemeClr val="accent5"/>
                </a:solidFill>
              </a:rPr>
              <a:t>gene</a:t>
            </a:r>
          </a:p>
          <a:p>
            <a:r>
              <a:rPr lang="en-US" dirty="0"/>
              <a:t>A GA maintains a collection or </a:t>
            </a:r>
            <a:r>
              <a:rPr lang="en-US" dirty="0">
                <a:solidFill>
                  <a:schemeClr val="accent5"/>
                </a:solidFill>
              </a:rPr>
              <a:t>population</a:t>
            </a:r>
            <a:r>
              <a:rPr lang="en-US" dirty="0"/>
              <a:t> of chromosomes</a:t>
            </a:r>
          </a:p>
          <a:p>
            <a:pPr lvl="1"/>
            <a:r>
              <a:rPr lang="en-US" dirty="0"/>
              <a:t>Each chromosome in the population represents a different guess at the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GA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a population (of solution guesses)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(once for each generation)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Evaluate each chromosome in the population using a </a:t>
            </a: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fitness function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Apply GA operators to population to create a new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Finish when solution is reached or number of generations has reached an allowable maximum.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Reproduction</a:t>
            </a:r>
          </a:p>
          <a:p>
            <a:r>
              <a:rPr lang="en-US" dirty="0"/>
              <a:t>Crossover</a:t>
            </a:r>
          </a:p>
          <a:p>
            <a:r>
              <a:rPr lang="en-US" dirty="0"/>
              <a:t>Mutation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individuals x according to their fitness values f(x)</a:t>
            </a:r>
          </a:p>
          <a:p>
            <a:pPr lvl="1"/>
            <a:r>
              <a:rPr lang="en-US" dirty="0"/>
              <a:t>Like beam search</a:t>
            </a:r>
          </a:p>
          <a:p>
            <a:r>
              <a:rPr lang="en-US" dirty="0"/>
              <a:t>Fittest individuals survive (and possibly mate) for next 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38400"/>
          </a:xfrm>
        </p:spPr>
        <p:txBody>
          <a:bodyPr/>
          <a:lstStyle/>
          <a:p>
            <a:r>
              <a:rPr lang="en-US" dirty="0"/>
              <a:t>Select two parents</a:t>
            </a:r>
          </a:p>
          <a:p>
            <a:r>
              <a:rPr lang="en-US" dirty="0"/>
              <a:t>Select cross site</a:t>
            </a:r>
          </a:p>
          <a:p>
            <a:r>
              <a:rPr lang="en-US" dirty="0"/>
              <a:t>Cut and slice pieces of one parent to those of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1" y="4495801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1 1 1 1 1</a:t>
            </a:r>
          </a:p>
          <a:p>
            <a:r>
              <a:rPr lang="en-US" sz="2400" dirty="0"/>
              <a:t>0 0 0 0 0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1" y="4495801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1 1 0 0 0</a:t>
            </a:r>
          </a:p>
          <a:p>
            <a:r>
              <a:rPr lang="en-US" sz="2400" dirty="0"/>
              <a:t>0 0 1 1 1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81600" y="4953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810794" y="4952206"/>
            <a:ext cx="1066800" cy="1588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38400"/>
          </a:xfrm>
        </p:spPr>
        <p:txBody>
          <a:bodyPr/>
          <a:lstStyle/>
          <a:p>
            <a:r>
              <a:rPr lang="en-US" dirty="0"/>
              <a:t>With small probability, randomly alter 1 bit</a:t>
            </a:r>
          </a:p>
          <a:p>
            <a:r>
              <a:rPr lang="en-US" dirty="0"/>
              <a:t>Minor operator</a:t>
            </a:r>
          </a:p>
          <a:p>
            <a:r>
              <a:rPr lang="en-US" dirty="0"/>
              <a:t>An insurance policy against lost bits</a:t>
            </a:r>
          </a:p>
          <a:p>
            <a:r>
              <a:rPr lang="en-US" dirty="0"/>
              <a:t>Pushes out of local minima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1" y="4114800"/>
            <a:ext cx="1616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Population:</a:t>
            </a:r>
          </a:p>
          <a:p>
            <a:endParaRPr lang="en-US" sz="2400" dirty="0"/>
          </a:p>
          <a:p>
            <a:r>
              <a:rPr lang="en-US" sz="2400" dirty="0"/>
              <a:t>1 1 0 0 0 0</a:t>
            </a:r>
          </a:p>
          <a:p>
            <a:r>
              <a:rPr lang="en-US" sz="2400" dirty="0"/>
              <a:t>1 0 1 0 0 0</a:t>
            </a:r>
          </a:p>
          <a:p>
            <a:r>
              <a:rPr lang="en-US" sz="2400" dirty="0"/>
              <a:t>1 0 0 1 0 0</a:t>
            </a:r>
          </a:p>
          <a:p>
            <a:r>
              <a:rPr lang="en-US" sz="2400" dirty="0"/>
              <a:t>0 1 0 0 0 0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1" y="4114801"/>
            <a:ext cx="433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 0 1 1 1 1 1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/>
                </a:solidFill>
              </a:rPr>
              <a:t>Mutation needed to find the goal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2697</TotalTime>
  <Words>1025</Words>
  <Application>Microsoft Office PowerPoint</Application>
  <PresentationFormat>Widescreen</PresentationFormat>
  <Paragraphs>139</Paragraphs>
  <Slides>23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Casper</vt:lpstr>
      <vt:lpstr>Corbel</vt:lpstr>
      <vt:lpstr>Raleway ExtraBold</vt:lpstr>
      <vt:lpstr>Times New Roman</vt:lpstr>
      <vt:lpstr>Wingdings</vt:lpstr>
      <vt:lpstr>Wingdings 2</vt:lpstr>
      <vt:lpstr>Unit 2.1</vt:lpstr>
      <vt:lpstr>Contents Slide Master</vt:lpstr>
      <vt:lpstr>CorelDRAW</vt:lpstr>
      <vt:lpstr>PowerPoint Presentation</vt:lpstr>
      <vt:lpstr>Genetic Algorithms</vt:lpstr>
      <vt:lpstr>Humans</vt:lpstr>
      <vt:lpstr>GAs Exhibit Search</vt:lpstr>
      <vt:lpstr>The GA Procedure</vt:lpstr>
      <vt:lpstr>Common Operators</vt:lpstr>
      <vt:lpstr>Reproduction</vt:lpstr>
      <vt:lpstr>Crossover</vt:lpstr>
      <vt:lpstr>Mutation</vt:lpstr>
      <vt:lpstr>GAs for Optimization</vt:lpstr>
      <vt:lpstr>PowerPoint Presentation</vt:lpstr>
      <vt:lpstr>PowerPoint Presentation</vt:lpstr>
      <vt:lpstr>Individuals in the population try to move  towards</vt:lpstr>
      <vt:lpstr>The PSO algorithm is a</vt:lpstr>
      <vt:lpstr>The PSO algorithm is</vt:lpstr>
      <vt:lpstr>PowerPoint Presentation</vt:lpstr>
      <vt:lpstr>PowerPoint Presentation</vt:lpstr>
      <vt:lpstr>Individuals may modify this "opinion state"  based on three factors: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31</cp:revision>
  <dcterms:created xsi:type="dcterms:W3CDTF">2020-06-09T06:07:05Z</dcterms:created>
  <dcterms:modified xsi:type="dcterms:W3CDTF">2023-06-25T11:07:58Z</dcterms:modified>
</cp:coreProperties>
</file>