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68" r:id="rId4"/>
    <p:sldId id="269" r:id="rId5"/>
    <p:sldId id="258" r:id="rId6"/>
    <p:sldId id="267" r:id="rId7"/>
    <p:sldId id="266" r:id="rId8"/>
    <p:sldId id="265" r:id="rId9"/>
    <p:sldId id="264" r:id="rId10"/>
    <p:sldId id="263" r:id="rId11"/>
    <p:sldId id="262" r:id="rId12"/>
    <p:sldId id="270" r:id="rId13"/>
    <p:sldId id="261" r:id="rId14"/>
    <p:sldId id="260" r:id="rId15"/>
    <p:sldId id="271" r:id="rId16"/>
    <p:sldId id="274" r:id="rId17"/>
    <p:sldId id="273" r:id="rId18"/>
    <p:sldId id="277" r:id="rId19"/>
    <p:sldId id="276" r:id="rId20"/>
    <p:sldId id="275" r:id="rId21"/>
    <p:sldId id="272" r:id="rId22"/>
    <p:sldId id="279" r:id="rId23"/>
    <p:sldId id="278" r:id="rId24"/>
    <p:sldId id="280" r:id="rId25"/>
    <p:sldId id="284" r:id="rId26"/>
    <p:sldId id="283" r:id="rId27"/>
    <p:sldId id="282" r:id="rId28"/>
    <p:sldId id="285" r:id="rId29"/>
    <p:sldId id="281" r:id="rId30"/>
    <p:sldId id="288" r:id="rId31"/>
    <p:sldId id="290" r:id="rId32"/>
    <p:sldId id="289" r:id="rId33"/>
    <p:sldId id="259" r:id="rId34"/>
    <p:sldId id="287" r:id="rId35"/>
    <p:sldId id="286" r:id="rId36"/>
    <p:sldId id="294" r:id="rId37"/>
    <p:sldId id="293" r:id="rId38"/>
    <p:sldId id="29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E9C7-F63D-4F6C-B311-39CF5951CF54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944-26B1-4D0E-896E-F5E255815B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E9C7-F63D-4F6C-B311-39CF5951CF54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944-26B1-4D0E-896E-F5E255815B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E9C7-F63D-4F6C-B311-39CF5951CF54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944-26B1-4D0E-896E-F5E255815B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Name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Scholar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Number</a:t>
            </a:r>
            <a:fld id="{82AFCD6B-B39D-49F7-8B72-8AB8E62B16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Name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Scholar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8335C-C328-4910-9F91-E5BFAFE821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Name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Scholar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1126F-07AC-4051-9DB5-9FE6494DB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Name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Scholar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2F058-3A34-49F7-A897-225CED7E2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Name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Scholar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8FF0-1DC8-4792-A6ED-6C97306D8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Name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Scholar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5372B-F200-4A6A-A97E-86619CA9B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Name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Scholar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1E2C9-2B10-4267-97DB-45C4309A59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Name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Scholar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A91C3-70D1-4D6B-8080-AE582253D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E9C7-F63D-4F6C-B311-39CF5951CF54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944-26B1-4D0E-896E-F5E255815B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Name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Scholar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5B69A-DA4B-4208-9B3C-DF68BA3FC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Name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Scholar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557A1-9DE9-4074-A586-6C14C4C3F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Name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Scholar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9D744-F57C-4579-88CC-9B6099CDBF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1CA9F4C2-B6F2-4670-ADCB-FF89F2C278BA}" type="datetimeFigureOut">
              <a:rPr lang="en-US"/>
              <a:pPr>
                <a:defRPr/>
              </a:pPr>
              <a:t>8/13/2023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AF900CFC-9ACF-450C-A0E8-B553908D8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E9C7-F63D-4F6C-B311-39CF5951CF54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944-26B1-4D0E-896E-F5E255815B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E9C7-F63D-4F6C-B311-39CF5951CF54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944-26B1-4D0E-896E-F5E255815B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E9C7-F63D-4F6C-B311-39CF5951CF54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944-26B1-4D0E-896E-F5E255815B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E9C7-F63D-4F6C-B311-39CF5951CF54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944-26B1-4D0E-896E-F5E255815B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E9C7-F63D-4F6C-B311-39CF5951CF54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944-26B1-4D0E-896E-F5E255815B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E9C7-F63D-4F6C-B311-39CF5951CF54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944-26B1-4D0E-896E-F5E255815B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4E9C7-F63D-4F6C-B311-39CF5951CF54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A944-26B1-4D0E-896E-F5E255815B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4E9C7-F63D-4F6C-B311-39CF5951CF54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CA944-26B1-4D0E-896E-F5E255815B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Department Name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Scholar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Author Name</a:t>
            </a:r>
            <a:fld id="{6D845A50-1666-4EE6-B6BC-CC9C15A3C0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6200" y="85725"/>
            <a:ext cx="7620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990600" y="53975"/>
            <a:ext cx="7772400" cy="1470025"/>
          </a:xfrm>
        </p:spPr>
        <p:txBody>
          <a:bodyPr/>
          <a:lstStyle/>
          <a:p>
            <a:pPr eaLnBrk="1" hangingPunct="1"/>
            <a:r>
              <a:rPr lang="en-US" sz="3600" b="1" smtClean="0">
                <a:solidFill>
                  <a:srgbClr val="C00000"/>
                </a:solidFill>
                <a:cs typeface="Times New Roman" pitchFamily="18" charset="0"/>
              </a:rPr>
              <a:t>DEPARTMENT OF</a:t>
            </a:r>
            <a:r>
              <a:rPr lang="en-IN" sz="3600" b="1" smtClean="0">
                <a:solidFill>
                  <a:srgbClr val="C00000"/>
                </a:solidFill>
                <a:cs typeface="Times New Roman" pitchFamily="18" charset="0"/>
              </a:rPr>
              <a:t/>
            </a:r>
            <a:br>
              <a:rPr lang="en-IN" sz="3600" b="1" smtClean="0">
                <a:solidFill>
                  <a:srgbClr val="C00000"/>
                </a:solidFill>
                <a:cs typeface="Times New Roman" pitchFamily="18" charset="0"/>
              </a:rPr>
            </a:br>
            <a:r>
              <a:rPr lang="en-US" sz="3600" b="1" smtClean="0">
                <a:solidFill>
                  <a:srgbClr val="C00000"/>
                </a:solidFill>
                <a:cs typeface="Times New Roman" pitchFamily="18" charset="0"/>
              </a:rPr>
              <a:t>COMPUTER SCIENCE &amp; ENGINEERING </a:t>
            </a:r>
            <a:endParaRPr lang="en-IN" sz="3600" b="1" smtClean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DATA ANALYTICS </a:t>
            </a:r>
            <a:r>
              <a:rPr lang="en-US" sz="2800" b="1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23CST-613)</a:t>
            </a:r>
            <a:endParaRPr lang="en-IN" sz="2800" b="1" dirty="0">
              <a:solidFill>
                <a:schemeClr val="tx1"/>
              </a:solidFill>
              <a:latin typeface="+mj-l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+mj-lt"/>
              </a:rPr>
              <a:t>M.E. – 1</a:t>
            </a:r>
            <a:r>
              <a:rPr lang="en-US" sz="2800" b="1" baseline="30000" dirty="0">
                <a:solidFill>
                  <a:schemeClr val="tx1"/>
                </a:solidFill>
                <a:latin typeface="+mj-lt"/>
              </a:rPr>
              <a:t>st</a:t>
            </a:r>
            <a:r>
              <a:rPr lang="en-US" sz="2800" b="1" dirty="0">
                <a:solidFill>
                  <a:schemeClr val="tx1"/>
                </a:solidFill>
                <a:latin typeface="+mj-lt"/>
              </a:rPr>
              <a:t> SEMESTER</a:t>
            </a:r>
            <a:endParaRPr lang="en-IN" sz="2800" b="1" dirty="0">
              <a:solidFill>
                <a:schemeClr val="tx1"/>
              </a:solidFill>
              <a:latin typeface="+mj-l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COURSE COORDINATOR: DR. </a:t>
            </a:r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MANJIT SINGH</a:t>
            </a:r>
            <a:endParaRPr lang="en-IN" sz="20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4340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75" y="1504950"/>
            <a:ext cx="42862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Scholar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335C-C328-4910-9F91-E5BFAFE821C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Data Extraction and Load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 sources of data : Tables, files, documents, commercial databases, emails, Internet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Bad data Quality: Same name but different things, Different Units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Tool to clean data - Apertus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Tool to convert codes, aggregate and calculate derived values - SAS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Reengineering tools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Scholar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335C-C328-4910-9F91-E5BFAFE821C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Metadata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 that describes various aspects of data in the warehouse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Administrative Metadata: Source database and contents, Transformations required, History of Migrated data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 User Metadata:  					Definition of warehouse data			Descriptions of it					Consolidation Hierarchy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Scholar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335C-C328-4910-9F91-E5BFAFE821C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Storage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Relational databases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MDD								Measurements are numbers that quantify 	the business process					Dimensions are attributes that describe 	measurements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Scholar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335C-C328-4910-9F91-E5BFAFE821C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Information Analysis &amp; Delivery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Speed up retrieval using query optimizers and bitmap indices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Adhoc query - Simple query and analysis functions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Managed Query - Business layer between end users and database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Multidimensional - OLAP - support complex analysis of dimensional data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Scholar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335C-C328-4910-9F91-E5BFAFE821C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Information Analysis &amp; Delivery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EIS/DSS								Packaged queries and reports			Preplanned analytical functions			Answer specific questions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Alerts								Specific indicators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Scholar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335C-C328-4910-9F91-E5BFAFE821C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Managing the Data Warehouse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- 	Size storage needs					Security							Backups							Tracking			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Process-	Monitoring update process like 			changes in source, quality of data			Accurate and upto date						 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Scholar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335C-C328-4910-9F91-E5BFAFE821C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Tools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Extraction - SAS	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Cleaning - Apertus, Trillium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Storage - ORACLE, SYBASE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Optimizers - 	Advanced Parallel Optimizer			Bitmap Indices						Star Index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Scholar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335C-C328-4910-9F91-E5BFAFE821C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 smtClean="0"/>
              <a:t>Tools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Development tools to create applications			IBM Visualizer, ORACLE CDE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Relational OLAP 							Informix Metacube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Scholar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335C-C328-4910-9F91-E5BFAFE821C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Architecture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Rehosting Mainframe Applications			Moving to lower cost microprocessors		Tools - Micro Focus COBOL			Lowers Cost						No transparent Access to data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Scholar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335C-C328-4910-9F91-E5BFAFE821C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Architecture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Mainframe as server					2-tier approach						Front end client &amp; back end server		Power Builder, VB - Front end tools		Minimal investment in extra hardware		Data inconsistency hidden				Fat Client							Cannot be used if number of end users 		increase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mtClean="0"/>
              <a:t>Data Warehousing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Scholar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335C-C328-4910-9F91-E5BFAFE821C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Architecture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Enterprise Information Architecture			3 tier								Source data on host computer 			Database servers like ORACLE,			Essbase(MDD)						Front-end tools - DSS/EIS						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Scholar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335C-C328-4910-9F91-E5BFAFE821C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RDBMS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RDBMS provide rapid response to queries 	Bitmap index						Index structures				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Functionality added to conventional RDBMS like data extraction and replication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Scholar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335C-C328-4910-9F91-E5BFAFE821C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MDD		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Decision support environment	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Supports iterative queries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Extensions to SQL - for high performance data warehousing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Performance degrades as size increases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Inability to incrementally load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Loading is slow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agreed upon model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Scholar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335C-C328-4910-9F91-E5BFAFE821C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 smtClean="0"/>
              <a:t>MDD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standard access method like SQL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Minor changes require complete reorganization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Scholar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335C-C328-4910-9F91-E5BFAFE821C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Data Access Tools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relational query tools - Esperent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DSS/EIS - EXPRESS used by financial specialists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Scholar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335C-C328-4910-9F91-E5BFAFE821C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Database Design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must be clean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Query processing must be fast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Fast loading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Scholar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335C-C328-4910-9F91-E5BFAFE821C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Star Schema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Consists of a group of tables that describe the dimensions of the business arranged logically around a huge central table that contains all the accumulated facts and figures of the business.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smaller, outer tables are points of the star, the larger table the center from which the points radiate.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Scholar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335C-C328-4910-9F91-E5BFAFE821C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  Star Schema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Fact Table 							-Sales, Orders, Budget, Shipment			Real values (numeric)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Dimension Table						-Period, Market, Product				Character data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Summary/Aggregate data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Scholar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335C-C328-4910-9F91-E5BFAFE821C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  Star Schema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you can trust							Referrential Integrity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Query Speed							Fact table - Primary key				Dimension table - all columns			Query optimizer which understands star 	schema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Scholar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335C-C328-4910-9F91-E5BFAFE821C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  Star Schema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Load Processing						Must be done offline					Issue if aggregate data is stored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Definition</a:t>
            </a:r>
          </a:p>
          <a:p>
            <a:r>
              <a:rPr lang="en-US" smtClean="0"/>
              <a:t>Types</a:t>
            </a:r>
          </a:p>
          <a:p>
            <a:r>
              <a:rPr lang="en-US" smtClean="0"/>
              <a:t>Components</a:t>
            </a:r>
          </a:p>
          <a:p>
            <a:r>
              <a:rPr lang="en-US" smtClean="0"/>
              <a:t>Architecture</a:t>
            </a:r>
          </a:p>
          <a:p>
            <a:r>
              <a:rPr lang="en-US" smtClean="0"/>
              <a:t>Database  Design</a:t>
            </a:r>
          </a:p>
          <a:p>
            <a:r>
              <a:rPr lang="en-US" smtClean="0"/>
              <a:t>OLAP</a:t>
            </a:r>
          </a:p>
          <a:p>
            <a:r>
              <a:rPr lang="en-US" smtClean="0"/>
              <a:t>Metadata repository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Scholar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335C-C328-4910-9F91-E5BFAFE821C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Variations of Star Schema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Outboard tables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Fact table families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Multistar fact table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Scholar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335C-C328-4910-9F91-E5BFAFE821C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OLAP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Front end tool for MDD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Slice Report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Pivot Report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Alert-reporting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Time-based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Exception reporting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Scholar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335C-C328-4910-9F91-E5BFAFE821C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 Wide OLAP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Generating (synthesizing) information as well as using it, and storing this additional information by updating the data source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Modeling capabilities, including a calculation engine for deriving results and creating aggregations, consolidations and complex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Forecasting, trend analysis,  optimization, statistical analysis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Scholar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335C-C328-4910-9F91-E5BFAFE821C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Relational OLAP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 a powerful SQL-generator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Generates SQL optimized for the target database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Rapidly changing dimensions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Scholar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335C-C328-4910-9F91-E5BFAFE821C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MDD OLAP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Row level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Financial functions, currency conversions, 	interest calculations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Scholar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335C-C328-4910-9F91-E5BFAFE821C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Metadata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 Oriented 							Definition of attributes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 oriented						Record and field edit procedure names						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Scholar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335C-C328-4910-9F91-E5BFAFE821C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Uses of Metadata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 source system data to data warehouse tables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Generate data extract, transform, and load procedures for import jobs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Help users discover what data are in the data warehouse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Help users structure queries to access data they need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Scholar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335C-C328-4910-9F91-E5BFAFE821C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 smtClean="0"/>
              <a:t>Extract Jobs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Wholesale replace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Wholesale append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Update replace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Update append							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Scholar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335C-C328-4910-9F91-E5BFAFE821C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OLTP vs. Warehousing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Organized by transactions vs. Organized by particular subject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More number of users vs. less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Accesses few records vs. entire table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Smaller database vs. Large database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Normalised data structure vs. Unnormalized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Continuous update vs. periodic update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Scholar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335C-C328-4910-9F91-E5BFAFE821C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Definition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datawarehouse is a subject-oriented, integrated, time-variant and non-volatile collection of data in support of managements decision making process.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is the process whereby organizations extract value from their informational assets through use of special stores called data warehouses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Scholar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335C-C328-4910-9F91-E5BFAFE821C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Types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Operational Data Store:  Operational data mirror.  Eg: Item in stock.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Enterprise data warehouse: Historical analysis, Complex pattern analysis.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Marts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Scholar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335C-C328-4910-9F91-E5BFAFE821C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Uses of a  datawarehouse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 of standard reports and graphs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dimensional analysis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mining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Scholar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335C-C328-4910-9F91-E5BFAFE821C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Advantages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Lowers cost of information access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Improves customer responsiveness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Identifies hidden business opportunities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Strategic decision making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Scholar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335C-C328-4910-9F91-E5BFAFE821C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Roadmap to DataWarehousing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extracted, transformed and cleaned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Stored in a database - RDBMS, MDD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Query and Reporting systems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Executive Information System and Decision Support System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824</Words>
  <Application>Microsoft Office PowerPoint</Application>
  <PresentationFormat>On-screen Show (4:3)</PresentationFormat>
  <Paragraphs>250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1_Office Theme</vt:lpstr>
      <vt:lpstr>DEPARTMENT OF COMPUTER SCIENCE &amp; ENGINEERING </vt:lpstr>
      <vt:lpstr>Data Warehousing</vt:lpstr>
      <vt:lpstr>Topics</vt:lpstr>
      <vt:lpstr>OLTP vs. Warehousing</vt:lpstr>
      <vt:lpstr>Definition</vt:lpstr>
      <vt:lpstr>Types</vt:lpstr>
      <vt:lpstr>Uses of a  datawarehouse</vt:lpstr>
      <vt:lpstr>Advantages </vt:lpstr>
      <vt:lpstr>Roadmap to DataWarehousing</vt:lpstr>
      <vt:lpstr>Data Extraction and Load</vt:lpstr>
      <vt:lpstr>Metadata</vt:lpstr>
      <vt:lpstr>Storage</vt:lpstr>
      <vt:lpstr>Information Analysis &amp; Delivery</vt:lpstr>
      <vt:lpstr>Information Analysis &amp; Delivery</vt:lpstr>
      <vt:lpstr>Managing the Data Warehouse</vt:lpstr>
      <vt:lpstr>Tools</vt:lpstr>
      <vt:lpstr>Tools</vt:lpstr>
      <vt:lpstr>Architecture</vt:lpstr>
      <vt:lpstr>Architecture</vt:lpstr>
      <vt:lpstr>Architecture</vt:lpstr>
      <vt:lpstr>RDBMS</vt:lpstr>
      <vt:lpstr>MDD  </vt:lpstr>
      <vt:lpstr>MDD</vt:lpstr>
      <vt:lpstr>Data Access Tools</vt:lpstr>
      <vt:lpstr>Database Design</vt:lpstr>
      <vt:lpstr>Star Schema</vt:lpstr>
      <vt:lpstr>  Star Schema</vt:lpstr>
      <vt:lpstr>  Star Schema</vt:lpstr>
      <vt:lpstr>  Star Schema</vt:lpstr>
      <vt:lpstr>Variations of Star Schema</vt:lpstr>
      <vt:lpstr>OLAP</vt:lpstr>
      <vt:lpstr> Wide OLAP</vt:lpstr>
      <vt:lpstr>Relational OLAP</vt:lpstr>
      <vt:lpstr>MDD OLAP</vt:lpstr>
      <vt:lpstr>Metadata</vt:lpstr>
      <vt:lpstr>Uses of Metadata</vt:lpstr>
      <vt:lpstr>Extract Jobs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 &amp; ENGINEERING </dc:title>
  <dc:creator>Manjit Singh</dc:creator>
  <cp:lastModifiedBy>Manjit Singh</cp:lastModifiedBy>
  <cp:revision>2</cp:revision>
  <dcterms:created xsi:type="dcterms:W3CDTF">2023-08-13T16:39:42Z</dcterms:created>
  <dcterms:modified xsi:type="dcterms:W3CDTF">2023-08-13T17:01:13Z</dcterms:modified>
</cp:coreProperties>
</file>