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9" r:id="rId4"/>
    <p:sldId id="26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Department Name</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r>
              <a:rPr lang="en-US"/>
              <a:t>Slide Number</a:t>
            </a:r>
            <a:fld id="{82AFCD6B-B39D-49F7-8B72-8AB8E62B164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FD557A1-9DE9-4074-A586-6C14C4C3FA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AE9D744-F57C-4579-88CC-9B6099CDBF9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fld id="{1CA9F4C2-B6F2-4670-ADCB-FF89F2C278BA}" type="datetimeFigureOut">
              <a:rPr lang="en-US"/>
              <a:pPr>
                <a:defRPr/>
              </a:pPr>
              <a:t>8/15/2023</a:t>
            </a:fld>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AF900CFC-9ACF-450C-A0E8-B553908D80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D688335C-C328-4910-9F91-E5BFAFE821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FA71126F-07AC-4051-9DB5-9FE6494DB8B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F3A2F058-3A34-49F7-A897-225CED7E24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Department Name</a:t>
            </a:r>
          </a:p>
        </p:txBody>
      </p:sp>
      <p:sp>
        <p:nvSpPr>
          <p:cNvPr id="8" name="Footer Placeholder 7"/>
          <p:cNvSpPr>
            <a:spLocks noGrp="1"/>
          </p:cNvSpPr>
          <p:nvPr>
            <p:ph type="ftr" sz="quarter" idx="11"/>
          </p:nvPr>
        </p:nvSpPr>
        <p:spPr/>
        <p:txBody>
          <a:bodyPr/>
          <a:lstStyle>
            <a:lvl1pPr>
              <a:defRPr/>
            </a:lvl1pPr>
          </a:lstStyle>
          <a:p>
            <a:pPr>
              <a:defRPr/>
            </a:pPr>
            <a:r>
              <a:rPr lang="en-US"/>
              <a:t>Scholar Name</a:t>
            </a:r>
          </a:p>
        </p:txBody>
      </p:sp>
      <p:sp>
        <p:nvSpPr>
          <p:cNvPr id="9" name="Slide Number Placeholder 8"/>
          <p:cNvSpPr>
            <a:spLocks noGrp="1"/>
          </p:cNvSpPr>
          <p:nvPr>
            <p:ph type="sldNum" sz="quarter" idx="12"/>
          </p:nvPr>
        </p:nvSpPr>
        <p:spPr/>
        <p:txBody>
          <a:bodyPr/>
          <a:lstStyle>
            <a:lvl1pPr>
              <a:defRPr/>
            </a:lvl1pPr>
          </a:lstStyle>
          <a:p>
            <a:pPr>
              <a:defRPr/>
            </a:pPr>
            <a:fld id="{A2C88FF0-1DC8-4792-A6ED-6C97306D8E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Department Name</a:t>
            </a:r>
          </a:p>
        </p:txBody>
      </p:sp>
      <p:sp>
        <p:nvSpPr>
          <p:cNvPr id="4" name="Footer Placeholder 3"/>
          <p:cNvSpPr>
            <a:spLocks noGrp="1"/>
          </p:cNvSpPr>
          <p:nvPr>
            <p:ph type="ftr" sz="quarter" idx="11"/>
          </p:nvPr>
        </p:nvSpPr>
        <p:spPr/>
        <p:txBody>
          <a:bodyPr/>
          <a:lstStyle>
            <a:lvl1pPr>
              <a:defRPr/>
            </a:lvl1pPr>
          </a:lstStyle>
          <a:p>
            <a:pPr>
              <a:defRPr/>
            </a:pPr>
            <a:r>
              <a:rPr lang="en-US"/>
              <a:t>Scholar Name</a:t>
            </a:r>
          </a:p>
        </p:txBody>
      </p:sp>
      <p:sp>
        <p:nvSpPr>
          <p:cNvPr id="5" name="Slide Number Placeholder 4"/>
          <p:cNvSpPr>
            <a:spLocks noGrp="1"/>
          </p:cNvSpPr>
          <p:nvPr>
            <p:ph type="sldNum" sz="quarter" idx="12"/>
          </p:nvPr>
        </p:nvSpPr>
        <p:spPr/>
        <p:txBody>
          <a:bodyPr/>
          <a:lstStyle>
            <a:lvl1pPr>
              <a:defRPr/>
            </a:lvl1pPr>
          </a:lstStyle>
          <a:p>
            <a:pPr>
              <a:defRPr/>
            </a:pPr>
            <a:fld id="{F335372B-F200-4A6A-A97E-86619CA9BD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Department Name</a:t>
            </a:r>
          </a:p>
        </p:txBody>
      </p:sp>
      <p:sp>
        <p:nvSpPr>
          <p:cNvPr id="3" name="Footer Placeholder 2"/>
          <p:cNvSpPr>
            <a:spLocks noGrp="1"/>
          </p:cNvSpPr>
          <p:nvPr>
            <p:ph type="ftr" sz="quarter" idx="11"/>
          </p:nvPr>
        </p:nvSpPr>
        <p:spPr/>
        <p:txBody>
          <a:bodyPr/>
          <a:lstStyle>
            <a:lvl1pPr>
              <a:defRPr/>
            </a:lvl1pPr>
          </a:lstStyle>
          <a:p>
            <a:pPr>
              <a:defRPr/>
            </a:pPr>
            <a:r>
              <a:rPr lang="en-US"/>
              <a:t>Scholar Name</a:t>
            </a:r>
          </a:p>
        </p:txBody>
      </p:sp>
      <p:sp>
        <p:nvSpPr>
          <p:cNvPr id="4" name="Slide Number Placeholder 3"/>
          <p:cNvSpPr>
            <a:spLocks noGrp="1"/>
          </p:cNvSpPr>
          <p:nvPr>
            <p:ph type="sldNum" sz="quarter" idx="12"/>
          </p:nvPr>
        </p:nvSpPr>
        <p:spPr/>
        <p:txBody>
          <a:bodyPr/>
          <a:lstStyle>
            <a:lvl1pPr>
              <a:defRPr/>
            </a:lvl1pPr>
          </a:lstStyle>
          <a:p>
            <a:pPr>
              <a:defRPr/>
            </a:pPr>
            <a:fld id="{CA51E2C9-2B10-4267-97DB-45C4309A59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E68A91C3-70D1-4D6B-8080-AE582253DA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42F5B69A-DA4B-4208-9B3C-DF68BA3FC7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Department Name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Scholar Name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Author Name</a:t>
            </a:r>
            <a:fld id="{6D845A50-1666-4EE6-B6BC-CC9C15A3C066}" type="slidenum">
              <a:rPr lang="en-US" smtClean="0"/>
              <a:pPr>
                <a:defRPr/>
              </a:pPr>
              <a:t>‹#›</a:t>
            </a:fld>
            <a:endParaRPr lang="en-US"/>
          </a:p>
        </p:txBody>
      </p:sp>
      <p:pic>
        <p:nvPicPr>
          <p:cNvPr id="1031" name="Picture 2"/>
          <p:cNvPicPr>
            <a:picLocks noChangeAspect="1" noChangeArrowheads="1"/>
          </p:cNvPicPr>
          <p:nvPr userDrawn="1"/>
        </p:nvPicPr>
        <p:blipFill>
          <a:blip r:embed="rId14"/>
          <a:srcRect/>
          <a:stretch>
            <a:fillRect/>
          </a:stretch>
        </p:blipFill>
        <p:spPr bwMode="auto">
          <a:xfrm>
            <a:off x="76200" y="85725"/>
            <a:ext cx="762000" cy="1209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990600" y="53975"/>
            <a:ext cx="7772400" cy="1470025"/>
          </a:xfrm>
        </p:spPr>
        <p:txBody>
          <a:bodyPr/>
          <a:lstStyle/>
          <a:p>
            <a:pPr eaLnBrk="1" hangingPunct="1"/>
            <a:r>
              <a:rPr lang="en-US" sz="3600" b="1" smtClean="0">
                <a:solidFill>
                  <a:srgbClr val="C00000"/>
                </a:solidFill>
                <a:cs typeface="Times New Roman" pitchFamily="18" charset="0"/>
              </a:rPr>
              <a:t>DEPARTMENT OF</a:t>
            </a:r>
            <a:r>
              <a:rPr lang="en-IN" sz="3600" b="1" smtClean="0">
                <a:solidFill>
                  <a:srgbClr val="C00000"/>
                </a:solidFill>
                <a:cs typeface="Times New Roman" pitchFamily="18" charset="0"/>
              </a:rPr>
              <a:t/>
            </a:r>
            <a:br>
              <a:rPr lang="en-IN" sz="3600" b="1" smtClean="0">
                <a:solidFill>
                  <a:srgbClr val="C00000"/>
                </a:solidFill>
                <a:cs typeface="Times New Roman" pitchFamily="18" charset="0"/>
              </a:rPr>
            </a:br>
            <a:r>
              <a:rPr lang="en-US" sz="3600" b="1" smtClean="0">
                <a:solidFill>
                  <a:srgbClr val="C00000"/>
                </a:solidFill>
                <a:cs typeface="Times New Roman" pitchFamily="18" charset="0"/>
              </a:rPr>
              <a:t>COMPUTER SCIENCE &amp; ENGINEERING </a:t>
            </a:r>
            <a:endParaRPr lang="en-IN" sz="3600" b="1" smtClean="0">
              <a:solidFill>
                <a:srgbClr val="C00000"/>
              </a:solidFill>
              <a:cs typeface="Times New Roman" pitchFamily="18" charset="0"/>
            </a:endParaRPr>
          </a:p>
        </p:txBody>
      </p:sp>
      <p:sp>
        <p:nvSpPr>
          <p:cNvPr id="3" name="Subtitle 2"/>
          <p:cNvSpPr>
            <a:spLocks noGrp="1"/>
          </p:cNvSpPr>
          <p:nvPr>
            <p:ph type="subTitle" idx="1"/>
          </p:nvPr>
        </p:nvSpPr>
        <p:spPr>
          <a:xfrm>
            <a:off x="1371600" y="5029200"/>
            <a:ext cx="6400800" cy="1752600"/>
          </a:xfrm>
        </p:spPr>
        <p:txBody>
          <a:bodyPr rtlCol="0">
            <a:normAutofit/>
          </a:bodyPr>
          <a:lstStyle/>
          <a:p>
            <a:pPr eaLnBrk="1" fontAlgn="auto" hangingPunct="1">
              <a:spcAft>
                <a:spcPts val="0"/>
              </a:spcAft>
              <a:defRPr/>
            </a:pPr>
            <a:r>
              <a:rPr lang="en-US" sz="2800" b="1" dirty="0" smtClean="0">
                <a:solidFill>
                  <a:schemeClr val="tx1"/>
                </a:solidFill>
                <a:latin typeface="+mj-lt"/>
              </a:rPr>
              <a:t>DATA ANALYTICS </a:t>
            </a:r>
            <a:r>
              <a:rPr lang="en-US" sz="2800" b="1" dirty="0">
                <a:solidFill>
                  <a:schemeClr val="tx1"/>
                </a:solidFill>
                <a:latin typeface="+mj-lt"/>
              </a:rPr>
              <a:t>(</a:t>
            </a:r>
            <a:r>
              <a:rPr lang="en-US" sz="2800" b="1" dirty="0" smtClean="0">
                <a:solidFill>
                  <a:schemeClr val="tx1"/>
                </a:solidFill>
                <a:latin typeface="+mj-lt"/>
              </a:rPr>
              <a:t>23CST-613)</a:t>
            </a:r>
            <a:endParaRPr lang="en-IN" sz="2800" b="1" dirty="0">
              <a:solidFill>
                <a:schemeClr val="tx1"/>
              </a:solidFill>
              <a:latin typeface="+mj-lt"/>
            </a:endParaRPr>
          </a:p>
          <a:p>
            <a:pPr eaLnBrk="1" fontAlgn="auto" hangingPunct="1">
              <a:spcAft>
                <a:spcPts val="0"/>
              </a:spcAft>
              <a:defRPr/>
            </a:pPr>
            <a:r>
              <a:rPr lang="en-US" sz="2800" b="1" dirty="0">
                <a:solidFill>
                  <a:schemeClr val="tx1"/>
                </a:solidFill>
                <a:latin typeface="+mj-lt"/>
              </a:rPr>
              <a:t>M.E. – 1</a:t>
            </a:r>
            <a:r>
              <a:rPr lang="en-US" sz="2800" b="1" baseline="30000" dirty="0">
                <a:solidFill>
                  <a:schemeClr val="tx1"/>
                </a:solidFill>
                <a:latin typeface="+mj-lt"/>
              </a:rPr>
              <a:t>st</a:t>
            </a:r>
            <a:r>
              <a:rPr lang="en-US" sz="2800" b="1" dirty="0">
                <a:solidFill>
                  <a:schemeClr val="tx1"/>
                </a:solidFill>
                <a:latin typeface="+mj-lt"/>
              </a:rPr>
              <a:t> SEMESTER</a:t>
            </a:r>
            <a:endParaRPr lang="en-IN" sz="2800" b="1" dirty="0">
              <a:solidFill>
                <a:schemeClr val="tx1"/>
              </a:solidFill>
              <a:latin typeface="+mj-lt"/>
            </a:endParaRPr>
          </a:p>
          <a:p>
            <a:pPr eaLnBrk="1" fontAlgn="auto" hangingPunct="1">
              <a:spcAft>
                <a:spcPts val="0"/>
              </a:spcAft>
              <a:defRPr/>
            </a:pPr>
            <a:r>
              <a:rPr lang="en-US" sz="2000" b="1" dirty="0">
                <a:solidFill>
                  <a:schemeClr val="tx1"/>
                </a:solidFill>
                <a:latin typeface="+mj-lt"/>
              </a:rPr>
              <a:t>COURSE COORDINATOR: DR. </a:t>
            </a:r>
            <a:r>
              <a:rPr lang="en-US" sz="2000" b="1" dirty="0" smtClean="0">
                <a:solidFill>
                  <a:schemeClr val="tx1"/>
                </a:solidFill>
                <a:latin typeface="+mj-lt"/>
              </a:rPr>
              <a:t>MANJIT SINGH</a:t>
            </a:r>
            <a:endParaRPr lang="en-IN" sz="2000" b="1" dirty="0">
              <a:solidFill>
                <a:schemeClr val="tx1"/>
              </a:solidFill>
              <a:latin typeface="+mj-lt"/>
            </a:endParaRPr>
          </a:p>
        </p:txBody>
      </p:sp>
      <p:pic>
        <p:nvPicPr>
          <p:cNvPr id="14340" name="Picture 8"/>
          <p:cNvPicPr>
            <a:picLocks noChangeAspect="1"/>
          </p:cNvPicPr>
          <p:nvPr/>
        </p:nvPicPr>
        <p:blipFill>
          <a:blip r:embed="rId2"/>
          <a:srcRect/>
          <a:stretch>
            <a:fillRect/>
          </a:stretch>
        </p:blipFill>
        <p:spPr bwMode="auto">
          <a:xfrm>
            <a:off x="2428875" y="1504950"/>
            <a:ext cx="428625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2</a:t>
            </a:fld>
            <a:endParaRPr lang="en-US"/>
          </a:p>
        </p:txBody>
      </p:sp>
      <p:sp>
        <p:nvSpPr>
          <p:cNvPr id="7" name="object 2"/>
          <p:cNvSpPr txBox="1"/>
          <p:nvPr/>
        </p:nvSpPr>
        <p:spPr>
          <a:xfrm>
            <a:off x="2743200" y="304800"/>
            <a:ext cx="3258773" cy="276999"/>
          </a:xfrm>
          <a:prstGeom prst="rect">
            <a:avLst/>
          </a:prstGeom>
        </p:spPr>
        <p:txBody>
          <a:bodyPr wrap="square" lIns="0" tIns="0" rIns="0" bIns="0">
            <a:spAutoFit/>
          </a:bodyPr>
          <a:lstStyle/>
          <a:p>
            <a:pPr marL="12700" fontAlgn="auto">
              <a:spcBef>
                <a:spcPts val="0"/>
              </a:spcBef>
              <a:spcAft>
                <a:spcPts val="0"/>
              </a:spcAft>
              <a:defRPr/>
            </a:pPr>
            <a:r>
              <a:rPr b="1" dirty="0">
                <a:latin typeface="Times New Roman"/>
                <a:cs typeface="Times New Roman"/>
              </a:rPr>
              <a:t>Data</a:t>
            </a:r>
            <a:r>
              <a:rPr b="1" spc="-25" dirty="0">
                <a:latin typeface="Times New Roman"/>
                <a:cs typeface="Times New Roman"/>
              </a:rPr>
              <a:t> </a:t>
            </a:r>
            <a:r>
              <a:rPr b="1" dirty="0">
                <a:latin typeface="Times New Roman"/>
                <a:cs typeface="Times New Roman"/>
              </a:rPr>
              <a:t>War</a:t>
            </a:r>
            <a:r>
              <a:rPr b="1" spc="5" dirty="0">
                <a:latin typeface="Times New Roman"/>
                <a:cs typeface="Times New Roman"/>
              </a:rPr>
              <a:t>e</a:t>
            </a:r>
            <a:r>
              <a:rPr b="1" dirty="0">
                <a:latin typeface="Times New Roman"/>
                <a:cs typeface="Times New Roman"/>
              </a:rPr>
              <a:t>ho</a:t>
            </a:r>
            <a:r>
              <a:rPr b="1" spc="-10" dirty="0">
                <a:latin typeface="Times New Roman"/>
                <a:cs typeface="Times New Roman"/>
              </a:rPr>
              <a:t>u</a:t>
            </a:r>
            <a:r>
              <a:rPr b="1" dirty="0">
                <a:latin typeface="Times New Roman"/>
                <a:cs typeface="Times New Roman"/>
              </a:rPr>
              <a:t>se</a:t>
            </a:r>
            <a:r>
              <a:rPr b="1" spc="5" dirty="0">
                <a:latin typeface="Times New Roman"/>
                <a:cs typeface="Times New Roman"/>
              </a:rPr>
              <a:t> </a:t>
            </a:r>
            <a:r>
              <a:rPr b="1" dirty="0">
                <a:latin typeface="Times New Roman"/>
                <a:cs typeface="Times New Roman"/>
              </a:rPr>
              <a:t>Mod</a:t>
            </a:r>
            <a:r>
              <a:rPr b="1" spc="-10" dirty="0">
                <a:latin typeface="Times New Roman"/>
                <a:cs typeface="Times New Roman"/>
              </a:rPr>
              <a:t>e</a:t>
            </a:r>
            <a:r>
              <a:rPr b="1" dirty="0">
                <a:latin typeface="Times New Roman"/>
                <a:cs typeface="Times New Roman"/>
              </a:rPr>
              <a:t>ls:</a:t>
            </a:r>
            <a:endParaRPr>
              <a:latin typeface="Times New Roman"/>
              <a:cs typeface="Times New Roman"/>
            </a:endParaRPr>
          </a:p>
        </p:txBody>
      </p:sp>
      <p:sp>
        <p:nvSpPr>
          <p:cNvPr id="8" name="object 3"/>
          <p:cNvSpPr>
            <a:spLocks noChangeArrowheads="1"/>
          </p:cNvSpPr>
          <p:nvPr/>
        </p:nvSpPr>
        <p:spPr bwMode="auto">
          <a:xfrm>
            <a:off x="1143000" y="2272001"/>
            <a:ext cx="186334" cy="239424"/>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9" name="object 4"/>
          <p:cNvSpPr>
            <a:spLocks noChangeArrowheads="1"/>
          </p:cNvSpPr>
          <p:nvPr/>
        </p:nvSpPr>
        <p:spPr bwMode="auto">
          <a:xfrm>
            <a:off x="1143000" y="2806989"/>
            <a:ext cx="186334" cy="239424"/>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0" name="object 5"/>
          <p:cNvSpPr>
            <a:spLocks noChangeArrowheads="1"/>
          </p:cNvSpPr>
          <p:nvPr/>
        </p:nvSpPr>
        <p:spPr bwMode="auto">
          <a:xfrm>
            <a:off x="1143000" y="3341976"/>
            <a:ext cx="186334" cy="239424"/>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1" name="object 6"/>
          <p:cNvSpPr>
            <a:spLocks noChangeArrowheads="1"/>
          </p:cNvSpPr>
          <p:nvPr/>
        </p:nvSpPr>
        <p:spPr bwMode="auto">
          <a:xfrm>
            <a:off x="1143000" y="3876964"/>
            <a:ext cx="186334" cy="239424"/>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2" name="object 7"/>
          <p:cNvSpPr txBox="1">
            <a:spLocks noChangeArrowheads="1"/>
          </p:cNvSpPr>
          <p:nvPr/>
        </p:nvSpPr>
        <p:spPr bwMode="auto">
          <a:xfrm>
            <a:off x="900113" y="838200"/>
            <a:ext cx="7786687" cy="2585003"/>
          </a:xfrm>
          <a:prstGeom prst="rect">
            <a:avLst/>
          </a:prstGeom>
          <a:noFill/>
          <a:ln w="9525">
            <a:noFill/>
            <a:miter lim="800000"/>
            <a:headEnd/>
            <a:tailEnd/>
          </a:ln>
        </p:spPr>
        <p:txBody>
          <a:bodyPr wrap="square" lIns="0" tIns="0" rIns="0" bIns="0">
            <a:spAutoFit/>
          </a:bodyPr>
          <a:lstStyle/>
          <a:p>
            <a:pPr marL="12700"/>
            <a:r>
              <a:rPr lang="en-US" sz="1200" dirty="0">
                <a:latin typeface="Times New Roman" pitchFamily="18" charset="0"/>
                <a:cs typeface="Times New Roman" pitchFamily="18" charset="0"/>
              </a:rPr>
              <a:t>There are three data warehouse models.</a:t>
            </a:r>
          </a:p>
          <a:p>
            <a:pPr marL="12700">
              <a:spcBef>
                <a:spcPts val="38"/>
              </a:spcBef>
            </a:pPr>
            <a:endParaRPr lang="en-US" sz="1700" dirty="0">
              <a:latin typeface="Times New Roman" pitchFamily="18" charset="0"/>
              <a:cs typeface="Times New Roman" pitchFamily="18" charset="0"/>
            </a:endParaRPr>
          </a:p>
          <a:p>
            <a:pPr marL="12700"/>
            <a:r>
              <a:rPr lang="en-US" sz="1400" b="1" dirty="0">
                <a:latin typeface="Times New Roman" pitchFamily="18" charset="0"/>
                <a:cs typeface="Times New Roman" pitchFamily="18" charset="0"/>
              </a:rPr>
              <a:t>1.  Enterprise warehouse:</a:t>
            </a:r>
            <a:endParaRPr lang="en-US" sz="1400" dirty="0">
              <a:latin typeface="Times New Roman" pitchFamily="18" charset="0"/>
              <a:cs typeface="Times New Roman" pitchFamily="18" charset="0"/>
            </a:endParaRPr>
          </a:p>
          <a:p>
            <a:pPr marL="12700" algn="just">
              <a:lnSpc>
                <a:spcPct val="139000"/>
              </a:lnSpc>
              <a:spcBef>
                <a:spcPts val="275"/>
              </a:spcBef>
            </a:pPr>
            <a:r>
              <a:rPr lang="en-US" sz="1200" dirty="0">
                <a:latin typeface="Times New Roman" pitchFamily="18" charset="0"/>
                <a:cs typeface="Times New Roman" pitchFamily="18" charset="0"/>
              </a:rPr>
              <a:t>An enterprise warehouse collects all of the information about subjects spanning the entire organization.</a:t>
            </a:r>
          </a:p>
          <a:p>
            <a:pPr marL="12700" algn="just">
              <a:lnSpc>
                <a:spcPct val="139000"/>
              </a:lnSpc>
              <a:spcBef>
                <a:spcPts val="200"/>
              </a:spcBef>
            </a:pPr>
            <a:r>
              <a:rPr lang="en-US" sz="1200" dirty="0">
                <a:latin typeface="Times New Roman" pitchFamily="18" charset="0"/>
                <a:cs typeface="Times New Roman" pitchFamily="18" charset="0"/>
              </a:rPr>
              <a:t>It provides corporate-wide data integration, usually from one or more operational systems or external information providers, and is cross-functional in scope.</a:t>
            </a:r>
          </a:p>
          <a:p>
            <a:pPr marL="12700" algn="just">
              <a:lnSpc>
                <a:spcPct val="139000"/>
              </a:lnSpc>
              <a:spcBef>
                <a:spcPts val="200"/>
              </a:spcBef>
            </a:pPr>
            <a:r>
              <a:rPr lang="en-US" sz="1200" dirty="0">
                <a:latin typeface="Times New Roman" pitchFamily="18" charset="0"/>
                <a:cs typeface="Times New Roman" pitchFamily="18" charset="0"/>
              </a:rPr>
              <a:t>It typically contains detailed data </a:t>
            </a:r>
            <a:r>
              <a:rPr lang="en-US" sz="1200" dirty="0" err="1">
                <a:latin typeface="Times New Roman" pitchFamily="18" charset="0"/>
                <a:cs typeface="Times New Roman" pitchFamily="18" charset="0"/>
              </a:rPr>
              <a:t>aswell</a:t>
            </a:r>
            <a:r>
              <a:rPr lang="en-US" sz="1200" dirty="0">
                <a:latin typeface="Times New Roman" pitchFamily="18" charset="0"/>
                <a:cs typeface="Times New Roman" pitchFamily="18" charset="0"/>
              </a:rPr>
              <a:t> as summarized data, and can range in size from </a:t>
            </a:r>
            <a:r>
              <a:rPr lang="en-US" sz="1200" dirty="0" err="1">
                <a:latin typeface="Times New Roman" pitchFamily="18" charset="0"/>
                <a:cs typeface="Times New Roman" pitchFamily="18" charset="0"/>
              </a:rPr>
              <a:t>afew</a:t>
            </a:r>
            <a:r>
              <a:rPr lang="en-US" sz="1200" dirty="0">
                <a:latin typeface="Times New Roman" pitchFamily="18" charset="0"/>
                <a:cs typeface="Times New Roman" pitchFamily="18" charset="0"/>
              </a:rPr>
              <a:t> gigabytes to hundreds of gigabytes, terabytes, or beyond.</a:t>
            </a:r>
          </a:p>
          <a:p>
            <a:pPr marL="12700" algn="just">
              <a:lnSpc>
                <a:spcPct val="142000"/>
              </a:lnSpc>
              <a:spcBef>
                <a:spcPts val="163"/>
              </a:spcBef>
            </a:pPr>
            <a:r>
              <a:rPr lang="en-US" sz="1200" dirty="0">
                <a:latin typeface="Times New Roman" pitchFamily="18" charset="0"/>
                <a:cs typeface="Times New Roman" pitchFamily="18" charset="0"/>
              </a:rPr>
              <a:t>An enterprise data warehouse may be implemented on traditional mainframes, computer </a:t>
            </a:r>
            <a:r>
              <a:rPr lang="en-US" sz="1200" dirty="0" err="1">
                <a:latin typeface="Times New Roman" pitchFamily="18" charset="0"/>
                <a:cs typeface="Times New Roman" pitchFamily="18" charset="0"/>
              </a:rPr>
              <a:t>superservers</a:t>
            </a:r>
            <a:r>
              <a:rPr lang="en-US" sz="1200" dirty="0">
                <a:latin typeface="Times New Roman" pitchFamily="18" charset="0"/>
                <a:cs typeface="Times New Roman" pitchFamily="18" charset="0"/>
              </a:rPr>
              <a:t>, or parallel  architecture platforms.  It  requires extensive business modeling and may take years to design and build.</a:t>
            </a:r>
          </a:p>
        </p:txBody>
      </p:sp>
      <p:sp>
        <p:nvSpPr>
          <p:cNvPr id="13" name="object 8"/>
          <p:cNvSpPr>
            <a:spLocks noChangeArrowheads="1"/>
          </p:cNvSpPr>
          <p:nvPr/>
        </p:nvSpPr>
        <p:spPr bwMode="auto">
          <a:xfrm>
            <a:off x="1143000" y="5685126"/>
            <a:ext cx="186334" cy="239424"/>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4" name="object 9"/>
          <p:cNvSpPr>
            <a:spLocks noChangeArrowheads="1"/>
          </p:cNvSpPr>
          <p:nvPr/>
        </p:nvSpPr>
        <p:spPr bwMode="auto">
          <a:xfrm>
            <a:off x="1143000" y="7007514"/>
            <a:ext cx="186334" cy="239424"/>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5" name="object 10"/>
          <p:cNvSpPr txBox="1">
            <a:spLocks noChangeArrowheads="1"/>
          </p:cNvSpPr>
          <p:nvPr/>
        </p:nvSpPr>
        <p:spPr bwMode="auto">
          <a:xfrm>
            <a:off x="900113" y="3657601"/>
            <a:ext cx="7790828" cy="2392193"/>
          </a:xfrm>
          <a:prstGeom prst="rect">
            <a:avLst/>
          </a:prstGeom>
          <a:noFill/>
          <a:ln w="9525">
            <a:noFill/>
            <a:miter lim="800000"/>
            <a:headEnd/>
            <a:tailEnd/>
          </a:ln>
        </p:spPr>
        <p:txBody>
          <a:bodyPr wrap="square" lIns="0" tIns="0" rIns="0" bIns="0">
            <a:spAutoFit/>
          </a:bodyPr>
          <a:lstStyle/>
          <a:p>
            <a:pPr marL="12700">
              <a:tabLst>
                <a:tab pos="300038" algn="l"/>
              </a:tabLst>
            </a:pPr>
            <a:r>
              <a:rPr lang="en-US" sz="1200" b="1" dirty="0">
                <a:latin typeface="Times New Roman" pitchFamily="18" charset="0"/>
                <a:cs typeface="Times New Roman" pitchFamily="18" charset="0"/>
              </a:rPr>
              <a:t>2.	</a:t>
            </a:r>
            <a:r>
              <a:rPr lang="en-US" sz="1400" b="1" dirty="0">
                <a:latin typeface="Times New Roman" pitchFamily="18" charset="0"/>
                <a:cs typeface="Times New Roman" pitchFamily="18" charset="0"/>
              </a:rPr>
              <a:t>Data mart:</a:t>
            </a:r>
            <a:endParaRPr lang="en-US" sz="1400" dirty="0">
              <a:latin typeface="Times New Roman" pitchFamily="18" charset="0"/>
              <a:cs typeface="Times New Roman" pitchFamily="18" charset="0"/>
            </a:endParaRPr>
          </a:p>
          <a:p>
            <a:pPr marL="12700">
              <a:spcBef>
                <a:spcPts val="50"/>
              </a:spcBef>
              <a:tabLst>
                <a:tab pos="300038" algn="l"/>
              </a:tabLst>
            </a:pPr>
            <a:endParaRPr lang="en-US" sz="1900" dirty="0">
              <a:latin typeface="Times New Roman" pitchFamily="18" charset="0"/>
              <a:cs typeface="Times New Roman" pitchFamily="18" charset="0"/>
            </a:endParaRPr>
          </a:p>
          <a:p>
            <a:pPr marL="12700" algn="just">
              <a:lnSpc>
                <a:spcPct val="143000"/>
              </a:lnSpc>
              <a:tabLst>
                <a:tab pos="300038" algn="l"/>
              </a:tabLst>
            </a:pPr>
            <a:r>
              <a:rPr lang="en-US" sz="1200" dirty="0">
                <a:latin typeface="Times New Roman" pitchFamily="18" charset="0"/>
                <a:cs typeface="Times New Roman" pitchFamily="18" charset="0"/>
              </a:rPr>
              <a:t>A data mart contains a subset of corporate-wide data that is of value to </a:t>
            </a:r>
            <a:r>
              <a:rPr lang="en-US" sz="1200" dirty="0" err="1">
                <a:latin typeface="Times New Roman" pitchFamily="18" charset="0"/>
                <a:cs typeface="Times New Roman" pitchFamily="18" charset="0"/>
              </a:rPr>
              <a:t>aspecific</a:t>
            </a:r>
            <a:r>
              <a:rPr lang="en-US" sz="1200" dirty="0">
                <a:latin typeface="Times New Roman" pitchFamily="18" charset="0"/>
                <a:cs typeface="Times New Roman" pitchFamily="18" charset="0"/>
              </a:rPr>
              <a:t> group of users. The scope is confined to specific selected subjects. For </a:t>
            </a:r>
            <a:r>
              <a:rPr lang="en-US" sz="1200" dirty="0" err="1">
                <a:latin typeface="Times New Roman" pitchFamily="18" charset="0"/>
                <a:cs typeface="Times New Roman" pitchFamily="18" charset="0"/>
              </a:rPr>
              <a:t>example,a</a:t>
            </a:r>
            <a:r>
              <a:rPr lang="en-US" sz="1200" dirty="0">
                <a:latin typeface="Times New Roman" pitchFamily="18" charset="0"/>
                <a:cs typeface="Times New Roman" pitchFamily="18" charset="0"/>
              </a:rPr>
              <a:t> marketing data mart  may  confine  its  subjects  to  customer,  item,  and  sales.  </a:t>
            </a:r>
            <a:r>
              <a:rPr lang="en-US" sz="1200" dirty="0" err="1">
                <a:latin typeface="Times New Roman" pitchFamily="18" charset="0"/>
                <a:cs typeface="Times New Roman" pitchFamily="18" charset="0"/>
              </a:rPr>
              <a:t>Thedata</a:t>
            </a:r>
            <a:r>
              <a:rPr lang="en-US" sz="1200" dirty="0">
                <a:latin typeface="Times New Roman" pitchFamily="18" charset="0"/>
                <a:cs typeface="Times New Roman" pitchFamily="18" charset="0"/>
              </a:rPr>
              <a:t>  contained  in  data marts tend to be summarized.</a:t>
            </a:r>
          </a:p>
          <a:p>
            <a:pPr marL="12700">
              <a:tabLst>
                <a:tab pos="300038" algn="l"/>
              </a:tabLst>
            </a:pPr>
            <a:endParaRPr lang="en-US" sz="1200" dirty="0">
              <a:latin typeface="Times New Roman" pitchFamily="18" charset="0"/>
              <a:cs typeface="Times New Roman" pitchFamily="18" charset="0"/>
            </a:endParaRPr>
          </a:p>
          <a:p>
            <a:pPr marL="12700" algn="just">
              <a:lnSpc>
                <a:spcPct val="143000"/>
              </a:lnSpc>
              <a:spcBef>
                <a:spcPts val="800"/>
              </a:spcBef>
              <a:tabLst>
                <a:tab pos="300038" algn="l"/>
              </a:tabLst>
            </a:pPr>
            <a:r>
              <a:rPr lang="en-US" sz="1200" dirty="0">
                <a:latin typeface="Times New Roman" pitchFamily="18" charset="0"/>
                <a:cs typeface="Times New Roman" pitchFamily="18" charset="0"/>
              </a:rPr>
              <a:t>Data   marts   are   usually   implemented   on   low-cost   departmental   servers   that </a:t>
            </a:r>
            <a:r>
              <a:rPr lang="en-US" sz="1200" dirty="0" err="1">
                <a:latin typeface="Times New Roman" pitchFamily="18" charset="0"/>
                <a:cs typeface="Times New Roman" pitchFamily="18" charset="0"/>
              </a:rPr>
              <a:t>areUNIX</a:t>
            </a:r>
            <a:r>
              <a:rPr lang="en-US" sz="1200" dirty="0">
                <a:latin typeface="Times New Roman" pitchFamily="18" charset="0"/>
                <a:cs typeface="Times New Roman" pitchFamily="18" charset="0"/>
              </a:rPr>
              <a:t>/LINUX- or Windows-based. The implementation cycle of a data mart </a:t>
            </a:r>
            <a:r>
              <a:rPr lang="en-US" sz="1200" dirty="0" err="1">
                <a:latin typeface="Times New Roman" pitchFamily="18" charset="0"/>
                <a:cs typeface="Times New Roman" pitchFamily="18" charset="0"/>
              </a:rPr>
              <a:t>ismore</a:t>
            </a:r>
            <a:r>
              <a:rPr lang="en-US" sz="1200" dirty="0">
                <a:latin typeface="Times New Roman" pitchFamily="18" charset="0"/>
                <a:cs typeface="Times New Roman" pitchFamily="18" charset="0"/>
              </a:rPr>
              <a:t> likely  to  be  measured  in  weeks  rather  than  months  or  years.  However,  </a:t>
            </a:r>
            <a:r>
              <a:rPr lang="en-US" sz="1200" dirty="0" err="1">
                <a:latin typeface="Times New Roman" pitchFamily="18" charset="0"/>
                <a:cs typeface="Times New Roman" pitchFamily="18" charset="0"/>
              </a:rPr>
              <a:t>itmay</a:t>
            </a:r>
            <a:r>
              <a:rPr lang="en-US" sz="1200" dirty="0">
                <a:latin typeface="Times New Roman" pitchFamily="18" charset="0"/>
                <a:cs typeface="Times New Roman" pitchFamily="18" charset="0"/>
              </a:rPr>
              <a:t>  involve complex integration in the long run if its design and planning </a:t>
            </a:r>
            <a:r>
              <a:rPr lang="en-US" sz="1200" dirty="0" err="1">
                <a:latin typeface="Times New Roman" pitchFamily="18" charset="0"/>
                <a:cs typeface="Times New Roman" pitchFamily="18" charset="0"/>
              </a:rPr>
              <a:t>werenot</a:t>
            </a:r>
            <a:r>
              <a:rPr lang="en-US" sz="1200" dirty="0">
                <a:latin typeface="Times New Roman" pitchFamily="18" charset="0"/>
                <a:cs typeface="Times New Roman" pitchFamily="18" charset="0"/>
              </a:rPr>
              <a:t> enterprise-wide.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3</a:t>
            </a:fld>
            <a:endParaRPr lang="en-US"/>
          </a:p>
        </p:txBody>
      </p:sp>
      <p:sp>
        <p:nvSpPr>
          <p:cNvPr id="7" name="object 2"/>
          <p:cNvSpPr>
            <a:spLocks noChangeArrowheads="1"/>
          </p:cNvSpPr>
          <p:nvPr/>
        </p:nvSpPr>
        <p:spPr bwMode="auto">
          <a:xfrm>
            <a:off x="1131281" y="852564"/>
            <a:ext cx="202361" cy="245986"/>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8" name="object 3"/>
          <p:cNvSpPr>
            <a:spLocks noChangeArrowheads="1"/>
          </p:cNvSpPr>
          <p:nvPr/>
        </p:nvSpPr>
        <p:spPr bwMode="auto">
          <a:xfrm>
            <a:off x="1131281" y="3049664"/>
            <a:ext cx="202361" cy="245986"/>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9" name="object 4"/>
          <p:cNvSpPr>
            <a:spLocks noChangeArrowheads="1"/>
          </p:cNvSpPr>
          <p:nvPr/>
        </p:nvSpPr>
        <p:spPr bwMode="auto">
          <a:xfrm>
            <a:off x="1131281" y="3586239"/>
            <a:ext cx="202361" cy="245986"/>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0" name="object 5"/>
          <p:cNvSpPr txBox="1">
            <a:spLocks noChangeArrowheads="1"/>
          </p:cNvSpPr>
          <p:nvPr/>
        </p:nvSpPr>
        <p:spPr bwMode="auto">
          <a:xfrm>
            <a:off x="533401" y="304800"/>
            <a:ext cx="8305800" cy="3376052"/>
          </a:xfrm>
          <a:prstGeom prst="rect">
            <a:avLst/>
          </a:prstGeom>
          <a:noFill/>
          <a:ln w="9525">
            <a:noFill/>
            <a:miter lim="800000"/>
            <a:headEnd/>
            <a:tailEnd/>
          </a:ln>
        </p:spPr>
        <p:txBody>
          <a:bodyPr wrap="square" lIns="0" tIns="0" rIns="0" bIns="0">
            <a:spAutoFit/>
          </a:bodyPr>
          <a:lstStyle/>
          <a:p>
            <a:pPr marL="355600" indent="136525" algn="just">
              <a:lnSpc>
                <a:spcPct val="143000"/>
              </a:lnSpc>
            </a:pPr>
            <a:r>
              <a:rPr lang="en-US" sz="1200" dirty="0">
                <a:latin typeface="Times New Roman" pitchFamily="18" charset="0"/>
                <a:cs typeface="Times New Roman" pitchFamily="18" charset="0"/>
              </a:rPr>
              <a:t>Depending  on  the  source  of  data,  data  marts  can  be  categorized  as  independent </a:t>
            </a:r>
            <a:r>
              <a:rPr lang="en-US" sz="1200" dirty="0" err="1">
                <a:latin typeface="Times New Roman" pitchFamily="18" charset="0"/>
                <a:cs typeface="Times New Roman" pitchFamily="18" charset="0"/>
              </a:rPr>
              <a:t>ordependent</a:t>
            </a:r>
            <a:r>
              <a:rPr lang="en-US" sz="1200" dirty="0">
                <a:latin typeface="Times New Roman" pitchFamily="18" charset="0"/>
                <a:cs typeface="Times New Roman" pitchFamily="18" charset="0"/>
              </a:rPr>
              <a:t>.   Independent   data   marts   are   sourced   </a:t>
            </a:r>
            <a:r>
              <a:rPr lang="en-US" sz="1200" dirty="0" err="1">
                <a:latin typeface="Times New Roman" pitchFamily="18" charset="0"/>
                <a:cs typeface="Times New Roman" pitchFamily="18" charset="0"/>
              </a:rPr>
              <a:t>fromdata</a:t>
            </a:r>
            <a:r>
              <a:rPr lang="en-US" sz="1200" dirty="0">
                <a:latin typeface="Times New Roman" pitchFamily="18" charset="0"/>
                <a:cs typeface="Times New Roman" pitchFamily="18" charset="0"/>
              </a:rPr>
              <a:t>   captured   </a:t>
            </a:r>
            <a:r>
              <a:rPr lang="en-US" sz="1200" dirty="0" err="1">
                <a:latin typeface="Times New Roman" pitchFamily="18" charset="0"/>
                <a:cs typeface="Times New Roman" pitchFamily="18" charset="0"/>
              </a:rPr>
              <a:t>fromone</a:t>
            </a:r>
            <a:r>
              <a:rPr lang="en-US" sz="1200" dirty="0">
                <a:latin typeface="Times New Roman" pitchFamily="18" charset="0"/>
                <a:cs typeface="Times New Roman" pitchFamily="18" charset="0"/>
              </a:rPr>
              <a:t>   or </a:t>
            </a:r>
            <a:r>
              <a:rPr lang="en-US" sz="1200" dirty="0" err="1">
                <a:latin typeface="Times New Roman" pitchFamily="18" charset="0"/>
                <a:cs typeface="Times New Roman" pitchFamily="18" charset="0"/>
              </a:rPr>
              <a:t>moreoperational</a:t>
            </a:r>
            <a:r>
              <a:rPr lang="en-US" sz="1200" dirty="0">
                <a:latin typeface="Times New Roman" pitchFamily="18" charset="0"/>
                <a:cs typeface="Times New Roman" pitchFamily="18" charset="0"/>
              </a:rPr>
              <a:t>   systems   or   external   information   providers,   or   </a:t>
            </a:r>
            <a:r>
              <a:rPr lang="en-US" sz="1200" dirty="0" err="1">
                <a:latin typeface="Times New Roman" pitchFamily="18" charset="0"/>
                <a:cs typeface="Times New Roman" pitchFamily="18" charset="0"/>
              </a:rPr>
              <a:t>fromdata</a:t>
            </a:r>
            <a:r>
              <a:rPr lang="en-US" sz="1200" dirty="0">
                <a:latin typeface="Times New Roman" pitchFamily="18" charset="0"/>
                <a:cs typeface="Times New Roman" pitchFamily="18" charset="0"/>
              </a:rPr>
              <a:t>   generated </a:t>
            </a:r>
            <a:r>
              <a:rPr lang="en-US" sz="1200" dirty="0" err="1">
                <a:latin typeface="Times New Roman" pitchFamily="18" charset="0"/>
                <a:cs typeface="Times New Roman" pitchFamily="18" charset="0"/>
              </a:rPr>
              <a:t>locallywithin</a:t>
            </a:r>
            <a:r>
              <a:rPr lang="en-US" sz="1200" dirty="0">
                <a:latin typeface="Times New Roman" pitchFamily="18" charset="0"/>
                <a:cs typeface="Times New Roman" pitchFamily="18" charset="0"/>
              </a:rPr>
              <a:t>  a  particular  department  or  geographic  area.  Dependent  data  marts  are </a:t>
            </a:r>
            <a:r>
              <a:rPr lang="en-US" sz="1200" dirty="0" err="1">
                <a:latin typeface="Times New Roman" pitchFamily="18" charset="0"/>
                <a:cs typeface="Times New Roman" pitchFamily="18" charset="0"/>
              </a:rPr>
              <a:t>sourceddirectly</a:t>
            </a:r>
            <a:r>
              <a:rPr lang="en-US" sz="1200" dirty="0">
                <a:latin typeface="Times New Roman" pitchFamily="18" charset="0"/>
                <a:cs typeface="Times New Roman" pitchFamily="18" charset="0"/>
              </a:rPr>
              <a:t> from enterprise data warehouses.</a:t>
            </a:r>
          </a:p>
          <a:p>
            <a:pPr marL="355600" indent="136525"/>
            <a:endParaRPr lang="en-US" sz="1200" dirty="0">
              <a:latin typeface="Times New Roman" pitchFamily="18" charset="0"/>
              <a:cs typeface="Times New Roman" pitchFamily="18" charset="0"/>
            </a:endParaRPr>
          </a:p>
          <a:p>
            <a:pPr marL="355600" indent="136525">
              <a:spcBef>
                <a:spcPts val="13"/>
              </a:spcBef>
            </a:pPr>
            <a:endParaRPr lang="en-US" sz="1100" dirty="0">
              <a:latin typeface="Times New Roman" pitchFamily="18" charset="0"/>
              <a:cs typeface="Times New Roman" pitchFamily="18" charset="0"/>
            </a:endParaRPr>
          </a:p>
          <a:p>
            <a:pPr marL="355600" indent="136525"/>
            <a:r>
              <a:rPr lang="en-US" sz="1400" b="1" dirty="0">
                <a:latin typeface="Times New Roman" pitchFamily="18" charset="0"/>
                <a:cs typeface="Times New Roman" pitchFamily="18" charset="0"/>
              </a:rPr>
              <a:t>3.  Virtual warehouse:</a:t>
            </a:r>
            <a:endParaRPr lang="en-US" sz="1400" dirty="0">
              <a:latin typeface="Times New Roman" pitchFamily="18" charset="0"/>
              <a:cs typeface="Times New Roman" pitchFamily="18" charset="0"/>
            </a:endParaRPr>
          </a:p>
          <a:p>
            <a:pPr marL="355600" indent="136525"/>
            <a:endParaRPr lang="en-US" sz="1400" dirty="0">
              <a:latin typeface="Times New Roman" pitchFamily="18" charset="0"/>
              <a:cs typeface="Times New Roman" pitchFamily="18" charset="0"/>
            </a:endParaRPr>
          </a:p>
          <a:p>
            <a:pPr marL="355600" indent="136525">
              <a:lnSpc>
                <a:spcPct val="139000"/>
              </a:lnSpc>
              <a:spcBef>
                <a:spcPts val="1088"/>
              </a:spcBef>
            </a:pPr>
            <a:r>
              <a:rPr lang="en-US" sz="1200" dirty="0">
                <a:latin typeface="Times New Roman" pitchFamily="18" charset="0"/>
                <a:cs typeface="Times New Roman" pitchFamily="18" charset="0"/>
              </a:rPr>
              <a:t>A  virtual  warehouse  is  a  set  of  views  over  operational  databases.  </a:t>
            </a:r>
            <a:r>
              <a:rPr lang="en-US" sz="1200" dirty="0" err="1">
                <a:latin typeface="Times New Roman" pitchFamily="18" charset="0"/>
                <a:cs typeface="Times New Roman" pitchFamily="18" charset="0"/>
              </a:rPr>
              <a:t>Forefficient</a:t>
            </a:r>
            <a:r>
              <a:rPr lang="en-US" sz="1200" dirty="0">
                <a:latin typeface="Times New Roman" pitchFamily="18" charset="0"/>
                <a:cs typeface="Times New Roman" pitchFamily="18" charset="0"/>
              </a:rPr>
              <a:t>  query processing, only some of the possible summary views may be materialized.</a:t>
            </a:r>
          </a:p>
          <a:p>
            <a:pPr marL="355600" indent="136525">
              <a:lnSpc>
                <a:spcPct val="138000"/>
              </a:lnSpc>
              <a:spcBef>
                <a:spcPts val="225"/>
              </a:spcBef>
            </a:pPr>
            <a:r>
              <a:rPr lang="en-US" sz="1200" dirty="0">
                <a:latin typeface="Times New Roman" pitchFamily="18" charset="0"/>
                <a:cs typeface="Times New Roman" pitchFamily="18" charset="0"/>
              </a:rPr>
              <a:t>A virtual warehouse is easy to build but requires excess capacity on operational database servers.</a:t>
            </a:r>
          </a:p>
          <a:p>
            <a:pPr marL="355600" indent="136525"/>
            <a:endParaRPr lang="en-US" sz="1200" dirty="0">
              <a:latin typeface="Times New Roman" pitchFamily="18" charset="0"/>
              <a:cs typeface="Times New Roman" pitchFamily="18" charset="0"/>
            </a:endParaRPr>
          </a:p>
          <a:p>
            <a:pPr marL="355600" indent="136525">
              <a:spcBef>
                <a:spcPts val="25"/>
              </a:spcBef>
            </a:pPr>
            <a:endParaRPr lang="en-US" sz="1100" dirty="0">
              <a:latin typeface="Times New Roman" pitchFamily="18" charset="0"/>
              <a:cs typeface="Times New Roman" pitchFamily="18" charset="0"/>
            </a:endParaRPr>
          </a:p>
          <a:p>
            <a:pPr marL="355600" indent="136525"/>
            <a:r>
              <a:rPr lang="en-US" sz="1600" b="1" dirty="0">
                <a:latin typeface="Times New Roman" pitchFamily="18" charset="0"/>
                <a:cs typeface="Times New Roman" pitchFamily="18" charset="0"/>
              </a:rPr>
              <a:t>Meta Data Repository:</a:t>
            </a:r>
            <a:endParaRPr lang="en-US" sz="1600" dirty="0">
              <a:latin typeface="Times New Roman" pitchFamily="18" charset="0"/>
              <a:cs typeface="Times New Roman" pitchFamily="18" charset="0"/>
            </a:endParaRPr>
          </a:p>
        </p:txBody>
      </p:sp>
      <p:sp>
        <p:nvSpPr>
          <p:cNvPr id="11" name="object 6"/>
          <p:cNvSpPr>
            <a:spLocks noChangeArrowheads="1"/>
          </p:cNvSpPr>
          <p:nvPr/>
        </p:nvSpPr>
        <p:spPr bwMode="auto">
          <a:xfrm>
            <a:off x="1131281" y="7191452"/>
            <a:ext cx="202361" cy="245986"/>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2" name="object 7"/>
          <p:cNvSpPr>
            <a:spLocks noChangeArrowheads="1"/>
          </p:cNvSpPr>
          <p:nvPr/>
        </p:nvSpPr>
        <p:spPr bwMode="auto">
          <a:xfrm>
            <a:off x="1131281" y="8250314"/>
            <a:ext cx="202361" cy="245986"/>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3" name="object 8"/>
          <p:cNvSpPr txBox="1">
            <a:spLocks noChangeArrowheads="1"/>
          </p:cNvSpPr>
          <p:nvPr/>
        </p:nvSpPr>
        <p:spPr bwMode="auto">
          <a:xfrm>
            <a:off x="152400" y="3886200"/>
            <a:ext cx="8718127" cy="2972673"/>
          </a:xfrm>
          <a:prstGeom prst="rect">
            <a:avLst/>
          </a:prstGeom>
          <a:noFill/>
          <a:ln w="9525">
            <a:noFill/>
            <a:miter lim="800000"/>
            <a:headEnd/>
            <a:tailEnd/>
          </a:ln>
        </p:spPr>
        <p:txBody>
          <a:bodyPr wrap="square" lIns="0" tIns="0" rIns="0" bIns="0">
            <a:spAutoFit/>
          </a:bodyPr>
          <a:lstStyle/>
          <a:p>
            <a:pPr marL="12700" algn="just">
              <a:lnSpc>
                <a:spcPct val="144000"/>
              </a:lnSpc>
            </a:pPr>
            <a:r>
              <a:rPr lang="en-US" sz="1200" dirty="0">
                <a:latin typeface="Times New Roman" pitchFamily="18" charset="0"/>
                <a:cs typeface="Times New Roman" pitchFamily="18" charset="0"/>
              </a:rPr>
              <a:t>Metadata are data about </a:t>
            </a:r>
            <a:r>
              <a:rPr lang="en-US" sz="1200" dirty="0" err="1">
                <a:latin typeface="Times New Roman" pitchFamily="18" charset="0"/>
                <a:cs typeface="Times New Roman" pitchFamily="18" charset="0"/>
              </a:rPr>
              <a:t>data.When</a:t>
            </a:r>
            <a:r>
              <a:rPr lang="en-US" sz="1200" dirty="0">
                <a:latin typeface="Times New Roman" pitchFamily="18" charset="0"/>
                <a:cs typeface="Times New Roman" pitchFamily="18" charset="0"/>
              </a:rPr>
              <a:t> used in a data warehouse, metadata are the data </a:t>
            </a:r>
            <a:r>
              <a:rPr lang="en-US" sz="1200" dirty="0" err="1">
                <a:latin typeface="Times New Roman" pitchFamily="18" charset="0"/>
                <a:cs typeface="Times New Roman" pitchFamily="18" charset="0"/>
              </a:rPr>
              <a:t>thatdefine</a:t>
            </a:r>
            <a:r>
              <a:rPr lang="en-US" sz="1200" dirty="0">
                <a:latin typeface="Times New Roman" pitchFamily="18" charset="0"/>
                <a:cs typeface="Times New Roman" pitchFamily="18" charset="0"/>
              </a:rPr>
              <a:t> warehouse  objects.  Metadata  are  created  for  the  data  names  </a:t>
            </a:r>
            <a:r>
              <a:rPr lang="en-US" sz="1200" dirty="0" err="1">
                <a:latin typeface="Times New Roman" pitchFamily="18" charset="0"/>
                <a:cs typeface="Times New Roman" pitchFamily="18" charset="0"/>
              </a:rPr>
              <a:t>anddefinitions</a:t>
            </a:r>
            <a:r>
              <a:rPr lang="en-US" sz="1200" dirty="0">
                <a:latin typeface="Times New Roman" pitchFamily="18" charset="0"/>
                <a:cs typeface="Times New Roman" pitchFamily="18" charset="0"/>
              </a:rPr>
              <a:t>  of  the  given warehouse.  Additional  metadata  are  created  and  captured  </a:t>
            </a:r>
            <a:r>
              <a:rPr lang="en-US" sz="1200" dirty="0" err="1">
                <a:latin typeface="Times New Roman" pitchFamily="18" charset="0"/>
                <a:cs typeface="Times New Roman" pitchFamily="18" charset="0"/>
              </a:rPr>
              <a:t>fortimestamping</a:t>
            </a:r>
            <a:r>
              <a:rPr lang="en-US" sz="1200" dirty="0">
                <a:latin typeface="Times New Roman" pitchFamily="18" charset="0"/>
                <a:cs typeface="Times New Roman" pitchFamily="18" charset="0"/>
              </a:rPr>
              <a:t>  any extracted  data, the  source  of  the  extracted  data,  and  missing  </a:t>
            </a:r>
            <a:r>
              <a:rPr lang="en-US" sz="1200" dirty="0" err="1">
                <a:latin typeface="Times New Roman" pitchFamily="18" charset="0"/>
                <a:cs typeface="Times New Roman" pitchFamily="18" charset="0"/>
              </a:rPr>
              <a:t>fieldsthat</a:t>
            </a:r>
            <a:r>
              <a:rPr lang="en-US" sz="1200" dirty="0">
                <a:latin typeface="Times New Roman" pitchFamily="18" charset="0"/>
                <a:cs typeface="Times New Roman" pitchFamily="18" charset="0"/>
              </a:rPr>
              <a:t>  have  been  added  by  data  cleaning  or integration processes.</a:t>
            </a:r>
          </a:p>
          <a:p>
            <a:pPr marL="12700"/>
            <a:endParaRPr lang="en-US" sz="1200" dirty="0">
              <a:latin typeface="Times New Roman" pitchFamily="18" charset="0"/>
              <a:cs typeface="Times New Roman" pitchFamily="18" charset="0"/>
            </a:endParaRPr>
          </a:p>
          <a:p>
            <a:pPr marL="12700">
              <a:spcBef>
                <a:spcPts val="38"/>
              </a:spcBef>
            </a:pPr>
            <a:endParaRPr lang="en-US" sz="1100" dirty="0">
              <a:latin typeface="Times New Roman" pitchFamily="18" charset="0"/>
              <a:cs typeface="Times New Roman" pitchFamily="18" charset="0"/>
            </a:endParaRPr>
          </a:p>
          <a:p>
            <a:pPr marL="12700" algn="just"/>
            <a:r>
              <a:rPr lang="en-US" sz="1200" dirty="0">
                <a:latin typeface="Times New Roman" pitchFamily="18" charset="0"/>
                <a:cs typeface="Times New Roman" pitchFamily="18" charset="0"/>
              </a:rPr>
              <a:t>A metadata repository should contain the following:</a:t>
            </a:r>
          </a:p>
          <a:p>
            <a:pPr marL="12700"/>
            <a:endParaRPr lang="en-US" sz="1200" dirty="0">
              <a:latin typeface="Times New Roman" pitchFamily="18" charset="0"/>
              <a:cs typeface="Times New Roman" pitchFamily="18" charset="0"/>
            </a:endParaRPr>
          </a:p>
          <a:p>
            <a:pPr marL="12700" algn="just">
              <a:lnSpc>
                <a:spcPct val="142000"/>
              </a:lnSpc>
              <a:spcBef>
                <a:spcPts val="875"/>
              </a:spcBef>
            </a:pPr>
            <a:r>
              <a:rPr lang="en-US" sz="1200" dirty="0">
                <a:latin typeface="Times New Roman" pitchFamily="18" charset="0"/>
                <a:cs typeface="Times New Roman" pitchFamily="18" charset="0"/>
              </a:rPr>
              <a:t>A  description  of  the  structure  of  the  data  warehouse,  which  includes  the  warehouse schema, view, dimensions, hierarchies, and derived data definitions, as well as data mart locations and contents.</a:t>
            </a:r>
          </a:p>
          <a:p>
            <a:pPr marL="12700"/>
            <a:endParaRPr lang="en-US" sz="1200" dirty="0">
              <a:latin typeface="Times New Roman" pitchFamily="18" charset="0"/>
              <a:cs typeface="Times New Roman" pitchFamily="18" charset="0"/>
            </a:endParaRPr>
          </a:p>
          <a:p>
            <a:pPr marL="12700" algn="just">
              <a:lnSpc>
                <a:spcPct val="142000"/>
              </a:lnSpc>
              <a:spcBef>
                <a:spcPts val="825"/>
              </a:spcBef>
            </a:pPr>
            <a:r>
              <a:rPr lang="en-US" sz="1200" dirty="0">
                <a:latin typeface="Times New Roman" pitchFamily="18" charset="0"/>
                <a:cs typeface="Times New Roman" pitchFamily="18" charset="0"/>
              </a:rPr>
              <a:t>Operational  metadata,  which  include  data  lineage  (history  of  migrated  data  and  the sequence of transformations applied to it), currency of data (active, archived, or purged), and monitoring information (warehouse usage statistics, error reports, and audit trails).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4</a:t>
            </a:fld>
            <a:endParaRPr lang="en-US"/>
          </a:p>
        </p:txBody>
      </p:sp>
      <p:sp>
        <p:nvSpPr>
          <p:cNvPr id="7" name="object 2"/>
          <p:cNvSpPr>
            <a:spLocks noChangeArrowheads="1"/>
          </p:cNvSpPr>
          <p:nvPr/>
        </p:nvSpPr>
        <p:spPr bwMode="auto">
          <a:xfrm>
            <a:off x="1320800" y="1131888"/>
            <a:ext cx="183832" cy="190500"/>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8" name="object 3"/>
          <p:cNvSpPr>
            <a:spLocks noChangeArrowheads="1"/>
          </p:cNvSpPr>
          <p:nvPr/>
        </p:nvSpPr>
        <p:spPr bwMode="auto">
          <a:xfrm>
            <a:off x="1320800" y="2193925"/>
            <a:ext cx="183832" cy="190500"/>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9" name="object 4"/>
          <p:cNvSpPr>
            <a:spLocks noChangeArrowheads="1"/>
          </p:cNvSpPr>
          <p:nvPr/>
        </p:nvSpPr>
        <p:spPr bwMode="auto">
          <a:xfrm>
            <a:off x="1320800" y="3517900"/>
            <a:ext cx="183832" cy="190500"/>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0" name="object 5"/>
          <p:cNvSpPr txBox="1">
            <a:spLocks noChangeArrowheads="1"/>
          </p:cNvSpPr>
          <p:nvPr/>
        </p:nvSpPr>
        <p:spPr bwMode="auto">
          <a:xfrm>
            <a:off x="1536700" y="1163638"/>
            <a:ext cx="6769100" cy="3222677"/>
          </a:xfrm>
          <a:prstGeom prst="rect">
            <a:avLst/>
          </a:prstGeom>
          <a:noFill/>
          <a:ln w="9525">
            <a:noFill/>
            <a:miter lim="800000"/>
            <a:headEnd/>
            <a:tailEnd/>
          </a:ln>
        </p:spPr>
        <p:txBody>
          <a:bodyPr wrap="square" lIns="0" tIns="0" rIns="0" bIns="0">
            <a:spAutoFit/>
          </a:bodyPr>
          <a:lstStyle/>
          <a:p>
            <a:pPr marL="12700" indent="104775" algn="just">
              <a:lnSpc>
                <a:spcPct val="142000"/>
              </a:lnSpc>
            </a:pPr>
            <a:r>
              <a:rPr lang="en-US" sz="1200" dirty="0">
                <a:latin typeface="Times New Roman" pitchFamily="18" charset="0"/>
                <a:cs typeface="Times New Roman" pitchFamily="18" charset="0"/>
              </a:rPr>
              <a:t>The  algorithms  used  for  summarization,  which  include  measure  and  dimension </a:t>
            </a:r>
            <a:r>
              <a:rPr lang="en-US" sz="1200" dirty="0" err="1">
                <a:latin typeface="Times New Roman" pitchFamily="18" charset="0"/>
                <a:cs typeface="Times New Roman" pitchFamily="18" charset="0"/>
              </a:rPr>
              <a:t>definitionalgorithms</a:t>
            </a:r>
            <a:r>
              <a:rPr lang="en-US" sz="1200" dirty="0">
                <a:latin typeface="Times New Roman" pitchFamily="18" charset="0"/>
                <a:cs typeface="Times New Roman" pitchFamily="18" charset="0"/>
              </a:rPr>
              <a:t>,   data   on   granularity,   partitions,   subject   areas,   aggregation, </a:t>
            </a:r>
            <a:r>
              <a:rPr lang="en-US" sz="1200" dirty="0" err="1">
                <a:latin typeface="Times New Roman" pitchFamily="18" charset="0"/>
                <a:cs typeface="Times New Roman" pitchFamily="18" charset="0"/>
              </a:rPr>
              <a:t>summarization,and</a:t>
            </a:r>
            <a:r>
              <a:rPr lang="en-US" sz="1200" dirty="0">
                <a:latin typeface="Times New Roman" pitchFamily="18" charset="0"/>
                <a:cs typeface="Times New Roman" pitchFamily="18" charset="0"/>
              </a:rPr>
              <a:t> predefined queries and reports.</a:t>
            </a:r>
          </a:p>
          <a:p>
            <a:pPr marL="12700" indent="104775"/>
            <a:endParaRPr lang="en-US" sz="1200" dirty="0">
              <a:latin typeface="Times New Roman" pitchFamily="18" charset="0"/>
              <a:cs typeface="Times New Roman" pitchFamily="18" charset="0"/>
            </a:endParaRPr>
          </a:p>
          <a:p>
            <a:pPr marL="12700" indent="104775" algn="just">
              <a:lnSpc>
                <a:spcPct val="142000"/>
              </a:lnSpc>
              <a:spcBef>
                <a:spcPts val="850"/>
              </a:spcBef>
            </a:pPr>
            <a:r>
              <a:rPr lang="en-US" sz="1200" dirty="0">
                <a:latin typeface="Times New Roman" pitchFamily="18" charset="0"/>
                <a:cs typeface="Times New Roman" pitchFamily="18" charset="0"/>
              </a:rPr>
              <a:t>The  mapping  from  the  operational  environment  to  the  data  warehouse,  which </a:t>
            </a:r>
            <a:r>
              <a:rPr lang="en-US" sz="1200" dirty="0" err="1">
                <a:latin typeface="Times New Roman" pitchFamily="18" charset="0"/>
                <a:cs typeface="Times New Roman" pitchFamily="18" charset="0"/>
              </a:rPr>
              <a:t>includessource</a:t>
            </a:r>
            <a:r>
              <a:rPr lang="en-US" sz="1200" dirty="0">
                <a:latin typeface="Times New Roman" pitchFamily="18" charset="0"/>
                <a:cs typeface="Times New Roman" pitchFamily="18" charset="0"/>
              </a:rPr>
              <a:t>  databases  and  their  contents,  gateway  descriptions,  data  partitions, data extraction, cleaning, transformation rules and defaults, data refresh and purging rules, </a:t>
            </a:r>
            <a:r>
              <a:rPr lang="en-US" sz="1200" dirty="0" err="1">
                <a:latin typeface="Times New Roman" pitchFamily="18" charset="0"/>
                <a:cs typeface="Times New Roman" pitchFamily="18" charset="0"/>
              </a:rPr>
              <a:t>andsecurity</a:t>
            </a:r>
            <a:r>
              <a:rPr lang="en-US" sz="1200" dirty="0">
                <a:latin typeface="Times New Roman" pitchFamily="18" charset="0"/>
                <a:cs typeface="Times New Roman" pitchFamily="18" charset="0"/>
              </a:rPr>
              <a:t> (user authorization and access control).</a:t>
            </a:r>
          </a:p>
          <a:p>
            <a:pPr marL="12700" indent="104775"/>
            <a:endParaRPr lang="en-US" sz="1200" dirty="0">
              <a:latin typeface="Times New Roman" pitchFamily="18" charset="0"/>
              <a:cs typeface="Times New Roman" pitchFamily="18" charset="0"/>
            </a:endParaRPr>
          </a:p>
          <a:p>
            <a:pPr marL="12700" indent="104775" algn="just">
              <a:lnSpc>
                <a:spcPct val="142000"/>
              </a:lnSpc>
              <a:spcBef>
                <a:spcPts val="875"/>
              </a:spcBef>
            </a:pPr>
            <a:r>
              <a:rPr lang="en-US" sz="1200" dirty="0">
                <a:latin typeface="Times New Roman" pitchFamily="18" charset="0"/>
                <a:cs typeface="Times New Roman" pitchFamily="18" charset="0"/>
              </a:rPr>
              <a:t>Data  related  to  system  performance,  which  include  indices  and  profiles  that </a:t>
            </a:r>
            <a:r>
              <a:rPr lang="en-US" sz="1200" dirty="0" err="1">
                <a:latin typeface="Times New Roman" pitchFamily="18" charset="0"/>
                <a:cs typeface="Times New Roman" pitchFamily="18" charset="0"/>
              </a:rPr>
              <a:t>improvedata</a:t>
            </a:r>
            <a:r>
              <a:rPr lang="en-US" sz="1200" dirty="0">
                <a:latin typeface="Times New Roman" pitchFamily="18" charset="0"/>
                <a:cs typeface="Times New Roman" pitchFamily="18" charset="0"/>
              </a:rPr>
              <a:t> access and retrieval performance, in addition to rules for the timing and scheduling of refresh, update, and replication cycles.</a:t>
            </a:r>
          </a:p>
        </p:txBody>
      </p:sp>
      <p:sp>
        <p:nvSpPr>
          <p:cNvPr id="11" name="object 6"/>
          <p:cNvSpPr>
            <a:spLocks noChangeArrowheads="1"/>
          </p:cNvSpPr>
          <p:nvPr/>
        </p:nvSpPr>
        <p:spPr bwMode="auto">
          <a:xfrm>
            <a:off x="1320800" y="4576763"/>
            <a:ext cx="183832" cy="190500"/>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12" name="object 7"/>
          <p:cNvSpPr txBox="1"/>
          <p:nvPr/>
        </p:nvSpPr>
        <p:spPr>
          <a:xfrm>
            <a:off x="1539874" y="4606925"/>
            <a:ext cx="729201" cy="184666"/>
          </a:xfrm>
          <a:prstGeom prst="rect">
            <a:avLst/>
          </a:prstGeom>
        </p:spPr>
        <p:txBody>
          <a:bodyPr wrap="square" lIns="0" tIns="0" rIns="0" bIns="0">
            <a:spAutoFit/>
          </a:bodyPr>
          <a:lstStyle/>
          <a:p>
            <a:pPr marL="12700" fontAlgn="auto">
              <a:spcBef>
                <a:spcPts val="0"/>
              </a:spcBef>
              <a:spcAft>
                <a:spcPts val="0"/>
              </a:spcAft>
              <a:defRPr/>
            </a:pPr>
            <a:r>
              <a:rPr sz="1200" spc="-10" dirty="0">
                <a:latin typeface="Times New Roman"/>
                <a:cs typeface="Times New Roman"/>
              </a:rPr>
              <a:t>B</a:t>
            </a:r>
            <a:r>
              <a:rPr sz="1200" dirty="0">
                <a:latin typeface="Times New Roman"/>
                <a:cs typeface="Times New Roman"/>
              </a:rPr>
              <a:t>usiness</a:t>
            </a:r>
            <a:endParaRPr sz="1200">
              <a:latin typeface="Times New Roman"/>
              <a:cs typeface="Times New Roman"/>
            </a:endParaRPr>
          </a:p>
        </p:txBody>
      </p:sp>
      <p:sp>
        <p:nvSpPr>
          <p:cNvPr id="13" name="object 8"/>
          <p:cNvSpPr txBox="1">
            <a:spLocks noChangeArrowheads="1"/>
          </p:cNvSpPr>
          <p:nvPr/>
        </p:nvSpPr>
        <p:spPr bwMode="auto">
          <a:xfrm>
            <a:off x="2266950" y="4606925"/>
            <a:ext cx="3919706" cy="517065"/>
          </a:xfrm>
          <a:prstGeom prst="rect">
            <a:avLst/>
          </a:prstGeom>
          <a:noFill/>
          <a:ln w="9525">
            <a:noFill/>
            <a:miter lim="800000"/>
            <a:headEnd/>
            <a:tailEnd/>
          </a:ln>
        </p:spPr>
        <p:txBody>
          <a:bodyPr wrap="square" lIns="0" tIns="0" rIns="0" bIns="0">
            <a:spAutoFit/>
          </a:bodyPr>
          <a:lstStyle/>
          <a:p>
            <a:pPr marL="12700">
              <a:lnSpc>
                <a:spcPct val="140000"/>
              </a:lnSpc>
              <a:tabLst>
                <a:tab pos="790575" algn="l"/>
                <a:tab pos="1350963" algn="l"/>
                <a:tab pos="1990725" algn="l"/>
                <a:tab pos="2695575" algn="l"/>
              </a:tabLst>
            </a:pPr>
            <a:r>
              <a:rPr lang="en-US" sz="1200">
                <a:latin typeface="Times New Roman" pitchFamily="18" charset="0"/>
                <a:cs typeface="Times New Roman" pitchFamily="18" charset="0"/>
              </a:rPr>
              <a:t>metadata,	which	include	business	terms dataownershipinformation, and charging policies.</a:t>
            </a:r>
          </a:p>
        </p:txBody>
      </p:sp>
      <p:sp>
        <p:nvSpPr>
          <p:cNvPr id="14" name="object 9"/>
          <p:cNvSpPr txBox="1"/>
          <p:nvPr/>
        </p:nvSpPr>
        <p:spPr>
          <a:xfrm>
            <a:off x="5480050" y="4606925"/>
            <a:ext cx="1444103" cy="184666"/>
          </a:xfrm>
          <a:prstGeom prst="rect">
            <a:avLst/>
          </a:prstGeom>
        </p:spPr>
        <p:txBody>
          <a:bodyPr wrap="square" lIns="0" tIns="0" rIns="0" bIns="0">
            <a:spAutoFit/>
          </a:bodyPr>
          <a:lstStyle/>
          <a:p>
            <a:pPr marL="12700" fontAlgn="auto">
              <a:spcBef>
                <a:spcPts val="0"/>
              </a:spcBef>
              <a:spcAft>
                <a:spcPts val="0"/>
              </a:spcAft>
              <a:tabLst>
                <a:tab pos="419100" algn="l"/>
              </a:tabLst>
              <a:defRPr/>
            </a:pPr>
            <a:r>
              <a:rPr sz="1200" spc="-5" dirty="0">
                <a:latin typeface="Times New Roman"/>
                <a:cs typeface="Times New Roman"/>
              </a:rPr>
              <a:t>a</a:t>
            </a:r>
            <a:r>
              <a:rPr sz="1200" dirty="0">
                <a:latin typeface="Times New Roman"/>
                <a:cs typeface="Times New Roman"/>
              </a:rPr>
              <a:t>nd	d</a:t>
            </a:r>
            <a:r>
              <a:rPr sz="1200" spc="-5" dirty="0">
                <a:latin typeface="Times New Roman"/>
                <a:cs typeface="Times New Roman"/>
              </a:rPr>
              <a:t>e</a:t>
            </a:r>
            <a:r>
              <a:rPr sz="1200" dirty="0">
                <a:latin typeface="Times New Roman"/>
                <a:cs typeface="Times New Roman"/>
              </a:rPr>
              <a:t>finitions,</a:t>
            </a:r>
            <a:endParaRPr sz="1200">
              <a:latin typeface="Times New Roman"/>
              <a:cs typeface="Times New Roman"/>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529</Words>
  <Application>Microsoft Office PowerPoint</Application>
  <PresentationFormat>On-screen Show (4:3)</PresentationFormat>
  <Paragraphs>52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DEPARTMENT OF COMPUTER SCIENCE &amp; ENGINEERING </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dc:title>
  <dc:creator>Manjit Singh</dc:creator>
  <cp:lastModifiedBy>Manjit Singh</cp:lastModifiedBy>
  <cp:revision>1</cp:revision>
  <dcterms:created xsi:type="dcterms:W3CDTF">2023-08-15T09:04:18Z</dcterms:created>
  <dcterms:modified xsi:type="dcterms:W3CDTF">2023-08-15T09:14:58Z</dcterms:modified>
</cp:coreProperties>
</file>