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7"/>
  </p:notesMasterIdLst>
  <p:handoutMasterIdLst>
    <p:handoutMasterId r:id="rId28"/>
  </p:handoutMasterIdLst>
  <p:sldIdLst>
    <p:sldId id="731" r:id="rId3"/>
    <p:sldId id="732" r:id="rId4"/>
    <p:sldId id="543" r:id="rId5"/>
    <p:sldId id="563" r:id="rId6"/>
    <p:sldId id="562" r:id="rId7"/>
    <p:sldId id="733" r:id="rId8"/>
    <p:sldId id="734" r:id="rId9"/>
    <p:sldId id="545" r:id="rId10"/>
    <p:sldId id="735" r:id="rId11"/>
    <p:sldId id="736" r:id="rId12"/>
    <p:sldId id="737" r:id="rId13"/>
    <p:sldId id="738" r:id="rId14"/>
    <p:sldId id="739" r:id="rId15"/>
    <p:sldId id="740" r:id="rId16"/>
    <p:sldId id="741" r:id="rId17"/>
    <p:sldId id="742" r:id="rId18"/>
    <p:sldId id="743" r:id="rId19"/>
    <p:sldId id="744" r:id="rId20"/>
    <p:sldId id="745" r:id="rId21"/>
    <p:sldId id="746" r:id="rId22"/>
    <p:sldId id="747" r:id="rId23"/>
    <p:sldId id="748" r:id="rId24"/>
    <p:sldId id="749" r:id="rId25"/>
    <p:sldId id="30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3513" autoAdjust="0"/>
  </p:normalViewPr>
  <p:slideViewPr>
    <p:cSldViewPr>
      <p:cViewPr varScale="1">
        <p:scale>
          <a:sx n="56" d="100"/>
          <a:sy n="56" d="100"/>
        </p:scale>
        <p:origin x="-169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6/27/2023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xmlns=""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6/27/2023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xmlns=""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xmlns="" val="1684087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1725785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3437861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891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774211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3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3217764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4655BBF7-1313-4C85-9993-1E7E876D64E0}"/>
              </a:ext>
            </a:extLst>
          </p:cNvPr>
          <p:cNvSpPr>
            <a:spLocks noGrp="1"/>
          </p:cNvSpPr>
          <p:nvPr>
            <p:ph type="dt" sz="half" idx="10"/>
          </p:nvPr>
        </p:nvSpPr>
        <p:spPr>
          <a:xfrm>
            <a:off x="628650" y="6356350"/>
            <a:ext cx="2057400" cy="365125"/>
          </a:xfrm>
          <a:prstGeom prst="rect">
            <a:avLst/>
          </a:prstGeom>
        </p:spPr>
        <p:txBody>
          <a:bodyPr/>
          <a:lstStyle>
            <a:lvl1pPr>
              <a:defRPr>
                <a:solidFill>
                  <a:prstClr val="black">
                    <a:tint val="75000"/>
                  </a:prstClr>
                </a:solidFill>
                <a:latin typeface="Arial" charset="0"/>
                <a:cs typeface="Arial" charset="0"/>
              </a:defRPr>
            </a:lvl1pPr>
          </a:lstStyle>
          <a:p>
            <a:pPr>
              <a:defRPr/>
            </a:pPr>
            <a:fld id="{BB5610BD-C9A9-4E73-B407-94D5BCA8604C}" type="datetimeFigureOut">
              <a:rPr lang="en-US"/>
              <a:pPr>
                <a:defRPr/>
              </a:pPr>
              <a:t>6/27/2023</a:t>
            </a:fld>
            <a:endParaRPr lang="en-US"/>
          </a:p>
        </p:txBody>
      </p:sp>
      <p:sp>
        <p:nvSpPr>
          <p:cNvPr id="3" name="Footer Placeholder 4">
            <a:extLst>
              <a:ext uri="{FF2B5EF4-FFF2-40B4-BE49-F238E27FC236}">
                <a16:creationId xmlns:a16="http://schemas.microsoft.com/office/drawing/2014/main" xmlns="" id="{692791C1-E14E-4D2A-B903-6E532F0C3375}"/>
              </a:ext>
            </a:extLst>
          </p:cNvPr>
          <p:cNvSpPr>
            <a:spLocks noGrp="1"/>
          </p:cNvSpPr>
          <p:nvPr>
            <p:ph type="ftr" sz="quarter" idx="11"/>
          </p:nvPr>
        </p:nvSpPr>
        <p:spPr>
          <a:xfrm>
            <a:off x="3028950" y="6356350"/>
            <a:ext cx="3086100" cy="365125"/>
          </a:xfrm>
          <a:prstGeom prst="rect">
            <a:avLst/>
          </a:prstGeom>
        </p:spPr>
        <p:txBody>
          <a:bodyPr/>
          <a:lstStyle>
            <a:lvl1pPr>
              <a:defRPr>
                <a:solidFill>
                  <a:prstClr val="black">
                    <a:tint val="75000"/>
                  </a:prstClr>
                </a:solidFill>
                <a:latin typeface="Arial" charset="0"/>
                <a:cs typeface="Arial" charset="0"/>
              </a:defRPr>
            </a:lvl1pPr>
          </a:lstStyle>
          <a:p>
            <a:pPr>
              <a:defRPr/>
            </a:pPr>
            <a:endParaRPr lang="en-US"/>
          </a:p>
        </p:txBody>
      </p:sp>
      <p:sp>
        <p:nvSpPr>
          <p:cNvPr id="4" name="Slide Number Placeholder 5">
            <a:extLst>
              <a:ext uri="{FF2B5EF4-FFF2-40B4-BE49-F238E27FC236}">
                <a16:creationId xmlns:a16="http://schemas.microsoft.com/office/drawing/2014/main" xmlns="" id="{A1611B48-06C5-4458-AFCF-90C1006DB9EC}"/>
              </a:ext>
            </a:extLst>
          </p:cNvPr>
          <p:cNvSpPr>
            <a:spLocks noGrp="1"/>
          </p:cNvSpPr>
          <p:nvPr>
            <p:ph type="sldNum" sz="quarter" idx="12"/>
          </p:nvPr>
        </p:nvSpPr>
        <p:spPr/>
        <p:txBody>
          <a:bodyPr/>
          <a:lstStyle>
            <a:lvl1pPr>
              <a:defRPr/>
            </a:lvl1pPr>
          </a:lstStyle>
          <a:p>
            <a:fld id="{32141D9A-C36A-492D-A87C-A4D10498F771}" type="slidenum">
              <a:rPr lang="en-US" altLang="en-US"/>
              <a:pPr/>
              <a:t>‹#›</a:t>
            </a:fld>
            <a:endParaRPr lang="en-US" altLang="en-US"/>
          </a:p>
        </p:txBody>
      </p:sp>
    </p:spTree>
    <p:extLst>
      <p:ext uri="{BB962C8B-B14F-4D97-AF65-F5344CB8AC3E}">
        <p14:creationId xmlns:p14="http://schemas.microsoft.com/office/powerpoint/2010/main" xmlns="" val="2431700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3"/>
          </p:cNvPr>
          <p:cNvPicPr>
            <a:picLocks noChangeAspect="1" noChangeArrowheads="1"/>
          </p:cNvPicPr>
          <p:nvPr/>
        </p:nvPicPr>
        <p:blipFill>
          <a:blip r:embed="rId14"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75" r:id="rId11"/>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6/27/2023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ml/Welcome.ba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ml/Welcome.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ml/WelcomeWithThreeMessages.ba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ml/ComputeExpression.html" TargetMode="External"/><Relationship Id="rId5" Type="http://schemas.openxmlformats.org/officeDocument/2006/relationships/hyperlink" Target="html/ComputeExpression.bat" TargetMode="External"/><Relationship Id="rId4" Type="http://schemas.openxmlformats.org/officeDocument/2006/relationships/hyperlink" Target="html/WelcomeWithThreeMessages.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1.xml"/><Relationship Id="rId1" Type="http://schemas.openxmlformats.org/officeDocument/2006/relationships/vmlDrawing" Target="../drawings/vmlDrawing3.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xmlns=""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xmlns=""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xmlns=""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xmlns=""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xmlns=""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p:oleObj spid="_x0000_s1044" name="CorelDRAW" r:id="rId4" imgW="2169000" imgH="2169360" progId="">
              <p:embed/>
            </p:oleObj>
          </a:graphicData>
        </a:graphic>
      </p:graphicFrame>
      <p:sp>
        <p:nvSpPr>
          <p:cNvPr id="37" name="Right Triangle 36">
            <a:extLst>
              <a:ext uri="{FF2B5EF4-FFF2-40B4-BE49-F238E27FC236}">
                <a16:creationId xmlns:a16="http://schemas.microsoft.com/office/drawing/2014/main" xmlns=""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xmlns=""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xmlns="" id="{773C086D-AFEA-4332-AFCF-62E63FC98C7D}"/>
              </a:ext>
            </a:extLst>
          </p:cNvPr>
          <p:cNvPicPr>
            <a:picLocks noChangeAspect="1"/>
          </p:cNvPicPr>
          <p:nvPr/>
        </p:nvPicPr>
        <p:blipFill>
          <a:blip r:embed="rId5">
            <a:extLst>
              <a:ext uri="{28A0092B-C50C-407E-A947-70E740481C1C}">
                <a14:useLocalDpi xmlns:a14="http://schemas.microsoft.com/office/drawing/2010/main" xmlns="" val="0"/>
              </a:ext>
            </a:extLst>
          </a:blip>
          <a:srcRect/>
          <a:stretch>
            <a:fillRect/>
          </a:stretch>
        </p:blipFill>
        <p:spPr bwMode="auto">
          <a:xfrm>
            <a:off x="9525" y="23813"/>
            <a:ext cx="2894013" cy="153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xmlns=""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xmlns=""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xmlns=""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xmlns=""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 TO PYTHON</a:t>
            </a:r>
          </a:p>
        </p:txBody>
      </p:sp>
      <p:sp>
        <p:nvSpPr>
          <p:cNvPr id="1040" name="TextBox 25">
            <a:extLst>
              <a:ext uri="{FF2B5EF4-FFF2-40B4-BE49-F238E27FC236}">
                <a16:creationId xmlns:a16="http://schemas.microsoft.com/office/drawing/2014/main" xmlns="" id="{3C41BE81-A990-417E-9339-570115F21505}"/>
              </a:ext>
            </a:extLst>
          </p:cNvPr>
          <p:cNvSpPr txBox="1">
            <a:spLocks noChangeArrowheads="1"/>
          </p:cNvSpPr>
          <p:nvPr/>
        </p:nvSpPr>
        <p:spPr bwMode="auto">
          <a:xfrm>
            <a:off x="950913" y="1477963"/>
            <a:ext cx="7392987" cy="5456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Arial Black" panose="020B0A04020102020204" pitchFamily="34" charset="0"/>
                <a:ea typeface="Karla"/>
                <a:cs typeface="Karla"/>
              </a:rPr>
              <a:t>UNIVERSITY INSTITUTE OF ENGINEERING</a:t>
            </a:r>
          </a:p>
          <a:p>
            <a:pPr algn="ctr" eaLnBrk="1" hangingPunct="1">
              <a:lnSpc>
                <a:spcPct val="90000"/>
              </a:lnSpc>
              <a:spcAft>
                <a:spcPct val="35000"/>
              </a:spcAft>
            </a:pPr>
            <a:r>
              <a:rPr lang="en-US" altLang="en-US" sz="3200" b="1" dirty="0">
                <a:latin typeface="Arial Black" panose="020B0A04020102020204" pitchFamily="34" charset="0"/>
                <a:ea typeface="Karla"/>
                <a:cs typeface="Karla"/>
              </a:rPr>
              <a:t>COMPUTER SCIENCE ENGINEERING</a:t>
            </a: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Master of Engineering</a:t>
            </a:r>
          </a:p>
          <a:p>
            <a:pPr algn="ctr"/>
            <a:r>
              <a:rPr lang="en-US" sz="2000" dirty="0" smtClean="0">
                <a:latin typeface="Times New Roman" pitchFamily="18" charset="0"/>
                <a:cs typeface="Times New Roman" pitchFamily="18" charset="0"/>
              </a:rPr>
              <a:t>Advanced Python </a:t>
            </a:r>
            <a:r>
              <a:rPr lang="en-US" sz="2000" dirty="0">
                <a:latin typeface="Times New Roman" pitchFamily="18" charset="0"/>
                <a:cs typeface="Times New Roman" pitchFamily="18" charset="0"/>
              </a:rPr>
              <a:t>Programming</a:t>
            </a:r>
          </a:p>
          <a:p>
            <a:pPr algn="ct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23CSH-623</a:t>
            </a:r>
            <a:r>
              <a:rPr lang="en-US" sz="2000" dirty="0">
                <a:latin typeface="Times New Roman" pitchFamily="18" charset="0"/>
                <a:cs typeface="Times New Roman" pitchFamily="18" charset="0"/>
              </a:rPr>
              <a:t>)</a:t>
            </a:r>
          </a:p>
          <a:p>
            <a:pPr algn="ctr"/>
            <a:endParaRPr lang="en-US" sz="2000" dirty="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Raleway ExtraBold"/>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C8166C-E51D-402C-8415-1E10E38D4F47}" type="slidenum">
              <a:rPr lang="en-US" altLang="en-US">
                <a:solidFill>
                  <a:srgbClr val="898989"/>
                </a:solidFill>
                <a:latin typeface="Calibri" panose="020F0502020204030204" pitchFamily="34" charset="0"/>
              </a:rPr>
              <a:pPr eaLnBrk="1" hangingPunct="1"/>
              <a:t>10</a:t>
            </a:fld>
            <a:endParaRPr lang="en-US" altLang="en-US">
              <a:solidFill>
                <a:srgbClr val="898989"/>
              </a:solidFill>
              <a:latin typeface="Calibri" panose="020F0502020204030204" pitchFamily="34" charset="0"/>
            </a:endParaRPr>
          </a:p>
        </p:txBody>
      </p:sp>
      <p:sp>
        <p:nvSpPr>
          <p:cNvPr id="313346" name="Rectangle 2"/>
          <p:cNvSpPr>
            <a:spLocks noGrp="1" noChangeArrowheads="1"/>
          </p:cNvSpPr>
          <p:nvPr>
            <p:ph type="title"/>
          </p:nvPr>
        </p:nvSpPr>
        <p:spPr>
          <a:xfrm>
            <a:off x="685800" y="228600"/>
            <a:ext cx="7772400" cy="685800"/>
          </a:xfrm>
        </p:spPr>
        <p:txBody>
          <a:bodyPr/>
          <a:lstStyle/>
          <a:p>
            <a:pPr>
              <a:defRPr/>
            </a:pPr>
            <a:r>
              <a:rPr lang="en-US"/>
              <a:t>Launch Python IDLE</a:t>
            </a:r>
          </a:p>
        </p:txBody>
      </p:sp>
      <p:pic>
        <p:nvPicPr>
          <p:cNvPr id="2253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1828800"/>
            <a:ext cx="8856663" cy="2416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757802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29DDA7-3D14-4DDE-A80A-702E99B98109}" type="slidenum">
              <a:rPr lang="en-US" altLang="en-US">
                <a:solidFill>
                  <a:srgbClr val="898989"/>
                </a:solidFill>
                <a:latin typeface="Calibri" panose="020F0502020204030204" pitchFamily="34" charset="0"/>
              </a:rPr>
              <a:pPr eaLnBrk="1" hangingPunct="1"/>
              <a:t>11</a:t>
            </a:fld>
            <a:endParaRPr lang="en-US" altLang="en-US">
              <a:solidFill>
                <a:srgbClr val="898989"/>
              </a:solidFill>
              <a:latin typeface="Calibri" panose="020F0502020204030204" pitchFamily="34" charset="0"/>
            </a:endParaRPr>
          </a:p>
        </p:txBody>
      </p:sp>
      <p:sp>
        <p:nvSpPr>
          <p:cNvPr id="314370" name="Rectangle 2"/>
          <p:cNvSpPr>
            <a:spLocks noGrp="1" noChangeArrowheads="1"/>
          </p:cNvSpPr>
          <p:nvPr>
            <p:ph type="title"/>
          </p:nvPr>
        </p:nvSpPr>
        <p:spPr>
          <a:xfrm>
            <a:off x="685800" y="228600"/>
            <a:ext cx="7772400" cy="685800"/>
          </a:xfrm>
        </p:spPr>
        <p:txBody>
          <a:bodyPr/>
          <a:lstStyle/>
          <a:p>
            <a:pPr>
              <a:defRPr/>
            </a:pPr>
            <a:r>
              <a:rPr lang="en-US"/>
              <a:t>Run Python Script</a:t>
            </a:r>
          </a:p>
        </p:txBody>
      </p:sp>
      <p:pic>
        <p:nvPicPr>
          <p:cNvPr id="23558"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1804988"/>
            <a:ext cx="8839200" cy="2205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xmlns="" val="254990215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423658-025F-4C17-ACF7-B50A6E1245C7}" type="slidenum">
              <a:rPr lang="en-US" altLang="en-US">
                <a:solidFill>
                  <a:srgbClr val="898989"/>
                </a:solidFill>
                <a:latin typeface="Calibri" panose="020F0502020204030204" pitchFamily="34" charset="0"/>
              </a:rPr>
              <a:pPr eaLnBrk="1" hangingPunct="1"/>
              <a:t>12</a:t>
            </a:fld>
            <a:endParaRPr lang="en-US" altLang="en-US">
              <a:solidFill>
                <a:srgbClr val="898989"/>
              </a:solidFill>
              <a:latin typeface="Calibri" panose="020F0502020204030204" pitchFamily="34" charset="0"/>
            </a:endParaRPr>
          </a:p>
        </p:txBody>
      </p:sp>
      <p:sp>
        <p:nvSpPr>
          <p:cNvPr id="129026" name="Rectangle 2"/>
          <p:cNvSpPr>
            <a:spLocks noGrp="1" noChangeArrowheads="1"/>
          </p:cNvSpPr>
          <p:nvPr>
            <p:ph type="title"/>
          </p:nvPr>
        </p:nvSpPr>
        <p:spPr>
          <a:xfrm>
            <a:off x="685800" y="152400"/>
            <a:ext cx="7772400" cy="609600"/>
          </a:xfrm>
        </p:spPr>
        <p:txBody>
          <a:bodyPr/>
          <a:lstStyle/>
          <a:p>
            <a:pPr>
              <a:defRPr/>
            </a:pPr>
            <a:r>
              <a:rPr lang="en-US"/>
              <a:t>A Simple Python Program</a:t>
            </a:r>
          </a:p>
        </p:txBody>
      </p:sp>
      <p:sp>
        <p:nvSpPr>
          <p:cNvPr id="24582" name="Rectangle 3"/>
          <p:cNvSpPr>
            <a:spLocks noGrp="1" noChangeArrowheads="1"/>
          </p:cNvSpPr>
          <p:nvPr>
            <p:ph type="body" idx="1"/>
          </p:nvPr>
        </p:nvSpPr>
        <p:spPr bwMode="auto">
          <a:xfrm>
            <a:off x="457200" y="1752600"/>
            <a:ext cx="8305800" cy="1752600"/>
          </a:xfrm>
          <a:solidFill>
            <a:schemeClr val="tx1"/>
          </a:solidFill>
          <a:ln>
            <a:solidFill>
              <a:schemeClr val="bg2"/>
            </a:solidFill>
            <a:miter lim="800000"/>
            <a:headEnd/>
            <a:tailEnd/>
          </a:ln>
        </p:spPr>
        <p:txBody>
          <a:bodyPr vert="horz" wrap="square" lIns="91440" tIns="45720" rIns="91440" bIns="45720" numCol="1" anchor="t" anchorCtr="0" compatLnSpc="1">
            <a:prstTxWarp prst="textNoShape">
              <a:avLst/>
            </a:prstTxWarp>
          </a:bodyPr>
          <a:lstStyle/>
          <a:p>
            <a:pPr>
              <a:buFont typeface="Monotype Sorts" pitchFamily="2" charset="2"/>
              <a:buNone/>
            </a:pPr>
            <a:r>
              <a:rPr lang="en-US" altLang="en-US">
                <a:solidFill>
                  <a:schemeClr val="bg2"/>
                </a:solidFill>
                <a:latin typeface="Courier New" panose="02070309020205020404" pitchFamily="49" charset="0"/>
              </a:rPr>
              <a:t># Display two messages</a:t>
            </a:r>
          </a:p>
          <a:p>
            <a:pPr>
              <a:buFont typeface="Monotype Sorts" pitchFamily="2" charset="2"/>
              <a:buNone/>
            </a:pPr>
            <a:r>
              <a:rPr lang="en-US" altLang="en-US">
                <a:solidFill>
                  <a:schemeClr val="bg2"/>
                </a:solidFill>
                <a:latin typeface="Courier New" panose="02070309020205020404" pitchFamily="49" charset="0"/>
              </a:rPr>
              <a:t>print("Welcome to Python")</a:t>
            </a:r>
          </a:p>
          <a:p>
            <a:pPr>
              <a:buFont typeface="Monotype Sorts" pitchFamily="2" charset="2"/>
              <a:buNone/>
            </a:pPr>
            <a:r>
              <a:rPr lang="en-US" altLang="en-US">
                <a:solidFill>
                  <a:schemeClr val="bg2"/>
                </a:solidFill>
                <a:latin typeface="Courier New" panose="02070309020205020404" pitchFamily="49" charset="0"/>
              </a:rPr>
              <a:t>print("Python is fun")</a:t>
            </a:r>
          </a:p>
        </p:txBody>
      </p:sp>
      <p:sp>
        <p:nvSpPr>
          <p:cNvPr id="24583" name="AutoShape 4">
            <a:hlinkClick r:id="rId3" action="ppaction://program" highlightClick="1"/>
          </p:cNvPr>
          <p:cNvSpPr>
            <a:spLocks noChangeArrowheads="1"/>
          </p:cNvSpPr>
          <p:nvPr/>
        </p:nvSpPr>
        <p:spPr bwMode="auto">
          <a:xfrm>
            <a:off x="533400" y="5257800"/>
            <a:ext cx="1143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latin typeface="Book Antiqua" panose="02040602050305030304" pitchFamily="18" charset="0"/>
              </a:rPr>
              <a:t>Run</a:t>
            </a:r>
            <a:endParaRPr lang="en-US" altLang="en-US"/>
          </a:p>
        </p:txBody>
      </p:sp>
      <p:sp>
        <p:nvSpPr>
          <p:cNvPr id="129029" name="AutoShape 5">
            <a:hlinkClick r:id="" action="ppaction://noaction" highlightClick="1"/>
          </p:cNvPr>
          <p:cNvSpPr>
            <a:spLocks noChangeArrowheads="1"/>
          </p:cNvSpPr>
          <p:nvPr/>
        </p:nvSpPr>
        <p:spPr bwMode="auto">
          <a:xfrm>
            <a:off x="533400" y="4572000"/>
            <a:ext cx="16002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cs typeface="Arial" charset="0"/>
                <a:hlinkClick r:id="rId4" action="ppaction://program"/>
              </a:rPr>
              <a:t>Welcome</a:t>
            </a:r>
            <a:endParaRPr lang="en-US">
              <a:solidFill>
                <a:schemeClr val="accent1"/>
              </a:solidFill>
              <a:latin typeface="Arial" charset="0"/>
              <a:cs typeface="Arial" charset="0"/>
            </a:endParaRPr>
          </a:p>
        </p:txBody>
      </p:sp>
      <p:sp>
        <p:nvSpPr>
          <p:cNvPr id="24585" name="Text Box 10"/>
          <p:cNvSpPr txBox="1">
            <a:spLocks noChangeArrowheads="1"/>
          </p:cNvSpPr>
          <p:nvPr/>
        </p:nvSpPr>
        <p:spPr bwMode="auto">
          <a:xfrm>
            <a:off x="457200" y="990600"/>
            <a:ext cx="35052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2"/>
              </a:buClr>
              <a:buSzPct val="75000"/>
              <a:buFont typeface="Monotype Sorts" pitchFamily="2" charset="2"/>
              <a:buNone/>
            </a:pPr>
            <a:r>
              <a:rPr lang="en-US" altLang="en-US" sz="3600">
                <a:solidFill>
                  <a:schemeClr val="tx2"/>
                </a:solidFill>
              </a:rPr>
              <a:t>Listing 1.1</a:t>
            </a:r>
            <a:endParaRPr lang="en-US" altLang="en-US"/>
          </a:p>
        </p:txBody>
      </p:sp>
      <p:sp>
        <p:nvSpPr>
          <p:cNvPr id="24586" name="Rectangle 11"/>
          <p:cNvSpPr>
            <a:spLocks noChangeArrowheads="1"/>
          </p:cNvSpPr>
          <p:nvPr/>
        </p:nvSpPr>
        <p:spPr bwMode="auto">
          <a:xfrm>
            <a:off x="2362200" y="4038600"/>
            <a:ext cx="6400800" cy="2209800"/>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115888" indent="-115888"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Clr>
                <a:schemeClr val="tx2"/>
              </a:buClr>
              <a:buSzPct val="75000"/>
              <a:buFont typeface="Monotype Sorts" pitchFamily="2" charset="2"/>
              <a:buNone/>
            </a:pPr>
            <a:r>
              <a:rPr lang="en-US" altLang="en-US" sz="2000"/>
              <a:t>IMPORTANT NOTE: </a:t>
            </a:r>
          </a:p>
          <a:p>
            <a:pPr eaLnBrk="1" hangingPunct="1">
              <a:lnSpc>
                <a:spcPct val="90000"/>
              </a:lnSpc>
              <a:spcBef>
                <a:spcPct val="20000"/>
              </a:spcBef>
              <a:buClr>
                <a:schemeClr val="tx2"/>
              </a:buClr>
              <a:buSzPct val="75000"/>
              <a:buFont typeface="Monotype Sorts" pitchFamily="2" charset="2"/>
              <a:buNone/>
            </a:pPr>
            <a:r>
              <a:rPr lang="en-US" altLang="en-US" sz="2000"/>
              <a:t>(1) To enable the buttons, you must download the entire slide file slide.zip and unzip the files into a directory (e.g., c:\slide). (2) You must have installed Python and set python bin directory in the environment path. (3) If you are using Office 2010, check PowerPoint2010.doc located in the same folder with this ppt file.</a:t>
            </a:r>
          </a:p>
          <a:p>
            <a:pPr eaLnBrk="1" hangingPunct="1">
              <a:lnSpc>
                <a:spcPct val="90000"/>
              </a:lnSpc>
              <a:spcBef>
                <a:spcPct val="20000"/>
              </a:spcBef>
              <a:buClr>
                <a:schemeClr val="tx2"/>
              </a:buClr>
              <a:buSzPct val="75000"/>
              <a:buFont typeface="Monotype Sorts" pitchFamily="2" charset="2"/>
              <a:buNone/>
            </a:pPr>
            <a:endParaRPr lang="en-US" altLang="en-US" sz="2000"/>
          </a:p>
        </p:txBody>
      </p:sp>
    </p:spTree>
    <p:extLst>
      <p:ext uri="{BB962C8B-B14F-4D97-AF65-F5344CB8AC3E}">
        <p14:creationId xmlns:p14="http://schemas.microsoft.com/office/powerpoint/2010/main" xmlns="" val="360875777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6E46BC-722F-441A-9EB8-572BD7D26D79}" type="slidenum">
              <a:rPr lang="en-US" altLang="en-US">
                <a:solidFill>
                  <a:srgbClr val="898989"/>
                </a:solidFill>
                <a:latin typeface="Calibri" panose="020F0502020204030204" pitchFamily="34" charset="0"/>
              </a:rPr>
              <a:pPr eaLnBrk="1" hangingPunct="1"/>
              <a:t>13</a:t>
            </a:fld>
            <a:endParaRPr lang="en-US" altLang="en-US">
              <a:solidFill>
                <a:srgbClr val="898989"/>
              </a:solidFill>
              <a:latin typeface="Calibri" panose="020F0502020204030204" pitchFamily="34" charset="0"/>
            </a:endParaRPr>
          </a:p>
        </p:txBody>
      </p:sp>
      <p:sp>
        <p:nvSpPr>
          <p:cNvPr id="231426" name="Rectangle 2"/>
          <p:cNvSpPr>
            <a:spLocks noGrp="1" noChangeArrowheads="1"/>
          </p:cNvSpPr>
          <p:nvPr>
            <p:ph type="title"/>
          </p:nvPr>
        </p:nvSpPr>
        <p:spPr>
          <a:xfrm>
            <a:off x="228600" y="228600"/>
            <a:ext cx="8534400" cy="609600"/>
          </a:xfrm>
        </p:spPr>
        <p:txBody>
          <a:bodyPr/>
          <a:lstStyle/>
          <a:p>
            <a:pPr>
              <a:defRPr/>
            </a:pPr>
            <a:r>
              <a:rPr lang="en-US"/>
              <a:t>Creating and Editing Using Notepad</a:t>
            </a:r>
          </a:p>
        </p:txBody>
      </p:sp>
      <p:sp>
        <p:nvSpPr>
          <p:cNvPr id="25606" name="Rectangle 3"/>
          <p:cNvSpPr>
            <a:spLocks noGrp="1" noChangeArrowheads="1"/>
          </p:cNvSpPr>
          <p:nvPr>
            <p:ph type="body" idx="1"/>
          </p:nvPr>
        </p:nvSpPr>
        <p:spPr bwMode="auto">
          <a:xfrm>
            <a:off x="228600" y="1066800"/>
            <a:ext cx="4724400" cy="1600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Notepad, type </a:t>
            </a:r>
          </a:p>
          <a:p>
            <a:pPr lvl="1">
              <a:lnSpc>
                <a:spcPct val="90000"/>
              </a:lnSpc>
              <a:buFontTx/>
              <a:buNone/>
            </a:pPr>
            <a:r>
              <a:rPr lang="en-US" altLang="en-US" sz="3000">
                <a:latin typeface="Palatino" pitchFamily="18" charset="0"/>
                <a:cs typeface="Times New Roman" panose="02020603050405020304" pitchFamily="18" charset="0"/>
              </a:rPr>
              <a:t>notepad Welcome.py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sp>
        <p:nvSpPr>
          <p:cNvPr id="25607" name="Line 7"/>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GB"/>
          </a:p>
        </p:txBody>
      </p:sp>
      <p:sp>
        <p:nvSpPr>
          <p:cNvPr id="25608" name="Line 8"/>
          <p:cNvSpPr>
            <a:spLocks noChangeShapeType="1"/>
          </p:cNvSpPr>
          <p:nvPr/>
        </p:nvSpPr>
        <p:spPr bwMode="auto">
          <a:xfrm>
            <a:off x="4191000" y="1828800"/>
            <a:ext cx="381000" cy="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GB"/>
          </a:p>
        </p:txBody>
      </p:sp>
      <p:pic>
        <p:nvPicPr>
          <p:cNvPr id="25609" name="Picture 9"/>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28800" y="3276600"/>
            <a:ext cx="6477000" cy="2640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pic>
        <p:nvPicPr>
          <p:cNvPr id="25610" name="Picture 1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48200" y="1265238"/>
            <a:ext cx="4495800" cy="1255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xmlns="" val="209385329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BEDC93-8B3F-4518-B34F-87B6B8B47169}" type="slidenum">
              <a:rPr lang="en-US" altLang="en-US">
                <a:solidFill>
                  <a:srgbClr val="898989"/>
                </a:solidFill>
                <a:latin typeface="Calibri" panose="020F0502020204030204" pitchFamily="34" charset="0"/>
              </a:rPr>
              <a:pPr eaLnBrk="1" hangingPunct="1"/>
              <a:t>14</a:t>
            </a:fld>
            <a:endParaRPr lang="en-US" altLang="en-US">
              <a:solidFill>
                <a:srgbClr val="898989"/>
              </a:solidFill>
              <a:latin typeface="Calibri" panose="020F0502020204030204" pitchFamily="34" charset="0"/>
            </a:endParaRPr>
          </a:p>
        </p:txBody>
      </p:sp>
      <p:sp>
        <p:nvSpPr>
          <p:cNvPr id="26627" name="Rectangle 9"/>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p:spPr>
        <p:txBody>
          <a:bodyPr lIns="92075" tIns="46038" rIns="92075" bIns="46038"/>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2"/>
              </a:buClr>
              <a:buSzPct val="75000"/>
              <a:buFont typeface="Monotype Sorts" pitchFamily="2" charset="2"/>
              <a:buNone/>
            </a:pPr>
            <a:r>
              <a:rPr lang="en-US" altLang="en-US" sz="3200">
                <a:solidFill>
                  <a:schemeClr val="bg2"/>
                </a:solidFill>
                <a:latin typeface="Courier New" panose="02070309020205020404" pitchFamily="49" charset="0"/>
              </a:rPr>
              <a:t># Display two messages</a:t>
            </a:r>
          </a:p>
          <a:p>
            <a:pPr eaLnBrk="1" hangingPunct="1">
              <a:spcBef>
                <a:spcPct val="20000"/>
              </a:spcBef>
              <a:buClr>
                <a:schemeClr val="tx2"/>
              </a:buClr>
              <a:buSzPct val="75000"/>
              <a:buFont typeface="Monotype Sorts" pitchFamily="2" charset="2"/>
              <a:buNone/>
            </a:pPr>
            <a:r>
              <a:rPr lang="en-US" altLang="en-US" sz="3200">
                <a:solidFill>
                  <a:schemeClr val="bg2"/>
                </a:solidFill>
                <a:latin typeface="Courier New" panose="02070309020205020404" pitchFamily="49" charset="0"/>
              </a:rPr>
              <a:t>print("Welcome to Python")</a:t>
            </a:r>
          </a:p>
          <a:p>
            <a:pPr eaLnBrk="1" hangingPunct="1">
              <a:spcBef>
                <a:spcPct val="20000"/>
              </a:spcBef>
              <a:buClr>
                <a:schemeClr val="tx2"/>
              </a:buClr>
              <a:buSzPct val="75000"/>
              <a:buFont typeface="Monotype Sorts" pitchFamily="2" charset="2"/>
              <a:buNone/>
            </a:pPr>
            <a:r>
              <a:rPr lang="en-US" altLang="en-US" sz="3200">
                <a:solidFill>
                  <a:schemeClr val="bg2"/>
                </a:solidFill>
                <a:latin typeface="Courier New" panose="02070309020205020404" pitchFamily="49" charset="0"/>
              </a:rPr>
              <a:t>print("Python is fun")</a:t>
            </a:r>
          </a:p>
        </p:txBody>
      </p:sp>
      <p:sp>
        <p:nvSpPr>
          <p:cNvPr id="284674" name="Rectangle 2"/>
          <p:cNvSpPr>
            <a:spLocks noGrp="1" noChangeArrowheads="1"/>
          </p:cNvSpPr>
          <p:nvPr>
            <p:ph type="title"/>
          </p:nvPr>
        </p:nvSpPr>
        <p:spPr>
          <a:xfrm>
            <a:off x="685800" y="457200"/>
            <a:ext cx="7772400" cy="533400"/>
          </a:xfrm>
        </p:spPr>
        <p:txBody>
          <a:bodyPr/>
          <a:lstStyle/>
          <a:p>
            <a:pPr>
              <a:defRPr/>
            </a:pPr>
            <a:r>
              <a:rPr lang="en-US" sz="4300"/>
              <a:t>Trace a Program Execution</a:t>
            </a:r>
          </a:p>
        </p:txBody>
      </p:sp>
      <p:sp>
        <p:nvSpPr>
          <p:cNvPr id="26631" name="Rectangle 6"/>
          <p:cNvSpPr>
            <a:spLocks noChangeArrowheads="1"/>
          </p:cNvSpPr>
          <p:nvPr/>
        </p:nvSpPr>
        <p:spPr bwMode="auto">
          <a:xfrm>
            <a:off x="533400" y="3048000"/>
            <a:ext cx="7086600" cy="3714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84679" name="AutoShape 7"/>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Execute a statement</a:t>
            </a:r>
          </a:p>
        </p:txBody>
      </p:sp>
      <p:sp>
        <p:nvSpPr>
          <p:cNvPr id="26633"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solidFill>
                  <a:schemeClr val="bg2"/>
                </a:solidFill>
                <a:latin typeface="Forte" panose="03060902040502070203" pitchFamily="66" charset="0"/>
              </a:rPr>
              <a:t>animation</a:t>
            </a:r>
          </a:p>
        </p:txBody>
      </p:sp>
    </p:spTree>
    <p:extLst>
      <p:ext uri="{BB962C8B-B14F-4D97-AF65-F5344CB8AC3E}">
        <p14:creationId xmlns:p14="http://schemas.microsoft.com/office/powerpoint/2010/main" xmlns="" val="456307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AB69549-48F3-4319-AF85-0AEBB812D06C}" type="slidenum">
              <a:rPr lang="en-US" altLang="en-US">
                <a:solidFill>
                  <a:srgbClr val="898989"/>
                </a:solidFill>
                <a:latin typeface="Calibri" panose="020F0502020204030204" pitchFamily="34" charset="0"/>
              </a:rPr>
              <a:pPr eaLnBrk="1" hangingPunct="1"/>
              <a:t>15</a:t>
            </a:fld>
            <a:endParaRPr lang="en-US" altLang="en-US">
              <a:solidFill>
                <a:srgbClr val="898989"/>
              </a:solidFill>
              <a:latin typeface="Calibri" panose="020F0502020204030204" pitchFamily="34" charset="0"/>
            </a:endParaRPr>
          </a:p>
        </p:txBody>
      </p:sp>
      <p:sp>
        <p:nvSpPr>
          <p:cNvPr id="27651" name="Rectangle 2"/>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p:spPr>
        <p:txBody>
          <a:bodyPr lIns="92075" tIns="46038" rIns="92075" bIns="46038"/>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2"/>
              </a:buClr>
              <a:buSzPct val="75000"/>
              <a:buFont typeface="Monotype Sorts" pitchFamily="2" charset="2"/>
              <a:buNone/>
            </a:pPr>
            <a:r>
              <a:rPr lang="en-US" altLang="en-US" sz="3200">
                <a:solidFill>
                  <a:schemeClr val="bg2"/>
                </a:solidFill>
                <a:latin typeface="Courier New" panose="02070309020205020404" pitchFamily="49" charset="0"/>
              </a:rPr>
              <a:t># Display two messages</a:t>
            </a:r>
          </a:p>
          <a:p>
            <a:pPr eaLnBrk="1" hangingPunct="1">
              <a:spcBef>
                <a:spcPct val="20000"/>
              </a:spcBef>
              <a:buClr>
                <a:schemeClr val="tx2"/>
              </a:buClr>
              <a:buSzPct val="75000"/>
              <a:buFont typeface="Monotype Sorts" pitchFamily="2" charset="2"/>
              <a:buNone/>
            </a:pPr>
            <a:r>
              <a:rPr lang="en-US" altLang="en-US" sz="3200">
                <a:solidFill>
                  <a:schemeClr val="bg2"/>
                </a:solidFill>
                <a:latin typeface="Courier New" panose="02070309020205020404" pitchFamily="49" charset="0"/>
              </a:rPr>
              <a:t>print("Welcome to Python")</a:t>
            </a:r>
          </a:p>
          <a:p>
            <a:pPr eaLnBrk="1" hangingPunct="1">
              <a:spcBef>
                <a:spcPct val="20000"/>
              </a:spcBef>
              <a:buClr>
                <a:schemeClr val="tx2"/>
              </a:buClr>
              <a:buSzPct val="75000"/>
              <a:buFont typeface="Monotype Sorts" pitchFamily="2" charset="2"/>
              <a:buNone/>
            </a:pPr>
            <a:r>
              <a:rPr lang="en-US" altLang="en-US" sz="3200">
                <a:solidFill>
                  <a:schemeClr val="bg2"/>
                </a:solidFill>
                <a:latin typeface="Courier New" panose="02070309020205020404" pitchFamily="49" charset="0"/>
              </a:rPr>
              <a:t>print("Python is fun")</a:t>
            </a:r>
          </a:p>
        </p:txBody>
      </p:sp>
      <p:sp>
        <p:nvSpPr>
          <p:cNvPr id="315395" name="Rectangle 3"/>
          <p:cNvSpPr>
            <a:spLocks noGrp="1" noChangeArrowheads="1"/>
          </p:cNvSpPr>
          <p:nvPr>
            <p:ph type="title"/>
          </p:nvPr>
        </p:nvSpPr>
        <p:spPr>
          <a:xfrm>
            <a:off x="685800" y="457200"/>
            <a:ext cx="7772400" cy="533400"/>
          </a:xfrm>
        </p:spPr>
        <p:txBody>
          <a:bodyPr/>
          <a:lstStyle/>
          <a:p>
            <a:pPr>
              <a:defRPr/>
            </a:pPr>
            <a:r>
              <a:rPr lang="en-US" sz="4300"/>
              <a:t>Trace a Program Execution</a:t>
            </a:r>
          </a:p>
        </p:txBody>
      </p:sp>
      <p:sp>
        <p:nvSpPr>
          <p:cNvPr id="27655" name="Rectangle 4"/>
          <p:cNvSpPr>
            <a:spLocks noChangeArrowheads="1"/>
          </p:cNvSpPr>
          <p:nvPr/>
        </p:nvSpPr>
        <p:spPr bwMode="auto">
          <a:xfrm>
            <a:off x="533400" y="3657600"/>
            <a:ext cx="7086600" cy="3714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5397" name="AutoShape 5"/>
          <p:cNvSpPr>
            <a:spLocks noChangeArrowheads="1"/>
          </p:cNvSpPr>
          <p:nvPr/>
        </p:nvSpPr>
        <p:spPr bwMode="auto">
          <a:xfrm>
            <a:off x="5943600" y="1219200"/>
            <a:ext cx="2490788" cy="615950"/>
          </a:xfrm>
          <a:prstGeom prst="wedgeRoundRectCallout">
            <a:avLst>
              <a:gd name="adj1" fmla="val -88370"/>
              <a:gd name="adj2" fmla="val 342782"/>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Execute a statement</a:t>
            </a:r>
          </a:p>
        </p:txBody>
      </p:sp>
      <p:sp>
        <p:nvSpPr>
          <p:cNvPr id="27657" name="Rectangle 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solidFill>
                  <a:schemeClr val="bg2"/>
                </a:solidFill>
                <a:latin typeface="Forte" panose="03060902040502070203" pitchFamily="66" charset="0"/>
              </a:rPr>
              <a:t>animation</a:t>
            </a:r>
          </a:p>
        </p:txBody>
      </p:sp>
    </p:spTree>
    <p:extLst>
      <p:ext uri="{BB962C8B-B14F-4D97-AF65-F5344CB8AC3E}">
        <p14:creationId xmlns:p14="http://schemas.microsoft.com/office/powerpoint/2010/main" xmlns="" val="8945141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5397"/>
                                        </p:tgtEl>
                                        <p:attrNameLst>
                                          <p:attrName>style.visibility</p:attrName>
                                        </p:attrNameLst>
                                      </p:cBhvr>
                                      <p:to>
                                        <p:strVal val="visible"/>
                                      </p:to>
                                    </p:set>
                                    <p:anim calcmode="lin" valueType="num">
                                      <p:cBhvr additive="base">
                                        <p:cTn id="7" dur="500" fill="hold"/>
                                        <p:tgtEl>
                                          <p:spTgt spid="315397"/>
                                        </p:tgtEl>
                                        <p:attrNameLst>
                                          <p:attrName>ppt_x</p:attrName>
                                        </p:attrNameLst>
                                      </p:cBhvr>
                                      <p:tavLst>
                                        <p:tav tm="0">
                                          <p:val>
                                            <p:strVal val="0-#ppt_w/2"/>
                                          </p:val>
                                        </p:tav>
                                        <p:tav tm="100000">
                                          <p:val>
                                            <p:strVal val="#ppt_x"/>
                                          </p:val>
                                        </p:tav>
                                      </p:tavLst>
                                    </p:anim>
                                    <p:anim calcmode="lin" valueType="num">
                                      <p:cBhvr additive="base">
                                        <p:cTn id="8" dur="500" fill="hold"/>
                                        <p:tgtEl>
                                          <p:spTgt spid="3153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EA0DA4-BCA9-4004-9AF6-B85DCAF1E8A6}" type="slidenum">
              <a:rPr lang="en-US" altLang="en-US">
                <a:solidFill>
                  <a:srgbClr val="898989"/>
                </a:solidFill>
                <a:latin typeface="Calibri" panose="020F0502020204030204" pitchFamily="34" charset="0"/>
              </a:rPr>
              <a:pPr eaLnBrk="1" hangingPunct="1"/>
              <a:t>16</a:t>
            </a:fld>
            <a:endParaRPr lang="en-US" altLang="en-US">
              <a:solidFill>
                <a:srgbClr val="898989"/>
              </a:solidFill>
              <a:latin typeface="Calibri" panose="020F0502020204030204" pitchFamily="34" charset="0"/>
            </a:endParaRPr>
          </a:p>
        </p:txBody>
      </p:sp>
      <p:sp>
        <p:nvSpPr>
          <p:cNvPr id="292866" name="Rectangle 2"/>
          <p:cNvSpPr>
            <a:spLocks noGrp="1" noChangeArrowheads="1"/>
          </p:cNvSpPr>
          <p:nvPr>
            <p:ph type="title"/>
          </p:nvPr>
        </p:nvSpPr>
        <p:spPr>
          <a:xfrm>
            <a:off x="685800" y="152400"/>
            <a:ext cx="7772400" cy="609600"/>
          </a:xfrm>
        </p:spPr>
        <p:txBody>
          <a:bodyPr/>
          <a:lstStyle/>
          <a:p>
            <a:pPr>
              <a:defRPr/>
            </a:pPr>
            <a:r>
              <a:rPr lang="en-US"/>
              <a:t>Two More Simple Examples</a:t>
            </a:r>
          </a:p>
        </p:txBody>
      </p:sp>
      <p:sp>
        <p:nvSpPr>
          <p:cNvPr id="28678" name="AutoShape 4">
            <a:hlinkClick r:id="rId3" action="ppaction://program" highlightClick="1"/>
          </p:cNvPr>
          <p:cNvSpPr>
            <a:spLocks noChangeArrowheads="1"/>
          </p:cNvSpPr>
          <p:nvPr/>
        </p:nvSpPr>
        <p:spPr bwMode="auto">
          <a:xfrm>
            <a:off x="4876800" y="1905000"/>
            <a:ext cx="1143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latin typeface="Book Antiqua" panose="02040602050305030304" pitchFamily="18" charset="0"/>
              </a:rPr>
              <a:t>Run</a:t>
            </a:r>
            <a:endParaRPr lang="en-US" altLang="en-US"/>
          </a:p>
        </p:txBody>
      </p:sp>
      <p:sp>
        <p:nvSpPr>
          <p:cNvPr id="292869" name="AutoShape 5">
            <a:hlinkClick r:id="" action="ppaction://noaction" highlightClick="1"/>
          </p:cNvPr>
          <p:cNvSpPr>
            <a:spLocks noChangeArrowheads="1"/>
          </p:cNvSpPr>
          <p:nvPr/>
        </p:nvSpPr>
        <p:spPr bwMode="auto">
          <a:xfrm>
            <a:off x="381000" y="1905000"/>
            <a:ext cx="4191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cs typeface="Arial" charset="0"/>
                <a:hlinkClick r:id="rId4" action="ppaction://program"/>
              </a:rPr>
              <a:t>WelcomeWithThreeMessages</a:t>
            </a:r>
            <a:endParaRPr lang="en-US">
              <a:solidFill>
                <a:schemeClr val="accent1"/>
              </a:solidFill>
              <a:latin typeface="Arial" charset="0"/>
              <a:cs typeface="Arial" charset="0"/>
            </a:endParaRPr>
          </a:p>
        </p:txBody>
      </p:sp>
      <p:sp>
        <p:nvSpPr>
          <p:cNvPr id="28680" name="AutoShape 9">
            <a:hlinkClick r:id="rId5" action="ppaction://program" highlightClick="1"/>
          </p:cNvPr>
          <p:cNvSpPr>
            <a:spLocks noChangeArrowheads="1"/>
          </p:cNvSpPr>
          <p:nvPr/>
        </p:nvSpPr>
        <p:spPr bwMode="auto">
          <a:xfrm>
            <a:off x="4876800" y="3505200"/>
            <a:ext cx="1143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latin typeface="Book Antiqua" panose="02040602050305030304" pitchFamily="18" charset="0"/>
              </a:rPr>
              <a:t>Run</a:t>
            </a:r>
            <a:endParaRPr lang="en-US" altLang="en-US"/>
          </a:p>
        </p:txBody>
      </p:sp>
      <p:sp>
        <p:nvSpPr>
          <p:cNvPr id="292874" name="AutoShape 10">
            <a:hlinkClick r:id="" action="ppaction://noaction" highlightClick="1"/>
          </p:cNvPr>
          <p:cNvSpPr>
            <a:spLocks noChangeArrowheads="1"/>
          </p:cNvSpPr>
          <p:nvPr/>
        </p:nvSpPr>
        <p:spPr bwMode="auto">
          <a:xfrm>
            <a:off x="838200" y="3505200"/>
            <a:ext cx="2895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cs typeface="Arial" charset="0"/>
                <a:hlinkClick r:id="rId6" action="ppaction://program"/>
              </a:rPr>
              <a:t>ComputeExpression</a:t>
            </a:r>
            <a:endParaRPr lang="en-US">
              <a:solidFill>
                <a:schemeClr val="accent1"/>
              </a:solidFill>
              <a:latin typeface="Arial" charset="0"/>
              <a:cs typeface="Arial" charset="0"/>
            </a:endParaRPr>
          </a:p>
        </p:txBody>
      </p:sp>
    </p:spTree>
    <p:extLst>
      <p:ext uri="{BB962C8B-B14F-4D97-AF65-F5344CB8AC3E}">
        <p14:creationId xmlns:p14="http://schemas.microsoft.com/office/powerpoint/2010/main" xmlns="" val="39721149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76F341-CC7A-4A8E-95EF-7D3481929A74}" type="slidenum">
              <a:rPr lang="en-US" altLang="en-US">
                <a:solidFill>
                  <a:srgbClr val="898989"/>
                </a:solidFill>
                <a:latin typeface="Calibri" panose="020F0502020204030204" pitchFamily="34" charset="0"/>
              </a:rPr>
              <a:pPr eaLnBrk="1" hangingPunct="1"/>
              <a:t>17</a:t>
            </a:fld>
            <a:endParaRPr lang="en-US" altLang="en-US">
              <a:solidFill>
                <a:srgbClr val="898989"/>
              </a:solidFill>
              <a:latin typeface="Calibri" panose="020F0502020204030204" pitchFamily="34" charset="0"/>
            </a:endParaRPr>
          </a:p>
        </p:txBody>
      </p:sp>
      <p:sp>
        <p:nvSpPr>
          <p:cNvPr id="6146" name="Rectangle 2"/>
          <p:cNvSpPr>
            <a:spLocks noGrp="1" noChangeArrowheads="1"/>
          </p:cNvSpPr>
          <p:nvPr>
            <p:ph type="title"/>
          </p:nvPr>
        </p:nvSpPr>
        <p:spPr>
          <a:xfrm>
            <a:off x="685800" y="0"/>
            <a:ext cx="7772400" cy="1428750"/>
          </a:xfrm>
        </p:spPr>
        <p:txBody>
          <a:bodyPr/>
          <a:lstStyle/>
          <a:p>
            <a:pPr>
              <a:defRPr/>
            </a:pPr>
            <a:r>
              <a:rPr lang="en-US"/>
              <a:t>Anatomy of a Python Program</a:t>
            </a:r>
          </a:p>
        </p:txBody>
      </p:sp>
      <p:sp>
        <p:nvSpPr>
          <p:cNvPr id="29702" name="Rectangle 3"/>
          <p:cNvSpPr>
            <a:spLocks noGrp="1" noChangeArrowheads="1"/>
          </p:cNvSpPr>
          <p:nvPr>
            <p:ph type="body" idx="1"/>
          </p:nvPr>
        </p:nvSpPr>
        <p:spPr bwMode="auto">
          <a:xfrm>
            <a:off x="457200" y="1295400"/>
            <a:ext cx="8382000" cy="5029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400"/>
              <a:t>Statements</a:t>
            </a:r>
          </a:p>
          <a:p>
            <a:r>
              <a:rPr lang="en-US" altLang="en-US" sz="3400"/>
              <a:t>Comments</a:t>
            </a:r>
          </a:p>
          <a:p>
            <a:r>
              <a:rPr lang="en-US" altLang="en-US" sz="3400"/>
              <a:t>Indentation</a:t>
            </a:r>
          </a:p>
        </p:txBody>
      </p:sp>
    </p:spTree>
    <p:extLst>
      <p:ext uri="{BB962C8B-B14F-4D97-AF65-F5344CB8AC3E}">
        <p14:creationId xmlns:p14="http://schemas.microsoft.com/office/powerpoint/2010/main" xmlns="" val="38200018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EBE25F-EC18-4D30-A7DE-D426978A97C9}" type="slidenum">
              <a:rPr lang="en-US" altLang="en-US">
                <a:solidFill>
                  <a:srgbClr val="898989"/>
                </a:solidFill>
                <a:latin typeface="Calibri" panose="020F0502020204030204" pitchFamily="34" charset="0"/>
              </a:rPr>
              <a:pPr eaLnBrk="1" hangingPunct="1"/>
              <a:t>18</a:t>
            </a:fld>
            <a:endParaRPr lang="en-US" altLang="en-US">
              <a:solidFill>
                <a:srgbClr val="898989"/>
              </a:solidFill>
              <a:latin typeface="Calibri" panose="020F0502020204030204" pitchFamily="34" charset="0"/>
            </a:endParaRPr>
          </a:p>
        </p:txBody>
      </p:sp>
      <p:sp>
        <p:nvSpPr>
          <p:cNvPr id="30723" name="Rectangle 2"/>
          <p:cNvSpPr>
            <a:spLocks noChangeArrowheads="1"/>
          </p:cNvSpPr>
          <p:nvPr/>
        </p:nvSpPr>
        <p:spPr bwMode="auto">
          <a:xfrm>
            <a:off x="381000" y="3733800"/>
            <a:ext cx="8305800" cy="2590800"/>
          </a:xfrm>
          <a:prstGeom prst="rect">
            <a:avLst/>
          </a:prstGeom>
          <a:solidFill>
            <a:schemeClr val="tx1"/>
          </a:solidFill>
          <a:ln w="9525">
            <a:solidFill>
              <a:schemeClr val="bg2"/>
            </a:solidFill>
            <a:miter lim="800000"/>
            <a:headEnd/>
            <a:tailEnd/>
          </a:ln>
        </p:spPr>
        <p:txBody>
          <a:bodyPr lIns="92075" tIns="46038" rIns="92075" bIns="46038"/>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2"/>
              </a:buClr>
              <a:buSzPct val="75000"/>
              <a:buFont typeface="Monotype Sorts" pitchFamily="2" charset="2"/>
              <a:buNone/>
            </a:pPr>
            <a:r>
              <a:rPr lang="en-US" altLang="en-US">
                <a:solidFill>
                  <a:schemeClr val="bg2"/>
                </a:solidFill>
                <a:latin typeface="Courier New" panose="02070309020205020404" pitchFamily="49" charset="0"/>
              </a:rPr>
              <a:t># Display two messages</a:t>
            </a:r>
          </a:p>
          <a:p>
            <a:pPr eaLnBrk="1" hangingPunct="1">
              <a:spcBef>
                <a:spcPct val="20000"/>
              </a:spcBef>
              <a:buClr>
                <a:schemeClr val="tx2"/>
              </a:buClr>
              <a:buSzPct val="75000"/>
              <a:buFont typeface="Monotype Sorts" pitchFamily="2" charset="2"/>
              <a:buNone/>
            </a:pPr>
            <a:r>
              <a:rPr lang="en-US" altLang="en-US">
                <a:solidFill>
                  <a:schemeClr val="bg2"/>
                </a:solidFill>
                <a:latin typeface="Courier New" panose="02070309020205020404" pitchFamily="49" charset="0"/>
              </a:rPr>
              <a:t>print("Welcome to Python")</a:t>
            </a:r>
          </a:p>
          <a:p>
            <a:pPr eaLnBrk="1" hangingPunct="1">
              <a:spcBef>
                <a:spcPct val="20000"/>
              </a:spcBef>
              <a:buClr>
                <a:schemeClr val="tx2"/>
              </a:buClr>
              <a:buSzPct val="75000"/>
              <a:buFont typeface="Monotype Sorts" pitchFamily="2" charset="2"/>
              <a:buNone/>
            </a:pPr>
            <a:r>
              <a:rPr lang="en-US" altLang="en-US">
                <a:solidFill>
                  <a:schemeClr val="bg2"/>
                </a:solidFill>
                <a:latin typeface="Courier New" panose="02070309020205020404" pitchFamily="49" charset="0"/>
              </a:rPr>
              <a:t>print("Python is fun")</a:t>
            </a:r>
          </a:p>
        </p:txBody>
      </p:sp>
      <p:sp>
        <p:nvSpPr>
          <p:cNvPr id="297987" name="Rectangle 3"/>
          <p:cNvSpPr>
            <a:spLocks noGrp="1" noChangeArrowheads="1"/>
          </p:cNvSpPr>
          <p:nvPr>
            <p:ph type="title"/>
          </p:nvPr>
        </p:nvSpPr>
        <p:spPr>
          <a:xfrm>
            <a:off x="685800" y="381000"/>
            <a:ext cx="7772400" cy="533400"/>
          </a:xfrm>
        </p:spPr>
        <p:txBody>
          <a:bodyPr/>
          <a:lstStyle/>
          <a:p>
            <a:pPr>
              <a:defRPr/>
            </a:pPr>
            <a:r>
              <a:rPr lang="en-US" sz="4700"/>
              <a:t>Statement</a:t>
            </a:r>
          </a:p>
        </p:txBody>
      </p:sp>
      <p:sp>
        <p:nvSpPr>
          <p:cNvPr id="30727" name="Rectangle 4"/>
          <p:cNvSpPr>
            <a:spLocks noChangeArrowheads="1"/>
          </p:cNvSpPr>
          <p:nvPr/>
        </p:nvSpPr>
        <p:spPr bwMode="auto">
          <a:xfrm>
            <a:off x="457200" y="4267200"/>
            <a:ext cx="7239000" cy="304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0728" name="Rectangle 6"/>
          <p:cNvSpPr>
            <a:spLocks noGrp="1" noChangeArrowheads="1"/>
          </p:cNvSpPr>
          <p:nvPr>
            <p:ph type="body" idx="1"/>
          </p:nvPr>
        </p:nvSpPr>
        <p:spPr bwMode="auto">
          <a:xfrm>
            <a:off x="381000" y="1066800"/>
            <a:ext cx="8382000" cy="1828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Monotype Sorts" pitchFamily="2" charset="2"/>
              <a:buNone/>
            </a:pPr>
            <a:r>
              <a:rPr lang="en-US" altLang="en-US" sz="2800"/>
              <a:t>A statement represents an action or a sequence of actions. The statement print("Welcome to Python") in the program in Listing 1.1 is a statement to display the greeting "Welcome to Python“.</a:t>
            </a:r>
          </a:p>
        </p:txBody>
      </p:sp>
    </p:spTree>
    <p:extLst>
      <p:ext uri="{BB962C8B-B14F-4D97-AF65-F5344CB8AC3E}">
        <p14:creationId xmlns:p14="http://schemas.microsoft.com/office/powerpoint/2010/main" xmlns="" val="406364615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DD8C00-7597-4217-A1CE-A9E286D29383}" type="slidenum">
              <a:rPr lang="en-US" altLang="en-US">
                <a:solidFill>
                  <a:srgbClr val="898989"/>
                </a:solidFill>
                <a:latin typeface="Calibri" panose="020F0502020204030204" pitchFamily="34" charset="0"/>
              </a:rPr>
              <a:pPr eaLnBrk="1" hangingPunct="1"/>
              <a:t>19</a:t>
            </a:fld>
            <a:endParaRPr lang="en-US" altLang="en-US">
              <a:solidFill>
                <a:srgbClr val="898989"/>
              </a:solidFill>
              <a:latin typeface="Calibri" panose="020F0502020204030204" pitchFamily="34" charset="0"/>
            </a:endParaRPr>
          </a:p>
        </p:txBody>
      </p:sp>
      <p:sp>
        <p:nvSpPr>
          <p:cNvPr id="31747" name="Rectangle 2"/>
          <p:cNvSpPr>
            <a:spLocks noChangeArrowheads="1"/>
          </p:cNvSpPr>
          <p:nvPr/>
        </p:nvSpPr>
        <p:spPr bwMode="auto">
          <a:xfrm>
            <a:off x="381000" y="3733800"/>
            <a:ext cx="8305800" cy="2590800"/>
          </a:xfrm>
          <a:prstGeom prst="rect">
            <a:avLst/>
          </a:prstGeom>
          <a:solidFill>
            <a:schemeClr val="tx1"/>
          </a:solidFill>
          <a:ln w="9525">
            <a:solidFill>
              <a:schemeClr val="bg2"/>
            </a:solidFill>
            <a:miter lim="800000"/>
            <a:headEnd/>
            <a:tailEnd/>
          </a:ln>
        </p:spPr>
        <p:txBody>
          <a:bodyPr lIns="92075" tIns="46038" rIns="92075" bIns="46038"/>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2"/>
              </a:buClr>
              <a:buSzPct val="75000"/>
              <a:buFont typeface="Monotype Sorts" pitchFamily="2" charset="2"/>
              <a:buNone/>
            </a:pPr>
            <a:r>
              <a:rPr lang="en-US" altLang="en-US">
                <a:solidFill>
                  <a:schemeClr val="bg2"/>
                </a:solidFill>
                <a:latin typeface="Courier New" panose="02070309020205020404" pitchFamily="49" charset="0"/>
              </a:rPr>
              <a:t># Display two messages</a:t>
            </a:r>
          </a:p>
          <a:p>
            <a:pPr eaLnBrk="1" hangingPunct="1">
              <a:spcBef>
                <a:spcPct val="20000"/>
              </a:spcBef>
              <a:buClr>
                <a:schemeClr val="tx2"/>
              </a:buClr>
              <a:buSzPct val="75000"/>
              <a:buFont typeface="Monotype Sorts" pitchFamily="2" charset="2"/>
              <a:buNone/>
            </a:pPr>
            <a:r>
              <a:rPr lang="en-US" altLang="en-US">
                <a:solidFill>
                  <a:schemeClr val="bg2"/>
                </a:solidFill>
                <a:latin typeface="Courier New" panose="02070309020205020404" pitchFamily="49" charset="0"/>
              </a:rPr>
              <a:t> print("Welcome to Python")</a:t>
            </a:r>
          </a:p>
          <a:p>
            <a:pPr eaLnBrk="1" hangingPunct="1">
              <a:spcBef>
                <a:spcPct val="20000"/>
              </a:spcBef>
              <a:buClr>
                <a:schemeClr val="tx2"/>
              </a:buClr>
              <a:buSzPct val="75000"/>
              <a:buFont typeface="Monotype Sorts" pitchFamily="2" charset="2"/>
              <a:buNone/>
            </a:pPr>
            <a:r>
              <a:rPr lang="en-US" altLang="en-US">
                <a:solidFill>
                  <a:schemeClr val="bg2"/>
                </a:solidFill>
                <a:latin typeface="Courier New" panose="02070309020205020404" pitchFamily="49" charset="0"/>
              </a:rPr>
              <a:t>print("Python is fun")</a:t>
            </a:r>
          </a:p>
        </p:txBody>
      </p:sp>
      <p:sp>
        <p:nvSpPr>
          <p:cNvPr id="316419" name="Rectangle 3"/>
          <p:cNvSpPr>
            <a:spLocks noGrp="1" noChangeArrowheads="1"/>
          </p:cNvSpPr>
          <p:nvPr>
            <p:ph type="title"/>
          </p:nvPr>
        </p:nvSpPr>
        <p:spPr>
          <a:xfrm>
            <a:off x="685800" y="381000"/>
            <a:ext cx="7772400" cy="533400"/>
          </a:xfrm>
        </p:spPr>
        <p:txBody>
          <a:bodyPr/>
          <a:lstStyle/>
          <a:p>
            <a:pPr>
              <a:defRPr/>
            </a:pPr>
            <a:r>
              <a:rPr lang="en-US" sz="4700"/>
              <a:t>Indentation</a:t>
            </a:r>
          </a:p>
        </p:txBody>
      </p:sp>
      <p:sp>
        <p:nvSpPr>
          <p:cNvPr id="31751" name="Rectangle 4"/>
          <p:cNvSpPr>
            <a:spLocks noChangeArrowheads="1"/>
          </p:cNvSpPr>
          <p:nvPr/>
        </p:nvSpPr>
        <p:spPr bwMode="auto">
          <a:xfrm>
            <a:off x="609600" y="4267200"/>
            <a:ext cx="7239000" cy="304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52" name="Rectangle 5"/>
          <p:cNvSpPr>
            <a:spLocks noGrp="1" noChangeArrowheads="1"/>
          </p:cNvSpPr>
          <p:nvPr>
            <p:ph type="body" idx="1"/>
          </p:nvPr>
        </p:nvSpPr>
        <p:spPr bwMode="auto">
          <a:xfrm>
            <a:off x="381000" y="1066800"/>
            <a:ext cx="8382000" cy="1828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80000"/>
              </a:lnSpc>
              <a:buFont typeface="Monotype Sorts" pitchFamily="2" charset="2"/>
              <a:buNone/>
            </a:pPr>
            <a:r>
              <a:rPr lang="en-US" altLang="en-US"/>
              <a:t>The indentation matters in Python. Note that the statements are entered from the first column in the new line. It would cause an error if the program is typed as follows:</a:t>
            </a:r>
          </a:p>
        </p:txBody>
      </p:sp>
    </p:spTree>
    <p:extLst>
      <p:ext uri="{BB962C8B-B14F-4D97-AF65-F5344CB8AC3E}">
        <p14:creationId xmlns:p14="http://schemas.microsoft.com/office/powerpoint/2010/main" xmlns="" val="23110851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xmlns="" id="{07B15568-E916-488F-A895-EEC506B1B976}"/>
              </a:ext>
            </a:extLst>
          </p:cNvPr>
          <p:cNvSpPr>
            <a:spLocks noGrp="1"/>
          </p:cNvSpPr>
          <p:nvPr>
            <p:ph idx="1"/>
          </p:nvPr>
        </p:nvSpPr>
        <p:spPr bwMode="auto">
          <a:xfrm>
            <a:off x="4703763" y="1028700"/>
            <a:ext cx="3668712" cy="48736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sz="2400">
              <a:latin typeface="Casper"/>
              <a:cs typeface="Arial" panose="020B0604020202020204" pitchFamily="34" charset="0"/>
            </a:endParaRPr>
          </a:p>
          <a:p>
            <a:endParaRPr lang="en-US" altLang="en-US" sz="2400">
              <a:latin typeface="Casper"/>
              <a:cs typeface="Arial" panose="020B0604020202020204" pitchFamily="34" charset="0"/>
            </a:endParaRPr>
          </a:p>
        </p:txBody>
      </p:sp>
      <p:sp>
        <p:nvSpPr>
          <p:cNvPr id="5" name="Slide Number Placeholder 4">
            <a:extLst>
              <a:ext uri="{FF2B5EF4-FFF2-40B4-BE49-F238E27FC236}">
                <a16:creationId xmlns:a16="http://schemas.microsoft.com/office/drawing/2014/main" xmlns="" id="{65658ABC-67DB-482C-9906-F2D7F95DE5BD}"/>
              </a:ext>
            </a:extLst>
          </p:cNvPr>
          <p:cNvSpPr>
            <a:spLocks noGrp="1"/>
          </p:cNvSpPr>
          <p:nvPr>
            <p:ph type="sldNum" sz="quarter" idx="12"/>
          </p:nvPr>
        </p:nvSpPr>
        <p:spPr>
          <a:xfrm>
            <a:off x="6629400" y="6356350"/>
            <a:ext cx="20574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D55A82-1F78-4184-9F73-0E0CDE8CD5D0}" type="slidenum">
              <a:rPr lang="en-US" altLang="en-US">
                <a:solidFill>
                  <a:srgbClr val="898989"/>
                </a:solidFill>
                <a:latin typeface="Calibri" panose="020F0502020204030204" pitchFamily="34" charset="0"/>
              </a:rPr>
              <a:pPr eaLnBrk="1" hangingPunct="1"/>
              <a:t>2</a:t>
            </a:fld>
            <a:endParaRPr lang="en-US" altLang="en-US">
              <a:solidFill>
                <a:srgbClr val="898989"/>
              </a:solidFill>
              <a:latin typeface="Calibri" panose="020F0502020204030204" pitchFamily="34" charset="0"/>
            </a:endParaRPr>
          </a:p>
        </p:txBody>
      </p:sp>
      <p:sp>
        <p:nvSpPr>
          <p:cNvPr id="19460" name="Title 7">
            <a:extLst>
              <a:ext uri="{FF2B5EF4-FFF2-40B4-BE49-F238E27FC236}">
                <a16:creationId xmlns:a16="http://schemas.microsoft.com/office/drawing/2014/main" xmlns="" id="{4B40A844-A48D-4B22-A38E-297E9E692D21}"/>
              </a:ext>
            </a:extLst>
          </p:cNvPr>
          <p:cNvSpPr txBox="1">
            <a:spLocks noGrp="1" noChangeArrowheads="1"/>
          </p:cNvSpPr>
          <p:nvPr>
            <p:ph type="title"/>
          </p:nvPr>
        </p:nvSpPr>
        <p:spPr bwMode="auto">
          <a:xfrm>
            <a:off x="336550" y="1735118"/>
            <a:ext cx="3343275" cy="95410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spAutoFit/>
          </a:bodyPr>
          <a:lstStyle/>
          <a:p>
            <a:pPr algn="ctr"/>
            <a:r>
              <a:rPr lang="en-US" altLang="en-US" sz="2800" dirty="0"/>
              <a:t>INTRODUCTION TO PYTHON</a:t>
            </a:r>
            <a:endParaRPr lang="en-US" altLang="en-US" sz="1600" dirty="0">
              <a:latin typeface="Raleway ExtraBold"/>
            </a:endParaRPr>
          </a:p>
        </p:txBody>
      </p:sp>
      <p:sp>
        <p:nvSpPr>
          <p:cNvPr id="2" name="Rectangle 1">
            <a:extLst>
              <a:ext uri="{FF2B5EF4-FFF2-40B4-BE49-F238E27FC236}">
                <a16:creationId xmlns:a16="http://schemas.microsoft.com/office/drawing/2014/main" xmlns="" id="{82DEE877-A904-4537-A9F6-06105AA69A71}"/>
              </a:ext>
            </a:extLst>
          </p:cNvPr>
          <p:cNvSpPr/>
          <p:nvPr/>
        </p:nvSpPr>
        <p:spPr>
          <a:xfrm>
            <a:off x="4508500" y="838200"/>
            <a:ext cx="3863975"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xmlns="" id="{DE2D7C86-53D7-4DD2-9CC5-9A79FA395954}"/>
              </a:ext>
            </a:extLst>
          </p:cNvPr>
          <p:cNvSpPr/>
          <p:nvPr/>
        </p:nvSpPr>
        <p:spPr>
          <a:xfrm>
            <a:off x="8413750" y="6324600"/>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6" name="Table 5">
            <a:extLst>
              <a:ext uri="{FF2B5EF4-FFF2-40B4-BE49-F238E27FC236}">
                <a16:creationId xmlns:a16="http://schemas.microsoft.com/office/drawing/2014/main" xmlns="" id="{3F7CCB91-B375-4CEF-A547-AE1B7313FCBE}"/>
              </a:ext>
            </a:extLst>
          </p:cNvPr>
          <p:cNvGraphicFramePr>
            <a:graphicFrameLocks noGrp="1"/>
          </p:cNvGraphicFramePr>
          <p:nvPr>
            <p:extLst>
              <p:ext uri="{D42A27DB-BD31-4B8C-83A1-F6EECF244321}">
                <p14:modId xmlns:p14="http://schemas.microsoft.com/office/powerpoint/2010/main" xmlns="" val="1798823489"/>
              </p:ext>
            </p:extLst>
          </p:nvPr>
        </p:nvGraphicFramePr>
        <p:xfrm>
          <a:off x="141288" y="3721100"/>
          <a:ext cx="4278312" cy="2693200"/>
        </p:xfrm>
        <a:graphic>
          <a:graphicData uri="http://schemas.openxmlformats.org/drawingml/2006/table">
            <a:tbl>
              <a:tblPr firstRow="1" firstCol="1" bandRow="1">
                <a:tableStyleId>{5940675A-B579-460E-94D1-54222C63F5DA}</a:tableStyleId>
              </a:tblPr>
              <a:tblGrid>
                <a:gridCol w="645983">
                  <a:extLst>
                    <a:ext uri="{9D8B030D-6E8A-4147-A177-3AD203B41FA5}">
                      <a16:colId xmlns:a16="http://schemas.microsoft.com/office/drawing/2014/main" xmlns="" val="20000"/>
                    </a:ext>
                  </a:extLst>
                </a:gridCol>
                <a:gridCol w="2852165">
                  <a:extLst>
                    <a:ext uri="{9D8B030D-6E8A-4147-A177-3AD203B41FA5}">
                      <a16:colId xmlns:a16="http://schemas.microsoft.com/office/drawing/2014/main" xmlns="" val="20001"/>
                    </a:ext>
                  </a:extLst>
                </a:gridCol>
                <a:gridCol w="780164">
                  <a:extLst>
                    <a:ext uri="{9D8B030D-6E8A-4147-A177-3AD203B41FA5}">
                      <a16:colId xmlns:a16="http://schemas.microsoft.com/office/drawing/2014/main" xmlns="" val="20002"/>
                    </a:ext>
                  </a:extLst>
                </a:gridCol>
              </a:tblGrid>
              <a:tr h="565605">
                <a:tc>
                  <a:txBody>
                    <a:bodyPr/>
                    <a:lstStyle/>
                    <a:p>
                      <a:pPr marL="0" marR="0">
                        <a:lnSpc>
                          <a:spcPct val="115000"/>
                        </a:lnSpc>
                        <a:spcBef>
                          <a:spcPts val="0"/>
                        </a:spcBef>
                        <a:spcAft>
                          <a:spcPts val="0"/>
                        </a:spcAft>
                      </a:pPr>
                      <a:r>
                        <a:rPr lang="en-US" sz="1200" dirty="0">
                          <a:effectLst/>
                        </a:rPr>
                        <a:t>CO Number</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marR="0">
                        <a:lnSpc>
                          <a:spcPct val="115000"/>
                        </a:lnSpc>
                        <a:spcBef>
                          <a:spcPts val="0"/>
                        </a:spcBef>
                        <a:spcAft>
                          <a:spcPts val="0"/>
                        </a:spcAft>
                      </a:pPr>
                      <a:r>
                        <a:rPr lang="en-US" sz="1200" dirty="0">
                          <a:effectLst/>
                        </a:rPr>
                        <a:t>Title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marR="0">
                        <a:lnSpc>
                          <a:spcPct val="115000"/>
                        </a:lnSpc>
                        <a:spcBef>
                          <a:spcPts val="0"/>
                        </a:spcBef>
                        <a:spcAft>
                          <a:spcPts val="0"/>
                        </a:spcAft>
                      </a:pPr>
                      <a:r>
                        <a:rPr lang="en-US" sz="1200" dirty="0">
                          <a:effectLst/>
                        </a:rPr>
                        <a:t>Level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xmlns="" val="10000"/>
                  </a:ext>
                </a:extLst>
              </a:tr>
              <a:tr h="624097">
                <a:tc>
                  <a:txBody>
                    <a:bodyPr/>
                    <a:lstStyle/>
                    <a:p>
                      <a:pPr marL="0" marR="0">
                        <a:lnSpc>
                          <a:spcPct val="115000"/>
                        </a:lnSpc>
                        <a:spcBef>
                          <a:spcPts val="0"/>
                        </a:spcBef>
                        <a:spcAft>
                          <a:spcPts val="0"/>
                        </a:spcAft>
                      </a:pPr>
                      <a:r>
                        <a:rPr lang="en-US" sz="1200" b="1" dirty="0">
                          <a:solidFill>
                            <a:srgbClr val="FF0000"/>
                          </a:solidFill>
                          <a:effectLst/>
                        </a:rPr>
                        <a:t>CO1</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GB" sz="1200" dirty="0">
                          <a:effectLst/>
                          <a:latin typeface="Times New Roman" panose="02020603050405020304" pitchFamily="18" charset="0"/>
                          <a:ea typeface="Calibri" panose="020F0502020204030204" pitchFamily="34" charset="0"/>
                          <a:cs typeface="Symbol" panose="05050102010706020507" pitchFamily="18" charset="2"/>
                        </a:rPr>
                        <a:t>To provide conceptual understanding of Python basics.</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114297" marR="114297" marT="0" marB="0"/>
                </a:tc>
                <a:tc>
                  <a:txBody>
                    <a:bodyPr/>
                    <a:lstStyle/>
                    <a:p>
                      <a:pPr marL="0" marR="0">
                        <a:lnSpc>
                          <a:spcPct val="115000"/>
                        </a:lnSpc>
                        <a:spcBef>
                          <a:spcPts val="0"/>
                        </a:spcBef>
                        <a:spcAft>
                          <a:spcPts val="0"/>
                        </a:spcAft>
                      </a:pPr>
                      <a:r>
                        <a:rPr lang="en-US" sz="1200" b="1" dirty="0">
                          <a:solidFill>
                            <a:srgbClr val="FF0000"/>
                          </a:solidFill>
                          <a:effectLst/>
                        </a:rPr>
                        <a:t>Remember</a:t>
                      </a:r>
                      <a:endParaRPr lang="en-US" sz="1100" b="1" dirty="0">
                        <a:solidFill>
                          <a:srgbClr val="FF0000"/>
                        </a:solidFill>
                        <a:effectLst/>
                      </a:endParaRPr>
                    </a:p>
                    <a:p>
                      <a:pPr marL="0" marR="0">
                        <a:lnSpc>
                          <a:spcPct val="115000"/>
                        </a:lnSpc>
                        <a:spcBef>
                          <a:spcPts val="0"/>
                        </a:spcBef>
                        <a:spcAft>
                          <a:spcPts val="0"/>
                        </a:spcAft>
                      </a:pPr>
                      <a:r>
                        <a:rPr lang="en-US" sz="1200" b="1" dirty="0">
                          <a:solidFill>
                            <a:srgbClr val="FF0000"/>
                          </a:solidFill>
                          <a:effectLst/>
                        </a:rPr>
                        <a:t> </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xmlns="" val="10001"/>
                  </a:ext>
                </a:extLst>
              </a:tr>
              <a:tr h="655411">
                <a:tc>
                  <a:txBody>
                    <a:bodyPr/>
                    <a:lstStyle/>
                    <a:p>
                      <a:pPr marL="0" marR="0">
                        <a:lnSpc>
                          <a:spcPct val="115000"/>
                        </a:lnSpc>
                        <a:spcBef>
                          <a:spcPts val="0"/>
                        </a:spcBef>
                        <a:spcAft>
                          <a:spcPts val="0"/>
                        </a:spcAft>
                      </a:pPr>
                      <a:r>
                        <a:rPr lang="en-US" sz="1200" kern="1200" dirty="0">
                          <a:solidFill>
                            <a:schemeClr val="tx1"/>
                          </a:solidFill>
                          <a:effectLst/>
                          <a:latin typeface="+mn-lt"/>
                          <a:ea typeface="+mn-ea"/>
                          <a:cs typeface="+mn-cs"/>
                        </a:rPr>
                        <a:t>CO2</a:t>
                      </a: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GB" sz="1200" kern="1200" dirty="0">
                          <a:solidFill>
                            <a:schemeClr val="tx1"/>
                          </a:solidFill>
                          <a:effectLst/>
                          <a:latin typeface="Times New Roman" panose="02020603050405020304" pitchFamily="18" charset="0"/>
                          <a:ea typeface="Calibri" panose="020F0502020204030204" pitchFamily="34" charset="0"/>
                          <a:cs typeface="Symbol" panose="05050102010706020507" pitchFamily="18" charset="2"/>
                        </a:rPr>
                        <a:t>To develop basic skills of implementing Object Oriented Programming features using - Python</a:t>
                      </a:r>
                      <a:endParaRPr lang="en-IN" sz="1200" kern="1200" dirty="0">
                        <a:solidFill>
                          <a:schemeClr val="tx1"/>
                        </a:solidFill>
                        <a:effectLst/>
                        <a:latin typeface="Times New Roman" panose="02020603050405020304" pitchFamily="18" charset="0"/>
                        <a:ea typeface="Calibri" panose="020F0502020204030204" pitchFamily="34" charset="0"/>
                        <a:cs typeface="Symbol" panose="05050102010706020507" pitchFamily="18" charset="2"/>
                      </a:endParaRPr>
                    </a:p>
                  </a:txBody>
                  <a:tcPr marL="114297" marR="114297" marT="0" marB="0"/>
                </a:tc>
                <a:tc>
                  <a:txBody>
                    <a:bodyPr/>
                    <a:lstStyle/>
                    <a:p>
                      <a:pPr marL="0" marR="0">
                        <a:lnSpc>
                          <a:spcPct val="115000"/>
                        </a:lnSpc>
                        <a:spcBef>
                          <a:spcPts val="0"/>
                        </a:spcBef>
                        <a:spcAft>
                          <a:spcPts val="0"/>
                        </a:spcAft>
                      </a:pPr>
                      <a:r>
                        <a:rPr lang="en-US" sz="1200" kern="1200" dirty="0">
                          <a:solidFill>
                            <a:schemeClr val="tx1"/>
                          </a:solidFill>
                          <a:effectLst/>
                          <a:latin typeface="+mn-lt"/>
                          <a:ea typeface="+mn-ea"/>
                          <a:cs typeface="+mn-cs"/>
                        </a:rPr>
                        <a:t>Understand </a:t>
                      </a:r>
                    </a:p>
                    <a:p>
                      <a:pPr marL="0" marR="0">
                        <a:lnSpc>
                          <a:spcPct val="115000"/>
                        </a:lnSpc>
                        <a:spcBef>
                          <a:spcPts val="0"/>
                        </a:spcBef>
                        <a:spcAft>
                          <a:spcPts val="0"/>
                        </a:spcAft>
                      </a:pPr>
                      <a:r>
                        <a:rPr lang="en-US" sz="1200" kern="1200" dirty="0">
                          <a:solidFill>
                            <a:schemeClr val="tx1"/>
                          </a:solidFill>
                          <a:effectLst/>
                          <a:latin typeface="+mn-lt"/>
                          <a:ea typeface="+mn-ea"/>
                          <a:cs typeface="+mn-cs"/>
                        </a:rPr>
                        <a:t> </a:t>
                      </a:r>
                    </a:p>
                  </a:txBody>
                  <a:tcPr marL="51434" marR="51434" marT="0" marB="0"/>
                </a:tc>
                <a:extLst>
                  <a:ext uri="{0D108BD9-81ED-4DB2-BD59-A6C34878D82A}">
                    <a16:rowId xmlns:a16="http://schemas.microsoft.com/office/drawing/2014/main" xmlns="" val="10002"/>
                  </a:ext>
                </a:extLst>
              </a:tr>
              <a:tr h="836272">
                <a:tc>
                  <a:txBody>
                    <a:bodyPr/>
                    <a:lstStyle/>
                    <a:p>
                      <a:pPr marL="0" marR="0">
                        <a:lnSpc>
                          <a:spcPct val="115000"/>
                        </a:lnSpc>
                        <a:spcBef>
                          <a:spcPts val="0"/>
                        </a:spcBef>
                        <a:spcAft>
                          <a:spcPts val="0"/>
                        </a:spcAft>
                      </a:pPr>
                      <a:r>
                        <a:rPr lang="en-US" sz="1200">
                          <a:effectLst/>
                        </a:rPr>
                        <a:t>CO3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GB" sz="1200" baseline="0" dirty="0">
                          <a:effectLst/>
                          <a:latin typeface="Times New Roman" panose="02020603050405020304" pitchFamily="18" charset="0"/>
                          <a:ea typeface="Calibri" panose="020F0502020204030204" pitchFamily="34" charset="0"/>
                          <a:cs typeface="Symbol" panose="05050102010706020507" pitchFamily="18" charset="2"/>
                        </a:rPr>
                        <a:t>To learn data handling and data visualization in Python.</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51434" marR="51434" marT="0" marB="0"/>
                </a:tc>
                <a:tc>
                  <a:txBody>
                    <a:bodyPr/>
                    <a:lstStyle/>
                    <a:p>
                      <a:pPr marL="0" marR="0">
                        <a:lnSpc>
                          <a:spcPct val="115000"/>
                        </a:lnSpc>
                        <a:spcBef>
                          <a:spcPts val="0"/>
                        </a:spcBef>
                        <a:spcAft>
                          <a:spcPts val="0"/>
                        </a:spcAft>
                      </a:pPr>
                      <a:r>
                        <a:rPr lang="en-US" sz="1200" dirty="0">
                          <a:effectLst/>
                        </a:rPr>
                        <a:t>Analysis and application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xmlns="" val="10003"/>
                  </a:ext>
                </a:extLst>
              </a:tr>
            </a:tbl>
          </a:graphicData>
        </a:graphic>
      </p:graphicFrame>
      <p:sp>
        <p:nvSpPr>
          <p:cNvPr id="19485" name="Rectangle 10">
            <a:extLst>
              <a:ext uri="{FF2B5EF4-FFF2-40B4-BE49-F238E27FC236}">
                <a16:creationId xmlns:a16="http://schemas.microsoft.com/office/drawing/2014/main" xmlns="" id="{6FF70387-0658-4C5D-8743-2421C1908ACC}"/>
              </a:ext>
            </a:extLst>
          </p:cNvPr>
          <p:cNvSpPr>
            <a:spLocks noChangeArrowheads="1"/>
          </p:cNvSpPr>
          <p:nvPr/>
        </p:nvSpPr>
        <p:spPr bwMode="auto">
          <a:xfrm>
            <a:off x="60325" y="3171825"/>
            <a:ext cx="274955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t>Course Outcome </a:t>
            </a:r>
          </a:p>
        </p:txBody>
      </p:sp>
      <p:cxnSp>
        <p:nvCxnSpPr>
          <p:cNvPr id="14" name="Straight Arrow Connector 13">
            <a:extLst>
              <a:ext uri="{FF2B5EF4-FFF2-40B4-BE49-F238E27FC236}">
                <a16:creationId xmlns:a16="http://schemas.microsoft.com/office/drawing/2014/main" xmlns="" id="{969001D4-154F-4491-85F7-FACA55792BE4}"/>
              </a:ext>
            </a:extLst>
          </p:cNvPr>
          <p:cNvCxnSpPr/>
          <p:nvPr/>
        </p:nvCxnSpPr>
        <p:spPr>
          <a:xfrm flipV="1">
            <a:off x="4056856" y="3525044"/>
            <a:ext cx="1997075" cy="1087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CCF4DACE-BDB6-47B6-A214-D4F09511CC8E}"/>
              </a:ext>
            </a:extLst>
          </p:cNvPr>
          <p:cNvSpPr/>
          <p:nvPr/>
        </p:nvSpPr>
        <p:spPr>
          <a:xfrm>
            <a:off x="6151563" y="3125788"/>
            <a:ext cx="2017712" cy="9429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Will be covered in this lecture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68A45A-8B28-4A9A-8A92-DF71E907B0F8}" type="slidenum">
              <a:rPr lang="en-US" altLang="en-US">
                <a:solidFill>
                  <a:srgbClr val="898989"/>
                </a:solidFill>
                <a:latin typeface="Calibri" panose="020F0502020204030204" pitchFamily="34" charset="0"/>
              </a:rPr>
              <a:pPr eaLnBrk="1" hangingPunct="1"/>
              <a:t>20</a:t>
            </a:fld>
            <a:endParaRPr lang="en-US" altLang="en-US">
              <a:solidFill>
                <a:srgbClr val="898989"/>
              </a:solidFill>
              <a:latin typeface="Calibri" panose="020F0502020204030204" pitchFamily="34" charset="0"/>
            </a:endParaRPr>
          </a:p>
        </p:txBody>
      </p:sp>
      <p:sp>
        <p:nvSpPr>
          <p:cNvPr id="302082" name="Rectangle 2"/>
          <p:cNvSpPr>
            <a:spLocks noGrp="1" noChangeArrowheads="1"/>
          </p:cNvSpPr>
          <p:nvPr>
            <p:ph type="title"/>
          </p:nvPr>
        </p:nvSpPr>
        <p:spPr>
          <a:xfrm>
            <a:off x="685800" y="152400"/>
            <a:ext cx="7772400" cy="609600"/>
          </a:xfrm>
        </p:spPr>
        <p:txBody>
          <a:bodyPr/>
          <a:lstStyle/>
          <a:p>
            <a:pPr>
              <a:defRPr/>
            </a:pPr>
            <a:r>
              <a:rPr lang="en-US" sz="4000"/>
              <a:t>Special Symbols</a:t>
            </a:r>
          </a:p>
        </p:txBody>
      </p:sp>
      <p:sp>
        <p:nvSpPr>
          <p:cNvPr id="1031" name="Rectangle 6"/>
          <p:cNvSpPr>
            <a:spLocks noChangeArrowheads="1"/>
          </p:cNvSpPr>
          <p:nvPr/>
        </p:nvSpPr>
        <p:spPr bwMode="auto">
          <a:xfrm>
            <a:off x="0" y="25146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32" name="Rectangle 10"/>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1026" name="Object 2"/>
          <p:cNvGraphicFramePr>
            <a:graphicFrameLocks noChangeAspect="1"/>
          </p:cNvGraphicFramePr>
          <p:nvPr/>
        </p:nvGraphicFramePr>
        <p:xfrm>
          <a:off x="152400" y="1295400"/>
          <a:ext cx="8763000" cy="2265363"/>
        </p:xfrm>
        <a:graphic>
          <a:graphicData uri="http://schemas.openxmlformats.org/presentationml/2006/ole">
            <p:oleObj spid="_x0000_s3076" name="Picture" r:id="rId4" imgW="5275232" imgH="1358306" progId="Word.Picture.8">
              <p:embed/>
            </p:oleObj>
          </a:graphicData>
        </a:graphic>
      </p:graphicFrame>
    </p:spTree>
    <p:extLst>
      <p:ext uri="{BB962C8B-B14F-4D97-AF65-F5344CB8AC3E}">
        <p14:creationId xmlns:p14="http://schemas.microsoft.com/office/powerpoint/2010/main" xmlns="" val="46534816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A91341-10E7-437A-BC61-1DF5CC2A868A}" type="slidenum">
              <a:rPr lang="en-US" altLang="en-US">
                <a:solidFill>
                  <a:srgbClr val="898989"/>
                </a:solidFill>
                <a:latin typeface="Calibri" panose="020F0502020204030204" pitchFamily="34" charset="0"/>
              </a:rPr>
              <a:pPr eaLnBrk="1" hangingPunct="1"/>
              <a:t>21</a:t>
            </a:fld>
            <a:endParaRPr lang="en-US" altLang="en-US">
              <a:solidFill>
                <a:srgbClr val="898989"/>
              </a:solidFill>
              <a:latin typeface="Calibri" panose="020F0502020204030204" pitchFamily="34" charset="0"/>
            </a:endParaRPr>
          </a:p>
        </p:txBody>
      </p:sp>
      <p:sp>
        <p:nvSpPr>
          <p:cNvPr id="317442" name="Rectangle 2"/>
          <p:cNvSpPr>
            <a:spLocks noGrp="1" noChangeArrowheads="1"/>
          </p:cNvSpPr>
          <p:nvPr>
            <p:ph type="title"/>
          </p:nvPr>
        </p:nvSpPr>
        <p:spPr>
          <a:xfrm>
            <a:off x="685800" y="0"/>
            <a:ext cx="7772400" cy="1428750"/>
          </a:xfrm>
        </p:spPr>
        <p:txBody>
          <a:bodyPr/>
          <a:lstStyle/>
          <a:p>
            <a:pPr>
              <a:defRPr/>
            </a:pPr>
            <a:r>
              <a:rPr lang="en-US"/>
              <a:t>Programming Style and Documentation</a:t>
            </a:r>
          </a:p>
        </p:txBody>
      </p:sp>
      <p:sp>
        <p:nvSpPr>
          <p:cNvPr id="32774" name="Rectangle 3"/>
          <p:cNvSpPr>
            <a:spLocks noGrp="1" noChangeArrowheads="1"/>
          </p:cNvSpPr>
          <p:nvPr>
            <p:ph type="body" idx="1"/>
          </p:nvPr>
        </p:nvSpPr>
        <p:spPr bwMode="auto">
          <a:xfrm>
            <a:off x="901700" y="1657350"/>
            <a:ext cx="7269163" cy="35290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3600"/>
              <a:t>Appropriate Comments</a:t>
            </a:r>
          </a:p>
          <a:p>
            <a:pPr algn="just"/>
            <a:r>
              <a:rPr lang="en-US" altLang="en-US" sz="3600"/>
              <a:t>Proper Indentation and Spacing Lines</a:t>
            </a:r>
          </a:p>
        </p:txBody>
      </p:sp>
    </p:spTree>
    <p:extLst>
      <p:ext uri="{BB962C8B-B14F-4D97-AF65-F5344CB8AC3E}">
        <p14:creationId xmlns:p14="http://schemas.microsoft.com/office/powerpoint/2010/main" xmlns="" val="37195761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393FDE-490D-45DC-9EEF-B0D70890168E}" type="slidenum">
              <a:rPr lang="en-US" altLang="en-US">
                <a:solidFill>
                  <a:srgbClr val="898989"/>
                </a:solidFill>
                <a:latin typeface="Calibri" panose="020F0502020204030204" pitchFamily="34" charset="0"/>
              </a:rPr>
              <a:pPr eaLnBrk="1" hangingPunct="1"/>
              <a:t>22</a:t>
            </a:fld>
            <a:endParaRPr lang="en-US" altLang="en-US">
              <a:solidFill>
                <a:srgbClr val="898989"/>
              </a:solidFill>
              <a:latin typeface="Calibri" panose="020F0502020204030204" pitchFamily="34" charset="0"/>
            </a:endParaRPr>
          </a:p>
        </p:txBody>
      </p:sp>
      <p:sp>
        <p:nvSpPr>
          <p:cNvPr id="323586" name="Rectangle 2"/>
          <p:cNvSpPr>
            <a:spLocks noGrp="1" noChangeArrowheads="1"/>
          </p:cNvSpPr>
          <p:nvPr>
            <p:ph type="title"/>
          </p:nvPr>
        </p:nvSpPr>
        <p:spPr>
          <a:xfrm>
            <a:off x="685800" y="0"/>
            <a:ext cx="7772400" cy="1428750"/>
          </a:xfrm>
        </p:spPr>
        <p:txBody>
          <a:bodyPr/>
          <a:lstStyle/>
          <a:p>
            <a:pPr>
              <a:defRPr/>
            </a:pPr>
            <a:r>
              <a:rPr lang="en-US"/>
              <a:t>Programming Errors</a:t>
            </a:r>
          </a:p>
        </p:txBody>
      </p:sp>
      <p:sp>
        <p:nvSpPr>
          <p:cNvPr id="33798" name="Rectangle 3"/>
          <p:cNvSpPr>
            <a:spLocks noGrp="1" noChangeArrowheads="1"/>
          </p:cNvSpPr>
          <p:nvPr>
            <p:ph type="body" idx="1"/>
          </p:nvPr>
        </p:nvSpPr>
        <p:spPr bwMode="auto">
          <a:xfrm>
            <a:off x="685800" y="1371600"/>
            <a:ext cx="7696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a:t>Syntax Errors</a:t>
            </a:r>
          </a:p>
          <a:p>
            <a:pPr lvl="1" algn="just"/>
            <a:r>
              <a:rPr lang="en-US" altLang="en-US"/>
              <a:t>Error in code construction</a:t>
            </a:r>
          </a:p>
          <a:p>
            <a:pPr algn="just"/>
            <a:r>
              <a:rPr lang="en-US" altLang="en-US"/>
              <a:t>Runtime Errors</a:t>
            </a:r>
          </a:p>
          <a:p>
            <a:pPr lvl="1" algn="just"/>
            <a:r>
              <a:rPr lang="en-US" altLang="en-US"/>
              <a:t>Causes the program to abort</a:t>
            </a:r>
          </a:p>
          <a:p>
            <a:pPr algn="just"/>
            <a:r>
              <a:rPr lang="en-US" altLang="en-US"/>
              <a:t>Logic Errors</a:t>
            </a:r>
          </a:p>
          <a:p>
            <a:pPr lvl="1" algn="just"/>
            <a:r>
              <a:rPr lang="en-US" altLang="en-US"/>
              <a:t>Produces incorrect result</a:t>
            </a:r>
          </a:p>
        </p:txBody>
      </p:sp>
    </p:spTree>
    <p:extLst>
      <p:ext uri="{BB962C8B-B14F-4D97-AF65-F5344CB8AC3E}">
        <p14:creationId xmlns:p14="http://schemas.microsoft.com/office/powerpoint/2010/main" xmlns="" val="274672018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References</a:t>
            </a:r>
          </a:p>
        </p:txBody>
      </p:sp>
      <p:sp>
        <p:nvSpPr>
          <p:cNvPr id="34821"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Introduction to Programming Using Python by Y. Daniel Liang</a:t>
            </a:r>
          </a:p>
          <a:p>
            <a:endParaRPr lang="en-US" altLang="en-US"/>
          </a:p>
          <a:p>
            <a:r>
              <a:rPr lang="en-US" altLang="en-US"/>
              <a:t>Programming and Problem Solving with Python by A. Kamthane</a:t>
            </a:r>
          </a:p>
          <a:p>
            <a:endParaRPr lang="en-US" altLang="en-US"/>
          </a:p>
          <a:p>
            <a:endParaRPr lang="en-US" altLang="en-US"/>
          </a:p>
        </p:txBody>
      </p:sp>
    </p:spTree>
    <p:extLst>
      <p:ext uri="{BB962C8B-B14F-4D97-AF65-F5344CB8AC3E}">
        <p14:creationId xmlns:p14="http://schemas.microsoft.com/office/powerpoint/2010/main" xmlns="" val="1345255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80BB106C-323F-4745-9D34-AC357844FFB8}"/>
              </a:ext>
            </a:extLst>
          </p:cNvPr>
          <p:cNvSpPr/>
          <p:nvPr/>
        </p:nvSpPr>
        <p:spPr>
          <a:xfrm>
            <a:off x="0" y="0"/>
            <a:ext cx="9144000" cy="4686300"/>
          </a:xfrm>
          <a:prstGeom prst="rect">
            <a:avLst/>
          </a:prstGeom>
          <a:solidFill>
            <a:schemeClr val="accent6">
              <a:lumMod val="50000"/>
              <a:alpha val="60000"/>
            </a:schemeClr>
          </a:solidFill>
          <a:ln w="12700" cap="flat" cmpd="sng" algn="ctr">
            <a:noFill/>
            <a:prstDash val="solid"/>
            <a:miter lim="800000"/>
          </a:ln>
          <a:effectLst/>
        </p:spPr>
        <p:txBody>
          <a:bodyPr anchor="ctr"/>
          <a:lstStyle/>
          <a:p>
            <a:pPr algn="ctr" fontAlgn="auto">
              <a:spcBef>
                <a:spcPts val="0"/>
              </a:spcBef>
              <a:spcAft>
                <a:spcPts val="0"/>
              </a:spcAft>
              <a:defRPr/>
            </a:pPr>
            <a:r>
              <a:rPr lang="en-US" dirty="0">
                <a:solidFill>
                  <a:prstClr val="white"/>
                </a:solidFill>
                <a:latin typeface="Calibri Light"/>
                <a:cs typeface="+mn-cs"/>
              </a:rPr>
              <a:t> </a:t>
            </a:r>
          </a:p>
        </p:txBody>
      </p:sp>
      <p:cxnSp>
        <p:nvCxnSpPr>
          <p:cNvPr id="18" name="Straight Connector 17">
            <a:extLst>
              <a:ext uri="{FF2B5EF4-FFF2-40B4-BE49-F238E27FC236}">
                <a16:creationId xmlns:a16="http://schemas.microsoft.com/office/drawing/2014/main" xmlns="" id="{66F5083D-29AE-44B8-8631-41194D04CC8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86CC2D7-1801-45CD-8ECE-CF6513BC7DE6}"/>
              </a:ext>
            </a:extLst>
          </p:cNvPr>
          <p:cNvCxnSpPr>
            <a:cxnSpLocks/>
          </p:cNvCxnSpPr>
          <p:nvPr/>
        </p:nvCxnSpPr>
        <p:spPr>
          <a:xfrm>
            <a:off x="7627938" y="0"/>
            <a:ext cx="496887" cy="6635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C989160F-CBC6-4D87-890C-79215BAA85BD}"/>
              </a:ext>
            </a:extLst>
          </p:cNvPr>
          <p:cNvCxnSpPr>
            <a:cxnSpLocks/>
          </p:cNvCxnSpPr>
          <p:nvPr/>
        </p:nvCxnSpPr>
        <p:spPr>
          <a:xfrm>
            <a:off x="550863" y="6294438"/>
            <a:ext cx="419100" cy="55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4197679A-1366-4BD9-811B-C523A0A72028}"/>
              </a:ext>
            </a:extLst>
          </p:cNvPr>
          <p:cNvCxnSpPr>
            <a:cxnSpLocks/>
          </p:cNvCxnSpPr>
          <p:nvPr/>
        </p:nvCxnSpPr>
        <p:spPr>
          <a:xfrm>
            <a:off x="293688" y="5129213"/>
            <a:ext cx="1295400" cy="17287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56" name="Title 1">
            <a:extLst>
              <a:ext uri="{FF2B5EF4-FFF2-40B4-BE49-F238E27FC236}">
                <a16:creationId xmlns:a16="http://schemas.microsoft.com/office/drawing/2014/main" xmlns="" id="{22A6620D-2F32-43EF-924E-F5DAE3208A41}"/>
              </a:ext>
            </a:extLst>
          </p:cNvPr>
          <p:cNvSpPr txBox="1">
            <a:spLocks/>
          </p:cNvSpPr>
          <p:nvPr/>
        </p:nvSpPr>
        <p:spPr bwMode="auto">
          <a:xfrm>
            <a:off x="1114425" y="2249488"/>
            <a:ext cx="8043863" cy="1230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0">
                <a:solidFill>
                  <a:srgbClr val="FFFFFF"/>
                </a:solidFill>
                <a:latin typeface="Casper"/>
                <a:cs typeface="Segoe UI" panose="020B0502040204020203" pitchFamily="34" charset="0"/>
              </a:rPr>
              <a:t>THANK YOU</a:t>
            </a:r>
          </a:p>
        </p:txBody>
      </p:sp>
      <p:sp>
        <p:nvSpPr>
          <p:cNvPr id="2057" name="Diamond 6">
            <a:extLst>
              <a:ext uri="{FF2B5EF4-FFF2-40B4-BE49-F238E27FC236}">
                <a16:creationId xmlns:a16="http://schemas.microsoft.com/office/drawing/2014/main" xmlns="" id="{A5FB1147-1569-4D43-BA05-CAC43D912774}"/>
              </a:ext>
            </a:extLst>
          </p:cNvPr>
          <p:cNvSpPr>
            <a:spLocks noChangeArrowheads="1"/>
          </p:cNvSpPr>
          <p:nvPr/>
        </p:nvSpPr>
        <p:spPr bwMode="auto">
          <a:xfrm>
            <a:off x="1981200" y="1214438"/>
            <a:ext cx="1822450" cy="3225800"/>
          </a:xfrm>
          <a:custGeom>
            <a:avLst/>
            <a:gdLst>
              <a:gd name="T0" fmla="*/ 1024905 w 2430463"/>
              <a:gd name="T1" fmla="*/ 2413000 h 3225800"/>
              <a:gd name="T2" fmla="*/ 680147 w 2430463"/>
              <a:gd name="T3" fmla="*/ 3225800 h 3225800"/>
              <a:gd name="T4" fmla="*/ 0 w 2430463"/>
              <a:gd name="T5" fmla="*/ 1612900 h 3225800"/>
              <a:gd name="T6" fmla="*/ 680147 w 2430463"/>
              <a:gd name="T7" fmla="*/ 0 h 3225800"/>
              <a:gd name="T8" fmla="*/ 1024905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Calibri Light" panose="020F0302020204030204" pitchFamily="34" charset="0"/>
            </a:endParaRPr>
          </a:p>
        </p:txBody>
      </p:sp>
      <p:sp>
        <p:nvSpPr>
          <p:cNvPr id="2058" name="Diamond 6">
            <a:extLst>
              <a:ext uri="{FF2B5EF4-FFF2-40B4-BE49-F238E27FC236}">
                <a16:creationId xmlns:a16="http://schemas.microsoft.com/office/drawing/2014/main" xmlns="" id="{9D42DE0C-9FD3-4C00-8738-D5F2D8F8BCBD}"/>
              </a:ext>
            </a:extLst>
          </p:cNvPr>
          <p:cNvSpPr>
            <a:spLocks noChangeArrowheads="1"/>
          </p:cNvSpPr>
          <p:nvPr/>
        </p:nvSpPr>
        <p:spPr bwMode="auto">
          <a:xfrm>
            <a:off x="2174875" y="1214438"/>
            <a:ext cx="1822450" cy="3225800"/>
          </a:xfrm>
          <a:custGeom>
            <a:avLst/>
            <a:gdLst>
              <a:gd name="T0" fmla="*/ 1024905 w 2430463"/>
              <a:gd name="T1" fmla="*/ 2413000 h 3225800"/>
              <a:gd name="T2" fmla="*/ 680147 w 2430463"/>
              <a:gd name="T3" fmla="*/ 3225800 h 3225800"/>
              <a:gd name="T4" fmla="*/ 0 w 2430463"/>
              <a:gd name="T5" fmla="*/ 1612900 h 3225800"/>
              <a:gd name="T6" fmla="*/ 680147 w 2430463"/>
              <a:gd name="T7" fmla="*/ 0 h 3225800"/>
              <a:gd name="T8" fmla="*/ 1024905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Calibri Light" panose="020F0302020204030204" pitchFamily="34" charset="0"/>
            </a:endParaRPr>
          </a:p>
        </p:txBody>
      </p:sp>
      <p:grpSp>
        <p:nvGrpSpPr>
          <p:cNvPr id="2059" name="Group 28">
            <a:extLst>
              <a:ext uri="{FF2B5EF4-FFF2-40B4-BE49-F238E27FC236}">
                <a16:creationId xmlns:a16="http://schemas.microsoft.com/office/drawing/2014/main" xmlns="" id="{39D7E287-C525-4127-873A-FC17DD1357AF}"/>
              </a:ext>
            </a:extLst>
          </p:cNvPr>
          <p:cNvGrpSpPr>
            <a:grpSpLocks/>
          </p:cNvGrpSpPr>
          <p:nvPr/>
        </p:nvGrpSpPr>
        <p:grpSpPr bwMode="auto">
          <a:xfrm>
            <a:off x="179388" y="152400"/>
            <a:ext cx="306387" cy="1612900"/>
            <a:chOff x="83821" y="0"/>
            <a:chExt cx="219636" cy="903079"/>
          </a:xfrm>
        </p:grpSpPr>
        <p:sp>
          <p:nvSpPr>
            <p:cNvPr id="30" name="Rectangle 29">
              <a:extLst>
                <a:ext uri="{FF2B5EF4-FFF2-40B4-BE49-F238E27FC236}">
                  <a16:creationId xmlns:a16="http://schemas.microsoft.com/office/drawing/2014/main" xmlns="" id="{0823A116-E44C-4693-A295-16FF4C42BDE9}"/>
                </a:ext>
              </a:extLst>
            </p:cNvPr>
            <p:cNvSpPr/>
            <p:nvPr/>
          </p:nvSpPr>
          <p:spPr>
            <a:xfrm>
              <a:off x="83821" y="0"/>
              <a:ext cx="219636" cy="2106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a:extLst>
                <a:ext uri="{FF2B5EF4-FFF2-40B4-BE49-F238E27FC236}">
                  <a16:creationId xmlns:a16="http://schemas.microsoft.com/office/drawing/2014/main" xmlns="" id="{A32D3E11-D05F-4883-A839-F438777B49D5}"/>
                </a:ext>
              </a:extLst>
            </p:cNvPr>
            <p:cNvSpPr/>
            <p:nvPr/>
          </p:nvSpPr>
          <p:spPr>
            <a:xfrm>
              <a:off x="84959" y="408874"/>
              <a:ext cx="218498" cy="4942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a:extLst>
                <a:ext uri="{FF2B5EF4-FFF2-40B4-BE49-F238E27FC236}">
                  <a16:creationId xmlns:a16="http://schemas.microsoft.com/office/drawing/2014/main" xmlns="" id="{3DFD45CE-1ECF-4300-8E00-62C446A4AB4D}"/>
                </a:ext>
              </a:extLst>
            </p:cNvPr>
            <p:cNvSpPr/>
            <p:nvPr/>
          </p:nvSpPr>
          <p:spPr>
            <a:xfrm>
              <a:off x="83821" y="210659"/>
              <a:ext cx="218498" cy="221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2050" name="Object 18">
              <a:extLst>
                <a:ext uri="{FF2B5EF4-FFF2-40B4-BE49-F238E27FC236}">
                  <a16:creationId xmlns:a16="http://schemas.microsoft.com/office/drawing/2014/main" xmlns="" id="{4D95D803-198C-4A3B-955A-65202DDA40BD}"/>
                </a:ext>
              </a:extLst>
            </p:cNvPr>
            <p:cNvGraphicFramePr>
              <a:graphicFrameLocks noChangeAspect="1"/>
            </p:cNvGraphicFramePr>
            <p:nvPr/>
          </p:nvGraphicFramePr>
          <p:xfrm>
            <a:off x="100420" y="236973"/>
            <a:ext cx="183878" cy="183422"/>
          </p:xfrm>
          <a:graphic>
            <a:graphicData uri="http://schemas.openxmlformats.org/presentationml/2006/ole">
              <p:oleObj spid="_x0000_s2063" name="CorelDRAW" r:id="rId3" imgW="2169000" imgH="2169360" progId="">
                <p:embed/>
              </p:oleObj>
            </a:graphicData>
          </a:graphic>
        </p:graphicFrame>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dirty="0">
                <a:solidFill>
                  <a:srgbClr val="FF0000"/>
                </a:solidFill>
              </a:rPr>
              <a:t>Lecture Objectives</a:t>
            </a:r>
          </a:p>
        </p:txBody>
      </p:sp>
      <p:sp>
        <p:nvSpPr>
          <p:cNvPr id="3" name="Content Placeholder 2"/>
          <p:cNvSpPr>
            <a:spLocks noGrp="1"/>
          </p:cNvSpPr>
          <p:nvPr>
            <p:ph idx="1"/>
          </p:nvPr>
        </p:nvSpPr>
        <p:spPr/>
        <p:txBody>
          <a:bodyPr/>
          <a:lstStyle/>
          <a:p>
            <a:r>
              <a:rPr lang="en-US" altLang="en-US" dirty="0"/>
              <a:t>To discuss the need of this Subject</a:t>
            </a:r>
          </a:p>
          <a:p>
            <a:r>
              <a:rPr lang="en-US" altLang="en-US" dirty="0"/>
              <a:t>To study Features of Python </a:t>
            </a:r>
          </a:p>
          <a:p>
            <a:r>
              <a:rPr lang="en-US" altLang="en-US" dirty="0"/>
              <a:t>To write and run a simple Python program </a:t>
            </a:r>
          </a:p>
          <a:p>
            <a:r>
              <a:rPr lang="en-US" altLang="en-US" dirty="0"/>
              <a:t>To explain the basic syntax of a Python program </a:t>
            </a:r>
          </a:p>
          <a:p>
            <a:r>
              <a:rPr lang="en-US" altLang="en-US" dirty="0"/>
              <a:t>To explain the importance of, and provide examples of, proper programming style and documentation </a:t>
            </a:r>
          </a:p>
          <a:p>
            <a:r>
              <a:rPr lang="en-US" altLang="en-US" dirty="0"/>
              <a:t>To explain the differences between syntax errors, runtime errors, and logic errors</a:t>
            </a: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90600"/>
            <a:ext cx="7924800" cy="609600"/>
          </a:xfrm>
        </p:spPr>
        <p:txBody>
          <a:bodyPr/>
          <a:lstStyle/>
          <a:p>
            <a:r>
              <a:rPr lang="en-US" dirty="0">
                <a:solidFill>
                  <a:srgbClr val="FF0000"/>
                </a:solidFill>
              </a:rPr>
              <a:t>Lecture Outcomes</a:t>
            </a:r>
          </a:p>
        </p:txBody>
      </p:sp>
      <p:sp>
        <p:nvSpPr>
          <p:cNvPr id="3" name="Content Placeholder 2"/>
          <p:cNvSpPr>
            <a:spLocks noGrp="1"/>
          </p:cNvSpPr>
          <p:nvPr>
            <p:ph idx="1"/>
          </p:nvPr>
        </p:nvSpPr>
        <p:spPr/>
        <p:txBody>
          <a:bodyPr/>
          <a:lstStyle/>
          <a:p>
            <a:r>
              <a:rPr lang="en-US" dirty="0"/>
              <a:t>Student will learn the need for this subject</a:t>
            </a:r>
          </a:p>
          <a:p>
            <a:r>
              <a:rPr lang="en-US" dirty="0"/>
              <a:t>Will get familiarized with Python scripts.</a:t>
            </a:r>
          </a:p>
          <a:p>
            <a:r>
              <a:rPr lang="en-US" dirty="0"/>
              <a:t>Will learn about the syntaxes and rules for writing Python script programs.</a:t>
            </a:r>
          </a:p>
          <a:p>
            <a:r>
              <a:rPr lang="en-US" dirty="0"/>
              <a:t>Will  be able to write and execute Python scripts with basic functions.</a:t>
            </a:r>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pPr>
            <a:r>
              <a:rPr lang="en-US" altLang="en-US" sz="2550" dirty="0">
                <a:solidFill>
                  <a:schemeClr val="tx2"/>
                </a:solidFill>
              </a:rPr>
              <a:t>General Purpose</a:t>
            </a:r>
            <a:r>
              <a:rPr lang="en-US" altLang="en-US" sz="2550" dirty="0"/>
              <a:t>    Interpreted      Object-Oriented</a:t>
            </a:r>
          </a:p>
        </p:txBody>
      </p:sp>
      <p:sp>
        <p:nvSpPr>
          <p:cNvPr id="3" name="Content Placeholder 2"/>
          <p:cNvSpPr>
            <a:spLocks noGrp="1"/>
          </p:cNvSpPr>
          <p:nvPr>
            <p:ph idx="1"/>
          </p:nvPr>
        </p:nvSpPr>
        <p:spPr/>
        <p:txBody>
          <a:bodyPr>
            <a:normAutofit/>
          </a:bodyPr>
          <a:lstStyle/>
          <a:p>
            <a:pPr algn="just">
              <a:lnSpc>
                <a:spcPct val="90000"/>
              </a:lnSpc>
              <a:buClr>
                <a:schemeClr val="tx2"/>
              </a:buClr>
              <a:buSzPct val="75000"/>
              <a:buNone/>
            </a:pPr>
            <a:r>
              <a:rPr lang="en-US" altLang="en-US" sz="2700" dirty="0">
                <a:solidFill>
                  <a:schemeClr val="tx2"/>
                </a:solidFill>
                <a:cs typeface="Times New Roman" panose="02020603050405020304" pitchFamily="18" charset="0"/>
              </a:rPr>
              <a:t>     Python is a general purpose programming language. That means you can use Python to write code for any programming tasks. Python are now used in Google search engine, in mission critical projects in NASA, in processing financial transactions at New York Stock Exchange.</a:t>
            </a:r>
            <a:r>
              <a:rPr lang="en-US" sz="2700" dirty="0"/>
              <a:t> </a:t>
            </a:r>
          </a:p>
        </p:txBody>
      </p:sp>
      <p:sp>
        <p:nvSpPr>
          <p:cNvPr id="4" name="Rectangle 2"/>
          <p:cNvSpPr txBox="1">
            <a:spLocks noChangeArrowheads="1"/>
          </p:cNvSpPr>
          <p:nvPr/>
        </p:nvSpPr>
        <p:spPr>
          <a:xfrm>
            <a:off x="685800" y="381000"/>
            <a:ext cx="7772400" cy="533400"/>
          </a:xfrm>
          <a:prstGeom prst="rect">
            <a:avLst/>
          </a:prstGeom>
          <a:scene3d>
            <a:camera prst="orthographicFront"/>
            <a:lightRig rig="threePt" dir="t"/>
          </a:scene3d>
          <a:sp3d>
            <a:bevelT prst="relaxedInset"/>
          </a:sp3d>
        </p:spPr>
        <p:txBody>
          <a:bodyPr anchor="ctr">
            <a:noAutofit/>
          </a:bodyPr>
          <a:lstStyle>
            <a:lvl1pPr algn="ctr" defTabSz="914400" rtl="0" eaLnBrk="1" latinLnBrk="0" hangingPunct="1">
              <a:spcBef>
                <a:spcPct val="0"/>
              </a:spcBef>
              <a:buNone/>
              <a:defRPr sz="2400" b="1" kern="1200">
                <a:solidFill>
                  <a:schemeClr val="tx1"/>
                </a:solidFill>
                <a:latin typeface="Cambria" pitchFamily="18" charset="0"/>
                <a:ea typeface="+mj-ea"/>
                <a:cs typeface="+mj-cs"/>
              </a:defRPr>
            </a:lvl1pPr>
          </a:lstStyle>
          <a:p>
            <a:pPr>
              <a:defRPr/>
            </a:pPr>
            <a:r>
              <a:rPr lang="en-US" sz="2900" dirty="0"/>
              <a:t>What is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pPr>
            <a:r>
              <a:rPr lang="en-US" altLang="en-US" sz="2550" dirty="0"/>
              <a:t>General Purpose    </a:t>
            </a:r>
            <a:r>
              <a:rPr lang="en-US" altLang="en-US" sz="2550" dirty="0">
                <a:solidFill>
                  <a:schemeClr val="tx2"/>
                </a:solidFill>
              </a:rPr>
              <a:t>Interpreted</a:t>
            </a:r>
            <a:r>
              <a:rPr lang="en-US" altLang="en-US" sz="2550" dirty="0"/>
              <a:t>      Object-Oriented</a:t>
            </a:r>
          </a:p>
        </p:txBody>
      </p:sp>
      <p:sp>
        <p:nvSpPr>
          <p:cNvPr id="3" name="Content Placeholder 2"/>
          <p:cNvSpPr>
            <a:spLocks noGrp="1"/>
          </p:cNvSpPr>
          <p:nvPr>
            <p:ph idx="1"/>
          </p:nvPr>
        </p:nvSpPr>
        <p:spPr/>
        <p:txBody>
          <a:bodyPr>
            <a:normAutofit/>
          </a:bodyPr>
          <a:lstStyle/>
          <a:p>
            <a:pPr algn="just">
              <a:lnSpc>
                <a:spcPct val="90000"/>
              </a:lnSpc>
              <a:buClr>
                <a:schemeClr val="tx2"/>
              </a:buClr>
              <a:buSzPct val="75000"/>
              <a:buNone/>
            </a:pPr>
            <a:r>
              <a:rPr lang="en-US" altLang="en-US" sz="2700" dirty="0">
                <a:solidFill>
                  <a:schemeClr val="tx2"/>
                </a:solidFill>
                <a:cs typeface="Times New Roman" panose="02020603050405020304" pitchFamily="18" charset="0"/>
              </a:rPr>
              <a:t>     </a:t>
            </a:r>
            <a:r>
              <a:rPr lang="en-US" altLang="en-US" sz="2800" dirty="0">
                <a:solidFill>
                  <a:schemeClr val="tx2"/>
                </a:solidFill>
                <a:cs typeface="Times New Roman" panose="02020603050405020304" pitchFamily="18" charset="0"/>
              </a:rPr>
              <a:t>Python is interpreted, which means that python code is translated and executed by an interpreter one statement at a time. In a compiled language, the entire source code is compiled and then executed altogether.</a:t>
            </a:r>
          </a:p>
          <a:p>
            <a:pPr algn="just">
              <a:lnSpc>
                <a:spcPct val="90000"/>
              </a:lnSpc>
              <a:buClr>
                <a:schemeClr val="tx2"/>
              </a:buClr>
              <a:buSzPct val="75000"/>
              <a:buNone/>
            </a:pPr>
            <a:endParaRPr lang="en-US" sz="2700" dirty="0"/>
          </a:p>
        </p:txBody>
      </p:sp>
      <p:sp>
        <p:nvSpPr>
          <p:cNvPr id="4" name="Rectangle 2"/>
          <p:cNvSpPr txBox="1">
            <a:spLocks noChangeArrowheads="1"/>
          </p:cNvSpPr>
          <p:nvPr/>
        </p:nvSpPr>
        <p:spPr>
          <a:xfrm>
            <a:off x="685800" y="381000"/>
            <a:ext cx="7772400" cy="533400"/>
          </a:xfrm>
          <a:prstGeom prst="rect">
            <a:avLst/>
          </a:prstGeom>
          <a:scene3d>
            <a:camera prst="orthographicFront"/>
            <a:lightRig rig="threePt" dir="t"/>
          </a:scene3d>
          <a:sp3d>
            <a:bevelT prst="relaxedInset"/>
          </a:sp3d>
        </p:spPr>
        <p:txBody>
          <a:bodyPr anchor="ctr">
            <a:noAutofit/>
          </a:bodyPr>
          <a:lstStyle>
            <a:lvl1pPr algn="ctr" defTabSz="914400" rtl="0" eaLnBrk="1" latinLnBrk="0" hangingPunct="1">
              <a:spcBef>
                <a:spcPct val="0"/>
              </a:spcBef>
              <a:buNone/>
              <a:defRPr sz="2400" b="1" kern="1200">
                <a:solidFill>
                  <a:schemeClr val="tx1"/>
                </a:solidFill>
                <a:latin typeface="Cambria" pitchFamily="18" charset="0"/>
                <a:ea typeface="+mj-ea"/>
                <a:cs typeface="+mj-cs"/>
              </a:defRPr>
            </a:lvl1pPr>
          </a:lstStyle>
          <a:p>
            <a:pPr>
              <a:defRPr/>
            </a:pPr>
            <a:r>
              <a:rPr lang="en-US" sz="2900" dirty="0"/>
              <a:t>What is Python?</a:t>
            </a:r>
          </a:p>
        </p:txBody>
      </p:sp>
    </p:spTree>
    <p:extLst>
      <p:ext uri="{BB962C8B-B14F-4D97-AF65-F5344CB8AC3E}">
        <p14:creationId xmlns:p14="http://schemas.microsoft.com/office/powerpoint/2010/main" xmlns="" val="206868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pPr>
            <a:r>
              <a:rPr lang="en-US" altLang="en-US" sz="2550" dirty="0"/>
              <a:t>General Purpose    Interpreted      </a:t>
            </a:r>
            <a:r>
              <a:rPr lang="en-US" altLang="en-US" sz="2550" dirty="0">
                <a:solidFill>
                  <a:schemeClr val="tx2"/>
                </a:solidFill>
              </a:rPr>
              <a:t>Object-Oriented</a:t>
            </a:r>
          </a:p>
        </p:txBody>
      </p:sp>
      <p:sp>
        <p:nvSpPr>
          <p:cNvPr id="3" name="Content Placeholder 2"/>
          <p:cNvSpPr>
            <a:spLocks noGrp="1"/>
          </p:cNvSpPr>
          <p:nvPr>
            <p:ph idx="1"/>
          </p:nvPr>
        </p:nvSpPr>
        <p:spPr/>
        <p:txBody>
          <a:bodyPr>
            <a:normAutofit/>
          </a:bodyPr>
          <a:lstStyle/>
          <a:p>
            <a:pPr algn="just">
              <a:lnSpc>
                <a:spcPct val="90000"/>
              </a:lnSpc>
              <a:buClr>
                <a:schemeClr val="tx2"/>
              </a:buClr>
              <a:buSzPct val="75000"/>
              <a:buNone/>
            </a:pPr>
            <a:r>
              <a:rPr lang="en-US" altLang="en-US" sz="2700" dirty="0">
                <a:solidFill>
                  <a:schemeClr val="tx2"/>
                </a:solidFill>
                <a:cs typeface="Times New Roman" panose="02020603050405020304" pitchFamily="18" charset="0"/>
              </a:rPr>
              <a:t>     </a:t>
            </a:r>
            <a:r>
              <a:rPr lang="en-US" altLang="en-US" sz="2800" dirty="0">
                <a:solidFill>
                  <a:schemeClr val="tx2"/>
                </a:solidFill>
                <a:cs typeface="Times New Roman" panose="02020603050405020304" pitchFamily="18" charset="0"/>
              </a:rPr>
              <a:t>Python is an object-oriented programming language. Data in Python are objects created from classes. A class is essentially a type that defines the objects of the same kind with properties and methods for manipulating objects. Object-oriented programming is a powerful tool for developing reusable software.</a:t>
            </a:r>
          </a:p>
          <a:p>
            <a:pPr algn="just">
              <a:lnSpc>
                <a:spcPct val="90000"/>
              </a:lnSpc>
              <a:buClr>
                <a:schemeClr val="tx2"/>
              </a:buClr>
              <a:buSzPct val="75000"/>
              <a:buNone/>
            </a:pPr>
            <a:endParaRPr lang="en-US" sz="2700" dirty="0"/>
          </a:p>
        </p:txBody>
      </p:sp>
      <p:sp>
        <p:nvSpPr>
          <p:cNvPr id="4" name="Rectangle 2"/>
          <p:cNvSpPr txBox="1">
            <a:spLocks noChangeArrowheads="1"/>
          </p:cNvSpPr>
          <p:nvPr/>
        </p:nvSpPr>
        <p:spPr>
          <a:xfrm>
            <a:off x="685800" y="381000"/>
            <a:ext cx="7772400" cy="533400"/>
          </a:xfrm>
          <a:prstGeom prst="rect">
            <a:avLst/>
          </a:prstGeom>
          <a:scene3d>
            <a:camera prst="orthographicFront"/>
            <a:lightRig rig="threePt" dir="t"/>
          </a:scene3d>
          <a:sp3d>
            <a:bevelT prst="relaxedInset"/>
          </a:sp3d>
        </p:spPr>
        <p:txBody>
          <a:bodyPr anchor="ctr">
            <a:noAutofit/>
          </a:bodyPr>
          <a:lstStyle>
            <a:lvl1pPr algn="ctr" defTabSz="914400" rtl="0" eaLnBrk="1" latinLnBrk="0" hangingPunct="1">
              <a:spcBef>
                <a:spcPct val="0"/>
              </a:spcBef>
              <a:buNone/>
              <a:defRPr sz="2400" b="1" kern="1200">
                <a:solidFill>
                  <a:schemeClr val="tx1"/>
                </a:solidFill>
                <a:latin typeface="Cambria" pitchFamily="18" charset="0"/>
                <a:ea typeface="+mj-ea"/>
                <a:cs typeface="+mj-cs"/>
              </a:defRPr>
            </a:lvl1pPr>
          </a:lstStyle>
          <a:p>
            <a:pPr>
              <a:defRPr/>
            </a:pPr>
            <a:r>
              <a:rPr lang="en-US" sz="2900" dirty="0"/>
              <a:t>What is Python?</a:t>
            </a:r>
          </a:p>
        </p:txBody>
      </p:sp>
    </p:spTree>
    <p:extLst>
      <p:ext uri="{BB962C8B-B14F-4D97-AF65-F5344CB8AC3E}">
        <p14:creationId xmlns:p14="http://schemas.microsoft.com/office/powerpoint/2010/main" xmlns="" val="122149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90600" y="533400"/>
            <a:ext cx="7924800" cy="609600"/>
          </a:xfrm>
        </p:spPr>
        <p:txBody>
          <a:bodyPr/>
          <a:lstStyle/>
          <a:p>
            <a:pPr>
              <a:defRPr/>
            </a:pPr>
            <a:r>
              <a:rPr lang="en-US" sz="3200" dirty="0"/>
              <a:t>Python 2 vs. Python 3</a:t>
            </a:r>
            <a:endParaRPr lang="en-US" sz="3200" dirty="0">
              <a:solidFill>
                <a:srgbClr val="FF0000"/>
              </a:solidFill>
              <a:latin typeface="Times New Roman" charset="0"/>
              <a:cs typeface="Times New Roman" charset="0"/>
            </a:endParaRPr>
          </a:p>
        </p:txBody>
      </p:sp>
      <p:sp>
        <p:nvSpPr>
          <p:cNvPr id="15365" name="Text Box 5"/>
          <p:cNvSpPr txBox="1">
            <a:spLocks noChangeArrowheads="1"/>
          </p:cNvSpPr>
          <p:nvPr/>
        </p:nvSpPr>
        <p:spPr bwMode="auto">
          <a:xfrm>
            <a:off x="609600" y="1600200"/>
            <a:ext cx="8077200" cy="2646878"/>
          </a:xfrm>
          <a:prstGeom prst="rect">
            <a:avLst/>
          </a:prstGeom>
          <a:noFill/>
          <a:ln w="9525">
            <a:noFill/>
            <a:miter lim="800000"/>
            <a:headEnd/>
            <a:tailEnd/>
          </a:ln>
        </p:spPr>
        <p:txBody>
          <a:bodyPr wrap="square">
            <a:spAutoFit/>
          </a:bodyPr>
          <a:lstStyle/>
          <a:p>
            <a:pPr algn="just">
              <a:spcBef>
                <a:spcPct val="50000"/>
              </a:spcBef>
            </a:pPr>
            <a:r>
              <a:rPr lang="en-US" altLang="en-US" sz="2800" b="1" dirty="0">
                <a:latin typeface="Cambria" panose="02040503050406030204" pitchFamily="18" charset="0"/>
              </a:rPr>
              <a:t>Python 3 is a newer version, but it is not backward compatible with Python 2. That means if you write a program using Python 2, it may not work on Python 3. </a:t>
            </a:r>
          </a:p>
          <a:p>
            <a:pPr algn="just">
              <a:spcBef>
                <a:spcPct val="50000"/>
              </a:spcBef>
            </a:pPr>
            <a:endParaRPr lang="en-US" dirty="0">
              <a:latin typeface="Cambria" panose="02040503050406030204" pitchFamily="18" charset="0"/>
            </a:endParaRPr>
          </a:p>
          <a:p>
            <a:pPr algn="just">
              <a:spcBef>
                <a:spcPct val="50000"/>
              </a:spcBef>
            </a:pPr>
            <a:endParaRPr lang="en-US" dirty="0">
              <a:latin typeface="Cambria" panose="02040503050406030204" pitchFamily="18" charset="0"/>
            </a:endParaRPr>
          </a:p>
        </p:txBody>
      </p:sp>
    </p:spTree>
    <p:extLst>
      <p:ext uri="{BB962C8B-B14F-4D97-AF65-F5344CB8AC3E}">
        <p14:creationId xmlns:p14="http://schemas.microsoft.com/office/powerpoint/2010/main" xmlns="" val="75847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EEE6BA-D08A-424D-979B-33249F3CDD2F}" type="slidenum">
              <a:rPr lang="en-US" altLang="en-US">
                <a:solidFill>
                  <a:srgbClr val="898989"/>
                </a:solidFill>
                <a:latin typeface="Calibri" panose="020F0502020204030204" pitchFamily="34" charset="0"/>
              </a:rPr>
              <a:pPr eaLnBrk="1" hangingPunct="1"/>
              <a:t>9</a:t>
            </a:fld>
            <a:endParaRPr lang="en-US" altLang="en-US">
              <a:solidFill>
                <a:srgbClr val="898989"/>
              </a:solidFill>
              <a:latin typeface="Calibri" panose="020F0502020204030204" pitchFamily="34" charset="0"/>
            </a:endParaRPr>
          </a:p>
        </p:txBody>
      </p:sp>
      <p:sp>
        <p:nvSpPr>
          <p:cNvPr id="75778" name="Rectangle 2"/>
          <p:cNvSpPr>
            <a:spLocks noGrp="1" noChangeArrowheads="1"/>
          </p:cNvSpPr>
          <p:nvPr>
            <p:ph type="title"/>
          </p:nvPr>
        </p:nvSpPr>
        <p:spPr>
          <a:xfrm>
            <a:off x="685800" y="228600"/>
            <a:ext cx="7772400" cy="685800"/>
          </a:xfrm>
        </p:spPr>
        <p:txBody>
          <a:bodyPr/>
          <a:lstStyle/>
          <a:p>
            <a:pPr>
              <a:defRPr/>
            </a:pPr>
            <a:r>
              <a:rPr lang="en-US"/>
              <a:t>Launch Python</a:t>
            </a:r>
          </a:p>
        </p:txBody>
      </p:sp>
      <p:pic>
        <p:nvPicPr>
          <p:cNvPr id="21510"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524000"/>
            <a:ext cx="8610600" cy="2503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77930907"/>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4962</TotalTime>
  <Words>752</Words>
  <Application>Microsoft Office PowerPoint</Application>
  <PresentationFormat>On-screen Show (4:3)</PresentationFormat>
  <Paragraphs>131</Paragraphs>
  <Slides>24</Slides>
  <Notes>5</Notes>
  <HiddenSlides>1</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24</vt:i4>
      </vt:variant>
    </vt:vector>
  </HeadingPairs>
  <TitlesOfParts>
    <vt:vector size="28" baseType="lpstr">
      <vt:lpstr>Office Theme</vt:lpstr>
      <vt:lpstr>Custom Design</vt:lpstr>
      <vt:lpstr>CorelDRAW</vt:lpstr>
      <vt:lpstr>Picture</vt:lpstr>
      <vt:lpstr>Slide 1</vt:lpstr>
      <vt:lpstr>INTRODUCTION TO PYTHON</vt:lpstr>
      <vt:lpstr>Lecture Objectives</vt:lpstr>
      <vt:lpstr>Lecture Outcomes</vt:lpstr>
      <vt:lpstr>General Purpose    Interpreted      Object-Oriented</vt:lpstr>
      <vt:lpstr>General Purpose    Interpreted      Object-Oriented</vt:lpstr>
      <vt:lpstr>General Purpose    Interpreted      Object-Oriented</vt:lpstr>
      <vt:lpstr>Python 2 vs. Python 3</vt:lpstr>
      <vt:lpstr>Launch Python</vt:lpstr>
      <vt:lpstr>Launch Python IDLE</vt:lpstr>
      <vt:lpstr>Run Python Script</vt:lpstr>
      <vt:lpstr>A Simple Python Program</vt:lpstr>
      <vt:lpstr>Creating and Editing Using Notepad</vt:lpstr>
      <vt:lpstr>Trace a Program Execution</vt:lpstr>
      <vt:lpstr>Trace a Program Execution</vt:lpstr>
      <vt:lpstr>Two More Simple Examples</vt:lpstr>
      <vt:lpstr>Anatomy of a Python Program</vt:lpstr>
      <vt:lpstr>Statement</vt:lpstr>
      <vt:lpstr>Indentation</vt:lpstr>
      <vt:lpstr>Special Symbols</vt:lpstr>
      <vt:lpstr>Programming Style and Documentation</vt:lpstr>
      <vt:lpstr>Programming Errors</vt:lpstr>
      <vt:lpstr>References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SAKSHI</cp:lastModifiedBy>
  <cp:revision>1004</cp:revision>
  <dcterms:created xsi:type="dcterms:W3CDTF">2013-12-12T17:34:34Z</dcterms:created>
  <dcterms:modified xsi:type="dcterms:W3CDTF">2023-06-27T01:24:33Z</dcterms:modified>
</cp:coreProperties>
</file>